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9"/>
  </p:notesMasterIdLst>
  <p:sldIdLst>
    <p:sldId id="274" r:id="rId2"/>
    <p:sldId id="517" r:id="rId3"/>
    <p:sldId id="514" r:id="rId4"/>
    <p:sldId id="515" r:id="rId5"/>
    <p:sldId id="516" r:id="rId6"/>
    <p:sldId id="532" r:id="rId7"/>
    <p:sldId id="529" r:id="rId8"/>
    <p:sldId id="547" r:id="rId9"/>
    <p:sldId id="548" r:id="rId10"/>
    <p:sldId id="549" r:id="rId11"/>
    <p:sldId id="550" r:id="rId12"/>
    <p:sldId id="551" r:id="rId13"/>
    <p:sldId id="530" r:id="rId14"/>
    <p:sldId id="518" r:id="rId15"/>
    <p:sldId id="524" r:id="rId16"/>
    <p:sldId id="525" r:id="rId17"/>
    <p:sldId id="553" r:id="rId18"/>
    <p:sldId id="526" r:id="rId19"/>
    <p:sldId id="519" r:id="rId20"/>
    <p:sldId id="521" r:id="rId21"/>
    <p:sldId id="522" r:id="rId22"/>
    <p:sldId id="520" r:id="rId23"/>
    <p:sldId id="527" r:id="rId24"/>
    <p:sldId id="523" r:id="rId25"/>
    <p:sldId id="533" r:id="rId26"/>
    <p:sldId id="534" r:id="rId27"/>
    <p:sldId id="544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4" autoAdjust="0"/>
    <p:restoredTop sz="94676" autoAdjust="0"/>
  </p:normalViewPr>
  <p:slideViewPr>
    <p:cSldViewPr>
      <p:cViewPr>
        <p:scale>
          <a:sx n="79" d="100"/>
          <a:sy n="79" d="100"/>
        </p:scale>
        <p:origin x="-1410" y="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9/28/2015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9/28/2015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9/28/2015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9/28/2015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9/28/2015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9/28/2015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91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91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91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jpg"/><Relationship Id="rId4" Type="http://schemas.openxmlformats.org/officeDocument/2006/relationships/image" Target="../media/image6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image" Target="../media/image9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160.png"/><Relationship Id="rId7" Type="http://schemas.openxmlformats.org/officeDocument/2006/relationships/image" Target="../media/image240.png"/><Relationship Id="rId1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8.png"/><Relationship Id="rId3" Type="http://schemas.openxmlformats.org/officeDocument/2006/relationships/image" Target="../media/image170.png"/><Relationship Id="rId7" Type="http://schemas.openxmlformats.org/officeDocument/2006/relationships/image" Target="../media/image240.png"/><Relationship Id="rId12" Type="http://schemas.openxmlformats.org/officeDocument/2006/relationships/image" Target="../media/image60.png"/><Relationship Id="rId17" Type="http://schemas.openxmlformats.org/officeDocument/2006/relationships/image" Target="../media/image67.png"/><Relationship Id="rId2" Type="http://schemas.openxmlformats.org/officeDocument/2006/relationships/image" Target="../media/image102.png"/><Relationship Id="rId16" Type="http://schemas.openxmlformats.org/officeDocument/2006/relationships/image" Target="../media/image66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69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73.png"/><Relationship Id="rId3" Type="http://schemas.openxmlformats.org/officeDocument/2006/relationships/image" Target="../media/image19.png"/><Relationship Id="rId7" Type="http://schemas.openxmlformats.org/officeDocument/2006/relationships/image" Target="../media/image240.png"/><Relationship Id="rId12" Type="http://schemas.openxmlformats.org/officeDocument/2006/relationships/image" Target="../media/image60.png"/><Relationship Id="rId17" Type="http://schemas.openxmlformats.org/officeDocument/2006/relationships/image" Target="../media/image72.png"/><Relationship Id="rId16" Type="http://schemas.openxmlformats.org/officeDocument/2006/relationships/image" Target="../media/image71.png"/><Relationship Id="rId20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74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23.png"/><Relationship Id="rId7" Type="http://schemas.openxmlformats.org/officeDocument/2006/relationships/image" Target="../media/image240.png"/><Relationship Id="rId12" Type="http://schemas.openxmlformats.org/officeDocument/2006/relationships/image" Target="../media/image60.png"/><Relationship Id="rId17" Type="http://schemas.openxmlformats.org/officeDocument/2006/relationships/image" Target="../media/image25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90.png"/><Relationship Id="rId7" Type="http://schemas.openxmlformats.org/officeDocument/2006/relationships/image" Target="../media/image29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22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22.png"/><Relationship Id="rId5" Type="http://schemas.openxmlformats.org/officeDocument/2006/relationships/image" Target="../media/image12.png"/><Relationship Id="rId10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22.png"/><Relationship Id="rId5" Type="http://schemas.openxmlformats.org/officeDocument/2006/relationships/image" Target="../media/image12.png"/><Relationship Id="rId10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91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91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25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Polynomial time algorithms for Maximum Flow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solidFill>
                  <a:srgbClr val="002060"/>
                </a:solidFill>
              </a:rPr>
              <a:t>(By Carefully choosing the </a:t>
            </a:r>
            <a:r>
              <a:rPr lang="en-US" sz="2000" b="1" dirty="0" smtClean="0">
                <a:solidFill>
                  <a:srgbClr val="002060"/>
                </a:solidFill>
              </a:rPr>
              <a:t>augmenting paths</a:t>
            </a:r>
            <a:r>
              <a:rPr lang="en-US" sz="2000" dirty="0" smtClean="0">
                <a:solidFill>
                  <a:srgbClr val="002060"/>
                </a:solidFill>
              </a:rPr>
              <a:t> in FF-algorithm)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 flipV="1">
            <a:off x="1905000" y="5334000"/>
            <a:ext cx="1981200" cy="3048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A </a:t>
            </a:r>
            <a:r>
              <a:rPr lang="en-US" sz="2800" b="1" dirty="0" smtClean="0">
                <a:solidFill>
                  <a:srgbClr val="C00000"/>
                </a:solidFill>
              </a:rPr>
              <a:t>non-terminating example</a:t>
            </a:r>
            <a:r>
              <a:rPr lang="en-US" sz="2800" b="1" dirty="0" smtClean="0"/>
              <a:t> for</a:t>
            </a:r>
            <a:br>
              <a:rPr lang="en-US" sz="2800" b="1" dirty="0" smtClean="0"/>
            </a:br>
            <a:r>
              <a:rPr lang="en-US" sz="2800" b="1" dirty="0" smtClean="0"/>
              <a:t> networks with </a:t>
            </a:r>
            <a:r>
              <a:rPr lang="en-US" sz="2800" b="1" dirty="0" smtClean="0">
                <a:solidFill>
                  <a:srgbClr val="7030A0"/>
                </a:solidFill>
              </a:rPr>
              <a:t>real edge weights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66" name="Content Placeholder 6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Max-flow = </a:t>
            </a:r>
            <a:r>
              <a:rPr lang="en-US" sz="2000" b="1" dirty="0" smtClean="0">
                <a:solidFill>
                  <a:srgbClr val="0070C0"/>
                </a:solidFill>
              </a:rPr>
              <a:t>5</a:t>
            </a:r>
            <a:endParaRPr lang="en-US" sz="2000" b="1" dirty="0">
              <a:solidFill>
                <a:srgbClr val="0070C0"/>
              </a:solidFill>
            </a:endParaRPr>
          </a:p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ontent Placeholder 9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2000" b="1" i="1" dirty="0" smtClean="0">
                                <a:latin typeface="Cambria Math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2000" b="1" i="1" dirty="0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b="1" i="1" dirty="0" smtClean="0">
                                    <a:latin typeface="Cambria Math"/>
                                  </a:rPr>
                                  <m:t>𝟓</m:t>
                                </m:r>
                              </m:e>
                            </m:rad>
                            <m:r>
                              <a:rPr lang="en-US" sz="2000" b="1" i="1" dirty="0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dirty="0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 dirty="0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box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5" name="Content Placeholder 9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166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543545" y="4495800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𝒓</m:t>
                      </m:r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545" y="4495800"/>
                <a:ext cx="380232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692" r="-23810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/>
          <p:nvPr/>
        </p:nvSpPr>
        <p:spPr>
          <a:xfrm>
            <a:off x="2514600" y="51054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362200" y="51816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181600"/>
                <a:ext cx="37542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/>
          <p:cNvGrpSpPr/>
          <p:nvPr/>
        </p:nvGrpSpPr>
        <p:grpSpPr>
          <a:xfrm>
            <a:off x="304800" y="1524000"/>
            <a:ext cx="4448545" cy="3603718"/>
            <a:chOff x="2333255" y="1752600"/>
            <a:chExt cx="4448545" cy="3603718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2844337" y="2263682"/>
              <a:ext cx="1749981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2333255" y="1752600"/>
              <a:ext cx="4448545" cy="3603718"/>
              <a:chOff x="2333255" y="1752600"/>
              <a:chExt cx="4448545" cy="3603718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2333255" y="3593068"/>
                <a:ext cx="533400" cy="369332"/>
                <a:chOff x="152400" y="3593068"/>
                <a:chExt cx="533400" cy="369332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533400" y="3733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152400" y="3593068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2400" y="3593068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2241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1" name="Straight Arrow Connector 20"/>
              <p:cNvCxnSpPr>
                <a:stCxn id="28" idx="5"/>
                <a:endCxn id="27" idx="1"/>
              </p:cNvCxnSpPr>
              <p:nvPr/>
            </p:nvCxnSpPr>
            <p:spPr>
              <a:xfrm>
                <a:off x="2844337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/>
              <p:cNvSpPr/>
              <p:nvPr/>
            </p:nvSpPr>
            <p:spPr>
              <a:xfrm>
                <a:off x="4572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4702082" y="2263682"/>
                <a:ext cx="1692091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506186" y="17526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6186" y="17526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4673137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 56"/>
              <p:cNvGrpSpPr/>
              <p:nvPr/>
            </p:nvGrpSpPr>
            <p:grpSpPr>
              <a:xfrm>
                <a:off x="6371855" y="3593068"/>
                <a:ext cx="409945" cy="369332"/>
                <a:chOff x="4191000" y="3593068"/>
                <a:chExt cx="409945" cy="369332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5" name="TextBox 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3636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350144" y="11430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44" y="1143000"/>
                <a:ext cx="393056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/>
          <p:cNvCxnSpPr/>
          <p:nvPr/>
        </p:nvCxnSpPr>
        <p:spPr>
          <a:xfrm flipV="1">
            <a:off x="2619746" y="2057400"/>
            <a:ext cx="0" cy="990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2619745" y="4299466"/>
            <a:ext cx="0" cy="838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2605272" y="3200400"/>
            <a:ext cx="14474" cy="9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815882" y="3124200"/>
            <a:ext cx="1727663" cy="4033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2695945" y="3579911"/>
            <a:ext cx="1647455" cy="6334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1295400" y="2438400"/>
            <a:ext cx="2514600" cy="2209800"/>
            <a:chOff x="3323855" y="2667000"/>
            <a:chExt cx="2514600" cy="2209800"/>
          </a:xfrm>
        </p:grpSpPr>
        <p:grpSp>
          <p:nvGrpSpPr>
            <p:cNvPr id="16" name="Group 15"/>
            <p:cNvGrpSpPr/>
            <p:nvPr/>
          </p:nvGrpSpPr>
          <p:grpSpPr>
            <a:xfrm>
              <a:off x="3323855" y="2667000"/>
              <a:ext cx="2514600" cy="2209800"/>
              <a:chOff x="1143000" y="2667000"/>
              <a:chExt cx="2514600" cy="2209800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3288794" y="27432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2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381562" y="44928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2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143000" y="45690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2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171945" y="26670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2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>
              <a:off x="3657600" y="3505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2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318647" y="4114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2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648200" y="2743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48200" y="3733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543545" y="2907268"/>
            <a:ext cx="473230" cy="1576864"/>
            <a:chOff x="4572000" y="3135868"/>
            <a:chExt cx="473230" cy="1576864"/>
          </a:xfrm>
        </p:grpSpPr>
        <p:sp>
          <p:nvSpPr>
            <p:cNvPr id="70" name="Oval 69"/>
            <p:cNvSpPr/>
            <p:nvPr/>
          </p:nvSpPr>
          <p:spPr>
            <a:xfrm>
              <a:off x="45720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572000" y="4419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4658586" y="31358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586" y="3135868"/>
                  <a:ext cx="38664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4648200" y="4343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4343400"/>
                  <a:ext cx="375423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6157861" y="1600200"/>
                <a:ext cx="471539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861" y="1600200"/>
                <a:ext cx="471539" cy="375552"/>
              </a:xfrm>
              <a:prstGeom prst="rect">
                <a:avLst/>
              </a:prstGeom>
              <a:blipFill rotWithShape="1">
                <a:blip r:embed="rId11"/>
                <a:stretch>
                  <a:fillRect t="-655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/>
          <p:nvPr/>
        </p:nvCxnSpPr>
        <p:spPr>
          <a:xfrm flipV="1">
            <a:off x="2565863" y="3584377"/>
            <a:ext cx="1625137" cy="1444823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838200" y="3048000"/>
            <a:ext cx="1676400" cy="38248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2514599" y="3048000"/>
            <a:ext cx="1" cy="19812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88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A </a:t>
            </a:r>
            <a:r>
              <a:rPr lang="en-US" sz="2800" b="1" dirty="0" smtClean="0">
                <a:solidFill>
                  <a:srgbClr val="C00000"/>
                </a:solidFill>
              </a:rPr>
              <a:t>non-terminating example</a:t>
            </a:r>
            <a:r>
              <a:rPr lang="en-US" sz="2800" b="1" dirty="0" smtClean="0"/>
              <a:t> for</a:t>
            </a:r>
            <a:br>
              <a:rPr lang="en-US" sz="2800" b="1" dirty="0" smtClean="0"/>
            </a:br>
            <a:r>
              <a:rPr lang="en-US" sz="2800" b="1" dirty="0" smtClean="0"/>
              <a:t> networks with </a:t>
            </a:r>
            <a:r>
              <a:rPr lang="en-US" sz="2800" b="1" dirty="0" smtClean="0">
                <a:solidFill>
                  <a:srgbClr val="7030A0"/>
                </a:solidFill>
              </a:rPr>
              <a:t>real edge weights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66" name="Content Placeholder 6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Max-flow = </a:t>
            </a:r>
            <a:r>
              <a:rPr lang="en-US" sz="2000" b="1" dirty="0" smtClean="0">
                <a:solidFill>
                  <a:srgbClr val="0070C0"/>
                </a:solidFill>
              </a:rPr>
              <a:t>5</a:t>
            </a:r>
            <a:endParaRPr lang="en-US" sz="2000" b="1" dirty="0">
              <a:solidFill>
                <a:srgbClr val="0070C0"/>
              </a:solidFill>
            </a:endParaRPr>
          </a:p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ontent Placeholder 9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2000" b="1" i="1" dirty="0" smtClean="0">
                                <a:latin typeface="Cambria Math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2000" b="1" i="1" dirty="0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b="1" i="1" dirty="0" smtClean="0">
                                    <a:latin typeface="Cambria Math"/>
                                  </a:rPr>
                                  <m:t>𝟓</m:t>
                                </m:r>
                              </m:e>
                            </m:rad>
                            <m:r>
                              <a:rPr lang="en-US" sz="2000" b="1" i="1" dirty="0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dirty="0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 dirty="0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box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5" name="Content Placeholder 9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166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514600" y="51054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362200" y="51816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181600"/>
                <a:ext cx="37542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/>
          <p:cNvGrpSpPr/>
          <p:nvPr/>
        </p:nvGrpSpPr>
        <p:grpSpPr>
          <a:xfrm>
            <a:off x="304800" y="1524000"/>
            <a:ext cx="4448545" cy="3603718"/>
            <a:chOff x="2333255" y="1752600"/>
            <a:chExt cx="4448545" cy="3603718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2844337" y="2263682"/>
              <a:ext cx="1749981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2333255" y="1752600"/>
              <a:ext cx="4448545" cy="3603718"/>
              <a:chOff x="2333255" y="1752600"/>
              <a:chExt cx="4448545" cy="3603718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2333255" y="3593068"/>
                <a:ext cx="533400" cy="369332"/>
                <a:chOff x="152400" y="3593068"/>
                <a:chExt cx="533400" cy="369332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533400" y="3733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152400" y="3593068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2400" y="3593068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241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1" name="Straight Arrow Connector 20"/>
              <p:cNvCxnSpPr>
                <a:stCxn id="28" idx="5"/>
                <a:endCxn id="27" idx="1"/>
              </p:cNvCxnSpPr>
              <p:nvPr/>
            </p:nvCxnSpPr>
            <p:spPr>
              <a:xfrm>
                <a:off x="2844337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/>
              <p:cNvSpPr/>
              <p:nvPr/>
            </p:nvSpPr>
            <p:spPr>
              <a:xfrm>
                <a:off x="4572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4702082" y="2263682"/>
                <a:ext cx="1692091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506186" y="17526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6186" y="17526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4673137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 56"/>
              <p:cNvGrpSpPr/>
              <p:nvPr/>
            </p:nvGrpSpPr>
            <p:grpSpPr>
              <a:xfrm>
                <a:off x="6371855" y="3593068"/>
                <a:ext cx="409945" cy="369332"/>
                <a:chOff x="4191000" y="3593068"/>
                <a:chExt cx="409945" cy="369332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5" name="TextBox 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3636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350144" y="11430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44" y="1143000"/>
                <a:ext cx="39305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/>
          <p:cNvCxnSpPr/>
          <p:nvPr/>
        </p:nvCxnSpPr>
        <p:spPr>
          <a:xfrm flipV="1">
            <a:off x="2619746" y="2057400"/>
            <a:ext cx="0" cy="990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2619745" y="4299466"/>
            <a:ext cx="0" cy="838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2605272" y="3200400"/>
            <a:ext cx="14474" cy="9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815882" y="3124200"/>
            <a:ext cx="1727663" cy="4033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2695945" y="3579911"/>
            <a:ext cx="1647455" cy="6334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1295400" y="2438400"/>
            <a:ext cx="2514600" cy="2209800"/>
            <a:chOff x="3323855" y="2667000"/>
            <a:chExt cx="2514600" cy="2209800"/>
          </a:xfrm>
        </p:grpSpPr>
        <p:grpSp>
          <p:nvGrpSpPr>
            <p:cNvPr id="16" name="Group 15"/>
            <p:cNvGrpSpPr/>
            <p:nvPr/>
          </p:nvGrpSpPr>
          <p:grpSpPr>
            <a:xfrm>
              <a:off x="3323855" y="2667000"/>
              <a:ext cx="2514600" cy="2209800"/>
              <a:chOff x="1143000" y="2667000"/>
              <a:chExt cx="2514600" cy="2209800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3288794" y="27432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2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381562" y="44928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2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143000" y="45690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2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171945" y="26670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2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>
              <a:off x="3657600" y="3505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2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318647" y="4114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2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543545" y="2907268"/>
            <a:ext cx="473230" cy="1576864"/>
            <a:chOff x="4572000" y="3135868"/>
            <a:chExt cx="473230" cy="1576864"/>
          </a:xfrm>
        </p:grpSpPr>
        <p:sp>
          <p:nvSpPr>
            <p:cNvPr id="70" name="Oval 69"/>
            <p:cNvSpPr/>
            <p:nvPr/>
          </p:nvSpPr>
          <p:spPr>
            <a:xfrm>
              <a:off x="45720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572000" y="4419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4658586" y="31358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586" y="3135868"/>
                  <a:ext cx="38664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4648200" y="4343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4343400"/>
                  <a:ext cx="37542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6157861" y="1600200"/>
                <a:ext cx="471539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861" y="1600200"/>
                <a:ext cx="471539" cy="375552"/>
              </a:xfrm>
              <a:prstGeom prst="rect">
                <a:avLst/>
              </a:prstGeom>
              <a:blipFill rotWithShape="1">
                <a:blip r:embed="rId10"/>
                <a:stretch>
                  <a:fillRect t="-655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/>
          <p:nvPr/>
        </p:nvCxnSpPr>
        <p:spPr>
          <a:xfrm flipV="1">
            <a:off x="2477731" y="3505200"/>
            <a:ext cx="1789469" cy="708118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838200" y="1981200"/>
            <a:ext cx="1639531" cy="144928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2477731" y="1981200"/>
            <a:ext cx="36869" cy="22830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543545" y="2514600"/>
            <a:ext cx="380232" cy="2381310"/>
            <a:chOff x="2543545" y="2514600"/>
            <a:chExt cx="380232" cy="23813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2543545" y="4495800"/>
                  <a:ext cx="38023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𝒓</m:t>
                        </m:r>
                      </m:oMath>
                    </m:oMathPara>
                  </a14:m>
                  <a:endParaRPr lang="en-US" sz="20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3545" y="4495800"/>
                  <a:ext cx="380232" cy="40011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7692" r="-23810" b="-261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TextBox 53"/>
            <p:cNvSpPr txBox="1"/>
            <p:nvPr/>
          </p:nvSpPr>
          <p:spPr>
            <a:xfrm>
              <a:off x="2619745" y="2514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619745" y="3505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953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A </a:t>
            </a:r>
            <a:r>
              <a:rPr lang="en-US" sz="2800" b="1" dirty="0" smtClean="0">
                <a:solidFill>
                  <a:srgbClr val="C00000"/>
                </a:solidFill>
              </a:rPr>
              <a:t>non-terminating example</a:t>
            </a:r>
            <a:r>
              <a:rPr lang="en-US" sz="2800" b="1" dirty="0" smtClean="0"/>
              <a:t> for</a:t>
            </a:r>
            <a:br>
              <a:rPr lang="en-US" sz="2800" b="1" dirty="0" smtClean="0"/>
            </a:br>
            <a:r>
              <a:rPr lang="en-US" sz="2800" b="1" dirty="0" smtClean="0"/>
              <a:t> networks with </a:t>
            </a:r>
            <a:r>
              <a:rPr lang="en-US" sz="2800" b="1" dirty="0" smtClean="0">
                <a:solidFill>
                  <a:srgbClr val="7030A0"/>
                </a:solidFill>
              </a:rPr>
              <a:t>real edge weights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66" name="Content Placeholder 6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Max-flow = </a:t>
            </a:r>
            <a:r>
              <a:rPr lang="en-US" sz="2000" b="1" dirty="0" smtClean="0">
                <a:solidFill>
                  <a:srgbClr val="0070C0"/>
                </a:solidFill>
              </a:rPr>
              <a:t>5</a:t>
            </a:r>
            <a:endParaRPr lang="en-US" sz="2000" b="1" dirty="0">
              <a:solidFill>
                <a:srgbClr val="0070C0"/>
              </a:solidFill>
            </a:endParaRPr>
          </a:p>
          <a:p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Content Placeholder 9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038600" cy="48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2000" b="1" i="1" dirty="0" smtClean="0">
                                <a:latin typeface="Cambria Math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2000" b="1" i="1" dirty="0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b="1" i="1" dirty="0" smtClean="0">
                                    <a:latin typeface="Cambria Math"/>
                                  </a:rPr>
                                  <m:t>𝟓</m:t>
                                </m:r>
                              </m:e>
                            </m:rad>
                            <m:r>
                              <a:rPr lang="en-US" sz="2000" b="1" i="1" dirty="0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dirty="0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 dirty="0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box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1+2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=1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/>
                                </a:rPr>
                                <m:t>𝒊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 smtClean="0"/>
                  <a:t>: </a:t>
                </a:r>
                <a:endParaRPr lang="en-US" sz="2000" dirty="0"/>
              </a:p>
              <a:p>
                <a:r>
                  <a:rPr lang="en-US" sz="1800" dirty="0"/>
                  <a:t>F</a:t>
                </a:r>
                <a:r>
                  <a:rPr lang="en-US" sz="1800" dirty="0" smtClean="0"/>
                  <a:t>ind out the capacity of edges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1800" dirty="0" smtClean="0"/>
                  <a:t> at this stage.</a:t>
                </a:r>
              </a:p>
              <a:p>
                <a:r>
                  <a:rPr lang="en-US" sz="1800" dirty="0" smtClean="0"/>
                  <a:t>How to repeat these steps ?</a:t>
                </a:r>
                <a:endParaRPr lang="en-US" sz="1800" dirty="0" smtClean="0"/>
              </a:p>
              <a:p>
                <a:r>
                  <a:rPr lang="en-US" sz="1800" dirty="0" smtClean="0"/>
                  <a:t>Make inference to show that in limits, the flow will reach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1+2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latin typeface="Cambria Math"/>
                          </a:rPr>
                          <m:t>=1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𝒓</m:t>
                            </m:r>
                          </m:e>
                          <m:sup>
                            <m:r>
                              <a:rPr lang="en-US" sz="1800" b="1" i="1">
                                <a:latin typeface="Cambria Math"/>
                              </a:rPr>
                              <m:t>𝒊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/>
                  <a:t>     </a:t>
                </a:r>
                <a:endParaRPr lang="en-US" sz="2000" dirty="0"/>
              </a:p>
            </p:txBody>
          </p:sp>
        </mc:Choice>
        <mc:Fallback>
          <p:sp>
            <p:nvSpPr>
              <p:cNvPr id="95" name="Content Placeholder 9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038600" cy="4800600"/>
              </a:xfrm>
              <a:blipFill rotWithShape="1">
                <a:blip r:embed="rId2"/>
                <a:stretch>
                  <a:fillRect l="-1662" t="-635" r="-2266" b="-13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514600" y="51054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362200" y="51816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181600"/>
                <a:ext cx="37542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/>
          <p:cNvGrpSpPr/>
          <p:nvPr/>
        </p:nvGrpSpPr>
        <p:grpSpPr>
          <a:xfrm>
            <a:off x="304800" y="1524000"/>
            <a:ext cx="4448545" cy="3603718"/>
            <a:chOff x="2333255" y="1752600"/>
            <a:chExt cx="4448545" cy="3603718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2844337" y="2263682"/>
              <a:ext cx="1749981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2333255" y="1752600"/>
              <a:ext cx="4448545" cy="3603718"/>
              <a:chOff x="2333255" y="1752600"/>
              <a:chExt cx="4448545" cy="3603718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2333255" y="3593068"/>
                <a:ext cx="533400" cy="369332"/>
                <a:chOff x="152400" y="3593068"/>
                <a:chExt cx="533400" cy="369332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533400" y="3733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152400" y="3593068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2400" y="3593068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241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1" name="Straight Arrow Connector 20"/>
              <p:cNvCxnSpPr>
                <a:stCxn id="28" idx="5"/>
                <a:endCxn id="27" idx="1"/>
              </p:cNvCxnSpPr>
              <p:nvPr/>
            </p:nvCxnSpPr>
            <p:spPr>
              <a:xfrm>
                <a:off x="2844337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/>
              <p:cNvSpPr/>
              <p:nvPr/>
            </p:nvSpPr>
            <p:spPr>
              <a:xfrm>
                <a:off x="4572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4702082" y="2263682"/>
                <a:ext cx="1692091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506186" y="17526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6186" y="17526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4673137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 56"/>
              <p:cNvGrpSpPr/>
              <p:nvPr/>
            </p:nvGrpSpPr>
            <p:grpSpPr>
              <a:xfrm>
                <a:off x="6371855" y="3593068"/>
                <a:ext cx="409945" cy="369332"/>
                <a:chOff x="4191000" y="3593068"/>
                <a:chExt cx="409945" cy="369332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5" name="TextBox 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3636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350144" y="11430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44" y="1143000"/>
                <a:ext cx="39305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/>
          <p:cNvCxnSpPr/>
          <p:nvPr/>
        </p:nvCxnSpPr>
        <p:spPr>
          <a:xfrm flipV="1">
            <a:off x="2619746" y="2057400"/>
            <a:ext cx="0" cy="990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2619745" y="4299466"/>
            <a:ext cx="0" cy="838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2605272" y="3200400"/>
            <a:ext cx="14474" cy="9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815882" y="3124200"/>
            <a:ext cx="1727663" cy="4033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2695945" y="3579911"/>
            <a:ext cx="1647455" cy="6334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1295400" y="2438400"/>
            <a:ext cx="2514600" cy="2209800"/>
            <a:chOff x="3323855" y="2667000"/>
            <a:chExt cx="2514600" cy="2209800"/>
          </a:xfrm>
        </p:grpSpPr>
        <p:grpSp>
          <p:nvGrpSpPr>
            <p:cNvPr id="16" name="Group 15"/>
            <p:cNvGrpSpPr/>
            <p:nvPr/>
          </p:nvGrpSpPr>
          <p:grpSpPr>
            <a:xfrm>
              <a:off x="3323855" y="2667000"/>
              <a:ext cx="2514600" cy="2209800"/>
              <a:chOff x="1143000" y="2667000"/>
              <a:chExt cx="2514600" cy="2209800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3288794" y="27432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2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381562" y="44928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2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143000" y="45690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2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171945" y="26670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2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>
              <a:off x="3657600" y="3505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2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318647" y="4114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2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543545" y="2907268"/>
            <a:ext cx="473230" cy="1576864"/>
            <a:chOff x="4572000" y="3135868"/>
            <a:chExt cx="473230" cy="1576864"/>
          </a:xfrm>
        </p:grpSpPr>
        <p:sp>
          <p:nvSpPr>
            <p:cNvPr id="70" name="Oval 69"/>
            <p:cNvSpPr/>
            <p:nvPr/>
          </p:nvSpPr>
          <p:spPr>
            <a:xfrm>
              <a:off x="45720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572000" y="4419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4658586" y="31358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586" y="3135868"/>
                  <a:ext cx="38664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4648200" y="4343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4343400"/>
                  <a:ext cx="37542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6157861" y="1600200"/>
                <a:ext cx="471539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861" y="1600200"/>
                <a:ext cx="471539" cy="375552"/>
              </a:xfrm>
              <a:prstGeom prst="rect">
                <a:avLst/>
              </a:prstGeom>
              <a:blipFill rotWithShape="1">
                <a:blip r:embed="rId10"/>
                <a:stretch>
                  <a:fillRect t="-655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2592312" y="2514600"/>
            <a:ext cx="330721" cy="2381310"/>
            <a:chOff x="2592312" y="2514600"/>
            <a:chExt cx="330721" cy="2381310"/>
          </a:xfrm>
        </p:grpSpPr>
        <p:sp>
          <p:nvSpPr>
            <p:cNvPr id="44" name="TextBox 43"/>
            <p:cNvSpPr txBox="1"/>
            <p:nvPr/>
          </p:nvSpPr>
          <p:spPr>
            <a:xfrm>
              <a:off x="2592312" y="4495800"/>
              <a:ext cx="3032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?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619745" y="2514600"/>
              <a:ext cx="3032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?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619745" y="3505200"/>
              <a:ext cx="3032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?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537126" y="3053448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126" y="3053448"/>
                <a:ext cx="114967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634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90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uiExpand="1" build="p"/>
      <p:bldP spid="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</a:t>
                </a:r>
                <a:r>
                  <a:rPr lang="en-US" sz="2000" dirty="0"/>
                  <a:t>exists a network with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6</a:t>
                </a:r>
                <a:r>
                  <a:rPr lang="en-US" sz="2000" dirty="0"/>
                  <a:t> nodes and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9 </a:t>
                </a:r>
                <a:r>
                  <a:rPr lang="en-US" sz="2000" dirty="0"/>
                  <a:t>edges and  capacities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on which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Ford Fulkerson </a:t>
                </a:r>
                <a:r>
                  <a:rPr lang="en-US" sz="2000" dirty="0" smtClean="0"/>
                  <a:t>may </a:t>
                </a:r>
                <a:r>
                  <a:rPr lang="en-US" sz="2000" u="sng" dirty="0" smtClean="0"/>
                  <a:t>never terminate </a:t>
                </a:r>
                <a:r>
                  <a:rPr lang="en-US" sz="2000" dirty="0" smtClean="0"/>
                  <a:t>!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2"/>
                <a:stretch>
                  <a:fillRect l="-7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1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Polynomial time </a:t>
            </a:r>
            <a:r>
              <a:rPr lang="en-US" sz="3200" b="1" dirty="0" smtClean="0"/>
              <a:t>algorithms for Max-Flow</a:t>
            </a:r>
            <a:endParaRPr lang="en-US" sz="3200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A natural question</a:t>
            </a:r>
            <a:r>
              <a:rPr lang="en-US" sz="2000" dirty="0" smtClean="0"/>
              <a:t>: How to </a:t>
            </a:r>
            <a:r>
              <a:rPr lang="en-US" sz="2000" dirty="0" smtClean="0">
                <a:solidFill>
                  <a:srgbClr val="002060"/>
                </a:solidFill>
              </a:rPr>
              <a:t>achieve </a:t>
            </a:r>
            <a:r>
              <a:rPr lang="en-US" sz="2000" dirty="0">
                <a:solidFill>
                  <a:srgbClr val="002060"/>
                </a:solidFill>
              </a:rPr>
              <a:t>polynomial running time ?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000" dirty="0" smtClean="0">
              <a:sym typeface="Wingdings" pitchFamily="2" charset="2"/>
            </a:endParaRPr>
          </a:p>
          <a:p>
            <a:pPr marL="0" indent="0">
              <a:buNone/>
            </a:pPr>
            <a:endParaRPr lang="en-US" sz="20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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006C31"/>
                </a:solidFill>
              </a:rPr>
              <a:t>A natural idea</a:t>
            </a:r>
            <a:r>
              <a:rPr lang="en-US" sz="2000" dirty="0" smtClean="0"/>
              <a:t>: </a:t>
            </a:r>
            <a:endParaRPr lang="en-US" sz="2000" dirty="0"/>
          </a:p>
          <a:p>
            <a:pPr marL="0" indent="0" algn="ctr">
              <a:buNone/>
            </a:pPr>
            <a:r>
              <a:rPr lang="en-US" sz="2000" dirty="0" smtClean="0"/>
              <a:t>Select the path of </a:t>
            </a:r>
            <a:r>
              <a:rPr lang="en-US" sz="2000" u="sng" dirty="0" smtClean="0"/>
              <a:t>maximum</a:t>
            </a:r>
            <a:r>
              <a:rPr lang="en-US" sz="2000" dirty="0" smtClean="0"/>
              <a:t> capacity.</a:t>
            </a:r>
            <a:endParaRPr lang="en-US" sz="2000" dirty="0"/>
          </a:p>
          <a:p>
            <a:pPr marL="0" indent="0">
              <a:buNone/>
            </a:pP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Cloud Callout 1"/>
          <p:cNvSpPr/>
          <p:nvPr/>
        </p:nvSpPr>
        <p:spPr>
          <a:xfrm>
            <a:off x="3581400" y="2514600"/>
            <a:ext cx="5486400" cy="1295400"/>
          </a:xfrm>
          <a:prstGeom prst="cloud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select the paths in Ford-Fulkerson algorithm </a:t>
            </a:r>
            <a:r>
              <a:rPr lang="en-US" b="1" dirty="0" smtClean="0">
                <a:solidFill>
                  <a:srgbClr val="002060"/>
                </a:solidFill>
              </a:rPr>
              <a:t>cleverly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2547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Polynomial Time </a:t>
            </a:r>
            <a:r>
              <a:rPr lang="en-US" sz="2800" dirty="0" smtClean="0"/>
              <a:t>algorithms for max-flow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Algorithm 1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 smtClean="0">
                <a:solidFill>
                  <a:srgbClr val="002060"/>
                </a:solidFill>
              </a:rPr>
              <a:t>For Networks with </a:t>
            </a:r>
            <a:r>
              <a:rPr lang="en-US" sz="2800" b="1" dirty="0" smtClean="0">
                <a:solidFill>
                  <a:srgbClr val="C00000"/>
                </a:solidFill>
              </a:rPr>
              <a:t>integer</a:t>
            </a:r>
            <a:r>
              <a:rPr lang="en-US" sz="2800" b="1" dirty="0" smtClean="0">
                <a:solidFill>
                  <a:srgbClr val="002060"/>
                </a:solidFill>
              </a:rPr>
              <a:t> capacities</a:t>
            </a:r>
          </a:p>
          <a:p>
            <a:pPr algn="ctr"/>
            <a:endParaRPr lang="en-US" sz="2800" b="1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4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Algorithm 1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 {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For each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is a </a:t>
                </a:r>
                <a:r>
                  <a:rPr lang="en-US" sz="2000" b="1" dirty="0" smtClean="0"/>
                  <a:t>forward</a:t>
                </a:r>
                <a:r>
                  <a:rPr lang="en-US" sz="2000" dirty="0" smtClean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}</a:t>
                </a:r>
                <a:r>
                  <a:rPr lang="en-US" sz="2000" dirty="0"/>
                  <a:t>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In order to show that this algorithm takes polynomial time, we shall </a:t>
            </a:r>
            <a:r>
              <a:rPr lang="en-US" sz="2000" b="1" u="sng" dirty="0" smtClean="0">
                <a:solidFill>
                  <a:srgbClr val="7030A0"/>
                </a:solidFill>
              </a:rPr>
              <a:t>reformulate</a:t>
            </a:r>
            <a:r>
              <a:rPr lang="en-US" sz="2000" dirty="0" smtClean="0"/>
              <a:t> this algorithm. </a:t>
            </a:r>
          </a:p>
          <a:p>
            <a:pPr marL="0" indent="0">
              <a:buNone/>
            </a:pPr>
            <a:r>
              <a:rPr lang="en-US" sz="2000" dirty="0" smtClean="0"/>
              <a:t>This will help in the analysis as well.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9337" y="2438400"/>
                <a:ext cx="4130811" cy="39555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dirty="0"/>
                  <a:t> be </a:t>
                </a:r>
                <a:r>
                  <a:rPr lang="en-US" dirty="0" smtClean="0"/>
                  <a:t>the </a:t>
                </a:r>
                <a:r>
                  <a:rPr lang="en-US" b="1" u="sng" dirty="0" smtClean="0">
                    <a:solidFill>
                      <a:srgbClr val="C00000"/>
                    </a:solidFill>
                  </a:rPr>
                  <a:t>max-capacity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dirty="0" smtClean="0"/>
                  <a:t>;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37" y="2438400"/>
                <a:ext cx="4130811" cy="395558"/>
              </a:xfrm>
              <a:prstGeom prst="rect">
                <a:avLst/>
              </a:prstGeom>
              <a:blipFill rotWithShape="1">
                <a:blip r:embed="rId3"/>
                <a:stretch>
                  <a:fillRect l="-1327" t="-6154" r="-1622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2400" y="1276290"/>
                <a:ext cx="315253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Algorithm-1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 {               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276290"/>
                <a:ext cx="3152530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1934" t="-7576" r="-309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2554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6" grpId="0" build="p"/>
      <p:bldP spid="2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Algorithm 1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 {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For each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is a </a:t>
                </a:r>
                <a:r>
                  <a:rPr lang="en-US" sz="2000" b="1" dirty="0" smtClean="0"/>
                  <a:t>forward</a:t>
                </a:r>
                <a:r>
                  <a:rPr lang="en-US" sz="2000" dirty="0" smtClean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}</a:t>
                </a:r>
                <a:r>
                  <a:rPr lang="en-US" sz="2000" dirty="0"/>
                  <a:t>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9337" y="2438400"/>
                <a:ext cx="4130811" cy="39555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dirty="0"/>
                  <a:t> be </a:t>
                </a:r>
                <a:r>
                  <a:rPr lang="en-US" dirty="0" smtClean="0"/>
                  <a:t>the </a:t>
                </a:r>
                <a:r>
                  <a:rPr lang="en-US" b="1" u="sng" dirty="0" smtClean="0">
                    <a:solidFill>
                      <a:srgbClr val="C00000"/>
                    </a:solidFill>
                  </a:rPr>
                  <a:t>max-capacity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dirty="0" smtClean="0"/>
                  <a:t>;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37" y="2438400"/>
                <a:ext cx="4130811" cy="395558"/>
              </a:xfrm>
              <a:prstGeom prst="rect">
                <a:avLst/>
              </a:prstGeom>
              <a:blipFill rotWithShape="1">
                <a:blip r:embed="rId3"/>
                <a:stretch>
                  <a:fillRect l="-1327" t="-6154" r="-1622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2400" y="1276290"/>
                <a:ext cx="315253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Algorithm-1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 {               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276290"/>
                <a:ext cx="3152530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1934" t="-7576" r="-309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474" y="3124200"/>
            <a:ext cx="4162455" cy="416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3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Algorithm 1 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Algorithm-1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){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While</a:t>
                </a:r>
                <a:r>
                  <a:rPr lang="en-US" sz="2000" dirty="0" smtClean="0"/>
                  <a:t>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b="1" dirty="0" smtClean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{   </a:t>
                </a:r>
                <a:r>
                  <a:rPr lang="en-US" sz="2000" b="1" dirty="0" smtClean="0"/>
                  <a:t>While 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∃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any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</a:t>
                </a:r>
                <a:r>
                  <a:rPr lang="en-US" sz="2000" dirty="0" smtClean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 with capacity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b="1" dirty="0" smtClean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   Pick </a:t>
                </a:r>
                <a:r>
                  <a:rPr lang="en-US" sz="2000" u="sng" dirty="0" smtClean="0"/>
                  <a:t>any such</a:t>
                </a:r>
                <a:r>
                  <a:rPr lang="en-US" sz="2000" dirty="0" smtClean="0"/>
                  <a:t>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For each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{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is a </a:t>
                </a:r>
                <a:r>
                  <a:rPr lang="en-US" sz="2000" b="1" dirty="0" smtClean="0"/>
                  <a:t>forward</a:t>
                </a:r>
                <a:r>
                  <a:rPr lang="en-US" sz="2000" dirty="0" smtClean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  }</a:t>
                </a:r>
                <a:r>
                  <a:rPr lang="en-US" sz="2000" dirty="0"/>
                  <a:t>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}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  <m:f>
                      <m:f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num>
                      <m:den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}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 b="-16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447800" y="1535668"/>
                <a:ext cx="2221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 </a:t>
                </a:r>
                <a:r>
                  <a:rPr lang="en-US" b="1" dirty="0">
                    <a:sym typeface="Wingdings" pitchFamily="2" charset="2"/>
                  </a:rPr>
                  <a:t>max-capacity</a:t>
                </a:r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𝑬</m:t>
                    </m:r>
                  </m:oMath>
                </a14:m>
                <a:r>
                  <a:rPr lang="en-US" dirty="0" smtClean="0"/>
                  <a:t>);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535668"/>
                <a:ext cx="222182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9836" r="-439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914400" y="2286000"/>
            <a:ext cx="5410200" cy="3352800"/>
            <a:chOff x="838200" y="2209800"/>
            <a:chExt cx="5410200" cy="3352800"/>
          </a:xfrm>
        </p:grpSpPr>
        <p:grpSp>
          <p:nvGrpSpPr>
            <p:cNvPr id="17" name="Group 16"/>
            <p:cNvGrpSpPr/>
            <p:nvPr/>
          </p:nvGrpSpPr>
          <p:grpSpPr>
            <a:xfrm>
              <a:off x="838200" y="2209800"/>
              <a:ext cx="5410200" cy="3352800"/>
              <a:chOff x="914400" y="2667000"/>
              <a:chExt cx="5410200" cy="3352800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5943600" y="2667000"/>
                <a:ext cx="381000" cy="3352800"/>
              </a:xfrm>
              <a:prstGeom prst="rightBrac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914400" y="6019800"/>
                <a:ext cx="502920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914400" y="2667000"/>
                <a:ext cx="502920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Connector 17"/>
            <p:cNvCxnSpPr/>
            <p:nvPr/>
          </p:nvCxnSpPr>
          <p:spPr>
            <a:xfrm flipV="1">
              <a:off x="838200" y="2209800"/>
              <a:ext cx="0" cy="3352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Left Arrow 24"/>
          <p:cNvSpPr/>
          <p:nvPr/>
        </p:nvSpPr>
        <p:spPr>
          <a:xfrm>
            <a:off x="3060192" y="1828800"/>
            <a:ext cx="2654808" cy="484632"/>
          </a:xfrm>
          <a:prstGeom prst="leftArrow">
            <a:avLst>
              <a:gd name="adj1" fmla="val 67970"/>
              <a:gd name="adj2" fmla="val 50000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564348" y="1905000"/>
                <a:ext cx="20533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log</m:t>
                        </m:r>
                      </m:e>
                      <m:sub>
                        <m:r>
                          <a:rPr lang="en-US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𝐦𝐚𝐱</m:t>
                        </m:r>
                      </m:sub>
                    </m:sSub>
                  </m:oMath>
                </a14:m>
                <a:r>
                  <a:rPr lang="en-US" dirty="0" smtClean="0"/>
                  <a:t> iterations</a:t>
                </a:r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348" y="1905000"/>
                <a:ext cx="2053319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90" t="-8333" r="-474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ounded Rectangle 27"/>
              <p:cNvSpPr/>
              <p:nvPr/>
            </p:nvSpPr>
            <p:spPr>
              <a:xfrm>
                <a:off x="6324600" y="3429000"/>
                <a:ext cx="2743200" cy="914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many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iterations of this </a:t>
                </a:r>
                <a:r>
                  <a:rPr lang="en-US" dirty="0">
                    <a:solidFill>
                      <a:schemeClr val="tx1"/>
                    </a:solidFill>
                  </a:rPr>
                  <a:t>loop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for a given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? </a:t>
                </a:r>
                <a:endParaRPr lang="en-US" dirty="0"/>
              </a:p>
            </p:txBody>
          </p:sp>
        </mc:Choice>
        <mc:Fallback xmlns="">
          <p:sp>
            <p:nvSpPr>
              <p:cNvPr id="28" name="Rounded 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3429000"/>
                <a:ext cx="2743200" cy="914400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64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16" grpId="0"/>
      <p:bldP spid="25" grpId="0" animBg="1"/>
      <p:bldP spid="26" grpId="0"/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/>
          <p:cNvSpPr/>
          <p:nvPr/>
        </p:nvSpPr>
        <p:spPr>
          <a:xfrm>
            <a:off x="4724400" y="2362200"/>
            <a:ext cx="4267200" cy="263473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3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Consider the 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 when there is no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with capacity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: set of vertices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with edges of residual capacity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 smtClean="0"/>
                  <a:t> How much flow is being carried on edges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at this stage? </a:t>
                </a:r>
                <a:endParaRPr lang="en-US" sz="2000" dirty="0"/>
              </a:p>
            </p:txBody>
          </p:sp>
        </mc:Choice>
        <mc:Fallback xmlns="">
          <p:sp>
            <p:nvSpPr>
              <p:cNvPr id="38" name="Content Placeholder 3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539" b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6200" y="2514600"/>
            <a:ext cx="4191926" cy="2731532"/>
            <a:chOff x="332819" y="2514600"/>
            <a:chExt cx="4191926" cy="2731532"/>
          </a:xfrm>
        </p:grpSpPr>
        <p:sp>
          <p:nvSpPr>
            <p:cNvPr id="58" name="Oval 57"/>
            <p:cNvSpPr/>
            <p:nvPr/>
          </p:nvSpPr>
          <p:spPr>
            <a:xfrm rot="5400000">
              <a:off x="2438400" y="2743200"/>
              <a:ext cx="2286000" cy="1828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5400000">
              <a:off x="304800" y="2667000"/>
              <a:ext cx="2133600" cy="1981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32819" y="3429000"/>
              <a:ext cx="429181" cy="369332"/>
              <a:chOff x="1219200" y="4442936"/>
              <a:chExt cx="429181" cy="369332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56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114800" y="3516868"/>
              <a:ext cx="409945" cy="369332"/>
              <a:chOff x="6934200" y="4431268"/>
              <a:chExt cx="409945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/>
            <p:cNvGrpSpPr/>
            <p:nvPr/>
          </p:nvGrpSpPr>
          <p:grpSpPr>
            <a:xfrm>
              <a:off x="914400" y="2743200"/>
              <a:ext cx="2895600" cy="1828800"/>
              <a:chOff x="914400" y="1676400"/>
              <a:chExt cx="2895600" cy="18288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6764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066800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914400" y="3200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371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76400" y="1676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81200" y="2057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828800" y="2743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895600" y="1828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480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581400" y="1752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657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9718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352800" y="2895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8194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18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>
              <a:stCxn id="13" idx="6"/>
              <a:endCxn id="50" idx="2"/>
            </p:cNvCxnSpPr>
            <p:nvPr/>
          </p:nvCxnSpPr>
          <p:spPr>
            <a:xfrm>
              <a:off x="1828800" y="4495800"/>
              <a:ext cx="1143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46" idx="2"/>
            </p:cNvCxnSpPr>
            <p:nvPr/>
          </p:nvCxnSpPr>
          <p:spPr>
            <a:xfrm>
              <a:off x="1828800" y="2819400"/>
              <a:ext cx="1066800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7" idx="2"/>
            </p:cNvCxnSpPr>
            <p:nvPr/>
          </p:nvCxnSpPr>
          <p:spPr>
            <a:xfrm flipH="1">
              <a:off x="1901794" y="3505200"/>
              <a:ext cx="1146206" cy="293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47" idx="0"/>
            </p:cNvCxnSpPr>
            <p:nvPr/>
          </p:nvCxnSpPr>
          <p:spPr>
            <a:xfrm>
              <a:off x="2133600" y="3200400"/>
              <a:ext cx="99060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3" idx="3"/>
              <a:endCxn id="13" idx="7"/>
            </p:cNvCxnSpPr>
            <p:nvPr/>
          </p:nvCxnSpPr>
          <p:spPr>
            <a:xfrm flipH="1">
              <a:off x="1806482" y="4016282"/>
              <a:ext cx="10352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/>
            <p:cNvGrpSpPr/>
            <p:nvPr/>
          </p:nvGrpSpPr>
          <p:grpSpPr>
            <a:xfrm>
              <a:off x="1219200" y="2590800"/>
              <a:ext cx="2743200" cy="1752600"/>
              <a:chOff x="1219200" y="2590800"/>
              <a:chExt cx="2743200" cy="1752600"/>
            </a:xfrm>
          </p:grpSpPr>
          <p:sp>
            <p:nvSpPr>
              <p:cNvPr id="74" name="Arc 73"/>
              <p:cNvSpPr/>
              <p:nvPr/>
            </p:nvSpPr>
            <p:spPr>
              <a:xfrm>
                <a:off x="1219200" y="2590800"/>
                <a:ext cx="2743200" cy="1752600"/>
              </a:xfrm>
              <a:prstGeom prst="arc">
                <a:avLst>
                  <a:gd name="adj1" fmla="val 13242652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3483429" y="2797082"/>
                <a:ext cx="152400" cy="985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/>
            <p:cNvCxnSpPr>
              <a:stCxn id="45" idx="6"/>
              <a:endCxn id="53" idx="2"/>
            </p:cNvCxnSpPr>
            <p:nvPr/>
          </p:nvCxnSpPr>
          <p:spPr>
            <a:xfrm>
              <a:off x="1981200" y="3886200"/>
              <a:ext cx="838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762000" y="3276600"/>
              <a:ext cx="2743200" cy="1447800"/>
              <a:chOff x="762000" y="3276600"/>
              <a:chExt cx="2743200" cy="1447800"/>
            </a:xfrm>
          </p:grpSpPr>
          <p:sp>
            <p:nvSpPr>
              <p:cNvPr id="65" name="Arc 64"/>
              <p:cNvSpPr/>
              <p:nvPr/>
            </p:nvSpPr>
            <p:spPr>
              <a:xfrm flipV="1">
                <a:off x="762000" y="32766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Arrow Connector 66"/>
              <p:cNvCxnSpPr>
                <a:endCxn id="65" idx="0"/>
              </p:cNvCxnSpPr>
              <p:nvPr/>
            </p:nvCxnSpPr>
            <p:spPr>
              <a:xfrm flipH="1" flipV="1">
                <a:off x="988694" y="4399130"/>
                <a:ext cx="154306" cy="96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/>
          <p:cNvSpPr/>
          <p:nvPr/>
        </p:nvSpPr>
        <p:spPr>
          <a:xfrm rot="5400000">
            <a:off x="6829981" y="2743200"/>
            <a:ext cx="2286000" cy="1828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rot="5400000">
            <a:off x="4696381" y="2667000"/>
            <a:ext cx="2133600" cy="1981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4724400" y="3429000"/>
            <a:ext cx="429181" cy="369332"/>
            <a:chOff x="1219200" y="4442936"/>
            <a:chExt cx="429181" cy="369332"/>
          </a:xfrm>
        </p:grpSpPr>
        <p:sp>
          <p:nvSpPr>
            <p:cNvPr id="68" name="Oval 67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8506381" y="3516868"/>
            <a:ext cx="409945" cy="369332"/>
            <a:chOff x="6934200" y="4431268"/>
            <a:chExt cx="409945" cy="369332"/>
          </a:xfrm>
        </p:grpSpPr>
        <p:sp>
          <p:nvSpPr>
            <p:cNvPr id="73" name="Oval 72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blipFill rotWithShape="1">
                <a:blip r:embed="rId13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5334000" y="2743200"/>
            <a:ext cx="2895600" cy="1828800"/>
            <a:chOff x="914400" y="1676400"/>
            <a:chExt cx="2895600" cy="1828800"/>
          </a:xfrm>
        </p:grpSpPr>
        <p:sp>
          <p:nvSpPr>
            <p:cNvPr id="80" name="Oval 79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05400" y="2819400"/>
            <a:ext cx="1317718" cy="1676400"/>
            <a:chOff x="5105400" y="2819400"/>
            <a:chExt cx="1317718" cy="1676400"/>
          </a:xfrm>
        </p:grpSpPr>
        <p:cxnSp>
          <p:nvCxnSpPr>
            <p:cNvPr id="3" name="Straight Arrow Connector 2"/>
            <p:cNvCxnSpPr>
              <a:endCxn id="81" idx="4"/>
            </p:cNvCxnSpPr>
            <p:nvPr/>
          </p:nvCxnSpPr>
          <p:spPr>
            <a:xfrm flipV="1">
              <a:off x="5105400" y="3200400"/>
              <a:ext cx="457200" cy="3810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81" idx="5"/>
              <a:endCxn id="83" idx="0"/>
            </p:cNvCxnSpPr>
            <p:nvPr/>
          </p:nvCxnSpPr>
          <p:spPr>
            <a:xfrm>
              <a:off x="5616482" y="3178082"/>
              <a:ext cx="250918" cy="3271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1" idx="6"/>
            </p:cNvCxnSpPr>
            <p:nvPr/>
          </p:nvCxnSpPr>
          <p:spPr>
            <a:xfrm flipV="1">
              <a:off x="5638800" y="2819400"/>
              <a:ext cx="457200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4" idx="4"/>
              <a:endCxn id="85" idx="1"/>
            </p:cNvCxnSpPr>
            <p:nvPr/>
          </p:nvCxnSpPr>
          <p:spPr>
            <a:xfrm>
              <a:off x="6172200" y="2895600"/>
              <a:ext cx="250918" cy="2509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endCxn id="80" idx="2"/>
            </p:cNvCxnSpPr>
            <p:nvPr/>
          </p:nvCxnSpPr>
          <p:spPr>
            <a:xfrm>
              <a:off x="5486400" y="4397282"/>
              <a:ext cx="609600" cy="985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82" idx="0"/>
            </p:cNvCxnSpPr>
            <p:nvPr/>
          </p:nvCxnSpPr>
          <p:spPr>
            <a:xfrm>
              <a:off x="5105400" y="3733800"/>
              <a:ext cx="304800" cy="5334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83" idx="5"/>
              <a:endCxn id="86" idx="3"/>
            </p:cNvCxnSpPr>
            <p:nvPr/>
          </p:nvCxnSpPr>
          <p:spPr>
            <a:xfrm>
              <a:off x="5921282" y="3635282"/>
              <a:ext cx="349436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Left Arrow 99"/>
          <p:cNvSpPr/>
          <p:nvPr/>
        </p:nvSpPr>
        <p:spPr>
          <a:xfrm>
            <a:off x="4343400" y="3249168"/>
            <a:ext cx="352981" cy="9418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8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uiExpand="1" animBg="1"/>
      <p:bldP spid="103" grpId="1" uiExpand="1" animBg="1"/>
      <p:bldP spid="38" grpId="0" uiExpand="1" build="p"/>
      <p:bldP spid="55" grpId="0" uiExpand="1" animBg="1"/>
      <p:bldP spid="61" grpId="0" uiExpand="1" animBg="1"/>
      <p:bldP spid="77" grpId="0" uiExpand="1"/>
      <p:bldP spid="101" grpId="0" uiExpand="1"/>
      <p:bldP spid="102" grpId="0" uiExpand="1"/>
      <p:bldP spid="10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Ford Fulkerson </a:t>
            </a:r>
            <a:r>
              <a:rPr lang="en-US" sz="3200" b="1" dirty="0" smtClean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For each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is a </a:t>
                </a:r>
                <a:r>
                  <a:rPr lang="en-US" sz="2000" b="1" dirty="0" smtClean="0"/>
                  <a:t>forward</a:t>
                </a:r>
                <a:r>
                  <a:rPr lang="en-US" sz="2000" dirty="0" smtClean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}</a:t>
                </a:r>
                <a:r>
                  <a:rPr lang="en-US" sz="2000" dirty="0"/>
                  <a:t>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267200" y="1600200"/>
                <a:ext cx="487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This algorithm does not say anything about the way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has to be selected.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Therefore, it is up to us (or the adversary) to select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so as to force the execution of the algorithm take huge time </a:t>
                </a:r>
                <a:r>
                  <a:rPr lang="en-US" sz="2000" dirty="0" smtClean="0">
                    <a:sym typeface="Wingdings" pitchFamily="2" charset="2"/>
                  </a:rPr>
                  <a:t>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We shall first consider a simple network with integer edge capacities.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267200" y="1600200"/>
                <a:ext cx="4876800" cy="4525963"/>
              </a:xfrm>
              <a:blipFill rotWithShape="1">
                <a:blip r:embed="rId3"/>
                <a:stretch>
                  <a:fillRect l="-1250" t="-674" r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77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itle 36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Bounding the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number of flow-augmentation</a:t>
                </a:r>
                <a:br>
                  <a:rPr lang="en-US" sz="2800" b="1" dirty="0">
                    <a:solidFill>
                      <a:srgbClr val="7030A0"/>
                    </a:solidFill>
                  </a:rPr>
                </a:br>
                <a:r>
                  <a:rPr lang="en-US" sz="2800" b="1" dirty="0">
                    <a:solidFill>
                      <a:srgbClr val="7030A0"/>
                    </a:solidFill>
                  </a:rPr>
                  <a:t> of amount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sz="2800" b="1" dirty="0"/>
                  <a:t> 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800" b="1" dirty="0"/>
                  <a:t>]</a:t>
                </a:r>
              </a:p>
            </p:txBody>
          </p:sp>
        </mc:Choice>
        <mc:Fallback xmlns="">
          <p:sp>
            <p:nvSpPr>
              <p:cNvPr id="37" name="Title 3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3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Consider the 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when </a:t>
                </a:r>
                <a:r>
                  <a:rPr lang="en-US" sz="2000" dirty="0" smtClean="0"/>
                  <a:t>there is no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with capacity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: set of vertices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with edges of </a:t>
                </a:r>
                <a:r>
                  <a:rPr lang="en-US" sz="2000" dirty="0" smtClean="0"/>
                  <a:t>residual capacity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12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Consider any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d>
                      <m:d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dirty="0" smtClean="0"/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000" dirty="0" smtClean="0"/>
                  <a:t> must appear as </a:t>
                </a:r>
                <a:r>
                  <a:rPr lang="en-US" sz="2000" b="1" dirty="0" smtClean="0"/>
                  <a:t>forward</a:t>
                </a:r>
                <a:r>
                  <a:rPr lang="en-US" sz="2000" dirty="0" smtClean="0"/>
                  <a:t> edge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in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 is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using edges of capacity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.  </a:t>
                </a:r>
                <a:r>
                  <a:rPr lang="en-US" sz="1600" b="1" dirty="0" smtClean="0">
                    <a:solidFill>
                      <a:srgbClr val="C00000"/>
                    </a:solidFill>
                  </a:rPr>
                  <a:t>A contradiction.</a:t>
                </a:r>
                <a:endParaRPr 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8" name="Content Placeholder 3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3"/>
                <a:stretch>
                  <a:fillRect l="-741" t="-500" b="-7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6200" y="2514600"/>
            <a:ext cx="4191926" cy="2731532"/>
            <a:chOff x="332819" y="2514600"/>
            <a:chExt cx="4191926" cy="2731532"/>
          </a:xfrm>
        </p:grpSpPr>
        <p:sp>
          <p:nvSpPr>
            <p:cNvPr id="58" name="Oval 57"/>
            <p:cNvSpPr/>
            <p:nvPr/>
          </p:nvSpPr>
          <p:spPr>
            <a:xfrm rot="5400000">
              <a:off x="2438400" y="2743200"/>
              <a:ext cx="2286000" cy="1828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5400000">
              <a:off x="304800" y="2667000"/>
              <a:ext cx="2133600" cy="1981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32819" y="3429000"/>
              <a:ext cx="429181" cy="369332"/>
              <a:chOff x="1219200" y="4442936"/>
              <a:chExt cx="429181" cy="369332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56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114800" y="3516868"/>
              <a:ext cx="409945" cy="369332"/>
              <a:chOff x="6934200" y="4431268"/>
              <a:chExt cx="409945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/>
            <p:cNvGrpSpPr/>
            <p:nvPr/>
          </p:nvGrpSpPr>
          <p:grpSpPr>
            <a:xfrm>
              <a:off x="914400" y="2743200"/>
              <a:ext cx="2895600" cy="1828800"/>
              <a:chOff x="914400" y="1676400"/>
              <a:chExt cx="2895600" cy="18288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6764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066800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914400" y="3200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371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76400" y="1676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81200" y="2057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828800" y="2743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895600" y="1828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480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581400" y="1752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657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9718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352800" y="2895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8194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18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>
              <a:stCxn id="13" idx="6"/>
              <a:endCxn id="50" idx="2"/>
            </p:cNvCxnSpPr>
            <p:nvPr/>
          </p:nvCxnSpPr>
          <p:spPr>
            <a:xfrm>
              <a:off x="1828800" y="4495800"/>
              <a:ext cx="1143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46" idx="2"/>
            </p:cNvCxnSpPr>
            <p:nvPr/>
          </p:nvCxnSpPr>
          <p:spPr>
            <a:xfrm>
              <a:off x="1828800" y="2819400"/>
              <a:ext cx="1066800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7" idx="2"/>
            </p:cNvCxnSpPr>
            <p:nvPr/>
          </p:nvCxnSpPr>
          <p:spPr>
            <a:xfrm flipH="1">
              <a:off x="1901794" y="3505200"/>
              <a:ext cx="1146206" cy="293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47" idx="0"/>
            </p:cNvCxnSpPr>
            <p:nvPr/>
          </p:nvCxnSpPr>
          <p:spPr>
            <a:xfrm>
              <a:off x="2133600" y="3200400"/>
              <a:ext cx="99060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3" idx="3"/>
              <a:endCxn id="13" idx="7"/>
            </p:cNvCxnSpPr>
            <p:nvPr/>
          </p:nvCxnSpPr>
          <p:spPr>
            <a:xfrm flipH="1">
              <a:off x="1806482" y="4016282"/>
              <a:ext cx="10352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/>
            <p:cNvGrpSpPr/>
            <p:nvPr/>
          </p:nvGrpSpPr>
          <p:grpSpPr>
            <a:xfrm>
              <a:off x="1219200" y="2590800"/>
              <a:ext cx="2743200" cy="1752600"/>
              <a:chOff x="1219200" y="2590800"/>
              <a:chExt cx="2743200" cy="1752600"/>
            </a:xfrm>
          </p:grpSpPr>
          <p:sp>
            <p:nvSpPr>
              <p:cNvPr id="74" name="Arc 73"/>
              <p:cNvSpPr/>
              <p:nvPr/>
            </p:nvSpPr>
            <p:spPr>
              <a:xfrm>
                <a:off x="1219200" y="2590800"/>
                <a:ext cx="2743200" cy="1752600"/>
              </a:xfrm>
              <a:prstGeom prst="arc">
                <a:avLst>
                  <a:gd name="adj1" fmla="val 13242652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3483429" y="2797082"/>
                <a:ext cx="152400" cy="985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/>
            <p:cNvCxnSpPr>
              <a:stCxn id="45" idx="6"/>
              <a:endCxn id="53" idx="2"/>
            </p:cNvCxnSpPr>
            <p:nvPr/>
          </p:nvCxnSpPr>
          <p:spPr>
            <a:xfrm>
              <a:off x="1981200" y="3886200"/>
              <a:ext cx="838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762000" y="3276600"/>
              <a:ext cx="2743200" cy="1447800"/>
              <a:chOff x="762000" y="3276600"/>
              <a:chExt cx="2743200" cy="1447800"/>
            </a:xfrm>
          </p:grpSpPr>
          <p:sp>
            <p:nvSpPr>
              <p:cNvPr id="65" name="Arc 64"/>
              <p:cNvSpPr/>
              <p:nvPr/>
            </p:nvSpPr>
            <p:spPr>
              <a:xfrm flipV="1">
                <a:off x="762000" y="32766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Arrow Connector 66"/>
              <p:cNvCxnSpPr>
                <a:endCxn id="65" idx="0"/>
              </p:cNvCxnSpPr>
              <p:nvPr/>
            </p:nvCxnSpPr>
            <p:spPr>
              <a:xfrm flipH="1" flipV="1">
                <a:off x="988694" y="4399130"/>
                <a:ext cx="154306" cy="96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/>
          <p:cNvSpPr/>
          <p:nvPr/>
        </p:nvSpPr>
        <p:spPr>
          <a:xfrm rot="5400000">
            <a:off x="6829981" y="2743200"/>
            <a:ext cx="2286000" cy="1828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rot="5400000">
            <a:off x="4696381" y="2667000"/>
            <a:ext cx="2133600" cy="1981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4724400" y="3429000"/>
            <a:ext cx="429181" cy="369332"/>
            <a:chOff x="1219200" y="4442936"/>
            <a:chExt cx="429181" cy="369332"/>
          </a:xfrm>
        </p:grpSpPr>
        <p:sp>
          <p:nvSpPr>
            <p:cNvPr id="68" name="Oval 67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8506381" y="3516868"/>
            <a:ext cx="409945" cy="369332"/>
            <a:chOff x="6934200" y="4431268"/>
            <a:chExt cx="409945" cy="369332"/>
          </a:xfrm>
        </p:grpSpPr>
        <p:sp>
          <p:nvSpPr>
            <p:cNvPr id="73" name="Oval 72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blipFill rotWithShape="1">
                <a:blip r:embed="rId13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5334000" y="2743200"/>
            <a:ext cx="2895600" cy="1828800"/>
            <a:chOff x="914400" y="1676400"/>
            <a:chExt cx="2895600" cy="1828800"/>
          </a:xfrm>
        </p:grpSpPr>
        <p:sp>
          <p:nvSpPr>
            <p:cNvPr id="80" name="Oval 79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05400" y="2819400"/>
            <a:ext cx="1317718" cy="1676400"/>
            <a:chOff x="5105400" y="2819400"/>
            <a:chExt cx="1317718" cy="1676400"/>
          </a:xfrm>
        </p:grpSpPr>
        <p:cxnSp>
          <p:nvCxnSpPr>
            <p:cNvPr id="3" name="Straight Arrow Connector 2"/>
            <p:cNvCxnSpPr>
              <a:endCxn id="81" idx="4"/>
            </p:cNvCxnSpPr>
            <p:nvPr/>
          </p:nvCxnSpPr>
          <p:spPr>
            <a:xfrm flipV="1">
              <a:off x="5105400" y="3200400"/>
              <a:ext cx="457200" cy="3810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81" idx="5"/>
              <a:endCxn id="83" idx="0"/>
            </p:cNvCxnSpPr>
            <p:nvPr/>
          </p:nvCxnSpPr>
          <p:spPr>
            <a:xfrm>
              <a:off x="5616482" y="3178082"/>
              <a:ext cx="250918" cy="3271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1" idx="6"/>
            </p:cNvCxnSpPr>
            <p:nvPr/>
          </p:nvCxnSpPr>
          <p:spPr>
            <a:xfrm flipV="1">
              <a:off x="5638800" y="2819400"/>
              <a:ext cx="457200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4" idx="4"/>
              <a:endCxn id="85" idx="1"/>
            </p:cNvCxnSpPr>
            <p:nvPr/>
          </p:nvCxnSpPr>
          <p:spPr>
            <a:xfrm>
              <a:off x="6172200" y="2895600"/>
              <a:ext cx="250918" cy="2509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endCxn id="80" idx="2"/>
            </p:cNvCxnSpPr>
            <p:nvPr/>
          </p:nvCxnSpPr>
          <p:spPr>
            <a:xfrm>
              <a:off x="5486400" y="4397282"/>
              <a:ext cx="609600" cy="985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82" idx="0"/>
            </p:cNvCxnSpPr>
            <p:nvPr/>
          </p:nvCxnSpPr>
          <p:spPr>
            <a:xfrm>
              <a:off x="5105400" y="3733800"/>
              <a:ext cx="304800" cy="5334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83" idx="5"/>
              <a:endCxn id="86" idx="3"/>
            </p:cNvCxnSpPr>
            <p:nvPr/>
          </p:nvCxnSpPr>
          <p:spPr>
            <a:xfrm>
              <a:off x="5921282" y="3635282"/>
              <a:ext cx="349436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Arrow 26"/>
          <p:cNvSpPr/>
          <p:nvPr/>
        </p:nvSpPr>
        <p:spPr>
          <a:xfrm>
            <a:off x="4343400" y="3249168"/>
            <a:ext cx="352981" cy="9418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610586" y="3200400"/>
            <a:ext cx="1518423" cy="597932"/>
            <a:chOff x="1610586" y="3200400"/>
            <a:chExt cx="1518423" cy="597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1610586" y="32004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586" y="3200400"/>
                  <a:ext cx="37061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2753586" y="3429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3586" y="3429000"/>
                  <a:ext cx="375423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0" name="Straight Arrow Connector 109"/>
          <p:cNvCxnSpPr/>
          <p:nvPr/>
        </p:nvCxnSpPr>
        <p:spPr>
          <a:xfrm>
            <a:off x="1905000" y="3200400"/>
            <a:ext cx="990600" cy="228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6253977" y="3200400"/>
            <a:ext cx="1518423" cy="597932"/>
            <a:chOff x="1610586" y="3200400"/>
            <a:chExt cx="1518423" cy="597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1610586" y="32004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586" y="3200400"/>
                  <a:ext cx="370614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2753586" y="3429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3586" y="3429000"/>
                  <a:ext cx="375423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4" name="Straight Arrow Connector 113"/>
          <p:cNvCxnSpPr/>
          <p:nvPr/>
        </p:nvCxnSpPr>
        <p:spPr>
          <a:xfrm>
            <a:off x="6553200" y="3200400"/>
            <a:ext cx="914400" cy="3164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Down Ribbon 1"/>
              <p:cNvSpPr/>
              <p:nvPr/>
            </p:nvSpPr>
            <p:spPr>
              <a:xfrm>
                <a:off x="6151293" y="5345510"/>
                <a:ext cx="3145107" cy="75049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How large could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be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Down Ribbo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293" y="5345510"/>
                <a:ext cx="3145107" cy="75049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0"/>
                <a:stretch>
                  <a:fillRect b="-11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041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3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Consider the 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when </a:t>
                </a:r>
                <a:r>
                  <a:rPr lang="en-US" sz="2000" dirty="0" smtClean="0"/>
                  <a:t>there is no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with capacity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: set of vertices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with edges of residual </a:t>
                </a:r>
                <a:r>
                  <a:rPr lang="en-US" sz="2000" dirty="0" smtClean="0"/>
                  <a:t>capacity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14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Consider </a:t>
                </a:r>
                <a:r>
                  <a:rPr lang="en-US" sz="2000" dirty="0"/>
                  <a:t>any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dirty="0" smtClean="0"/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appears as a </a:t>
                </a:r>
                <a:r>
                  <a:rPr lang="en-US" sz="2000" b="1" dirty="0" smtClean="0"/>
                  <a:t>backward</a:t>
                </a:r>
                <a:r>
                  <a:rPr lang="en-US" sz="2000" dirty="0" smtClean="0"/>
                  <a:t> edge </a:t>
                </a:r>
                <a:r>
                  <a:rPr lang="en-US" sz="2000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≥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</a:t>
                </a:r>
                <a14:m>
                  <m:oMath xmlns:m="http://schemas.openxmlformats.org/officeDocument/2006/math">
                    <m:r>
                      <a:rPr lang="en-US" sz="2000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is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using edges of </a:t>
                </a:r>
                <a:r>
                  <a:rPr lang="en-US" sz="2000" dirty="0" smtClean="0"/>
                  <a:t>residual capacity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.  </a:t>
                </a:r>
                <a:r>
                  <a:rPr lang="en-US" sz="1600" b="1" dirty="0" smtClean="0">
                    <a:solidFill>
                      <a:srgbClr val="C00000"/>
                    </a:solidFill>
                  </a:rPr>
                  <a:t>A contradiction.</a:t>
                </a:r>
                <a:endParaRPr 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8" name="Content Placeholder 3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876800"/>
              </a:xfrm>
              <a:blipFill rotWithShape="1">
                <a:blip r:embed="rId3"/>
                <a:stretch>
                  <a:fillRect l="-708" t="-500" r="-637" b="-7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6200" y="2514600"/>
            <a:ext cx="4191926" cy="2731532"/>
            <a:chOff x="332819" y="2514600"/>
            <a:chExt cx="4191926" cy="2731532"/>
          </a:xfrm>
        </p:grpSpPr>
        <p:sp>
          <p:nvSpPr>
            <p:cNvPr id="58" name="Oval 57"/>
            <p:cNvSpPr/>
            <p:nvPr/>
          </p:nvSpPr>
          <p:spPr>
            <a:xfrm rot="5400000">
              <a:off x="2438400" y="2743200"/>
              <a:ext cx="2286000" cy="1828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5400000">
              <a:off x="304800" y="2667000"/>
              <a:ext cx="2133600" cy="1981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32819" y="3429000"/>
              <a:ext cx="429181" cy="369332"/>
              <a:chOff x="1219200" y="4442936"/>
              <a:chExt cx="429181" cy="369332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56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114800" y="3516868"/>
              <a:ext cx="409945" cy="369332"/>
              <a:chOff x="6934200" y="4431268"/>
              <a:chExt cx="409945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/>
            <p:cNvGrpSpPr/>
            <p:nvPr/>
          </p:nvGrpSpPr>
          <p:grpSpPr>
            <a:xfrm>
              <a:off x="914400" y="2743200"/>
              <a:ext cx="2895600" cy="1828800"/>
              <a:chOff x="914400" y="1676400"/>
              <a:chExt cx="2895600" cy="18288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6764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066800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914400" y="3200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371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76400" y="1676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81200" y="2057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828800" y="2743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895600" y="1828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480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581400" y="1752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657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9718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352800" y="2895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8194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18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>
              <a:stCxn id="13" idx="6"/>
              <a:endCxn id="50" idx="2"/>
            </p:cNvCxnSpPr>
            <p:nvPr/>
          </p:nvCxnSpPr>
          <p:spPr>
            <a:xfrm>
              <a:off x="1828800" y="4495800"/>
              <a:ext cx="1143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46" idx="2"/>
            </p:cNvCxnSpPr>
            <p:nvPr/>
          </p:nvCxnSpPr>
          <p:spPr>
            <a:xfrm>
              <a:off x="1828800" y="2819400"/>
              <a:ext cx="1066800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7" idx="2"/>
            </p:cNvCxnSpPr>
            <p:nvPr/>
          </p:nvCxnSpPr>
          <p:spPr>
            <a:xfrm flipH="1">
              <a:off x="1901794" y="3505200"/>
              <a:ext cx="1146206" cy="293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47" idx="0"/>
            </p:cNvCxnSpPr>
            <p:nvPr/>
          </p:nvCxnSpPr>
          <p:spPr>
            <a:xfrm>
              <a:off x="2133600" y="3200400"/>
              <a:ext cx="99060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3" idx="3"/>
              <a:endCxn id="13" idx="7"/>
            </p:cNvCxnSpPr>
            <p:nvPr/>
          </p:nvCxnSpPr>
          <p:spPr>
            <a:xfrm flipH="1">
              <a:off x="1806482" y="4016282"/>
              <a:ext cx="10352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/>
            <p:cNvGrpSpPr/>
            <p:nvPr/>
          </p:nvGrpSpPr>
          <p:grpSpPr>
            <a:xfrm>
              <a:off x="1219200" y="2590800"/>
              <a:ext cx="2743200" cy="1752600"/>
              <a:chOff x="1219200" y="2590800"/>
              <a:chExt cx="2743200" cy="1752600"/>
            </a:xfrm>
          </p:grpSpPr>
          <p:sp>
            <p:nvSpPr>
              <p:cNvPr id="74" name="Arc 73"/>
              <p:cNvSpPr/>
              <p:nvPr/>
            </p:nvSpPr>
            <p:spPr>
              <a:xfrm>
                <a:off x="1219200" y="2590800"/>
                <a:ext cx="2743200" cy="1752600"/>
              </a:xfrm>
              <a:prstGeom prst="arc">
                <a:avLst>
                  <a:gd name="adj1" fmla="val 13242652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3483429" y="2797082"/>
                <a:ext cx="152400" cy="985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/>
            <p:cNvCxnSpPr>
              <a:stCxn id="45" idx="6"/>
              <a:endCxn id="53" idx="2"/>
            </p:cNvCxnSpPr>
            <p:nvPr/>
          </p:nvCxnSpPr>
          <p:spPr>
            <a:xfrm>
              <a:off x="1981200" y="3886200"/>
              <a:ext cx="838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762000" y="3276600"/>
              <a:ext cx="2743200" cy="1447800"/>
              <a:chOff x="762000" y="3276600"/>
              <a:chExt cx="2743200" cy="1447800"/>
            </a:xfrm>
          </p:grpSpPr>
          <p:sp>
            <p:nvSpPr>
              <p:cNvPr id="65" name="Arc 64"/>
              <p:cNvSpPr/>
              <p:nvPr/>
            </p:nvSpPr>
            <p:spPr>
              <a:xfrm flipV="1">
                <a:off x="762000" y="32766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Arrow Connector 66"/>
              <p:cNvCxnSpPr>
                <a:endCxn id="65" idx="0"/>
              </p:cNvCxnSpPr>
              <p:nvPr/>
            </p:nvCxnSpPr>
            <p:spPr>
              <a:xfrm flipH="1" flipV="1">
                <a:off x="988694" y="4399130"/>
                <a:ext cx="154306" cy="96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/>
          <p:cNvSpPr/>
          <p:nvPr/>
        </p:nvSpPr>
        <p:spPr>
          <a:xfrm rot="5400000">
            <a:off x="6829981" y="2743200"/>
            <a:ext cx="2286000" cy="1828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rot="5400000">
            <a:off x="4696381" y="2667000"/>
            <a:ext cx="2133600" cy="1981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4724400" y="3429000"/>
            <a:ext cx="429181" cy="369332"/>
            <a:chOff x="1219200" y="4442936"/>
            <a:chExt cx="429181" cy="369332"/>
          </a:xfrm>
        </p:grpSpPr>
        <p:sp>
          <p:nvSpPr>
            <p:cNvPr id="68" name="Oval 67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8506381" y="3516868"/>
            <a:ext cx="409945" cy="369332"/>
            <a:chOff x="6934200" y="4431268"/>
            <a:chExt cx="409945" cy="369332"/>
          </a:xfrm>
        </p:grpSpPr>
        <p:sp>
          <p:nvSpPr>
            <p:cNvPr id="73" name="Oval 72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blipFill rotWithShape="1">
                <a:blip r:embed="rId13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5334000" y="2743200"/>
            <a:ext cx="2895600" cy="1828800"/>
            <a:chOff x="914400" y="1676400"/>
            <a:chExt cx="2895600" cy="1828800"/>
          </a:xfrm>
        </p:grpSpPr>
        <p:sp>
          <p:nvSpPr>
            <p:cNvPr id="80" name="Oval 79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05400" y="2819400"/>
            <a:ext cx="1317718" cy="1676400"/>
            <a:chOff x="5105400" y="2819400"/>
            <a:chExt cx="1317718" cy="1676400"/>
          </a:xfrm>
        </p:grpSpPr>
        <p:cxnSp>
          <p:nvCxnSpPr>
            <p:cNvPr id="3" name="Straight Arrow Connector 2"/>
            <p:cNvCxnSpPr>
              <a:endCxn id="81" idx="4"/>
            </p:cNvCxnSpPr>
            <p:nvPr/>
          </p:nvCxnSpPr>
          <p:spPr>
            <a:xfrm flipV="1">
              <a:off x="5105400" y="3200400"/>
              <a:ext cx="457200" cy="3810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81" idx="5"/>
              <a:endCxn id="83" idx="0"/>
            </p:cNvCxnSpPr>
            <p:nvPr/>
          </p:nvCxnSpPr>
          <p:spPr>
            <a:xfrm>
              <a:off x="5616482" y="3178082"/>
              <a:ext cx="250918" cy="3271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1" idx="6"/>
            </p:cNvCxnSpPr>
            <p:nvPr/>
          </p:nvCxnSpPr>
          <p:spPr>
            <a:xfrm flipV="1">
              <a:off x="5638800" y="2819400"/>
              <a:ext cx="457200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4" idx="4"/>
              <a:endCxn id="85" idx="1"/>
            </p:cNvCxnSpPr>
            <p:nvPr/>
          </p:nvCxnSpPr>
          <p:spPr>
            <a:xfrm>
              <a:off x="6172200" y="2895600"/>
              <a:ext cx="250918" cy="2509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endCxn id="80" idx="2"/>
            </p:cNvCxnSpPr>
            <p:nvPr/>
          </p:nvCxnSpPr>
          <p:spPr>
            <a:xfrm>
              <a:off x="5486400" y="4397282"/>
              <a:ext cx="609600" cy="985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82" idx="0"/>
            </p:cNvCxnSpPr>
            <p:nvPr/>
          </p:nvCxnSpPr>
          <p:spPr>
            <a:xfrm>
              <a:off x="5105400" y="3733800"/>
              <a:ext cx="304800" cy="5334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83" idx="5"/>
              <a:endCxn id="86" idx="3"/>
            </p:cNvCxnSpPr>
            <p:nvPr/>
          </p:nvCxnSpPr>
          <p:spPr>
            <a:xfrm>
              <a:off x="5921282" y="3635282"/>
              <a:ext cx="349436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Arrow 26"/>
          <p:cNvSpPr/>
          <p:nvPr/>
        </p:nvSpPr>
        <p:spPr>
          <a:xfrm>
            <a:off x="4343400" y="3249168"/>
            <a:ext cx="352981" cy="9418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295400" y="3352800"/>
            <a:ext cx="1900191" cy="685800"/>
            <a:chOff x="1610586" y="2883932"/>
            <a:chExt cx="1900191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1610586" y="3200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586" y="3200400"/>
                  <a:ext cx="375423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3140163" y="2883932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0163" y="2883932"/>
                  <a:ext cx="370614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0" name="Straight Arrow Connector 109"/>
          <p:cNvCxnSpPr>
            <a:stCxn id="47" idx="2"/>
          </p:cNvCxnSpPr>
          <p:nvPr/>
        </p:nvCxnSpPr>
        <p:spPr>
          <a:xfrm flipH="1">
            <a:off x="1666014" y="3505200"/>
            <a:ext cx="1125367" cy="29313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6423118" y="3467100"/>
            <a:ext cx="1078157" cy="4191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5943600" y="3429000"/>
            <a:ext cx="1900191" cy="685800"/>
            <a:chOff x="1610586" y="2883932"/>
            <a:chExt cx="1900191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1610586" y="3200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586" y="3200400"/>
                  <a:ext cx="375423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3140163" y="2883932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0163" y="2883932"/>
                  <a:ext cx="370614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Down Ribbon 105"/>
              <p:cNvSpPr/>
              <p:nvPr/>
            </p:nvSpPr>
            <p:spPr>
              <a:xfrm>
                <a:off x="5998893" y="5424758"/>
                <a:ext cx="3145107" cy="75049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How large could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be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Down Ribbon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893" y="5424758"/>
                <a:ext cx="3145107" cy="75049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0"/>
                <a:stretch>
                  <a:fillRect b="-11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949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  <p:bldP spid="10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3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Consider the 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when </a:t>
                </a:r>
                <a:r>
                  <a:rPr lang="en-US" sz="2000" dirty="0" smtClean="0"/>
                  <a:t>there is no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with capacity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: set of vertices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with </a:t>
                </a:r>
                <a:r>
                  <a:rPr lang="en-US" sz="2000" dirty="0" smtClean="0"/>
                  <a:t>edges </a:t>
                </a:r>
                <a:r>
                  <a:rPr lang="en-US" sz="2000" dirty="0"/>
                  <a:t>of </a:t>
                </a:r>
                <a:r>
                  <a:rPr lang="en-US" sz="2000" dirty="0" smtClean="0"/>
                  <a:t>residual capacity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12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Every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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000" dirty="0" smtClean="0"/>
                  <a:t> carries flow 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Every edge from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carries flow less than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>
                    <a:solidFill>
                      <a:srgbClr val="002060"/>
                    </a:solidFill>
                  </a:rPr>
                  <a:t> =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1" i="1" dirty="0">
                            <a:latin typeface="Cambria Math"/>
                          </a:rPr>
                          <m:t>𝒊𝒏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&gt; ?</a:t>
                </a:r>
                <a:endParaRPr lang="en-US" sz="2000" dirty="0"/>
              </a:p>
            </p:txBody>
          </p:sp>
        </mc:Choice>
        <mc:Fallback xmlns="">
          <p:sp>
            <p:nvSpPr>
              <p:cNvPr id="38" name="Content Placeholder 3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3"/>
                <a:stretch>
                  <a:fillRect l="-741" t="-500" b="-6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6200" y="2514600"/>
            <a:ext cx="4191926" cy="2731532"/>
            <a:chOff x="332819" y="2514600"/>
            <a:chExt cx="4191926" cy="2731532"/>
          </a:xfrm>
        </p:grpSpPr>
        <p:sp>
          <p:nvSpPr>
            <p:cNvPr id="58" name="Oval 57"/>
            <p:cNvSpPr/>
            <p:nvPr/>
          </p:nvSpPr>
          <p:spPr>
            <a:xfrm rot="5400000">
              <a:off x="2438400" y="2743200"/>
              <a:ext cx="2286000" cy="1828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5400000">
              <a:off x="304800" y="2667000"/>
              <a:ext cx="2133600" cy="1981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32819" y="3429000"/>
              <a:ext cx="429181" cy="369332"/>
              <a:chOff x="1219200" y="4442936"/>
              <a:chExt cx="429181" cy="369332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56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114800" y="3516868"/>
              <a:ext cx="409945" cy="369332"/>
              <a:chOff x="6934200" y="4431268"/>
              <a:chExt cx="409945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/>
            <p:cNvGrpSpPr/>
            <p:nvPr/>
          </p:nvGrpSpPr>
          <p:grpSpPr>
            <a:xfrm>
              <a:off x="914400" y="2743200"/>
              <a:ext cx="2895600" cy="1828800"/>
              <a:chOff x="914400" y="1676400"/>
              <a:chExt cx="2895600" cy="18288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6764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066800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914400" y="3200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371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76400" y="1676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81200" y="2057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828800" y="2743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895600" y="1828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480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581400" y="1752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657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9718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352800" y="2895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8194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18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>
              <a:stCxn id="13" idx="6"/>
              <a:endCxn id="50" idx="2"/>
            </p:cNvCxnSpPr>
            <p:nvPr/>
          </p:nvCxnSpPr>
          <p:spPr>
            <a:xfrm>
              <a:off x="1828800" y="4495800"/>
              <a:ext cx="1143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46" idx="2"/>
            </p:cNvCxnSpPr>
            <p:nvPr/>
          </p:nvCxnSpPr>
          <p:spPr>
            <a:xfrm>
              <a:off x="1828800" y="2819400"/>
              <a:ext cx="1066800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7" idx="2"/>
            </p:cNvCxnSpPr>
            <p:nvPr/>
          </p:nvCxnSpPr>
          <p:spPr>
            <a:xfrm flipH="1">
              <a:off x="1901794" y="3505200"/>
              <a:ext cx="1146206" cy="293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47" idx="0"/>
            </p:cNvCxnSpPr>
            <p:nvPr/>
          </p:nvCxnSpPr>
          <p:spPr>
            <a:xfrm>
              <a:off x="2133600" y="3200400"/>
              <a:ext cx="99060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3" idx="3"/>
              <a:endCxn id="13" idx="7"/>
            </p:cNvCxnSpPr>
            <p:nvPr/>
          </p:nvCxnSpPr>
          <p:spPr>
            <a:xfrm flipH="1">
              <a:off x="1806482" y="4016282"/>
              <a:ext cx="10352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/>
            <p:cNvGrpSpPr/>
            <p:nvPr/>
          </p:nvGrpSpPr>
          <p:grpSpPr>
            <a:xfrm>
              <a:off x="1219200" y="2590800"/>
              <a:ext cx="2743200" cy="1752600"/>
              <a:chOff x="1219200" y="2590800"/>
              <a:chExt cx="2743200" cy="1752600"/>
            </a:xfrm>
          </p:grpSpPr>
          <p:sp>
            <p:nvSpPr>
              <p:cNvPr id="74" name="Arc 73"/>
              <p:cNvSpPr/>
              <p:nvPr/>
            </p:nvSpPr>
            <p:spPr>
              <a:xfrm>
                <a:off x="1219200" y="2590800"/>
                <a:ext cx="2743200" cy="1752600"/>
              </a:xfrm>
              <a:prstGeom prst="arc">
                <a:avLst>
                  <a:gd name="adj1" fmla="val 13242652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3483429" y="2797082"/>
                <a:ext cx="152400" cy="985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/>
            <p:cNvCxnSpPr>
              <a:stCxn id="45" idx="6"/>
              <a:endCxn id="53" idx="2"/>
            </p:cNvCxnSpPr>
            <p:nvPr/>
          </p:nvCxnSpPr>
          <p:spPr>
            <a:xfrm>
              <a:off x="1981200" y="3886200"/>
              <a:ext cx="838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762000" y="3276600"/>
              <a:ext cx="2743200" cy="1447800"/>
              <a:chOff x="762000" y="3276600"/>
              <a:chExt cx="2743200" cy="1447800"/>
            </a:xfrm>
          </p:grpSpPr>
          <p:sp>
            <p:nvSpPr>
              <p:cNvPr id="65" name="Arc 64"/>
              <p:cNvSpPr/>
              <p:nvPr/>
            </p:nvSpPr>
            <p:spPr>
              <a:xfrm flipV="1">
                <a:off x="762000" y="32766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Arrow Connector 66"/>
              <p:cNvCxnSpPr>
                <a:endCxn id="65" idx="0"/>
              </p:cNvCxnSpPr>
              <p:nvPr/>
            </p:nvCxnSpPr>
            <p:spPr>
              <a:xfrm flipH="1" flipV="1">
                <a:off x="988694" y="4399130"/>
                <a:ext cx="154306" cy="96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/>
          <p:cNvSpPr/>
          <p:nvPr/>
        </p:nvSpPr>
        <p:spPr>
          <a:xfrm rot="5400000">
            <a:off x="6829981" y="2743200"/>
            <a:ext cx="2286000" cy="1828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rot="5400000">
            <a:off x="4696381" y="2667000"/>
            <a:ext cx="2133600" cy="1981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4724400" y="3429000"/>
            <a:ext cx="429181" cy="369332"/>
            <a:chOff x="1219200" y="4442936"/>
            <a:chExt cx="429181" cy="369332"/>
          </a:xfrm>
        </p:grpSpPr>
        <p:sp>
          <p:nvSpPr>
            <p:cNvPr id="68" name="Oval 67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8506381" y="3516868"/>
            <a:ext cx="409945" cy="369332"/>
            <a:chOff x="6934200" y="4431268"/>
            <a:chExt cx="409945" cy="369332"/>
          </a:xfrm>
        </p:grpSpPr>
        <p:sp>
          <p:nvSpPr>
            <p:cNvPr id="73" name="Oval 72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blipFill rotWithShape="1">
                <a:blip r:embed="rId13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5334000" y="2743200"/>
            <a:ext cx="2895600" cy="1828800"/>
            <a:chOff x="914400" y="1676400"/>
            <a:chExt cx="2895600" cy="1828800"/>
          </a:xfrm>
        </p:grpSpPr>
        <p:sp>
          <p:nvSpPr>
            <p:cNvPr id="80" name="Oval 79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05400" y="2819400"/>
            <a:ext cx="1317718" cy="1676400"/>
            <a:chOff x="5105400" y="2819400"/>
            <a:chExt cx="1317718" cy="1676400"/>
          </a:xfrm>
        </p:grpSpPr>
        <p:cxnSp>
          <p:nvCxnSpPr>
            <p:cNvPr id="3" name="Straight Arrow Connector 2"/>
            <p:cNvCxnSpPr>
              <a:endCxn id="81" idx="4"/>
            </p:cNvCxnSpPr>
            <p:nvPr/>
          </p:nvCxnSpPr>
          <p:spPr>
            <a:xfrm flipV="1">
              <a:off x="5105400" y="3200400"/>
              <a:ext cx="457200" cy="3810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81" idx="5"/>
              <a:endCxn id="83" idx="0"/>
            </p:cNvCxnSpPr>
            <p:nvPr/>
          </p:nvCxnSpPr>
          <p:spPr>
            <a:xfrm>
              <a:off x="5616482" y="3178082"/>
              <a:ext cx="250918" cy="3271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1" idx="6"/>
            </p:cNvCxnSpPr>
            <p:nvPr/>
          </p:nvCxnSpPr>
          <p:spPr>
            <a:xfrm flipV="1">
              <a:off x="5638800" y="2819400"/>
              <a:ext cx="457200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4" idx="4"/>
              <a:endCxn id="85" idx="1"/>
            </p:cNvCxnSpPr>
            <p:nvPr/>
          </p:nvCxnSpPr>
          <p:spPr>
            <a:xfrm>
              <a:off x="6172200" y="2895600"/>
              <a:ext cx="250918" cy="2509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endCxn id="80" idx="2"/>
            </p:cNvCxnSpPr>
            <p:nvPr/>
          </p:nvCxnSpPr>
          <p:spPr>
            <a:xfrm>
              <a:off x="5486400" y="4397282"/>
              <a:ext cx="609600" cy="985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82" idx="0"/>
            </p:cNvCxnSpPr>
            <p:nvPr/>
          </p:nvCxnSpPr>
          <p:spPr>
            <a:xfrm>
              <a:off x="5105400" y="3733800"/>
              <a:ext cx="304800" cy="5334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83" idx="5"/>
              <a:endCxn id="86" idx="3"/>
            </p:cNvCxnSpPr>
            <p:nvPr/>
          </p:nvCxnSpPr>
          <p:spPr>
            <a:xfrm>
              <a:off x="5921282" y="3635282"/>
              <a:ext cx="349436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/>
          <p:cNvCxnSpPr/>
          <p:nvPr/>
        </p:nvCxnSpPr>
        <p:spPr>
          <a:xfrm>
            <a:off x="3254829" y="2797082"/>
            <a:ext cx="152400" cy="98518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990600" y="2590800"/>
            <a:ext cx="2743200" cy="1905000"/>
            <a:chOff x="990600" y="2590800"/>
            <a:chExt cx="2743200" cy="1905000"/>
          </a:xfrm>
        </p:grpSpPr>
        <p:cxnSp>
          <p:nvCxnSpPr>
            <p:cNvPr id="100" name="Straight Arrow Connector 99"/>
            <p:cNvCxnSpPr/>
            <p:nvPr/>
          </p:nvCxnSpPr>
          <p:spPr>
            <a:xfrm>
              <a:off x="1600200" y="2819400"/>
              <a:ext cx="1066800" cy="152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1905000" y="3200400"/>
              <a:ext cx="990600" cy="228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Arc 104"/>
            <p:cNvSpPr/>
            <p:nvPr/>
          </p:nvSpPr>
          <p:spPr>
            <a:xfrm>
              <a:off x="990600" y="2590800"/>
              <a:ext cx="2743200" cy="1752600"/>
            </a:xfrm>
            <a:prstGeom prst="arc">
              <a:avLst>
                <a:gd name="adj1" fmla="val 13242652"/>
                <a:gd name="adj2" fmla="val 19762418"/>
              </a:avLst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1752600" y="3886200"/>
              <a:ext cx="838200" cy="762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1600200" y="4495800"/>
              <a:ext cx="1143000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038600" y="6248400"/>
                <a:ext cx="156889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d>
                        <m:d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</m:acc>
                        </m:e>
                      </m:d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𝒎𝒌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6248400"/>
                <a:ext cx="1568891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466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533400" y="3276600"/>
            <a:ext cx="2743200" cy="1447800"/>
            <a:chOff x="733981" y="3429000"/>
            <a:chExt cx="2743200" cy="1447800"/>
          </a:xfrm>
        </p:grpSpPr>
        <p:grpSp>
          <p:nvGrpSpPr>
            <p:cNvPr id="8" name="Group 7"/>
            <p:cNvGrpSpPr/>
            <p:nvPr/>
          </p:nvGrpSpPr>
          <p:grpSpPr>
            <a:xfrm>
              <a:off x="733981" y="3429000"/>
              <a:ext cx="2743200" cy="1447800"/>
              <a:chOff x="733981" y="3429000"/>
              <a:chExt cx="2743200" cy="1447800"/>
            </a:xfrm>
          </p:grpSpPr>
          <p:cxnSp>
            <p:nvCxnSpPr>
              <p:cNvPr id="109" name="Straight Arrow Connector 108"/>
              <p:cNvCxnSpPr/>
              <p:nvPr/>
            </p:nvCxnSpPr>
            <p:spPr>
              <a:xfrm flipH="1">
                <a:off x="1797575" y="3657600"/>
                <a:ext cx="1146206" cy="293132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 flipH="1">
                <a:off x="1702263" y="4168682"/>
                <a:ext cx="1035236" cy="425636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Arc 110"/>
              <p:cNvSpPr/>
              <p:nvPr/>
            </p:nvSpPr>
            <p:spPr>
              <a:xfrm flipV="1">
                <a:off x="733981" y="34290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2" name="Straight Arrow Connector 111"/>
            <p:cNvCxnSpPr/>
            <p:nvPr/>
          </p:nvCxnSpPr>
          <p:spPr>
            <a:xfrm flipH="1" flipV="1">
              <a:off x="884475" y="4495800"/>
              <a:ext cx="154306" cy="9667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5715000" y="6248400"/>
                <a:ext cx="151028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</a:rPr>
                  <a:t>&gt;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b="1" i="0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𝐦𝐚𝐱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6248400"/>
                <a:ext cx="1510285" cy="369332"/>
              </a:xfrm>
              <a:prstGeom prst="rect">
                <a:avLst/>
              </a:prstGeom>
              <a:blipFill rotWithShape="1">
                <a:blip r:embed="rId17"/>
                <a:stretch>
                  <a:fillRect l="-3644" t="-8197" r="-60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Left Arrow 113"/>
          <p:cNvSpPr/>
          <p:nvPr/>
        </p:nvSpPr>
        <p:spPr>
          <a:xfrm>
            <a:off x="4343400" y="3249168"/>
            <a:ext cx="352981" cy="9418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1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  <p:bldP spid="7" grpId="0" animBg="1"/>
      <p:bldP spid="1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Algorithm 1 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Algorithm-1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){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ym typeface="Wingdings" pitchFamily="2" charset="2"/>
                  </a:rPr>
                  <a:t>max-capacity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𝑬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While</a:t>
                </a:r>
                <a:r>
                  <a:rPr lang="en-US" sz="2000" dirty="0" smtClean="0"/>
                  <a:t>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b="1" dirty="0" smtClean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{   </a:t>
                </a:r>
                <a:r>
                  <a:rPr lang="en-US" sz="2000" b="1" dirty="0" smtClean="0"/>
                  <a:t>While 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∃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any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</a:t>
                </a:r>
                <a:r>
                  <a:rPr lang="en-US" sz="2000" dirty="0" smtClean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 with capacity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b="1" dirty="0" smtClean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   Pick </a:t>
                </a:r>
                <a:r>
                  <a:rPr lang="en-US" sz="2000" u="sng" dirty="0" smtClean="0"/>
                  <a:t>any such</a:t>
                </a:r>
                <a:r>
                  <a:rPr lang="en-US" sz="2000" dirty="0" smtClean="0"/>
                  <a:t>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For each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{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is a </a:t>
                </a:r>
                <a:r>
                  <a:rPr lang="en-US" sz="2000" b="1" dirty="0" smtClean="0"/>
                  <a:t>forward</a:t>
                </a:r>
                <a:r>
                  <a:rPr lang="en-US" sz="2000" dirty="0" smtClean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  }</a:t>
                </a:r>
                <a:r>
                  <a:rPr lang="en-US" sz="2000" dirty="0"/>
                  <a:t>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}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  <m:f>
                      <m:f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num>
                      <m:den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}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 b="-16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914400" y="2286000"/>
            <a:ext cx="5410200" cy="3352800"/>
            <a:chOff x="838200" y="2209800"/>
            <a:chExt cx="5410200" cy="3352800"/>
          </a:xfrm>
        </p:grpSpPr>
        <p:grpSp>
          <p:nvGrpSpPr>
            <p:cNvPr id="17" name="Group 16"/>
            <p:cNvGrpSpPr/>
            <p:nvPr/>
          </p:nvGrpSpPr>
          <p:grpSpPr>
            <a:xfrm>
              <a:off x="838200" y="2209800"/>
              <a:ext cx="5410200" cy="3352800"/>
              <a:chOff x="914400" y="2667000"/>
              <a:chExt cx="5410200" cy="3352800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5943600" y="2667000"/>
                <a:ext cx="381000" cy="3352800"/>
              </a:xfrm>
              <a:prstGeom prst="rightBrac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914400" y="6019800"/>
                <a:ext cx="502920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914400" y="2667000"/>
                <a:ext cx="502920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Connector 17"/>
            <p:cNvCxnSpPr/>
            <p:nvPr/>
          </p:nvCxnSpPr>
          <p:spPr>
            <a:xfrm flipV="1">
              <a:off x="838200" y="2209800"/>
              <a:ext cx="0" cy="3352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Left Arrow 24"/>
          <p:cNvSpPr/>
          <p:nvPr/>
        </p:nvSpPr>
        <p:spPr>
          <a:xfrm>
            <a:off x="3060192" y="1828800"/>
            <a:ext cx="2654808" cy="484632"/>
          </a:xfrm>
          <a:prstGeom prst="leftArrow">
            <a:avLst>
              <a:gd name="adj1" fmla="val 67970"/>
              <a:gd name="adj2" fmla="val 50000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564348" y="1905000"/>
                <a:ext cx="2077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log</m:t>
                        </m:r>
                      </m:e>
                      <m:sub>
                        <m:r>
                          <a:rPr lang="en-US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0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𝐦𝐚𝐱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iterations</a:t>
                </a:r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348" y="1905000"/>
                <a:ext cx="207736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82" t="-8333" r="-382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ounded Rectangle 27"/>
              <p:cNvSpPr/>
              <p:nvPr/>
            </p:nvSpPr>
            <p:spPr>
              <a:xfrm>
                <a:off x="6324600" y="3429000"/>
                <a:ext cx="2819400" cy="914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No. of flow augmentations </a:t>
                </a:r>
                <a:r>
                  <a:rPr lang="en-US" dirty="0">
                    <a:solidFill>
                      <a:schemeClr val="tx1"/>
                    </a:solidFill>
                  </a:rPr>
                  <a:t>within a loop 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≤2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" name="Rounded 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3429000"/>
                <a:ext cx="2819400" cy="9144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/>
              <p:cNvSpPr/>
              <p:nvPr/>
            </p:nvSpPr>
            <p:spPr>
              <a:xfrm>
                <a:off x="6324600" y="3429000"/>
                <a:ext cx="2438400" cy="914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many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iterations of this while loop for a given value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? </a:t>
                </a:r>
                <a:endParaRPr lang="en-US" dirty="0"/>
              </a:p>
            </p:txBody>
          </p:sp>
        </mc:Choice>
        <mc:Fallback xmlns="">
          <p:sp>
            <p:nvSpPr>
              <p:cNvPr id="15" name="Rounded 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3429000"/>
                <a:ext cx="2438400" cy="914400"/>
              </a:xfrm>
              <a:prstGeom prst="roundRect">
                <a:avLst/>
              </a:prstGeom>
              <a:blipFill rotWithShape="1">
                <a:blip r:embed="rId5"/>
                <a:stretch>
                  <a:fillRect t="-1948" b="-8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Line Callout 1 1"/>
              <p:cNvSpPr/>
              <p:nvPr/>
            </p:nvSpPr>
            <p:spPr>
              <a:xfrm>
                <a:off x="6324600" y="1371600"/>
                <a:ext cx="2819400" cy="612648"/>
              </a:xfrm>
              <a:prstGeom prst="borderCallout1">
                <a:avLst>
                  <a:gd name="adj1" fmla="val 50733"/>
                  <a:gd name="adj2" fmla="val 239"/>
                  <a:gd name="adj3" fmla="val 148037"/>
                  <a:gd name="adj4" fmla="val -1833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dirty="0" smtClean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002060"/>
                    </a:solidFill>
                  </a:rPr>
                  <a:t>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b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𝐦𝐚𝐱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?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</m:oMath>
                </a14:m>
                <a:r>
                  <a:rPr lang="en-US" dirty="0" smtClean="0"/>
                  <a:t>     </a:t>
                </a:r>
                <a:endParaRPr lang="en-US" dirty="0"/>
              </a:p>
            </p:txBody>
          </p:sp>
        </mc:Choice>
        <mc:Fallback xmlns="">
          <p:sp>
            <p:nvSpPr>
              <p:cNvPr id="2" name="Line Callout 1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1371600"/>
                <a:ext cx="2819400" cy="612648"/>
              </a:xfrm>
              <a:prstGeom prst="borderCallout1">
                <a:avLst>
                  <a:gd name="adj1" fmla="val 50733"/>
                  <a:gd name="adj2" fmla="val 239"/>
                  <a:gd name="adj3" fmla="val 148037"/>
                  <a:gd name="adj4" fmla="val -18333"/>
                </a:avLst>
              </a:prstGeom>
              <a:blipFill rotWithShape="1">
                <a:blip r:embed="rId6"/>
                <a:stretch>
                  <a:fillRect r="-4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Down Ribbon 5"/>
              <p:cNvSpPr/>
              <p:nvPr/>
            </p:nvSpPr>
            <p:spPr>
              <a:xfrm>
                <a:off x="6134100" y="4953000"/>
                <a:ext cx="3009900" cy="917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2060"/>
                    </a:solidFill>
                  </a:rPr>
                  <a:t>Each iteration increases flow by at least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6" name="Down Ribbo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100" y="4953000"/>
                <a:ext cx="3009900" cy="917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7"/>
                <a:stretch>
                  <a:fillRect b="-16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412710" y="1535668"/>
                <a:ext cx="73129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𝒎𝒌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710" y="1535668"/>
                <a:ext cx="73129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08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59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8" grpId="0" animBg="1"/>
      <p:bldP spid="15" grpId="0" animBg="1"/>
      <p:bldP spid="15" grpId="1" animBg="1"/>
      <p:bldP spid="2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Algorithm 1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Given a flow network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, where edge capacities are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integers,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Algorithm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1 </a:t>
                </a:r>
                <a:r>
                  <a:rPr lang="en-US" sz="2000" dirty="0" smtClean="0"/>
                  <a:t>runs in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log</m:t>
                        </m:r>
                      </m:e>
                      <m:sub>
                        <m:r>
                          <a:rPr lang="en-US" sz="2000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𝐦𝐚𝐱</m:t>
                        </m:r>
                      </m:sub>
                    </m:sSub>
                  </m:oMath>
                </a14:m>
                <a:r>
                  <a:rPr lang="en-US" sz="2000" dirty="0" smtClean="0"/>
                  <a:t>) time to compute max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flow,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𝐦𝐚𝐱</m:t>
                        </m:r>
                      </m:sub>
                    </m:sSub>
                  </m:oMath>
                </a14:m>
                <a:r>
                  <a:rPr lang="en-US" sz="2000" dirty="0" smtClean="0"/>
                  <a:t> is the maximum capacity of any edge.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6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Polynomial Time </a:t>
            </a:r>
            <a:r>
              <a:rPr lang="en-US" sz="2800" dirty="0" smtClean="0"/>
              <a:t>algorithms for max-flow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:r>
                  <a:rPr lang="en-US" sz="2800" b="1" dirty="0" smtClean="0">
                    <a:solidFill>
                      <a:srgbClr val="0070C0"/>
                    </a:solidFill>
                  </a:rPr>
                  <a:t>Algorithm 2</a:t>
                </a:r>
                <a:r>
                  <a:rPr lang="en-US" sz="2800" dirty="0"/>
                  <a:t/>
                </a:r>
                <a:br>
                  <a:rPr lang="en-US" sz="2800" dirty="0"/>
                </a:br>
                <a:r>
                  <a:rPr lang="en-US" sz="2800" b="1" dirty="0" smtClean="0">
                    <a:solidFill>
                      <a:srgbClr val="002060"/>
                    </a:solidFill>
                  </a:rPr>
                  <a:t>For Networks with edge capacities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8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8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sz="2800" b="1" dirty="0" smtClean="0">
                  <a:solidFill>
                    <a:srgbClr val="002060"/>
                  </a:solidFill>
                </a:endParaRPr>
              </a:p>
              <a:p>
                <a:pPr algn="ctr"/>
                <a:endParaRPr lang="en-US" sz="2800" b="1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t="-813"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6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Algorithm 2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 {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For each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is a </a:t>
                </a:r>
                <a:r>
                  <a:rPr lang="en-US" sz="2000" b="1" dirty="0" smtClean="0"/>
                  <a:t>forward</a:t>
                </a:r>
                <a:r>
                  <a:rPr lang="en-US" sz="2000" dirty="0" smtClean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}</a:t>
                </a:r>
                <a:r>
                  <a:rPr lang="en-US" sz="2000" dirty="0"/>
                  <a:t>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Ponder over it before coming to the next class </a:t>
            </a:r>
            <a:r>
              <a:rPr lang="en-US" sz="2000" dirty="0" smtClean="0">
                <a:sym typeface="Wingdings" pitchFamily="2" charset="2"/>
              </a:rPr>
              <a:t>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9337" y="2438400"/>
                <a:ext cx="3649589" cy="39555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dirty="0"/>
                  <a:t> be </a:t>
                </a:r>
                <a:r>
                  <a:rPr lang="en-US" dirty="0" smtClean="0"/>
                  <a:t>the </a:t>
                </a:r>
                <a:r>
                  <a:rPr lang="en-US" b="1" u="sng" dirty="0" smtClean="0">
                    <a:solidFill>
                      <a:srgbClr val="C00000"/>
                    </a:solidFill>
                  </a:rPr>
                  <a:t>shortest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dirty="0" smtClean="0"/>
                  <a:t>;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37" y="2438400"/>
                <a:ext cx="3649589" cy="395558"/>
              </a:xfrm>
              <a:prstGeom prst="rect">
                <a:avLst/>
              </a:prstGeom>
              <a:blipFill rotWithShape="1">
                <a:blip r:embed="rId3"/>
                <a:stretch>
                  <a:fillRect l="-1503" t="-6154" r="-183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0270" y="1352490"/>
                <a:ext cx="315253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Algorithm-2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 {               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70" y="1352490"/>
                <a:ext cx="3152530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2128" t="-7576" r="-309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333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6" grpId="0" build="p"/>
      <p:bldP spid="2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The entire analysis </a:t>
            </a:r>
            <a:r>
              <a:rPr lang="en-US" sz="2800" b="1" smtClean="0"/>
              <a:t>relies on the </a:t>
            </a:r>
            <a:r>
              <a:rPr lang="en-US" sz="2800" b="1" dirty="0" smtClean="0"/>
              <a:t>answer to the following </a:t>
            </a:r>
            <a:r>
              <a:rPr lang="en-US" sz="2800" b="1" dirty="0" smtClean="0">
                <a:solidFill>
                  <a:srgbClr val="C00000"/>
                </a:solidFill>
              </a:rPr>
              <a:t>Question</a:t>
            </a:r>
            <a:endParaRPr lang="en-US" sz="28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Suppose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disappears just after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 and then reappears again just after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iteration</a:t>
                </a:r>
                <a:r>
                  <a:rPr lang="en-US" sz="2000" dirty="0"/>
                  <a:t>.</a:t>
                </a:r>
                <a:r>
                  <a:rPr lang="en-US" sz="2000" dirty="0" smtClean="0"/>
                  <a:t> </a:t>
                </a:r>
              </a:p>
              <a:p>
                <a:r>
                  <a:rPr lang="en-US" sz="2000" dirty="0" smtClean="0"/>
                  <a:t>What </a:t>
                </a:r>
                <a:r>
                  <a:rPr lang="en-US" sz="2000" dirty="0"/>
                  <a:t>must have happened during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iteration ?</a:t>
                </a:r>
                <a:endParaRPr lang="en-US" sz="2000" dirty="0"/>
              </a:p>
              <a:p>
                <a:r>
                  <a:rPr lang="en-US" sz="2000" dirty="0" smtClean="0"/>
                  <a:t>What </a:t>
                </a:r>
                <a:r>
                  <a:rPr lang="en-US" sz="2000" dirty="0"/>
                  <a:t>must have happened during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iteration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Try to find the answer to this question. It requires nothing but the understanding of the </a:t>
                </a:r>
                <a:r>
                  <a:rPr lang="en-US" sz="2000" b="1" dirty="0" smtClean="0"/>
                  <a:t>Ford-Fulkerson</a:t>
                </a:r>
                <a:r>
                  <a:rPr lang="en-US" sz="2000" dirty="0" smtClean="0"/>
                  <a:t> algorithm.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We shall prove it in the </a:t>
                </a:r>
                <a:r>
                  <a:rPr lang="en-US" sz="2000" smtClean="0"/>
                  <a:t>next </a:t>
                </a:r>
                <a:r>
                  <a:rPr lang="en-US" sz="2000" smtClean="0"/>
                  <a:t>class.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0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A </a:t>
            </a:r>
            <a:r>
              <a:rPr lang="en-US" sz="2800" b="1" dirty="0" smtClean="0">
                <a:solidFill>
                  <a:srgbClr val="C00000"/>
                </a:solidFill>
              </a:rPr>
              <a:t>worst case example</a:t>
            </a:r>
            <a:r>
              <a:rPr lang="en-US" sz="2800" b="1" dirty="0" smtClean="0"/>
              <a:t> for</a:t>
            </a:r>
            <a:br>
              <a:rPr lang="en-US" sz="2800" b="1" dirty="0" smtClean="0"/>
            </a:br>
            <a:r>
              <a:rPr lang="en-US" sz="2800" b="1" dirty="0" smtClean="0"/>
              <a:t> networks with </a:t>
            </a:r>
            <a:r>
              <a:rPr lang="en-US" sz="2800" b="1" dirty="0" smtClean="0">
                <a:solidFill>
                  <a:srgbClr val="7030A0"/>
                </a:solidFill>
              </a:rPr>
              <a:t>integer edge weights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143000" y="3045023"/>
            <a:ext cx="2788713" cy="1831777"/>
            <a:chOff x="1143000" y="3045023"/>
            <a:chExt cx="2788713" cy="1831777"/>
          </a:xfrm>
        </p:grpSpPr>
        <p:sp>
          <p:nvSpPr>
            <p:cNvPr id="32" name="TextBox 31"/>
            <p:cNvSpPr txBox="1"/>
            <p:nvPr/>
          </p:nvSpPr>
          <p:spPr>
            <a:xfrm>
              <a:off x="3200400" y="3124200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1000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81562" y="4492823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1000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43000" y="4569023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1000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61392" y="3045023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1000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52400" y="1840468"/>
            <a:ext cx="4448545" cy="3939064"/>
            <a:chOff x="152400" y="1840468"/>
            <a:chExt cx="4448545" cy="3939064"/>
          </a:xfrm>
        </p:grpSpPr>
        <p:grpSp>
          <p:nvGrpSpPr>
            <p:cNvPr id="56" name="Group 55"/>
            <p:cNvGrpSpPr/>
            <p:nvPr/>
          </p:nvGrpSpPr>
          <p:grpSpPr>
            <a:xfrm>
              <a:off x="152400" y="3593068"/>
              <a:ext cx="533400" cy="369332"/>
              <a:chOff x="152400" y="3593068"/>
              <a:chExt cx="533400" cy="369332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524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4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9" name="Group 58"/>
            <p:cNvGrpSpPr/>
            <p:nvPr/>
          </p:nvGrpSpPr>
          <p:grpSpPr>
            <a:xfrm>
              <a:off x="663482" y="1840468"/>
              <a:ext cx="3549836" cy="3939064"/>
              <a:chOff x="663482" y="1840468"/>
              <a:chExt cx="3549836" cy="3939064"/>
            </a:xfrm>
          </p:grpSpPr>
          <p:cxnSp>
            <p:nvCxnSpPr>
              <p:cNvPr id="13" name="Straight Arrow Connector 12"/>
              <p:cNvCxnSpPr>
                <a:stCxn id="28" idx="7"/>
                <a:endCxn id="11" idx="3"/>
              </p:cNvCxnSpPr>
              <p:nvPr/>
            </p:nvCxnSpPr>
            <p:spPr>
              <a:xfrm flipV="1">
                <a:off x="663482" y="2263682"/>
                <a:ext cx="16448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28" idx="5"/>
                <a:endCxn id="27" idx="1"/>
              </p:cNvCxnSpPr>
              <p:nvPr/>
            </p:nvCxnSpPr>
            <p:spPr>
              <a:xfrm>
                <a:off x="6634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" name="Group 57"/>
              <p:cNvGrpSpPr/>
              <p:nvPr/>
            </p:nvGrpSpPr>
            <p:grpSpPr>
              <a:xfrm>
                <a:off x="2209800" y="1840468"/>
                <a:ext cx="2003518" cy="3939064"/>
                <a:chOff x="2209800" y="1840468"/>
                <a:chExt cx="2003518" cy="3939064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2286000" y="2133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Arrow Connector 13"/>
                <p:cNvCxnSpPr>
                  <a:stCxn id="11" idx="5"/>
                  <a:endCxn id="12" idx="1"/>
                </p:cNvCxnSpPr>
                <p:nvPr/>
              </p:nvCxnSpPr>
              <p:spPr>
                <a:xfrm>
                  <a:off x="2416082" y="2263682"/>
                  <a:ext cx="1797236" cy="14924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/>
                <p:cNvSpPr/>
                <p:nvPr/>
              </p:nvSpPr>
              <p:spPr>
                <a:xfrm>
                  <a:off x="2362200" y="5334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2209800" y="18404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4" name="Text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9800" y="18404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2209800" y="54102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9800" y="54102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333" r="-21311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1" name="Straight Arrow Connector 40"/>
                <p:cNvCxnSpPr>
                  <a:stCxn id="27" idx="7"/>
                  <a:endCxn id="12" idx="3"/>
                </p:cNvCxnSpPr>
                <p:nvPr/>
              </p:nvCxnSpPr>
              <p:spPr>
                <a:xfrm flipV="1">
                  <a:off x="2492282" y="3863882"/>
                  <a:ext cx="1721036" cy="14924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7" name="Group 56"/>
            <p:cNvGrpSpPr/>
            <p:nvPr/>
          </p:nvGrpSpPr>
          <p:grpSpPr>
            <a:xfrm>
              <a:off x="4191000" y="3593068"/>
              <a:ext cx="409945" cy="369332"/>
              <a:chOff x="4191000" y="3593068"/>
              <a:chExt cx="409945" cy="369332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191000" y="37338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363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Right Arrow 4"/>
          <p:cNvSpPr/>
          <p:nvPr/>
        </p:nvSpPr>
        <p:spPr>
          <a:xfrm>
            <a:off x="4434072" y="2743200"/>
            <a:ext cx="467665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blipFill rotWithShape="1">
                <a:blip r:embed="rId11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4876800" y="1828800"/>
            <a:ext cx="4267200" cy="3939064"/>
            <a:chOff x="4876800" y="1828800"/>
            <a:chExt cx="4267200" cy="3939064"/>
          </a:xfrm>
        </p:grpSpPr>
        <p:grpSp>
          <p:nvGrpSpPr>
            <p:cNvPr id="3" name="Group 2"/>
            <p:cNvGrpSpPr/>
            <p:nvPr/>
          </p:nvGrpSpPr>
          <p:grpSpPr>
            <a:xfrm>
              <a:off x="4876800" y="1828800"/>
              <a:ext cx="4267200" cy="3939064"/>
              <a:chOff x="4572000" y="1828800"/>
              <a:chExt cx="4267200" cy="3939064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4901737" y="1828800"/>
                <a:ext cx="3937463" cy="3939064"/>
                <a:chOff x="4901737" y="1828800"/>
                <a:chExt cx="3937463" cy="3939064"/>
              </a:xfrm>
            </p:grpSpPr>
            <p:sp>
              <p:nvSpPr>
                <p:cNvPr id="33" name="TextBox 32"/>
                <p:cNvSpPr txBox="1"/>
                <p:nvPr/>
              </p:nvSpPr>
              <p:spPr>
                <a:xfrm>
                  <a:off x="7450849" y="3197423"/>
                  <a:ext cx="55015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/>
                    <a:t>1000</a:t>
                  </a:r>
                  <a:endParaRPr lang="en-US" sz="1400" b="1" dirty="0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5381255" y="4557355"/>
                  <a:ext cx="55015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/>
                    <a:t>1000</a:t>
                  </a:r>
                  <a:endParaRPr lang="en-US" sz="1400" b="1" dirty="0"/>
                </a:p>
              </p:txBody>
            </p:sp>
            <p:grpSp>
              <p:nvGrpSpPr>
                <p:cNvPr id="39" name="Group 38"/>
                <p:cNvGrpSpPr/>
                <p:nvPr/>
              </p:nvGrpSpPr>
              <p:grpSpPr>
                <a:xfrm>
                  <a:off x="4901737" y="1828800"/>
                  <a:ext cx="3549836" cy="3939064"/>
                  <a:chOff x="663482" y="1840468"/>
                  <a:chExt cx="3549836" cy="3939064"/>
                </a:xfrm>
              </p:grpSpPr>
              <p:cxnSp>
                <p:nvCxnSpPr>
                  <p:cNvPr id="42" name="Straight Arrow Connector 41"/>
                  <p:cNvCxnSpPr>
                    <a:endCxn id="49" idx="1"/>
                  </p:cNvCxnSpPr>
                  <p:nvPr/>
                </p:nvCxnSpPr>
                <p:spPr>
                  <a:xfrm>
                    <a:off x="663482" y="3863882"/>
                    <a:ext cx="1721036" cy="149243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5" name="Group 44"/>
                  <p:cNvGrpSpPr/>
                  <p:nvPr/>
                </p:nvGrpSpPr>
                <p:grpSpPr>
                  <a:xfrm>
                    <a:off x="2209800" y="1840468"/>
                    <a:ext cx="2003518" cy="3939064"/>
                    <a:chOff x="2209800" y="1840468"/>
                    <a:chExt cx="2003518" cy="3939064"/>
                  </a:xfrm>
                </p:grpSpPr>
                <p:sp>
                  <p:nvSpPr>
                    <p:cNvPr id="47" name="Oval 46"/>
                    <p:cNvSpPr/>
                    <p:nvPr/>
                  </p:nvSpPr>
                  <p:spPr>
                    <a:xfrm>
                      <a:off x="2286000" y="2133600"/>
                      <a:ext cx="152400" cy="152400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8" name="Straight Arrow Connector 47"/>
                    <p:cNvCxnSpPr>
                      <a:stCxn id="47" idx="5"/>
                      <a:endCxn id="54" idx="1"/>
                    </p:cNvCxnSpPr>
                    <p:nvPr/>
                  </p:nvCxnSpPr>
                  <p:spPr>
                    <a:xfrm>
                      <a:off x="2416082" y="2263682"/>
                      <a:ext cx="1797236" cy="1492436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9" name="Oval 48"/>
                    <p:cNvSpPr/>
                    <p:nvPr/>
                  </p:nvSpPr>
                  <p:spPr>
                    <a:xfrm>
                      <a:off x="2362200" y="5334000"/>
                      <a:ext cx="152400" cy="152400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0" name="TextBox 49"/>
                        <p:cNvSpPr txBox="1"/>
                        <p:nvPr/>
                      </p:nvSpPr>
                      <p:spPr>
                        <a:xfrm>
                          <a:off x="2209800" y="1840468"/>
                          <a:ext cx="37061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0" name="TextBox 4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209800" y="1840468"/>
                          <a:ext cx="370614" cy="369332"/>
                        </a:xfrm>
                        <a:prstGeom prst="rect">
                          <a:avLst/>
                        </a:prstGeom>
                        <a:blipFill rotWithShape="1">
                          <a:blip r:embed="rId6"/>
                          <a:stretch>
                            <a:fillRect t="-8197" r="-21311" b="-2459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1" name="TextBox 50"/>
                        <p:cNvSpPr txBox="1"/>
                        <p:nvPr/>
                      </p:nvSpPr>
                      <p:spPr>
                        <a:xfrm>
                          <a:off x="2209800" y="5410200"/>
                          <a:ext cx="37542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1" name="TextBox 5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209800" y="5410200"/>
                          <a:ext cx="375424" cy="369332"/>
                        </a:xfrm>
                        <a:prstGeom prst="rect">
                          <a:avLst/>
                        </a:prstGeom>
                        <a:blipFill rotWithShape="1">
                          <a:blip r:embed="rId7"/>
                          <a:stretch>
                            <a:fillRect t="-8333" r="-21311" b="-2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53" name="Group 52"/>
                <p:cNvGrpSpPr/>
                <p:nvPr/>
              </p:nvGrpSpPr>
              <p:grpSpPr>
                <a:xfrm>
                  <a:off x="8429255" y="3581400"/>
                  <a:ext cx="409945" cy="369332"/>
                  <a:chOff x="4191000" y="3593068"/>
                  <a:chExt cx="409945" cy="369332"/>
                </a:xfrm>
              </p:grpSpPr>
              <p:sp>
                <p:nvSpPr>
                  <p:cNvPr id="54" name="Oval 53"/>
                  <p:cNvSpPr/>
                  <p:nvPr/>
                </p:nvSpPr>
                <p:spPr>
                  <a:xfrm>
                    <a:off x="4191000" y="3733800"/>
                    <a:ext cx="152400" cy="1524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/>
                      <p:cNvSpPr txBox="1"/>
                      <p:nvPr/>
                    </p:nvSpPr>
                    <p:spPr>
                      <a:xfrm>
                        <a:off x="4267200" y="3593068"/>
                        <a:ext cx="33374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0" name="TextBox 5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67200" y="3593068"/>
                        <a:ext cx="333745" cy="369332"/>
                      </a:xfrm>
                      <a:prstGeom prst="rect">
                        <a:avLst/>
                      </a:prstGeom>
                      <a:blipFill rotWithShape="1">
                        <a:blip r:embed="rId8"/>
                        <a:stretch>
                          <a:fillRect t="-8333" r="-25455"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7" name="Group 66"/>
              <p:cNvGrpSpPr/>
              <p:nvPr/>
            </p:nvGrpSpPr>
            <p:grpSpPr>
              <a:xfrm>
                <a:off x="4572000" y="3581400"/>
                <a:ext cx="381000" cy="369332"/>
                <a:chOff x="304800" y="3593068"/>
                <a:chExt cx="381000" cy="369332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533400" y="3733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304800" y="3593068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9" name="TextBox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800" y="3593068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333" r="-22414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77" name="TextBox 76"/>
            <p:cNvSpPr txBox="1"/>
            <p:nvPr/>
          </p:nvSpPr>
          <p:spPr>
            <a:xfrm>
              <a:off x="7010400" y="3654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1</a:t>
              </a:r>
              <a:endParaRPr lang="en-US" sz="14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943600" y="2968823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1000</a:t>
              </a:r>
              <a:endParaRPr lang="en-US" sz="1400" b="1" dirty="0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>
              <a:off x="6905255" y="2274332"/>
              <a:ext cx="76200" cy="3048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5213164" y="2241364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7041964" y="3886200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7908049" y="4495800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1000</a:t>
              </a:r>
              <a:endParaRPr lang="en-US" sz="1400" b="1" dirty="0"/>
            </a:p>
          </p:txBody>
        </p:sp>
      </p:grpSp>
      <p:cxnSp>
        <p:nvCxnSpPr>
          <p:cNvPr id="85" name="Straight Arrow Connector 84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6858000" y="3765364"/>
            <a:ext cx="1721036" cy="149243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053291" y="2089666"/>
            <a:ext cx="1699564" cy="156793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6752855" y="2133600"/>
            <a:ext cx="105146" cy="31242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219200" y="2743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057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137792" y="4267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93" name="Right Arrow 92"/>
          <p:cNvSpPr/>
          <p:nvPr/>
        </p:nvSpPr>
        <p:spPr>
          <a:xfrm flipH="1">
            <a:off x="4343400" y="3852214"/>
            <a:ext cx="487887" cy="71978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9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4" grpId="0"/>
      <p:bldP spid="5" grpId="0" animBg="1"/>
      <p:bldP spid="5" grpId="1" animBg="1"/>
      <p:bldP spid="81" grpId="0"/>
      <p:bldP spid="82" grpId="0"/>
      <p:bldP spid="90" grpId="0"/>
      <p:bldP spid="91" grpId="0"/>
      <p:bldP spid="92" grpId="0"/>
      <p:bldP spid="93" grpId="0" animBg="1"/>
      <p:bldP spid="9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A </a:t>
            </a:r>
            <a:r>
              <a:rPr lang="en-US" sz="2800" b="1" dirty="0" smtClean="0">
                <a:solidFill>
                  <a:srgbClr val="C00000"/>
                </a:solidFill>
              </a:rPr>
              <a:t>worst case example</a:t>
            </a:r>
            <a:r>
              <a:rPr lang="en-US" sz="2800" b="1" dirty="0" smtClean="0"/>
              <a:t> for</a:t>
            </a:r>
            <a:br>
              <a:rPr lang="en-US" sz="2800" b="1" dirty="0" smtClean="0"/>
            </a:br>
            <a:r>
              <a:rPr lang="en-US" sz="2800" b="1" dirty="0" smtClean="0"/>
              <a:t> networks with </a:t>
            </a:r>
            <a:r>
              <a:rPr lang="en-US" sz="2800" b="1" dirty="0" smtClean="0">
                <a:solidFill>
                  <a:srgbClr val="7030A0"/>
                </a:solidFill>
              </a:rPr>
              <a:t>integer edge weights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/>
          <p:cNvSpPr txBox="1"/>
          <p:nvPr/>
        </p:nvSpPr>
        <p:spPr>
          <a:xfrm>
            <a:off x="3200400" y="312420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1000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81562" y="449282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1000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1000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61392" y="304502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1000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876800" y="1828800"/>
            <a:ext cx="4267200" cy="3939064"/>
            <a:chOff x="4572000" y="1828800"/>
            <a:chExt cx="4267200" cy="3939064"/>
          </a:xfrm>
        </p:grpSpPr>
        <p:grpSp>
          <p:nvGrpSpPr>
            <p:cNvPr id="2" name="Group 1"/>
            <p:cNvGrpSpPr/>
            <p:nvPr/>
          </p:nvGrpSpPr>
          <p:grpSpPr>
            <a:xfrm>
              <a:off x="4901737" y="1828800"/>
              <a:ext cx="3937463" cy="3939064"/>
              <a:chOff x="4901737" y="1828800"/>
              <a:chExt cx="3937463" cy="3939064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7743455" y="2960132"/>
                <a:ext cx="5501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1000</a:t>
                </a:r>
                <a:endParaRPr lang="en-US" sz="1400" b="1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381255" y="4557355"/>
                <a:ext cx="5501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1000</a:t>
                </a:r>
                <a:endParaRPr lang="en-US" sz="1400" b="1" dirty="0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4901737" y="1828800"/>
                <a:ext cx="3549836" cy="3939064"/>
                <a:chOff x="663482" y="1840468"/>
                <a:chExt cx="3549836" cy="3939064"/>
              </a:xfrm>
            </p:grpSpPr>
            <p:cxnSp>
              <p:nvCxnSpPr>
                <p:cNvPr id="42" name="Straight Arrow Connector 41"/>
                <p:cNvCxnSpPr>
                  <a:endCxn id="49" idx="1"/>
                </p:cNvCxnSpPr>
                <p:nvPr/>
              </p:nvCxnSpPr>
              <p:spPr>
                <a:xfrm>
                  <a:off x="663482" y="3863882"/>
                  <a:ext cx="1721036" cy="14924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5" name="Group 44"/>
                <p:cNvGrpSpPr/>
                <p:nvPr/>
              </p:nvGrpSpPr>
              <p:grpSpPr>
                <a:xfrm>
                  <a:off x="2209800" y="1840468"/>
                  <a:ext cx="2003518" cy="3939064"/>
                  <a:chOff x="2209800" y="1840468"/>
                  <a:chExt cx="2003518" cy="3939064"/>
                </a:xfrm>
              </p:grpSpPr>
              <p:sp>
                <p:nvSpPr>
                  <p:cNvPr id="47" name="Oval 46"/>
                  <p:cNvSpPr/>
                  <p:nvPr/>
                </p:nvSpPr>
                <p:spPr>
                  <a:xfrm>
                    <a:off x="2286000" y="21336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8" name="Straight Arrow Connector 47"/>
                  <p:cNvCxnSpPr>
                    <a:stCxn id="47" idx="5"/>
                    <a:endCxn id="54" idx="1"/>
                  </p:cNvCxnSpPr>
                  <p:nvPr/>
                </p:nvCxnSpPr>
                <p:spPr>
                  <a:xfrm>
                    <a:off x="2416082" y="2263682"/>
                    <a:ext cx="1797236" cy="149243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Oval 48"/>
                  <p:cNvSpPr/>
                  <p:nvPr/>
                </p:nvSpPr>
                <p:spPr>
                  <a:xfrm>
                    <a:off x="2362200" y="53340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TextBox 49"/>
                      <p:cNvSpPr txBox="1"/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TextBox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t="-8197" r="-2131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TextBox 50"/>
                      <p:cNvSpPr txBox="1"/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1" name="TextBox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 t="-8333" r="-21311" b="-2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8429255" y="3581400"/>
                <a:ext cx="409945" cy="369332"/>
                <a:chOff x="4191000" y="3593068"/>
                <a:chExt cx="409945" cy="369332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5455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67" name="Group 66"/>
            <p:cNvGrpSpPr/>
            <p:nvPr/>
          </p:nvGrpSpPr>
          <p:grpSpPr>
            <a:xfrm>
              <a:off x="4572000" y="3581400"/>
              <a:ext cx="381000" cy="369332"/>
              <a:chOff x="304800" y="3593068"/>
              <a:chExt cx="381000" cy="369332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2241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Right Arrow 4"/>
          <p:cNvSpPr/>
          <p:nvPr/>
        </p:nvSpPr>
        <p:spPr>
          <a:xfrm>
            <a:off x="4434072" y="2743200"/>
            <a:ext cx="467665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743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057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37792" y="4267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4038600" y="1295399"/>
            <a:ext cx="3276599" cy="4953000"/>
            <a:chOff x="4038600" y="1295399"/>
            <a:chExt cx="3276599" cy="4953000"/>
          </a:xfrm>
        </p:grpSpPr>
        <p:sp>
          <p:nvSpPr>
            <p:cNvPr id="26" name="Arc 25"/>
            <p:cNvSpPr/>
            <p:nvPr/>
          </p:nvSpPr>
          <p:spPr>
            <a:xfrm rot="5400000">
              <a:off x="3200400" y="2133599"/>
              <a:ext cx="4953000" cy="3276599"/>
            </a:xfrm>
            <a:prstGeom prst="arc">
              <a:avLst>
                <a:gd name="adj1" fmla="val 13167876"/>
                <a:gd name="adj2" fmla="val 19237841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>
              <a:endCxn id="26" idx="0"/>
            </p:cNvCxnSpPr>
            <p:nvPr/>
          </p:nvCxnSpPr>
          <p:spPr>
            <a:xfrm flipH="1" flipV="1">
              <a:off x="6954001" y="2220701"/>
              <a:ext cx="103654" cy="21769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8243192" y="5026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1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3152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1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591362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1</a:t>
            </a:r>
            <a:endParaRPr lang="en-US" sz="14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blipFill rotWithShape="1">
                <a:blip r:embed="rId11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/>
          <p:cNvGrpSpPr/>
          <p:nvPr/>
        </p:nvGrpSpPr>
        <p:grpSpPr>
          <a:xfrm rot="13731596">
            <a:off x="5129250" y="2158605"/>
            <a:ext cx="3086304" cy="3084195"/>
            <a:chOff x="4038601" y="1295397"/>
            <a:chExt cx="3210440" cy="4434545"/>
          </a:xfrm>
        </p:grpSpPr>
        <p:sp>
          <p:nvSpPr>
            <p:cNvPr id="75" name="Arc 74"/>
            <p:cNvSpPr/>
            <p:nvPr/>
          </p:nvSpPr>
          <p:spPr>
            <a:xfrm rot="5400000">
              <a:off x="3426548" y="1907450"/>
              <a:ext cx="4434545" cy="3210440"/>
            </a:xfrm>
            <a:prstGeom prst="arc">
              <a:avLst>
                <a:gd name="adj1" fmla="val 13167876"/>
                <a:gd name="adj2" fmla="val 19044819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 rot="7868404" flipH="1">
              <a:off x="6668116" y="1702382"/>
              <a:ext cx="34844" cy="1859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 rot="3423197">
            <a:off x="5706449" y="2323116"/>
            <a:ext cx="3214078" cy="3077427"/>
            <a:chOff x="4256232" y="717440"/>
            <a:chExt cx="3214858" cy="4424813"/>
          </a:xfrm>
        </p:grpSpPr>
        <p:sp>
          <p:nvSpPr>
            <p:cNvPr id="87" name="Arc 86"/>
            <p:cNvSpPr/>
            <p:nvPr/>
          </p:nvSpPr>
          <p:spPr>
            <a:xfrm rot="5400000">
              <a:off x="3651254" y="1322418"/>
              <a:ext cx="4424813" cy="3214858"/>
            </a:xfrm>
            <a:prstGeom prst="arc">
              <a:avLst>
                <a:gd name="adj1" fmla="val 12758391"/>
                <a:gd name="adj2" fmla="val 18607493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Arrow Connector 87"/>
            <p:cNvCxnSpPr>
              <a:stCxn id="87" idx="2"/>
            </p:cNvCxnSpPr>
            <p:nvPr/>
          </p:nvCxnSpPr>
          <p:spPr>
            <a:xfrm rot="18176803" flipH="1" flipV="1">
              <a:off x="6960012" y="4456017"/>
              <a:ext cx="158476" cy="239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7041964" y="3886200"/>
            <a:ext cx="1721036" cy="1492436"/>
            <a:chOff x="7041964" y="3886200"/>
            <a:chExt cx="1721036" cy="1492436"/>
          </a:xfrm>
        </p:grpSpPr>
        <p:cxnSp>
          <p:nvCxnSpPr>
            <p:cNvPr id="89" name="Straight Arrow Connector 88"/>
            <p:cNvCxnSpPr/>
            <p:nvPr/>
          </p:nvCxnSpPr>
          <p:spPr>
            <a:xfrm flipV="1">
              <a:off x="7041964" y="3886200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7848600" y="44928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999</a:t>
              </a:r>
              <a:endParaRPr lang="en-US" sz="1400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213164" y="2241364"/>
            <a:ext cx="1644836" cy="1492436"/>
            <a:chOff x="5213164" y="2241364"/>
            <a:chExt cx="1644836" cy="1492436"/>
          </a:xfrm>
        </p:grpSpPr>
        <p:cxnSp>
          <p:nvCxnSpPr>
            <p:cNvPr id="85" name="Straight Arrow Connector 84"/>
            <p:cNvCxnSpPr/>
            <p:nvPr/>
          </p:nvCxnSpPr>
          <p:spPr>
            <a:xfrm flipV="1">
              <a:off x="5213164" y="2241364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5943600" y="29718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999</a:t>
              </a:r>
              <a:endParaRPr lang="en-US" sz="1400" b="1" dirty="0"/>
            </a:p>
          </p:txBody>
        </p:sp>
      </p:grpSp>
      <p:cxnSp>
        <p:nvCxnSpPr>
          <p:cNvPr id="92" name="Straight Arrow Connector 91"/>
          <p:cNvCxnSpPr/>
          <p:nvPr/>
        </p:nvCxnSpPr>
        <p:spPr>
          <a:xfrm>
            <a:off x="6665613" y="1843358"/>
            <a:ext cx="2021187" cy="166184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95" idx="2"/>
          </p:cNvCxnSpPr>
          <p:nvPr/>
        </p:nvCxnSpPr>
        <p:spPr>
          <a:xfrm>
            <a:off x="5114050" y="3962400"/>
            <a:ext cx="1615544" cy="1424449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Arc 94"/>
          <p:cNvSpPr/>
          <p:nvPr/>
        </p:nvSpPr>
        <p:spPr>
          <a:xfrm rot="5657056">
            <a:off x="2872049" y="2136079"/>
            <a:ext cx="5166149" cy="3370930"/>
          </a:xfrm>
          <a:prstGeom prst="arc">
            <a:avLst>
              <a:gd name="adj1" fmla="val 12441538"/>
              <a:gd name="adj2" fmla="val 18993796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ight Arrow 95"/>
          <p:cNvSpPr/>
          <p:nvPr/>
        </p:nvSpPr>
        <p:spPr>
          <a:xfrm flipH="1">
            <a:off x="4343400" y="4004614"/>
            <a:ext cx="487887" cy="71978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1400362" y="2740223"/>
            <a:ext cx="2165868" cy="1831777"/>
            <a:chOff x="1400362" y="2740223"/>
            <a:chExt cx="2165868" cy="1831777"/>
          </a:xfrm>
        </p:grpSpPr>
        <p:sp>
          <p:nvSpPr>
            <p:cNvPr id="97" name="TextBox 96"/>
            <p:cNvSpPr txBox="1"/>
            <p:nvPr/>
          </p:nvSpPr>
          <p:spPr>
            <a:xfrm>
              <a:off x="1400362" y="4264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290192" y="2740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040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0" grpId="0"/>
      <p:bldP spid="76" grpId="0"/>
      <p:bldP spid="77" grpId="0"/>
      <p:bldP spid="78" grpId="0"/>
      <p:bldP spid="82" grpId="0"/>
      <p:bldP spid="95" grpId="0" animBg="1"/>
      <p:bldP spid="96" grpId="0" animBg="1"/>
      <p:bldP spid="9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A </a:t>
            </a:r>
            <a:r>
              <a:rPr lang="en-US" sz="2800" b="1" dirty="0" smtClean="0">
                <a:solidFill>
                  <a:srgbClr val="C00000"/>
                </a:solidFill>
              </a:rPr>
              <a:t>worst case example</a:t>
            </a:r>
            <a:r>
              <a:rPr lang="en-US" sz="2800" b="1" dirty="0" smtClean="0"/>
              <a:t> for</a:t>
            </a:r>
            <a:br>
              <a:rPr lang="en-US" sz="2800" b="1" dirty="0" smtClean="0"/>
            </a:br>
            <a:r>
              <a:rPr lang="en-US" sz="2800" b="1" dirty="0" smtClean="0"/>
              <a:t> networks with </a:t>
            </a:r>
            <a:r>
              <a:rPr lang="en-US" sz="2800" b="1" dirty="0" smtClean="0">
                <a:solidFill>
                  <a:srgbClr val="7030A0"/>
                </a:solidFill>
              </a:rPr>
              <a:t>integer edge weights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/>
          <p:cNvSpPr txBox="1"/>
          <p:nvPr/>
        </p:nvSpPr>
        <p:spPr>
          <a:xfrm>
            <a:off x="3200400" y="312420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1000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81562" y="449282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1000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1000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61392" y="304502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1000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876800" y="1828800"/>
            <a:ext cx="4267200" cy="3939064"/>
            <a:chOff x="4572000" y="1828800"/>
            <a:chExt cx="4267200" cy="3939064"/>
          </a:xfrm>
        </p:grpSpPr>
        <p:grpSp>
          <p:nvGrpSpPr>
            <p:cNvPr id="2" name="Group 1"/>
            <p:cNvGrpSpPr/>
            <p:nvPr/>
          </p:nvGrpSpPr>
          <p:grpSpPr>
            <a:xfrm>
              <a:off x="6448055" y="1828800"/>
              <a:ext cx="2391145" cy="3939064"/>
              <a:chOff x="6448055" y="1828800"/>
              <a:chExt cx="2391145" cy="3939064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6448055" y="1828800"/>
                <a:ext cx="375424" cy="3939064"/>
                <a:chOff x="2209800" y="1840468"/>
                <a:chExt cx="375424" cy="3939064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2286000" y="2133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2362200" y="5334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2209800" y="18404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9800" y="18404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131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/>
                    <p:cNvSpPr txBox="1"/>
                    <p:nvPr/>
                  </p:nvSpPr>
                  <p:spPr>
                    <a:xfrm>
                      <a:off x="2209800" y="54102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1" name="TextBox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9800" y="54102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333" r="-21311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3" name="Group 52"/>
              <p:cNvGrpSpPr/>
              <p:nvPr/>
            </p:nvGrpSpPr>
            <p:grpSpPr>
              <a:xfrm>
                <a:off x="8429255" y="3581400"/>
                <a:ext cx="409945" cy="369332"/>
                <a:chOff x="4191000" y="3593068"/>
                <a:chExt cx="409945" cy="369332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5455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67" name="Group 66"/>
            <p:cNvGrpSpPr/>
            <p:nvPr/>
          </p:nvGrpSpPr>
          <p:grpSpPr>
            <a:xfrm>
              <a:off x="4572000" y="3581400"/>
              <a:ext cx="381000" cy="369332"/>
              <a:chOff x="304800" y="3593068"/>
              <a:chExt cx="381000" cy="369332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2241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Right Arrow 4"/>
          <p:cNvSpPr/>
          <p:nvPr/>
        </p:nvSpPr>
        <p:spPr>
          <a:xfrm>
            <a:off x="4434072" y="2743200"/>
            <a:ext cx="467665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743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057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37792" y="4267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blipFill rotWithShape="1">
                <a:blip r:embed="rId11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Right Arrow 95"/>
          <p:cNvSpPr/>
          <p:nvPr/>
        </p:nvSpPr>
        <p:spPr>
          <a:xfrm flipH="1">
            <a:off x="4343400" y="4004614"/>
            <a:ext cx="487887" cy="71978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1400362" y="2740223"/>
            <a:ext cx="2165868" cy="1831777"/>
            <a:chOff x="1400362" y="2740223"/>
            <a:chExt cx="2165868" cy="1831777"/>
          </a:xfrm>
        </p:grpSpPr>
        <p:sp>
          <p:nvSpPr>
            <p:cNvPr id="97" name="TextBox 96"/>
            <p:cNvSpPr txBox="1"/>
            <p:nvPr/>
          </p:nvSpPr>
          <p:spPr>
            <a:xfrm>
              <a:off x="1400362" y="4264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290192" y="2740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7010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</a:t>
            </a:r>
            <a:endParaRPr lang="en-US" sz="1400" b="1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6905255" y="2274332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5084927" y="2157551"/>
            <a:ext cx="3767274" cy="3331826"/>
            <a:chOff x="5084927" y="2157551"/>
            <a:chExt cx="3767274" cy="3331826"/>
          </a:xfrm>
        </p:grpSpPr>
        <p:sp>
          <p:nvSpPr>
            <p:cNvPr id="76" name="TextBox 75"/>
            <p:cNvSpPr txBox="1"/>
            <p:nvPr/>
          </p:nvSpPr>
          <p:spPr>
            <a:xfrm>
              <a:off x="8243192" y="5026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1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591362" y="2435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1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 rot="13731596">
              <a:off x="5129250" y="2158605"/>
              <a:ext cx="3086304" cy="3084195"/>
              <a:chOff x="4038601" y="1295397"/>
              <a:chExt cx="3210440" cy="4434545"/>
            </a:xfrm>
          </p:grpSpPr>
          <p:sp>
            <p:nvSpPr>
              <p:cNvPr id="75" name="Arc 74"/>
              <p:cNvSpPr/>
              <p:nvPr/>
            </p:nvSpPr>
            <p:spPr>
              <a:xfrm rot="5400000">
                <a:off x="3426548" y="1907450"/>
                <a:ext cx="4434545" cy="3210440"/>
              </a:xfrm>
              <a:prstGeom prst="arc">
                <a:avLst>
                  <a:gd name="adj1" fmla="val 13167876"/>
                  <a:gd name="adj2" fmla="val 19044819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83"/>
              <p:cNvCxnSpPr/>
              <p:nvPr/>
            </p:nvCxnSpPr>
            <p:spPr>
              <a:xfrm rot="7868404" flipH="1">
                <a:off x="6668116" y="1702382"/>
                <a:ext cx="34844" cy="18590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/>
            <p:cNvGrpSpPr/>
            <p:nvPr/>
          </p:nvGrpSpPr>
          <p:grpSpPr>
            <a:xfrm rot="3423197">
              <a:off x="5706449" y="2323116"/>
              <a:ext cx="3214078" cy="3077427"/>
              <a:chOff x="4256232" y="717440"/>
              <a:chExt cx="3214858" cy="4424813"/>
            </a:xfrm>
          </p:grpSpPr>
          <p:sp>
            <p:nvSpPr>
              <p:cNvPr id="87" name="Arc 86"/>
              <p:cNvSpPr/>
              <p:nvPr/>
            </p:nvSpPr>
            <p:spPr>
              <a:xfrm rot="5400000">
                <a:off x="3651254" y="1322418"/>
                <a:ext cx="4424813" cy="3214858"/>
              </a:xfrm>
              <a:prstGeom prst="arc">
                <a:avLst>
                  <a:gd name="adj1" fmla="val 12758391"/>
                  <a:gd name="adj2" fmla="val 18607493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Arrow Connector 87"/>
              <p:cNvCxnSpPr>
                <a:stCxn id="87" idx="2"/>
              </p:cNvCxnSpPr>
              <p:nvPr/>
            </p:nvCxnSpPr>
            <p:spPr>
              <a:xfrm rot="18176803" flipH="1" flipV="1">
                <a:off x="6960012" y="4456017"/>
                <a:ext cx="158476" cy="239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 rot="8299801">
              <a:off x="5084927" y="2355508"/>
              <a:ext cx="3214078" cy="3077427"/>
              <a:chOff x="4256232" y="717440"/>
              <a:chExt cx="3214858" cy="4424813"/>
            </a:xfrm>
          </p:grpSpPr>
          <p:sp>
            <p:nvSpPr>
              <p:cNvPr id="94" name="Arc 93"/>
              <p:cNvSpPr/>
              <p:nvPr/>
            </p:nvSpPr>
            <p:spPr>
              <a:xfrm rot="5400000">
                <a:off x="3651254" y="1322418"/>
                <a:ext cx="4424813" cy="3214858"/>
              </a:xfrm>
              <a:prstGeom prst="arc">
                <a:avLst>
                  <a:gd name="adj1" fmla="val 12758391"/>
                  <a:gd name="adj2" fmla="val 18607493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Arrow Connector 99"/>
              <p:cNvCxnSpPr>
                <a:stCxn id="94" idx="2"/>
              </p:cNvCxnSpPr>
              <p:nvPr/>
            </p:nvCxnSpPr>
            <p:spPr>
              <a:xfrm rot="18176803" flipH="1" flipV="1">
                <a:off x="6960012" y="4456017"/>
                <a:ext cx="158476" cy="239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 rot="18723075">
              <a:off x="5732841" y="2230761"/>
              <a:ext cx="3086304" cy="3084195"/>
              <a:chOff x="4038601" y="1295397"/>
              <a:chExt cx="3210440" cy="4434545"/>
            </a:xfrm>
          </p:grpSpPr>
          <p:sp>
            <p:nvSpPr>
              <p:cNvPr id="102" name="Arc 101"/>
              <p:cNvSpPr/>
              <p:nvPr/>
            </p:nvSpPr>
            <p:spPr>
              <a:xfrm rot="5400000">
                <a:off x="3426548" y="1907450"/>
                <a:ext cx="4434545" cy="3210440"/>
              </a:xfrm>
              <a:prstGeom prst="arc">
                <a:avLst>
                  <a:gd name="adj1" fmla="val 13167876"/>
                  <a:gd name="adj2" fmla="val 19044819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Arrow Connector 102"/>
              <p:cNvCxnSpPr/>
              <p:nvPr/>
            </p:nvCxnSpPr>
            <p:spPr>
              <a:xfrm rot="7868404" flipH="1">
                <a:off x="6668116" y="1702382"/>
                <a:ext cx="34844" cy="18590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TextBox 103"/>
            <p:cNvSpPr txBox="1"/>
            <p:nvPr/>
          </p:nvSpPr>
          <p:spPr>
            <a:xfrm>
              <a:off x="5638800" y="5181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1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953562" y="2435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1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206537" y="2241364"/>
            <a:ext cx="3556463" cy="3137272"/>
            <a:chOff x="5206537" y="2241364"/>
            <a:chExt cx="3556463" cy="3137272"/>
          </a:xfrm>
        </p:grpSpPr>
        <p:grpSp>
          <p:nvGrpSpPr>
            <p:cNvPr id="17" name="Group 16"/>
            <p:cNvGrpSpPr/>
            <p:nvPr/>
          </p:nvGrpSpPr>
          <p:grpSpPr>
            <a:xfrm>
              <a:off x="7041964" y="3886200"/>
              <a:ext cx="1721036" cy="1492436"/>
              <a:chOff x="7041964" y="3886200"/>
              <a:chExt cx="1721036" cy="1492436"/>
            </a:xfrm>
          </p:grpSpPr>
          <p:cxnSp>
            <p:nvCxnSpPr>
              <p:cNvPr id="89" name="Straight Arrow Connector 88"/>
              <p:cNvCxnSpPr/>
              <p:nvPr/>
            </p:nvCxnSpPr>
            <p:spPr>
              <a:xfrm flipV="1">
                <a:off x="7041964" y="3886200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>
                <a:off x="7848600" y="4492823"/>
                <a:ext cx="458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999</a:t>
                </a:r>
                <a:endParaRPr lang="en-US" sz="1400" b="1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213164" y="2241364"/>
              <a:ext cx="1644836" cy="1492436"/>
              <a:chOff x="5213164" y="2241364"/>
              <a:chExt cx="1644836" cy="1492436"/>
            </a:xfrm>
          </p:grpSpPr>
          <p:cxnSp>
            <p:nvCxnSpPr>
              <p:cNvPr id="85" name="Straight Arrow Connector 84"/>
              <p:cNvCxnSpPr/>
              <p:nvPr/>
            </p:nvCxnSpPr>
            <p:spPr>
              <a:xfrm flipV="1">
                <a:off x="5213164" y="2241364"/>
                <a:ext cx="16448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/>
              <p:cNvSpPr txBox="1"/>
              <p:nvPr/>
            </p:nvSpPr>
            <p:spPr>
              <a:xfrm>
                <a:off x="5943600" y="2971800"/>
                <a:ext cx="458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999</a:t>
                </a:r>
                <a:endParaRPr lang="en-US" sz="1400" b="1" dirty="0"/>
              </a:p>
            </p:txBody>
          </p:sp>
        </p:grpSp>
        <p:cxnSp>
          <p:nvCxnSpPr>
            <p:cNvPr id="106" name="Straight Arrow Connector 105"/>
            <p:cNvCxnSpPr/>
            <p:nvPr/>
          </p:nvCxnSpPr>
          <p:spPr>
            <a:xfrm>
              <a:off x="5206537" y="3852214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5686055" y="4557355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999</a:t>
              </a:r>
              <a:endParaRPr lang="en-US" sz="1400" b="1" dirty="0"/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>
              <a:off x="6959137" y="2252014"/>
              <a:ext cx="17972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7696200" y="31242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999</a:t>
              </a:r>
              <a:endParaRPr lang="en-US" sz="1400" b="1" dirty="0"/>
            </a:p>
          </p:txBody>
        </p:sp>
      </p:grpSp>
      <p:cxnSp>
        <p:nvCxnSpPr>
          <p:cNvPr id="110" name="Straight Arrow Connector 109"/>
          <p:cNvCxnSpPr/>
          <p:nvPr/>
        </p:nvCxnSpPr>
        <p:spPr>
          <a:xfrm flipV="1">
            <a:off x="6858000" y="3765364"/>
            <a:ext cx="1721036" cy="149243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5053291" y="2089666"/>
            <a:ext cx="1699564" cy="156793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6752855" y="2133600"/>
            <a:ext cx="105146" cy="31242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219200" y="2743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152962" y="4264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8" name="Down Ribbon 17"/>
          <p:cNvSpPr/>
          <p:nvPr/>
        </p:nvSpPr>
        <p:spPr>
          <a:xfrm>
            <a:off x="2714437" y="5791200"/>
            <a:ext cx="4561555" cy="946737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algorithm will run for </a:t>
            </a:r>
            <a:r>
              <a:rPr lang="en-US" b="1" dirty="0" smtClean="0">
                <a:solidFill>
                  <a:srgbClr val="0070C0"/>
                </a:solidFill>
              </a:rPr>
              <a:t>2000</a:t>
            </a:r>
            <a:r>
              <a:rPr lang="en-US" dirty="0" smtClean="0">
                <a:solidFill>
                  <a:schemeClr val="tx1"/>
                </a:solidFill>
              </a:rPr>
              <a:t> iterations to compute max-flow 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65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70" grpId="0"/>
      <p:bldP spid="71" grpId="0"/>
      <p:bldP spid="82" grpId="0"/>
      <p:bldP spid="96" grpId="0" animBg="1"/>
      <p:bldP spid="96" grpId="1" animBg="1"/>
      <p:bldP spid="79" grpId="0"/>
      <p:bldP spid="113" grpId="0"/>
      <p:bldP spid="114" grpId="0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are networks with integer edge capacities on which </a:t>
                </a:r>
                <a:r>
                  <a:rPr lang="en-US" sz="2000" b="1" dirty="0" smtClean="0"/>
                  <a:t>Ford-Fulkerson</a:t>
                </a:r>
                <a:r>
                  <a:rPr lang="en-US" sz="2000" dirty="0"/>
                  <a:t> </a:t>
                </a:r>
                <a:r>
                  <a:rPr lang="en-US" sz="2000" dirty="0" err="1" smtClean="0"/>
                  <a:t>algo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may take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2060"/>
                        </a:solidFill>
                        <a:latin typeface="Cambria Math"/>
                      </a:rPr>
                      <m:t>𝚯</m:t>
                    </m:r>
                  </m:oMath>
                </a14:m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) time, where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 is max-edge capacity.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No. of bits required to store capacity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=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>
                  <a:buFont typeface="Wingdings"/>
                  <a:buChar char="è"/>
                </a:pPr>
                <a:r>
                  <a:rPr lang="en-US" sz="2000" b="1" dirty="0" smtClean="0"/>
                  <a:t>Ford-Fulkerson</a:t>
                </a:r>
                <a:r>
                  <a:rPr lang="en-US" sz="2000" dirty="0" smtClean="0"/>
                  <a:t> algorithm is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not</a:t>
                </a:r>
                <a:r>
                  <a:rPr lang="en-US" sz="2000" dirty="0" smtClean="0"/>
                  <a:t> a </a:t>
                </a:r>
                <a:r>
                  <a:rPr lang="en-US" sz="2000" u="sng" dirty="0" smtClean="0"/>
                  <a:t>polynomial time algorithm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even for networks with integer edge capacities </a:t>
                </a:r>
                <a:r>
                  <a:rPr lang="en-US" sz="2000" dirty="0" smtClean="0">
                    <a:sym typeface="Wingdings" pitchFamily="2" charset="2"/>
                  </a:rPr>
                  <a:t>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l="-720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66228" y="3810000"/>
                <a:ext cx="79637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log</m:t>
                          </m:r>
                        </m:e>
                        <m:sub>
                          <m:r>
                            <a:rPr lang="en-US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228" y="3810000"/>
                <a:ext cx="79637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91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91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Ford Fulkerson </a:t>
            </a:r>
            <a:r>
              <a:rPr lang="en-US" sz="3200" dirty="0" smtClean="0"/>
              <a:t>algorithm</a:t>
            </a:r>
            <a:br>
              <a:rPr lang="en-US" sz="3200" dirty="0" smtClean="0"/>
            </a:b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Worst case running time </a:t>
            </a:r>
            <a:r>
              <a:rPr lang="en-US" sz="2800" b="1" dirty="0" smtClean="0">
                <a:solidFill>
                  <a:srgbClr val="002060"/>
                </a:solidFill>
              </a:rPr>
              <a:t>on networks </a:t>
            </a:r>
          </a:p>
          <a:p>
            <a:pPr algn="ctr"/>
            <a:r>
              <a:rPr lang="en-US" sz="2800" b="1" dirty="0" smtClean="0">
                <a:solidFill>
                  <a:srgbClr val="002060"/>
                </a:solidFill>
              </a:rPr>
              <a:t>with </a:t>
            </a:r>
            <a:r>
              <a:rPr lang="en-US" sz="2800" b="1" dirty="0" smtClean="0">
                <a:solidFill>
                  <a:srgbClr val="0070C0"/>
                </a:solidFill>
              </a:rPr>
              <a:t>real </a:t>
            </a:r>
            <a:r>
              <a:rPr lang="en-US" sz="2800" b="1" dirty="0" smtClean="0">
                <a:solidFill>
                  <a:srgbClr val="002060"/>
                </a:solidFill>
              </a:rPr>
              <a:t>edge weights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9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A </a:t>
            </a:r>
            <a:r>
              <a:rPr lang="en-US" sz="2800" b="1" dirty="0" smtClean="0">
                <a:solidFill>
                  <a:srgbClr val="C00000"/>
                </a:solidFill>
              </a:rPr>
              <a:t>non-terminating example</a:t>
            </a:r>
            <a:r>
              <a:rPr lang="en-US" sz="2800" b="1" dirty="0" smtClean="0"/>
              <a:t> for</a:t>
            </a:r>
            <a:br>
              <a:rPr lang="en-US" sz="2800" b="1" dirty="0" smtClean="0"/>
            </a:br>
            <a:r>
              <a:rPr lang="en-US" sz="2800" b="1" dirty="0" smtClean="0"/>
              <a:t> networks with </a:t>
            </a:r>
            <a:r>
              <a:rPr lang="en-US" sz="2800" b="1" dirty="0" smtClean="0">
                <a:solidFill>
                  <a:srgbClr val="7030A0"/>
                </a:solidFill>
              </a:rPr>
              <a:t>real edge weights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66" name="Content Placeholder 6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Max-flow = </a:t>
            </a:r>
            <a:r>
              <a:rPr lang="en-US" sz="2000" b="1" dirty="0" smtClean="0">
                <a:solidFill>
                  <a:srgbClr val="0070C0"/>
                </a:solidFill>
              </a:rPr>
              <a:t>5</a:t>
            </a:r>
            <a:endParaRPr lang="en-US" sz="2000" b="1" dirty="0">
              <a:solidFill>
                <a:srgbClr val="0070C0"/>
              </a:solidFill>
            </a:endParaRPr>
          </a:p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ontent Placeholder 9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2000" b="1" i="1" dirty="0" smtClean="0">
                                <a:latin typeface="Cambria Math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2000" b="1" i="1" dirty="0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b="1" i="1" dirty="0" smtClean="0">
                                    <a:latin typeface="Cambria Math"/>
                                  </a:rPr>
                                  <m:t>𝟓</m:t>
                                </m:r>
                              </m:e>
                            </m:rad>
                            <m:r>
                              <a:rPr lang="en-US" sz="2000" b="1" i="1" dirty="0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dirty="0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 dirty="0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box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5" name="Content Placeholder 9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166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543545" y="4495800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𝒓</m:t>
                      </m:r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545" y="4495800"/>
                <a:ext cx="380232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692" r="-23810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/>
          <p:nvPr/>
        </p:nvSpPr>
        <p:spPr>
          <a:xfrm>
            <a:off x="2514600" y="51054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362200" y="51816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181600"/>
                <a:ext cx="37542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/>
          <p:cNvGrpSpPr/>
          <p:nvPr/>
        </p:nvGrpSpPr>
        <p:grpSpPr>
          <a:xfrm>
            <a:off x="304800" y="1524000"/>
            <a:ext cx="4448545" cy="3603718"/>
            <a:chOff x="2333255" y="1752600"/>
            <a:chExt cx="4448545" cy="3603718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2844337" y="2263682"/>
              <a:ext cx="1749981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2333255" y="1752600"/>
              <a:ext cx="4448545" cy="3603718"/>
              <a:chOff x="2333255" y="1752600"/>
              <a:chExt cx="4448545" cy="3603718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2333255" y="3593068"/>
                <a:ext cx="533400" cy="369332"/>
                <a:chOff x="152400" y="3593068"/>
                <a:chExt cx="533400" cy="369332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533400" y="3733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152400" y="3593068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2400" y="3593068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2241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1" name="Straight Arrow Connector 20"/>
              <p:cNvCxnSpPr>
                <a:stCxn id="28" idx="5"/>
                <a:endCxn id="27" idx="1"/>
              </p:cNvCxnSpPr>
              <p:nvPr/>
            </p:nvCxnSpPr>
            <p:spPr>
              <a:xfrm>
                <a:off x="2844337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/>
              <p:cNvSpPr/>
              <p:nvPr/>
            </p:nvSpPr>
            <p:spPr>
              <a:xfrm>
                <a:off x="4572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4702082" y="2263682"/>
                <a:ext cx="1692091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506186" y="17526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6186" y="17526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4673137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 56"/>
              <p:cNvGrpSpPr/>
              <p:nvPr/>
            </p:nvGrpSpPr>
            <p:grpSpPr>
              <a:xfrm>
                <a:off x="6371855" y="3593068"/>
                <a:ext cx="409945" cy="369332"/>
                <a:chOff x="4191000" y="3593068"/>
                <a:chExt cx="409945" cy="369332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5" name="TextBox 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3636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350144" y="11430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44" y="1143000"/>
                <a:ext cx="393056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/>
          <p:cNvCxnSpPr/>
          <p:nvPr/>
        </p:nvCxnSpPr>
        <p:spPr>
          <a:xfrm flipV="1">
            <a:off x="2619746" y="2057400"/>
            <a:ext cx="0" cy="990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2619745" y="4299466"/>
            <a:ext cx="0" cy="838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2605272" y="3200400"/>
            <a:ext cx="14474" cy="9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815882" y="3124200"/>
            <a:ext cx="1727663" cy="4033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2695945" y="3579911"/>
            <a:ext cx="1647455" cy="6334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1295400" y="2438400"/>
            <a:ext cx="2514600" cy="2209800"/>
            <a:chOff x="3323855" y="2667000"/>
            <a:chExt cx="2514600" cy="2209800"/>
          </a:xfrm>
        </p:grpSpPr>
        <p:grpSp>
          <p:nvGrpSpPr>
            <p:cNvPr id="16" name="Group 15"/>
            <p:cNvGrpSpPr/>
            <p:nvPr/>
          </p:nvGrpSpPr>
          <p:grpSpPr>
            <a:xfrm>
              <a:off x="3323855" y="2667000"/>
              <a:ext cx="2514600" cy="2209800"/>
              <a:chOff x="1143000" y="2667000"/>
              <a:chExt cx="2514600" cy="2209800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3288794" y="27432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2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381562" y="44928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2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143000" y="45690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2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171945" y="26670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2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>
              <a:off x="3657600" y="3505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2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318647" y="4114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2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648200" y="2743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48200" y="3733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543545" y="2907268"/>
            <a:ext cx="473230" cy="1576864"/>
            <a:chOff x="4572000" y="3135868"/>
            <a:chExt cx="473230" cy="1576864"/>
          </a:xfrm>
        </p:grpSpPr>
        <p:sp>
          <p:nvSpPr>
            <p:cNvPr id="70" name="Oval 69"/>
            <p:cNvSpPr/>
            <p:nvPr/>
          </p:nvSpPr>
          <p:spPr>
            <a:xfrm>
              <a:off x="45720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572000" y="4419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4658586" y="31358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586" y="3135868"/>
                  <a:ext cx="38664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4648200" y="4343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4343400"/>
                  <a:ext cx="375423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6157861" y="1600200"/>
                <a:ext cx="471539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861" y="1600200"/>
                <a:ext cx="471539" cy="375552"/>
              </a:xfrm>
              <a:prstGeom prst="rect">
                <a:avLst/>
              </a:prstGeom>
              <a:blipFill rotWithShape="1">
                <a:blip r:embed="rId11"/>
                <a:stretch>
                  <a:fillRect t="-655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/>
          <p:nvPr/>
        </p:nvCxnSpPr>
        <p:spPr>
          <a:xfrm flipV="1">
            <a:off x="2469964" y="3505200"/>
            <a:ext cx="1721036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838200" y="3048000"/>
            <a:ext cx="1676400" cy="38248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2477731" y="3048000"/>
            <a:ext cx="1" cy="10668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64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5" grpId="0" uiExpand="1" build="p"/>
      <p:bldP spid="44" grpId="0"/>
      <p:bldP spid="27" grpId="0" animBg="1"/>
      <p:bldP spid="20" grpId="0"/>
      <p:bldP spid="81" grpId="0"/>
      <p:bldP spid="9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A </a:t>
            </a:r>
            <a:r>
              <a:rPr lang="en-US" sz="2800" b="1" dirty="0" smtClean="0">
                <a:solidFill>
                  <a:srgbClr val="C00000"/>
                </a:solidFill>
              </a:rPr>
              <a:t>non-terminating example</a:t>
            </a:r>
            <a:r>
              <a:rPr lang="en-US" sz="2800" b="1" dirty="0" smtClean="0"/>
              <a:t> for</a:t>
            </a:r>
            <a:br>
              <a:rPr lang="en-US" sz="2800" b="1" dirty="0" smtClean="0"/>
            </a:br>
            <a:r>
              <a:rPr lang="en-US" sz="2800" b="1" dirty="0" smtClean="0"/>
              <a:t> networks with </a:t>
            </a:r>
            <a:r>
              <a:rPr lang="en-US" sz="2800" b="1" dirty="0" smtClean="0">
                <a:solidFill>
                  <a:srgbClr val="7030A0"/>
                </a:solidFill>
              </a:rPr>
              <a:t>real edge weights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66" name="Content Placeholder 6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Max-flow = </a:t>
            </a:r>
            <a:r>
              <a:rPr lang="en-US" sz="2000" b="1" dirty="0" smtClean="0">
                <a:solidFill>
                  <a:srgbClr val="0070C0"/>
                </a:solidFill>
              </a:rPr>
              <a:t>5</a:t>
            </a:r>
            <a:endParaRPr lang="en-US" sz="2000" b="1" dirty="0">
              <a:solidFill>
                <a:srgbClr val="0070C0"/>
              </a:solidFill>
            </a:endParaRPr>
          </a:p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ontent Placeholder 9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2000" b="1" i="1" dirty="0" smtClean="0">
                                <a:latin typeface="Cambria Math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2000" b="1" i="1" dirty="0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b="1" i="1" dirty="0" smtClean="0">
                                    <a:latin typeface="Cambria Math"/>
                                  </a:rPr>
                                  <m:t>𝟓</m:t>
                                </m:r>
                              </m:e>
                            </m:rad>
                            <m:r>
                              <a:rPr lang="en-US" sz="2000" b="1" i="1" dirty="0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dirty="0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 dirty="0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box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5" name="Content Placeholder 9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166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543545" y="4495800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𝒓</m:t>
                      </m:r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545" y="4495800"/>
                <a:ext cx="380232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692" r="-23810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/>
          <p:nvPr/>
        </p:nvSpPr>
        <p:spPr>
          <a:xfrm>
            <a:off x="2514600" y="51054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362200" y="51816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181600"/>
                <a:ext cx="37542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/>
          <p:cNvGrpSpPr/>
          <p:nvPr/>
        </p:nvGrpSpPr>
        <p:grpSpPr>
          <a:xfrm>
            <a:off x="304800" y="1524000"/>
            <a:ext cx="4448545" cy="3603718"/>
            <a:chOff x="2333255" y="1752600"/>
            <a:chExt cx="4448545" cy="3603718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2844337" y="2263682"/>
              <a:ext cx="1749981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2333255" y="1752600"/>
              <a:ext cx="4448545" cy="3603718"/>
              <a:chOff x="2333255" y="1752600"/>
              <a:chExt cx="4448545" cy="3603718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2333255" y="3593068"/>
                <a:ext cx="533400" cy="369332"/>
                <a:chOff x="152400" y="3593068"/>
                <a:chExt cx="533400" cy="369332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533400" y="3733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152400" y="3593068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2400" y="3593068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2241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1" name="Straight Arrow Connector 20"/>
              <p:cNvCxnSpPr>
                <a:stCxn id="28" idx="5"/>
                <a:endCxn id="27" idx="1"/>
              </p:cNvCxnSpPr>
              <p:nvPr/>
            </p:nvCxnSpPr>
            <p:spPr>
              <a:xfrm>
                <a:off x="2844337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/>
              <p:cNvSpPr/>
              <p:nvPr/>
            </p:nvSpPr>
            <p:spPr>
              <a:xfrm>
                <a:off x="4572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4702082" y="2263682"/>
                <a:ext cx="1692091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506186" y="17526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6186" y="17526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4673137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 56"/>
              <p:cNvGrpSpPr/>
              <p:nvPr/>
            </p:nvGrpSpPr>
            <p:grpSpPr>
              <a:xfrm>
                <a:off x="6371855" y="3593068"/>
                <a:ext cx="409945" cy="369332"/>
                <a:chOff x="4191000" y="3593068"/>
                <a:chExt cx="409945" cy="369332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5" name="TextBox 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3636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350144" y="11430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44" y="1143000"/>
                <a:ext cx="393056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/>
          <p:cNvCxnSpPr/>
          <p:nvPr/>
        </p:nvCxnSpPr>
        <p:spPr>
          <a:xfrm flipV="1">
            <a:off x="2619746" y="2057400"/>
            <a:ext cx="0" cy="990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2619745" y="4299466"/>
            <a:ext cx="0" cy="838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2605272" y="3200400"/>
            <a:ext cx="14474" cy="9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815882" y="3124200"/>
            <a:ext cx="1727663" cy="4033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2695945" y="3579911"/>
            <a:ext cx="1647455" cy="6334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1295400" y="2438400"/>
            <a:ext cx="2514600" cy="2209800"/>
            <a:chOff x="3323855" y="2667000"/>
            <a:chExt cx="2514600" cy="2209800"/>
          </a:xfrm>
        </p:grpSpPr>
        <p:grpSp>
          <p:nvGrpSpPr>
            <p:cNvPr id="16" name="Group 15"/>
            <p:cNvGrpSpPr/>
            <p:nvPr/>
          </p:nvGrpSpPr>
          <p:grpSpPr>
            <a:xfrm>
              <a:off x="3323855" y="2667000"/>
              <a:ext cx="2514600" cy="2209800"/>
              <a:chOff x="1143000" y="2667000"/>
              <a:chExt cx="2514600" cy="2209800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3288794" y="27432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2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381562" y="44928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2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143000" y="45690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2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171945" y="26670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2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>
              <a:off x="3657600" y="3505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2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318647" y="4114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2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648200" y="2743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48200" y="3733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543545" y="2907268"/>
            <a:ext cx="473230" cy="1576864"/>
            <a:chOff x="4572000" y="3135868"/>
            <a:chExt cx="473230" cy="1576864"/>
          </a:xfrm>
        </p:grpSpPr>
        <p:sp>
          <p:nvSpPr>
            <p:cNvPr id="70" name="Oval 69"/>
            <p:cNvSpPr/>
            <p:nvPr/>
          </p:nvSpPr>
          <p:spPr>
            <a:xfrm>
              <a:off x="45720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572000" y="4419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4658586" y="31358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586" y="3135868"/>
                  <a:ext cx="38664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4648200" y="4343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4343400"/>
                  <a:ext cx="375423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6157861" y="1600200"/>
                <a:ext cx="471539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861" y="1600200"/>
                <a:ext cx="471539" cy="375552"/>
              </a:xfrm>
              <a:prstGeom prst="rect">
                <a:avLst/>
              </a:prstGeom>
              <a:blipFill rotWithShape="1">
                <a:blip r:embed="rId11"/>
                <a:stretch>
                  <a:fillRect t="-655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/>
          <p:nvPr/>
        </p:nvCxnSpPr>
        <p:spPr>
          <a:xfrm>
            <a:off x="2514600" y="2057400"/>
            <a:ext cx="1676400" cy="1447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838200" y="3430488"/>
            <a:ext cx="1676400" cy="146542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2514599" y="2057400"/>
            <a:ext cx="0" cy="28194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65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13487</TotalTime>
  <Words>2239</Words>
  <Application>Microsoft Office PowerPoint</Application>
  <PresentationFormat>On-screen Show (4:3)</PresentationFormat>
  <Paragraphs>561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Design and Analysis of Algorithms (CS345/CS345A)  </vt:lpstr>
      <vt:lpstr>Ford Fulkerson algorithm</vt:lpstr>
      <vt:lpstr>A worst case example for  networks with integer edge weights</vt:lpstr>
      <vt:lpstr>A worst case example for  networks with integer edge weights</vt:lpstr>
      <vt:lpstr>A worst case example for  networks with integer edge weights</vt:lpstr>
      <vt:lpstr>PowerPoint Presentation</vt:lpstr>
      <vt:lpstr>Ford Fulkerson algorithm </vt:lpstr>
      <vt:lpstr>A non-terminating example for  networks with real edge weights</vt:lpstr>
      <vt:lpstr>A non-terminating example for  networks with real edge weights</vt:lpstr>
      <vt:lpstr>A non-terminating example for  networks with real edge weights</vt:lpstr>
      <vt:lpstr>A non-terminating example for  networks with real edge weights</vt:lpstr>
      <vt:lpstr>A non-terminating example for  networks with real edge weights</vt:lpstr>
      <vt:lpstr>PowerPoint Presentation</vt:lpstr>
      <vt:lpstr>Polynomial time algorithms for Max-Flow</vt:lpstr>
      <vt:lpstr>Polynomial Time algorithms for max-flow</vt:lpstr>
      <vt:lpstr>Algorithm 1  </vt:lpstr>
      <vt:lpstr>Algorithm 1  </vt:lpstr>
      <vt:lpstr>Algorithm 1  </vt:lpstr>
      <vt:lpstr>PowerPoint Presentation</vt:lpstr>
      <vt:lpstr>Bounding the number of flow-augmentation  of amount ∈ [k,2k]</vt:lpstr>
      <vt:lpstr>PowerPoint Presentation</vt:lpstr>
      <vt:lpstr>PowerPoint Presentation</vt:lpstr>
      <vt:lpstr>Algorithm 1  </vt:lpstr>
      <vt:lpstr>Algorithm 1  </vt:lpstr>
      <vt:lpstr>Polynomial Time algorithms for max-flow</vt:lpstr>
      <vt:lpstr>Algorithm 2  </vt:lpstr>
      <vt:lpstr>The entire analysis relies on the answer to the following Question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1311</cp:revision>
  <dcterms:created xsi:type="dcterms:W3CDTF">2011-12-03T04:13:03Z</dcterms:created>
  <dcterms:modified xsi:type="dcterms:W3CDTF">2015-09-28T04:39:09Z</dcterms:modified>
</cp:coreProperties>
</file>