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533" r:id="rId3"/>
    <p:sldId id="547" r:id="rId4"/>
    <p:sldId id="541" r:id="rId5"/>
    <p:sldId id="537" r:id="rId6"/>
    <p:sldId id="540" r:id="rId7"/>
    <p:sldId id="542" r:id="rId8"/>
    <p:sldId id="543" r:id="rId9"/>
    <p:sldId id="544" r:id="rId10"/>
    <p:sldId id="538" r:id="rId11"/>
    <p:sldId id="563" r:id="rId12"/>
    <p:sldId id="534" r:id="rId13"/>
    <p:sldId id="546" r:id="rId14"/>
    <p:sldId id="548" r:id="rId15"/>
    <p:sldId id="549" r:id="rId16"/>
    <p:sldId id="529" r:id="rId17"/>
    <p:sldId id="551" r:id="rId18"/>
    <p:sldId id="552" r:id="rId19"/>
    <p:sldId id="553" r:id="rId20"/>
    <p:sldId id="554" r:id="rId21"/>
    <p:sldId id="555" r:id="rId22"/>
    <p:sldId id="550" r:id="rId23"/>
    <p:sldId id="556" r:id="rId24"/>
    <p:sldId id="560" r:id="rId25"/>
    <p:sldId id="55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10.png"/><Relationship Id="rId7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1.png"/><Relationship Id="rId7" Type="http://schemas.openxmlformats.org/officeDocument/2006/relationships/image" Target="../media/image2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0" Type="http://schemas.openxmlformats.org/officeDocument/2006/relationships/image" Target="../media/image231.png"/><Relationship Id="rId4" Type="http://schemas.openxmlformats.org/officeDocument/2006/relationships/image" Target="../media/image190.png"/><Relationship Id="rId9" Type="http://schemas.openxmlformats.org/officeDocument/2006/relationships/image" Target="../media/image2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.png"/><Relationship Id="rId10" Type="http://schemas.openxmlformats.org/officeDocument/2006/relationships/image" Target="../media/image28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35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.png"/><Relationship Id="rId15" Type="http://schemas.openxmlformats.org/officeDocument/2006/relationships/image" Target="../media/image37.png"/><Relationship Id="rId10" Type="http://schemas.openxmlformats.org/officeDocument/2006/relationships/image" Target="../media/image28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30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0.png"/><Relationship Id="rId5" Type="http://schemas.openxmlformats.org/officeDocument/2006/relationships/image" Target="../media/image200.png"/><Relationship Id="rId10" Type="http://schemas.openxmlformats.org/officeDocument/2006/relationships/image" Target="../media/image9.png"/><Relationship Id="rId4" Type="http://schemas.openxmlformats.org/officeDocument/2006/relationships/image" Target="../media/image19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230.png"/><Relationship Id="rId12" Type="http://schemas.openxmlformats.org/officeDocument/2006/relationships/image" Target="../media/image1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.png"/><Relationship Id="rId5" Type="http://schemas.openxmlformats.org/officeDocument/2006/relationships/image" Target="../media/image200.png"/><Relationship Id="rId10" Type="http://schemas.openxmlformats.org/officeDocument/2006/relationships/image" Target="../media/image16.png"/><Relationship Id="rId4" Type="http://schemas.openxmlformats.org/officeDocument/2006/relationships/image" Target="../media/image19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12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230.png"/><Relationship Id="rId12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.png"/><Relationship Id="rId5" Type="http://schemas.openxmlformats.org/officeDocument/2006/relationships/image" Target="../media/image200.png"/><Relationship Id="rId10" Type="http://schemas.openxmlformats.org/officeDocument/2006/relationships/image" Target="../media/image16.png"/><Relationship Id="rId4" Type="http://schemas.openxmlformats.org/officeDocument/2006/relationships/image" Target="../media/image19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Polynomial time algorithms for Maximum Flow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(By Carefully choosing the </a:t>
            </a:r>
            <a:r>
              <a:rPr lang="en-US" sz="2000" b="1" dirty="0" smtClean="0">
                <a:solidFill>
                  <a:srgbClr val="002060"/>
                </a:solidFill>
              </a:rPr>
              <a:t>augmenting paths</a:t>
            </a:r>
            <a:r>
              <a:rPr lang="en-US" sz="2000" dirty="0" smtClean="0">
                <a:solidFill>
                  <a:srgbClr val="002060"/>
                </a:solidFill>
              </a:rPr>
              <a:t> in FF-algorithm)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1905000" y="5334000"/>
            <a:ext cx="1981200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 smtClean="0"/>
              <a:t> of an edge in residual network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an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 smtClean="0"/>
                  <a:t> from the residual 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</a:t>
                </a:r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(re)</a:t>
                </a:r>
                <a:r>
                  <a:rPr lang="en-US" sz="2000" dirty="0">
                    <a:solidFill>
                      <a:srgbClr val="C00000"/>
                    </a:solidFill>
                  </a:rPr>
                  <a:t>-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appears</a:t>
                </a:r>
                <a:r>
                  <a:rPr lang="en-US" sz="2000" dirty="0" smtClean="0"/>
                  <a:t> in the residual </a:t>
                </a:r>
                <a:r>
                  <a:rPr lang="en-US" sz="2000" dirty="0"/>
                  <a:t>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In each iteration, at least one edge </a:t>
                </a:r>
                <a:r>
                  <a:rPr lang="en-US" sz="1800" u="sng" dirty="0" smtClean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This algorithm ensures that an edge can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4258926" y="4114800"/>
            <a:ext cx="4808874" cy="1524000"/>
          </a:xfrm>
          <a:prstGeom prst="cloudCallout">
            <a:avLst>
              <a:gd name="adj1" fmla="val -20473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modify the </a:t>
            </a:r>
            <a:r>
              <a:rPr lang="en-US" b="1" dirty="0" smtClean="0">
                <a:solidFill>
                  <a:schemeClr val="tx1"/>
                </a:solidFill>
              </a:rPr>
              <a:t>FF</a:t>
            </a:r>
            <a:r>
              <a:rPr lang="en-US" dirty="0" smtClean="0">
                <a:solidFill>
                  <a:schemeClr val="tx1"/>
                </a:solidFill>
              </a:rPr>
              <a:t> algorithm so that the number of times an edge disappears has a polynomial bound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2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How to prove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</a:t>
                </a:r>
                <a:r>
                  <a:rPr lang="en-US" dirty="0">
                    <a:solidFill>
                      <a:schemeClr val="tx1"/>
                    </a:solidFill>
                  </a:rPr>
                  <a:t>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 smtClean="0">
                <a:solidFill>
                  <a:srgbClr val="7030A0"/>
                </a:solidFill>
              </a:rPr>
              <a:t>observation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438" b="-4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Bounding the disappearing/re-appearing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of an edge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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selected </a:t>
                </a:r>
                <a:r>
                  <a:rPr lang="en-US" sz="1800" dirty="0"/>
                  <a:t>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dirty="0" smtClean="0"/>
                  <a:t>selected </a:t>
                </a:r>
                <a:r>
                  <a:rPr lang="en-US" sz="1800" dirty="0"/>
                  <a:t>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 rotWithShape="1">
                <a:blip r:embed="rId2"/>
                <a:stretch>
                  <a:fillRect l="-1207" t="-80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556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154" r="-1463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Arrow Callout 39"/>
              <p:cNvSpPr/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Down Arrow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10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5410200"/>
            <a:ext cx="4800600" cy="987080"/>
            <a:chOff x="457200" y="1828800"/>
            <a:chExt cx="7848600" cy="1447800"/>
          </a:xfrm>
        </p:grpSpPr>
        <p:sp>
          <p:nvSpPr>
            <p:cNvPr id="42" name="Cloud 41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2889455" y="3962400"/>
            <a:ext cx="234745" cy="838200"/>
            <a:chOff x="2889455" y="3962400"/>
            <a:chExt cx="234745" cy="838200"/>
          </a:xfrm>
        </p:grpSpPr>
        <p:sp>
          <p:nvSpPr>
            <p:cNvPr id="57" name="Oval 56"/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56499" y="4724400"/>
            <a:ext cx="2274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161183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4600" y="58674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uiExpand="1" build="p"/>
      <p:bldP spid="21" grpId="0" animBg="1"/>
      <p:bldP spid="36" grpId="0"/>
      <p:bldP spid="37" grpId="0"/>
      <p:bldP spid="40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Analysis</a:t>
            </a:r>
            <a:r>
              <a:rPr lang="en-US" sz="3200" b="1" dirty="0" smtClean="0"/>
              <a:t> of </a:t>
            </a:r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Whenever an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re-appears in residual network,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increases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>
                    <a:sym typeface="Wingdings" pitchFamily="2" charset="2"/>
                  </a:rPr>
                  <a:t>E</a:t>
                </a:r>
                <a:r>
                  <a:rPr lang="en-US" sz="2000" dirty="0" smtClean="0"/>
                  <a:t>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can disappear/re-appear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times in the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Number </a:t>
                </a:r>
                <a:r>
                  <a:rPr lang="en-US" sz="2000" dirty="0">
                    <a:sym typeface="Wingdings" pitchFamily="2" charset="2"/>
                  </a:rPr>
                  <a:t>of iterations of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loop: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Time </a:t>
                </a:r>
                <a:r>
                  <a:rPr lang="en-US" sz="2000" dirty="0"/>
                  <a:t>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    [BFS traversal in residual network]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Time complexity of </a:t>
                </a:r>
                <a:r>
                  <a:rPr lang="en-US" sz="2000" dirty="0" smtClean="0">
                    <a:sym typeface="Wingdings" pitchFamily="2" charset="2"/>
                  </a:rPr>
                  <a:t>the algorithm 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 smtClean="0"/>
              <a:t>Proof of the</a:t>
            </a:r>
            <a:r>
              <a:rPr lang="en-US" sz="2400" dirty="0" smtClean="0">
                <a:solidFill>
                  <a:srgbClr val="7030A0"/>
                </a:solidFill>
              </a:rPr>
              <a:t> monotonic increase </a:t>
            </a:r>
            <a:r>
              <a:rPr lang="en-US" sz="2400" dirty="0" smtClean="0"/>
              <a:t>of 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C00000"/>
                </a:solidFill>
              </a:rPr>
              <a:t>distanceS</a:t>
            </a:r>
            <a:r>
              <a:rPr lang="en-US" sz="2400" dirty="0" smtClean="0"/>
              <a:t> in  residual </a:t>
            </a:r>
            <a:r>
              <a:rPr lang="en-US" sz="2400" dirty="0"/>
              <a:t>network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100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by </a:t>
            </a:r>
            <a:r>
              <a:rPr lang="en-US" sz="3200" b="1" dirty="0" smtClean="0">
                <a:solidFill>
                  <a:srgbClr val="7030A0"/>
                </a:solidFill>
              </a:rPr>
              <a:t>contradiction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nearest “defaulter”.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1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by </a:t>
            </a:r>
            <a:r>
              <a:rPr lang="en-US" sz="3200" b="1" dirty="0" smtClean="0">
                <a:solidFill>
                  <a:srgbClr val="7030A0"/>
                </a:solidFill>
              </a:rPr>
              <a:t>contradiction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Definitely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 smtClean="0"/>
                  <a:t> must have appeared in residual network after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 (the path selected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  <a:blipFill rotWithShape="1">
                <a:blip r:embed="rId2"/>
                <a:stretch>
                  <a:fillRect l="-779" t="-548" b="-8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48381" y="3962400"/>
            <a:ext cx="2019605" cy="152400"/>
            <a:chOff x="1648381" y="3962400"/>
            <a:chExt cx="2019605" cy="152400"/>
          </a:xfrm>
        </p:grpSpPr>
        <p:sp>
          <p:nvSpPr>
            <p:cNvPr id="78" name="Oval 77"/>
            <p:cNvSpPr/>
            <p:nvPr/>
          </p:nvSpPr>
          <p:spPr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48" idx="2"/>
            </p:cNvCxnSpPr>
            <p:nvPr/>
          </p:nvCxnSpPr>
          <p:spPr>
            <a:xfrm>
              <a:off x="3200400" y="4032766"/>
              <a:ext cx="467586" cy="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78" idx="2"/>
            </p:cNvCxnSpPr>
            <p:nvPr/>
          </p:nvCxnSpPr>
          <p:spPr>
            <a:xfrm>
              <a:off x="1648381" y="4026932"/>
              <a:ext cx="1399619" cy="11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394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6629400" y="6233842"/>
            <a:ext cx="381000" cy="422990"/>
          </a:xfrm>
          <a:prstGeom prst="rightArrow">
            <a:avLst>
              <a:gd name="adj1" fmla="val 37421"/>
              <a:gd name="adj2" fmla="val 530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36767" y="5117068"/>
            <a:ext cx="1431033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contradiction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533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blipFill rotWithShape="1">
                <a:blip r:embed="rId15"/>
                <a:stretch>
                  <a:fillRect t="-5970" r="-364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H="1">
            <a:off x="3434193" y="5301734"/>
            <a:ext cx="4202574" cy="322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05800" y="5486400"/>
            <a:ext cx="0" cy="747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9" grpId="0"/>
      <p:bldP spid="35" grpId="0" animBg="1"/>
      <p:bldP spid="40" grpId="0" animBg="1"/>
      <p:bldP spid="82" grpId="0" animBg="1"/>
      <p:bldP spid="24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Well Known Algorithms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7030A0"/>
                </a:solidFill>
              </a:rPr>
              <a:t>Max-Flow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algorithms for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Algorithm 2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 smtClean="0">
              <a:solidFill>
                <a:srgbClr val="002060"/>
              </a:solidFill>
            </a:endParaRPr>
          </a:p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1981200" y="4269432"/>
            <a:ext cx="6629400" cy="1597968"/>
          </a:xfrm>
          <a:prstGeom prst="cloudCallout">
            <a:avLst>
              <a:gd name="adj1" fmla="val -43055"/>
              <a:gd name="adj2" fmla="val 890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recall </a:t>
            </a:r>
            <a:r>
              <a:rPr lang="en-US" b="1" dirty="0" smtClean="0">
                <a:solidFill>
                  <a:srgbClr val="0070C0"/>
                </a:solidFill>
              </a:rPr>
              <a:t>Algorithm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 get its main intuition 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reason why it is crucial to have Integer edge capacities in the Network.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Well known algorithms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Max-Flow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953848"/>
              </p:ext>
            </p:extLst>
          </p:nvPr>
        </p:nvGraphicFramePr>
        <p:xfrm>
          <a:off x="1828800" y="2133600"/>
          <a:ext cx="5257800" cy="394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Inventor(s)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1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5498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2013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28800" y="3733800"/>
            <a:ext cx="4841846" cy="381000"/>
            <a:chOff x="1828800" y="3733800"/>
            <a:chExt cx="4841846" cy="381000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3733800"/>
              <a:ext cx="185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Edmond and Karp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37454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1972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769" t="-655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828800" y="4410670"/>
            <a:ext cx="4703244" cy="923330"/>
            <a:chOff x="1828800" y="4410670"/>
            <a:chExt cx="4703244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1828800" y="4410670"/>
              <a:ext cx="17779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V.M. </a:t>
              </a:r>
              <a:r>
                <a:rPr lang="en-US" dirty="0" err="1" smtClean="0"/>
                <a:t>Malhotra</a:t>
              </a:r>
              <a:r>
                <a:rPr lang="en-US" dirty="0" smtClean="0"/>
                <a:t>,</a:t>
              </a:r>
            </a:p>
            <a:p>
              <a:r>
                <a:rPr lang="en-US" dirty="0" err="1" smtClean="0"/>
                <a:t>Pramodh</a:t>
              </a:r>
              <a:r>
                <a:rPr lang="en-US" dirty="0" smtClean="0"/>
                <a:t> Kumar,</a:t>
              </a:r>
            </a:p>
            <a:p>
              <a:r>
                <a:rPr lang="en-US" dirty="0" smtClean="0"/>
                <a:t>S.N. </a:t>
              </a:r>
              <a:r>
                <a:rPr lang="en-US" dirty="0" err="1" smtClean="0"/>
                <a:t>Maheshwari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5720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1978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557" t="-6452" r="-13934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297179" y="5491848"/>
            <a:ext cx="4339124" cy="375552"/>
            <a:chOff x="2297179" y="5491848"/>
            <a:chExt cx="4339124" cy="375552"/>
          </a:xfrm>
        </p:grpSpPr>
        <p:sp>
          <p:nvSpPr>
            <p:cNvPr id="8" name="TextBox 7"/>
            <p:cNvSpPr txBox="1"/>
            <p:nvPr/>
          </p:nvSpPr>
          <p:spPr>
            <a:xfrm>
              <a:off x="2297179" y="5498068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J. </a:t>
              </a:r>
              <a:r>
                <a:rPr lang="en-US" dirty="0" err="1" smtClean="0"/>
                <a:t>Orlin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755"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803438" y="2971800"/>
            <a:ext cx="4790329" cy="369332"/>
            <a:chOff x="1803438" y="2971800"/>
            <a:chExt cx="479032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803438" y="2971800"/>
              <a:ext cx="1773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Ford &amp; Fulkerson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29718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1955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−−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250" t="-8333" r="-12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21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Variants</a:t>
            </a:r>
            <a:r>
              <a:rPr lang="en-US" sz="3200" dirty="0" smtClean="0"/>
              <a:t> Of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Max-Flow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Multiple source 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7030A0"/>
                </a:solidFill>
              </a:rPr>
              <a:t> multiple sinks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Problem</a:t>
            </a:r>
            <a:r>
              <a:rPr lang="en-US" sz="2000" dirty="0" smtClean="0"/>
              <a:t>: Given multiple sources and multiple sinks, compute the maximum flow we can send from  the sources to the sinks.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33600" y="2438400"/>
            <a:ext cx="1143000" cy="2438400"/>
            <a:chOff x="2133600" y="2438400"/>
            <a:chExt cx="1143000" cy="2438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514600" y="3124200"/>
              <a:ext cx="463525" cy="457200"/>
              <a:chOff x="984276" y="3733800"/>
              <a:chExt cx="463525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813076" y="2438400"/>
              <a:ext cx="463524" cy="457200"/>
              <a:chOff x="984276" y="3733800"/>
              <a:chExt cx="463524" cy="457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2133600" y="3810000"/>
              <a:ext cx="463525" cy="457200"/>
              <a:chOff x="984276" y="3733800"/>
              <a:chExt cx="463525" cy="457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463525" cy="457200"/>
              <a:chOff x="984276" y="3733800"/>
              <a:chExt cx="463525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Group 40"/>
          <p:cNvGrpSpPr/>
          <p:nvPr/>
        </p:nvGrpSpPr>
        <p:grpSpPr>
          <a:xfrm>
            <a:off x="5257800" y="2502932"/>
            <a:ext cx="990601" cy="2221468"/>
            <a:chOff x="5257800" y="2502932"/>
            <a:chExt cx="990601" cy="2221468"/>
          </a:xfrm>
        </p:grpSpPr>
        <p:grpSp>
          <p:nvGrpSpPr>
            <p:cNvPr id="12" name="Group 11"/>
            <p:cNvGrpSpPr/>
            <p:nvPr/>
          </p:nvGrpSpPr>
          <p:grpSpPr>
            <a:xfrm>
              <a:off x="5334000" y="2502932"/>
              <a:ext cx="444288" cy="468868"/>
              <a:chOff x="6781800" y="3950732"/>
              <a:chExt cx="444288" cy="46886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5804112" y="3264932"/>
              <a:ext cx="444289" cy="468868"/>
              <a:chOff x="6781800" y="3950732"/>
              <a:chExt cx="444289" cy="46886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5257800" y="4255532"/>
              <a:ext cx="444289" cy="468868"/>
              <a:chOff x="6781800" y="3950732"/>
              <a:chExt cx="444289" cy="46886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3" name="Group 72"/>
          <p:cNvGrpSpPr/>
          <p:nvPr/>
        </p:nvGrpSpPr>
        <p:grpSpPr>
          <a:xfrm>
            <a:off x="1981200" y="2209800"/>
            <a:ext cx="4800600" cy="2895600"/>
            <a:chOff x="1981200" y="2209800"/>
            <a:chExt cx="4800600" cy="2895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981200" y="2514600"/>
              <a:ext cx="4800600" cy="2590800"/>
              <a:chOff x="1981200" y="2514600"/>
              <a:chExt cx="4800600" cy="25908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981200" y="3124200"/>
                <a:ext cx="1600200" cy="1905000"/>
                <a:chOff x="1981200" y="3124200"/>
                <a:chExt cx="1600200" cy="1905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429000" y="3962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048000" y="4876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1336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429000" y="3352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429000" y="4495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3733800"/>
                <a:ext cx="1447800" cy="914400"/>
                <a:chOff x="1981200" y="3581400"/>
                <a:chExt cx="1447800" cy="91440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514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9718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9812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2766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95600" y="3886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Oval 49"/>
              <p:cNvSpPr/>
              <p:nvPr/>
            </p:nvSpPr>
            <p:spPr>
              <a:xfrm>
                <a:off x="34290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6294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71800" y="3962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038600" y="2514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67200" y="4953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44958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768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181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09600"/>
            <a:chOff x="1018619" y="3124200"/>
            <a:chExt cx="352981" cy="6096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6070" y="2514600"/>
            <a:ext cx="1595730" cy="1981200"/>
            <a:chOff x="1376070" y="2514600"/>
            <a:chExt cx="1595730" cy="19812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514600"/>
              <a:ext cx="1595730" cy="654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  <a:endCxn id="10" idx="0"/>
            </p:cNvCxnSpPr>
            <p:nvPr/>
          </p:nvCxnSpPr>
          <p:spPr>
            <a:xfrm flipV="1">
              <a:off x="1419781" y="3212068"/>
              <a:ext cx="1326582" cy="64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17" idx="1"/>
            </p:cNvCxnSpPr>
            <p:nvPr/>
          </p:nvCxnSpPr>
          <p:spPr>
            <a:xfrm>
              <a:off x="1419781" y="3352800"/>
              <a:ext cx="894861" cy="479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562600" y="2590800"/>
            <a:ext cx="1726435" cy="1740932"/>
            <a:chOff x="5562600" y="2590800"/>
            <a:chExt cx="1726435" cy="1740932"/>
          </a:xfrm>
        </p:grpSpPr>
        <p:cxnSp>
          <p:nvCxnSpPr>
            <p:cNvPr id="94" name="Straight Arrow Connector 93"/>
            <p:cNvCxnSpPr>
              <a:endCxn id="78" idx="1"/>
            </p:cNvCxnSpPr>
            <p:nvPr/>
          </p:nvCxnSpPr>
          <p:spPr>
            <a:xfrm>
              <a:off x="5638800" y="2590800"/>
              <a:ext cx="1650235" cy="730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3" idx="6"/>
            </p:cNvCxnSpPr>
            <p:nvPr/>
          </p:nvCxnSpPr>
          <p:spPr>
            <a:xfrm>
              <a:off x="6108912" y="3341132"/>
              <a:ext cx="1136412" cy="132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6" idx="6"/>
            </p:cNvCxnSpPr>
            <p:nvPr/>
          </p:nvCxnSpPr>
          <p:spPr>
            <a:xfrm flipV="1">
              <a:off x="5562600" y="3549134"/>
              <a:ext cx="1682724" cy="782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600200" y="2590800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6019800" y="2678668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99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Max flow when </a:t>
            </a:r>
            <a:r>
              <a:rPr lang="en-US" sz="3200" b="1" dirty="0" smtClean="0">
                <a:solidFill>
                  <a:srgbClr val="7030A0"/>
                </a:solidFill>
              </a:rPr>
              <a:t>nodes</a:t>
            </a:r>
            <a:r>
              <a:rPr lang="en-US" sz="3200" b="1" dirty="0" smtClean="0"/>
              <a:t> also have </a:t>
            </a:r>
            <a:r>
              <a:rPr lang="en-US" sz="3200" b="1" dirty="0" smtClean="0">
                <a:solidFill>
                  <a:srgbClr val="7030A0"/>
                </a:solidFill>
              </a:rPr>
              <a:t>capacity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where each node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also has a capacity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maximum flow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can allow to pass through it.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maximum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200400" y="3352800"/>
            <a:ext cx="1698718" cy="1219200"/>
            <a:chOff x="3200400" y="3352800"/>
            <a:chExt cx="1698718" cy="1219200"/>
          </a:xfrm>
        </p:grpSpPr>
        <p:grpSp>
          <p:nvGrpSpPr>
            <p:cNvPr id="5" name="Group 4"/>
            <p:cNvGrpSpPr/>
            <p:nvPr/>
          </p:nvGrpSpPr>
          <p:grpSpPr>
            <a:xfrm>
              <a:off x="4076379" y="3352800"/>
              <a:ext cx="822739" cy="1175657"/>
              <a:chOff x="4000179" y="4267200"/>
              <a:chExt cx="822739" cy="117565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4038600" y="4876800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4000179" y="4909457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4038600" y="4267200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200400" y="3352800"/>
              <a:ext cx="838200" cy="1219200"/>
              <a:chOff x="3124200" y="4267200"/>
              <a:chExt cx="838200" cy="12192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200400" y="4267200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124200" y="4889545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178082" y="4930682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880556" y="3886200"/>
              <a:ext cx="375424" cy="521732"/>
              <a:chOff x="3804356" y="4800600"/>
              <a:chExt cx="375424" cy="5217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886200" y="4800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Group 34"/>
          <p:cNvGrpSpPr/>
          <p:nvPr/>
        </p:nvGrpSpPr>
        <p:grpSpPr>
          <a:xfrm>
            <a:off x="2873282" y="5181600"/>
            <a:ext cx="2536918" cy="1219200"/>
            <a:chOff x="2873282" y="5181600"/>
            <a:chExt cx="2536918" cy="1219200"/>
          </a:xfrm>
        </p:grpSpPr>
        <p:sp>
          <p:nvSpPr>
            <p:cNvPr id="29" name="Oval 28"/>
            <p:cNvSpPr/>
            <p:nvPr/>
          </p:nvSpPr>
          <p:spPr>
            <a:xfrm>
              <a:off x="44958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873282" y="5181600"/>
              <a:ext cx="2536918" cy="1219200"/>
              <a:chOff x="3178082" y="5181600"/>
              <a:chExt cx="2536918" cy="1219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178082" y="5181600"/>
                <a:ext cx="2536918" cy="1219200"/>
                <a:chOff x="3200400" y="3352800"/>
                <a:chExt cx="2536918" cy="12192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4914579" y="3352800"/>
                  <a:ext cx="822739" cy="1175657"/>
                  <a:chOff x="4838379" y="4267200"/>
                  <a:chExt cx="822739" cy="117565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876800" y="4876800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838379" y="4909457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4876800" y="4267200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200400" y="3352800"/>
                  <a:ext cx="838200" cy="1219200"/>
                  <a:chOff x="3124200" y="4267200"/>
                  <a:chExt cx="838200" cy="121920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200400" y="4267200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3124200" y="4889545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V="1">
                    <a:off x="3178082" y="4930682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880556" y="3886200"/>
                  <a:ext cx="556499" cy="521732"/>
                  <a:chOff x="3804356" y="4800600"/>
                  <a:chExt cx="556499" cy="52173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886200" y="4800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Down Arrow 36"/>
          <p:cNvSpPr/>
          <p:nvPr/>
        </p:nvSpPr>
        <p:spPr>
          <a:xfrm>
            <a:off x="3733800" y="4572000"/>
            <a:ext cx="69663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87682" y="5791200"/>
            <a:ext cx="70811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6" grpId="0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Problems </a:t>
            </a:r>
            <a:r>
              <a:rPr lang="en-US" sz="3200" dirty="0" smtClean="0"/>
              <a:t>For next class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compute largest subset of edges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such that each vertex has </a:t>
                </a:r>
                <a:r>
                  <a:rPr lang="en-US" sz="2000" u="sng" dirty="0" smtClean="0"/>
                  <a:t>at most one edge</a:t>
                </a:r>
                <a:r>
                  <a:rPr lang="en-US" sz="2000" dirty="0" smtClean="0"/>
                  <a:t> incident on it.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0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20" idx="2"/>
          </p:cNvCxnSpPr>
          <p:nvPr/>
        </p:nvCxnSpPr>
        <p:spPr>
          <a:xfrm>
            <a:off x="3429000" y="4343400"/>
            <a:ext cx="1752600" cy="3810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2" idx="6"/>
            <a:endCxn id="21" idx="3"/>
          </p:cNvCxnSpPr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7" idx="2"/>
          </p:cNvCxnSpPr>
          <p:nvPr/>
        </p:nvCxnSpPr>
        <p:spPr>
          <a:xfrm>
            <a:off x="3429000" y="2895600"/>
            <a:ext cx="1752600" cy="2286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5" idx="2"/>
          </p:cNvCxnSpPr>
          <p:nvPr/>
        </p:nvCxnSpPr>
        <p:spPr>
          <a:xfrm>
            <a:off x="3429000" y="2438400"/>
            <a:ext cx="1752600" cy="1524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9" idx="2"/>
          </p:cNvCxnSpPr>
          <p:nvPr/>
        </p:nvCxnSpPr>
        <p:spPr>
          <a:xfrm flipV="1">
            <a:off x="3429000" y="3733800"/>
            <a:ext cx="1752600" cy="16002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" idx="6"/>
            <a:endCxn id="21" idx="2"/>
          </p:cNvCxnSpPr>
          <p:nvPr/>
        </p:nvCxnSpPr>
        <p:spPr>
          <a:xfrm>
            <a:off x="3429000" y="3352800"/>
            <a:ext cx="1752600" cy="9144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 </a:t>
                </a:r>
                <a:r>
                  <a:rPr lang="en-US" sz="1800" dirty="0"/>
                  <a:t>each iteration,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at </a:t>
                </a:r>
                <a:r>
                  <a:rPr lang="en-US" sz="1800" dirty="0"/>
                  <a:t>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a better understanding of </a:t>
                </a:r>
              </a:p>
              <a:p>
                <a:pPr marL="0" indent="0" algn="ctr">
                  <a:buNone/>
                </a:pPr>
                <a:r>
                  <a:rPr lang="en-US" sz="1800" u="sng" dirty="0" smtClean="0">
                    <a:solidFill>
                      <a:srgbClr val="7030A0"/>
                    </a:solidFill>
                  </a:rPr>
                  <a:t>disappearance/re-appearance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  of an edge.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2819400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But it may  </a:t>
                  </a:r>
                  <a:r>
                    <a:rPr lang="en-US" u="sng" dirty="0" smtClean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 smtClean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 smtClean="0"/>
                    <a:t> again.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6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3200" b="1" dirty="0" smtClean="0">
                    <a:solidFill>
                      <a:srgbClr val="7030A0"/>
                    </a:solidFill>
                  </a:rPr>
                  <a:t>Disappearance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an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32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  <a:blipFill rotWithShape="1"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Disappearance</a:t>
            </a:r>
            <a:r>
              <a:rPr lang="en-US" sz="3200" b="1" dirty="0" smtClean="0"/>
              <a:t> of a forward edge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u="sng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1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4" y="4383201"/>
            <a:ext cx="1762839" cy="15797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04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544853" y="4280932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924800" y="39624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33" grpId="0" animBg="1"/>
      <p:bldP spid="42" grpId="0" animBg="1"/>
      <p:bldP spid="43" grpId="0"/>
      <p:bldP spid="44" grpId="0"/>
      <p:bldP spid="40" grpId="0" animBg="1"/>
      <p:bldP spid="46" grpId="0" animBg="1"/>
      <p:bldP spid="47" grpId="0" animBg="1"/>
      <p:bldP spid="48" grpId="0"/>
      <p:bldP spid="49" grpId="0"/>
      <p:bldP spid="51" grpId="0" animBg="1"/>
      <p:bldP spid="50" grpId="0" animBg="1"/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Disappearance</a:t>
            </a:r>
            <a:r>
              <a:rPr lang="en-US" sz="3200" b="1" dirty="0" smtClean="0"/>
              <a:t> of a backward edge</a:t>
            </a:r>
            <a:br>
              <a:rPr lang="en-US" sz="3200" b="1" dirty="0" smtClean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to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2578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257800" cy="12954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019" y="4367446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1" grpId="0" animBg="1"/>
      <p:bldP spid="52" grpId="0" animBg="1"/>
      <p:bldP spid="53" grpId="0" animBg="1"/>
      <p:bldP spid="53" grpId="1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the (RE-)appearance </a:t>
            </a:r>
            <a:r>
              <a:rPr lang="en-US" sz="3200" dirty="0" smtClean="0"/>
              <a:t>of an edge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(Re)-Appearance</a:t>
            </a:r>
            <a:r>
              <a:rPr lang="en-US" sz="3200" b="1" dirty="0" smtClean="0"/>
              <a:t> of a forward edge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reduced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2590800" y="2438400"/>
            <a:ext cx="58512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6515" y="22214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4615" y="23168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44853" y="22317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8415" y="22214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96515" y="42788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34615" y="43742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7544853" y="42891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8415" y="42788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924800" y="19050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7" grpId="0" animBg="1"/>
      <p:bldP spid="58" grpId="0" animBg="1"/>
      <p:bldP spid="59" grpId="0"/>
      <p:bldP spid="60" grpId="0"/>
      <p:bldP spid="61" grpId="0" animBg="1"/>
      <p:bldP spid="61" grpId="1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(Re)-appearance</a:t>
            </a:r>
            <a:r>
              <a:rPr lang="en-US" sz="3200" b="1" dirty="0" smtClean="0"/>
              <a:t> of a backward edge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4864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4864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873812" y="4648200"/>
            <a:ext cx="6000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5" y="435153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04806" y="39486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5" idx="0"/>
          </p:cNvCxnSpPr>
          <p:nvPr/>
        </p:nvCxnSpPr>
        <p:spPr>
          <a:xfrm flipH="1" flipV="1">
            <a:off x="2827806" y="2442411"/>
            <a:ext cx="640873" cy="72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0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1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13967</TotalTime>
  <Words>1805</Words>
  <Application>Microsoft Office PowerPoint</Application>
  <PresentationFormat>On-screen Show (4:3)</PresentationFormat>
  <Paragraphs>447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Design and Analysis of Algorithms (CS345/CS345A)  </vt:lpstr>
      <vt:lpstr>Polynomial Time algorithms for max-flow</vt:lpstr>
      <vt:lpstr>Ford Fulkerson Algorithm </vt:lpstr>
      <vt:lpstr>PowerPoint Presentation</vt:lpstr>
      <vt:lpstr>Disappearance of a forward edge </vt:lpstr>
      <vt:lpstr>Disappearance of a backward edge  </vt:lpstr>
      <vt:lpstr>  the (RE-)appearance of an edge</vt:lpstr>
      <vt:lpstr>(Re)-Appearance of a forward edge </vt:lpstr>
      <vt:lpstr>(Re)-appearance of a backward edge</vt:lpstr>
      <vt:lpstr>Disappearance/Reappearance of an edge in residual network</vt:lpstr>
      <vt:lpstr>Algorithm 2  </vt:lpstr>
      <vt:lpstr>Algorithm 2  </vt:lpstr>
      <vt:lpstr>A crucial observation </vt:lpstr>
      <vt:lpstr>Bounding the disappearing/re-appearing  of an edge </vt:lpstr>
      <vt:lpstr>Analysis of Algorithm 2</vt:lpstr>
      <vt:lpstr>Proof of the monotonic increase of  distanceS in  residual network</vt:lpstr>
      <vt:lpstr>Proof by contradiction </vt:lpstr>
      <vt:lpstr>Proof by contradiction </vt:lpstr>
      <vt:lpstr>Well Known Algorithms for Max-Flow</vt:lpstr>
      <vt:lpstr>Well known algorithms for Max-Flow</vt:lpstr>
      <vt:lpstr>Applications and Variants Of  Max-Flow</vt:lpstr>
      <vt:lpstr>Multiple source  and multiple sinks</vt:lpstr>
      <vt:lpstr>Max flow when nodes also have capacity</vt:lpstr>
      <vt:lpstr>Problems For next class</vt:lpstr>
      <vt:lpstr>Bipartite matching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1353</cp:revision>
  <dcterms:created xsi:type="dcterms:W3CDTF">2011-12-03T04:13:03Z</dcterms:created>
  <dcterms:modified xsi:type="dcterms:W3CDTF">2015-09-30T05:55:40Z</dcterms:modified>
</cp:coreProperties>
</file>