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8"/>
  </p:notesMasterIdLst>
  <p:sldIdLst>
    <p:sldId id="274" r:id="rId2"/>
    <p:sldId id="590" r:id="rId3"/>
    <p:sldId id="589" r:id="rId4"/>
    <p:sldId id="533" r:id="rId5"/>
    <p:sldId id="572" r:id="rId6"/>
    <p:sldId id="573" r:id="rId7"/>
    <p:sldId id="570" r:id="rId8"/>
    <p:sldId id="583" r:id="rId9"/>
    <p:sldId id="569" r:id="rId10"/>
    <p:sldId id="579" r:id="rId11"/>
    <p:sldId id="584" r:id="rId12"/>
    <p:sldId id="586" r:id="rId13"/>
    <p:sldId id="585" r:id="rId14"/>
    <p:sldId id="587" r:id="rId15"/>
    <p:sldId id="566" r:id="rId16"/>
    <p:sldId id="568" r:id="rId17"/>
    <p:sldId id="547" r:id="rId18"/>
    <p:sldId id="555" r:id="rId19"/>
    <p:sldId id="557" r:id="rId20"/>
    <p:sldId id="564" r:id="rId21"/>
    <p:sldId id="593" r:id="rId22"/>
    <p:sldId id="577" r:id="rId23"/>
    <p:sldId id="594" r:id="rId24"/>
    <p:sldId id="595" r:id="rId25"/>
    <p:sldId id="588" r:id="rId26"/>
    <p:sldId id="578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4" autoAdjust="0"/>
    <p:restoredTop sz="94676" autoAdjust="0"/>
  </p:normalViewPr>
  <p:slideViewPr>
    <p:cSldViewPr>
      <p:cViewPr>
        <p:scale>
          <a:sx n="94" d="100"/>
          <a:sy n="94" d="100"/>
        </p:scale>
        <p:origin x="-2298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10/5/2015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10/5/2015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10/5/2015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0.png"/><Relationship Id="rId3" Type="http://schemas.openxmlformats.org/officeDocument/2006/relationships/image" Target="../media/image51.png"/><Relationship Id="rId21" Type="http://schemas.openxmlformats.org/officeDocument/2006/relationships/image" Target="../media/image11.png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2" Type="http://schemas.openxmlformats.org/officeDocument/2006/relationships/image" Target="../media/image22.png"/><Relationship Id="rId16" Type="http://schemas.openxmlformats.org/officeDocument/2006/relationships/image" Target="../media/image14.png"/><Relationship Id="rId20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8.png"/><Relationship Id="rId5" Type="http://schemas.openxmlformats.org/officeDocument/2006/relationships/image" Target="../media/image70.png"/><Relationship Id="rId15" Type="http://schemas.openxmlformats.org/officeDocument/2006/relationships/image" Target="../media/image130.png"/><Relationship Id="rId23" Type="http://schemas.openxmlformats.org/officeDocument/2006/relationships/image" Target="../media/image17.png"/><Relationship Id="rId10" Type="http://schemas.openxmlformats.org/officeDocument/2006/relationships/image" Target="../media/image80.png"/><Relationship Id="rId19" Type="http://schemas.openxmlformats.org/officeDocument/2006/relationships/image" Target="../media/image91.png"/><Relationship Id="rId4" Type="http://schemas.openxmlformats.org/officeDocument/2006/relationships/image" Target="../media/image60.png"/><Relationship Id="rId9" Type="http://schemas.openxmlformats.org/officeDocument/2006/relationships/image" Target="../media/image47.png"/><Relationship Id="rId14" Type="http://schemas.openxmlformats.org/officeDocument/2006/relationships/image" Target="../media/image120.png"/><Relationship Id="rId2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0.png"/><Relationship Id="rId3" Type="http://schemas.openxmlformats.org/officeDocument/2006/relationships/image" Target="../media/image51.png"/><Relationship Id="rId21" Type="http://schemas.openxmlformats.org/officeDocument/2006/relationships/image" Target="../media/image18.png"/><Relationship Id="rId17" Type="http://schemas.openxmlformats.org/officeDocument/2006/relationships/image" Target="../media/image15.png"/><Relationship Id="rId25" Type="http://schemas.openxmlformats.org/officeDocument/2006/relationships/image" Target="../media/image11.png"/><Relationship Id="rId2" Type="http://schemas.openxmlformats.org/officeDocument/2006/relationships/image" Target="../media/image24.png"/><Relationship Id="rId16" Type="http://schemas.openxmlformats.org/officeDocument/2006/relationships/image" Target="../media/image14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01.png"/><Relationship Id="rId5" Type="http://schemas.openxmlformats.org/officeDocument/2006/relationships/image" Target="../media/image70.png"/><Relationship Id="rId15" Type="http://schemas.openxmlformats.org/officeDocument/2006/relationships/image" Target="../media/image130.png"/><Relationship Id="rId23" Type="http://schemas.openxmlformats.org/officeDocument/2006/relationships/image" Target="../media/image91.png"/><Relationship Id="rId10" Type="http://schemas.openxmlformats.org/officeDocument/2006/relationships/image" Target="../media/image80.png"/><Relationship Id="rId19" Type="http://schemas.openxmlformats.org/officeDocument/2006/relationships/image" Target="../media/image16.png"/><Relationship Id="rId4" Type="http://schemas.openxmlformats.org/officeDocument/2006/relationships/image" Target="../media/image60.png"/><Relationship Id="rId9" Type="http://schemas.openxmlformats.org/officeDocument/2006/relationships/image" Target="../media/image47.png"/><Relationship Id="rId14" Type="http://schemas.openxmlformats.org/officeDocument/2006/relationships/image" Target="../media/image120.png"/><Relationship Id="rId2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0.png"/><Relationship Id="rId3" Type="http://schemas.openxmlformats.org/officeDocument/2006/relationships/image" Target="../media/image51.png"/><Relationship Id="rId21" Type="http://schemas.openxmlformats.org/officeDocument/2006/relationships/image" Target="../media/image11.png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2" Type="http://schemas.openxmlformats.org/officeDocument/2006/relationships/image" Target="../media/image25.png"/><Relationship Id="rId16" Type="http://schemas.openxmlformats.org/officeDocument/2006/relationships/image" Target="../media/image14.png"/><Relationship Id="rId20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8.png"/><Relationship Id="rId5" Type="http://schemas.openxmlformats.org/officeDocument/2006/relationships/image" Target="../media/image70.png"/><Relationship Id="rId15" Type="http://schemas.openxmlformats.org/officeDocument/2006/relationships/image" Target="../media/image130.png"/><Relationship Id="rId23" Type="http://schemas.openxmlformats.org/officeDocument/2006/relationships/image" Target="../media/image17.png"/><Relationship Id="rId10" Type="http://schemas.openxmlformats.org/officeDocument/2006/relationships/image" Target="../media/image80.png"/><Relationship Id="rId19" Type="http://schemas.openxmlformats.org/officeDocument/2006/relationships/image" Target="../media/image91.png"/><Relationship Id="rId4" Type="http://schemas.openxmlformats.org/officeDocument/2006/relationships/image" Target="../media/image60.png"/><Relationship Id="rId9" Type="http://schemas.openxmlformats.org/officeDocument/2006/relationships/image" Target="../media/image47.png"/><Relationship Id="rId14" Type="http://schemas.openxmlformats.org/officeDocument/2006/relationships/image" Target="../media/image120.png"/><Relationship Id="rId2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7" Type="http://schemas.openxmlformats.org/officeDocument/2006/relationships/image" Target="../media/image2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00.png"/><Relationship Id="rId7" Type="http://schemas.openxmlformats.org/officeDocument/2006/relationships/image" Target="../media/image26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90.png"/><Relationship Id="rId7" Type="http://schemas.openxmlformats.org/officeDocument/2006/relationships/image" Target="../media/image25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10" Type="http://schemas.openxmlformats.org/officeDocument/2006/relationships/image" Target="../media/image12.png"/><Relationship Id="rId4" Type="http://schemas.openxmlformats.org/officeDocument/2006/relationships/image" Target="../media/image100.png"/><Relationship Id="rId9" Type="http://schemas.openxmlformats.org/officeDocument/2006/relationships/image" Target="../media/image15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90.png"/><Relationship Id="rId7" Type="http://schemas.openxmlformats.org/officeDocument/2006/relationships/image" Target="../media/image25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100.png"/><Relationship Id="rId9" Type="http://schemas.openxmlformats.org/officeDocument/2006/relationships/image" Target="../media/image15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90.png"/><Relationship Id="rId7" Type="http://schemas.openxmlformats.org/officeDocument/2006/relationships/image" Target="../media/image25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10" Type="http://schemas.openxmlformats.org/officeDocument/2006/relationships/image" Target="../media/image13.png"/><Relationship Id="rId4" Type="http://schemas.openxmlformats.org/officeDocument/2006/relationships/image" Target="../media/image100.png"/><Relationship Id="rId9" Type="http://schemas.openxmlformats.org/officeDocument/2006/relationships/image" Target="../media/image15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90.png"/><Relationship Id="rId7" Type="http://schemas.openxmlformats.org/officeDocument/2006/relationships/image" Target="../media/image25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100.png"/><Relationship Id="rId9" Type="http://schemas.openxmlformats.org/officeDocument/2006/relationships/image" Target="../media/image15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90.png"/><Relationship Id="rId7" Type="http://schemas.openxmlformats.org/officeDocument/2006/relationships/image" Target="../media/image25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100.png"/><Relationship Id="rId9" Type="http://schemas.openxmlformats.org/officeDocument/2006/relationships/image" Target="../media/image15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51.png"/><Relationship Id="rId21" Type="http://schemas.openxmlformats.org/officeDocument/2006/relationships/image" Target="../media/image19.png"/><Relationship Id="rId12" Type="http://schemas.openxmlformats.org/officeDocument/2006/relationships/image" Target="../media/image101.png"/><Relationship Id="rId17" Type="http://schemas.openxmlformats.org/officeDocument/2006/relationships/image" Target="../media/image15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1.png"/><Relationship Id="rId5" Type="http://schemas.openxmlformats.org/officeDocument/2006/relationships/image" Target="../media/image70.png"/><Relationship Id="rId15" Type="http://schemas.openxmlformats.org/officeDocument/2006/relationships/image" Target="../media/image130.png"/><Relationship Id="rId23" Type="http://schemas.openxmlformats.org/officeDocument/2006/relationships/image" Target="../media/image21.png"/><Relationship Id="rId10" Type="http://schemas.openxmlformats.org/officeDocument/2006/relationships/image" Target="../media/image80.png"/><Relationship Id="rId19" Type="http://schemas.openxmlformats.org/officeDocument/2006/relationships/image" Target="../media/image17.png"/><Relationship Id="rId4" Type="http://schemas.openxmlformats.org/officeDocument/2006/relationships/image" Target="../media/image60.png"/><Relationship Id="rId9" Type="http://schemas.openxmlformats.org/officeDocument/2006/relationships/image" Target="../media/image47.png"/><Relationship Id="rId14" Type="http://schemas.openxmlformats.org/officeDocument/2006/relationships/image" Target="../media/image120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27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</a:rPr>
              <a:t>Maximum </a:t>
            </a:r>
            <a:r>
              <a:rPr lang="en-US" sz="2400" b="1" dirty="0" smtClean="0">
                <a:solidFill>
                  <a:schemeClr val="tx1"/>
                </a:solidFill>
              </a:rPr>
              <a:t>Flow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Applications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Generalization</a:t>
            </a:r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Circulation</a:t>
            </a:r>
            <a:r>
              <a:rPr lang="en-US" sz="3200" b="1" dirty="0"/>
              <a:t> with demand               </a:t>
            </a:r>
            <a:r>
              <a:rPr lang="en-US" sz="3200" b="1" dirty="0" smtClean="0">
                <a:solidFill>
                  <a:srgbClr val="7030A0"/>
                </a:solidFill>
              </a:rPr>
              <a:t>Max-Flow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the relation between the two instances ?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There is a </a:t>
                </a:r>
                <a:r>
                  <a:rPr lang="en-US" sz="2000" b="1" dirty="0"/>
                  <a:t>circulation</a:t>
                </a:r>
                <a:r>
                  <a:rPr lang="en-US" sz="2000" dirty="0"/>
                  <a:t>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if and only if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</a:t>
                </a:r>
                <a:r>
                  <a:rPr lang="en-US" sz="2000" b="1" dirty="0"/>
                  <a:t>maximum flow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is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 rotWithShape="1">
                <a:blip r:embed="rId2"/>
                <a:stretch>
                  <a:fillRect l="-741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2" name="Cloud 41"/>
          <p:cNvSpPr/>
          <p:nvPr/>
        </p:nvSpPr>
        <p:spPr>
          <a:xfrm>
            <a:off x="1828800" y="1752600"/>
            <a:ext cx="5029200" cy="37338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432076" y="2286000"/>
            <a:ext cx="1720428" cy="2590800"/>
            <a:chOff x="2432076" y="2286000"/>
            <a:chExt cx="1720428" cy="2590800"/>
          </a:xfrm>
        </p:grpSpPr>
        <p:grpSp>
          <p:nvGrpSpPr>
            <p:cNvPr id="11" name="Group 10"/>
            <p:cNvGrpSpPr/>
            <p:nvPr/>
          </p:nvGrpSpPr>
          <p:grpSpPr>
            <a:xfrm>
              <a:off x="3733800" y="3581400"/>
              <a:ext cx="418704" cy="457200"/>
              <a:chOff x="2203476" y="4191000"/>
              <a:chExt cx="418704" cy="4572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355876" y="41910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203476" y="4278868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𝒘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3476" y="4278868"/>
                    <a:ext cx="41870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911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3510776" y="2286000"/>
              <a:ext cx="375424" cy="445532"/>
              <a:chOff x="1681976" y="3581400"/>
              <a:chExt cx="375424" cy="44553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752600" y="35814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681976" y="3657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976" y="3657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/>
            <p:cNvGrpSpPr/>
            <p:nvPr/>
          </p:nvGrpSpPr>
          <p:grpSpPr>
            <a:xfrm>
              <a:off x="2432076" y="4419600"/>
              <a:ext cx="386644" cy="457200"/>
              <a:chOff x="984276" y="3733800"/>
              <a:chExt cx="386644" cy="4572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143000" y="37338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984276" y="38216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276" y="38216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6" name="Group 75"/>
          <p:cNvGrpSpPr/>
          <p:nvPr/>
        </p:nvGrpSpPr>
        <p:grpSpPr>
          <a:xfrm>
            <a:off x="1066800" y="3124200"/>
            <a:ext cx="352981" cy="609600"/>
            <a:chOff x="1018619" y="3124200"/>
            <a:chExt cx="352981" cy="609600"/>
          </a:xfrm>
        </p:grpSpPr>
        <p:sp>
          <p:nvSpPr>
            <p:cNvPr id="74" name="Oval 73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/>
          <p:cNvGrpSpPr/>
          <p:nvPr/>
        </p:nvGrpSpPr>
        <p:grpSpPr>
          <a:xfrm>
            <a:off x="7190819" y="3276600"/>
            <a:ext cx="352981" cy="685800"/>
            <a:chOff x="1018619" y="3124200"/>
            <a:chExt cx="352981" cy="685800"/>
          </a:xfrm>
        </p:grpSpPr>
        <p:sp>
          <p:nvSpPr>
            <p:cNvPr id="78" name="Oval 77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018619" y="34406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440668"/>
                  <a:ext cx="333745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1371600" y="2362200"/>
            <a:ext cx="2510130" cy="2133600"/>
            <a:chOff x="1376070" y="2362200"/>
            <a:chExt cx="2510130" cy="2133600"/>
          </a:xfrm>
        </p:grpSpPr>
        <p:cxnSp>
          <p:nvCxnSpPr>
            <p:cNvPr id="81" name="Straight Arrow Connector 80"/>
            <p:cNvCxnSpPr>
              <a:stCxn id="74" idx="7"/>
              <a:endCxn id="14" idx="2"/>
            </p:cNvCxnSpPr>
            <p:nvPr/>
          </p:nvCxnSpPr>
          <p:spPr>
            <a:xfrm flipV="1">
              <a:off x="1376070" y="2362200"/>
              <a:ext cx="2205330" cy="8066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4" idx="6"/>
            </p:cNvCxnSpPr>
            <p:nvPr/>
          </p:nvCxnSpPr>
          <p:spPr>
            <a:xfrm>
              <a:off x="1419781" y="3276600"/>
              <a:ext cx="2466419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20" idx="2"/>
            </p:cNvCxnSpPr>
            <p:nvPr/>
          </p:nvCxnSpPr>
          <p:spPr>
            <a:xfrm>
              <a:off x="1376070" y="3396734"/>
              <a:ext cx="1214730" cy="10990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00400" y="1752600"/>
            <a:ext cx="4267200" cy="3733800"/>
            <a:chOff x="3200400" y="1752600"/>
            <a:chExt cx="4267200" cy="3733800"/>
          </a:xfrm>
        </p:grpSpPr>
        <p:grpSp>
          <p:nvGrpSpPr>
            <p:cNvPr id="104" name="Group 103"/>
            <p:cNvGrpSpPr/>
            <p:nvPr/>
          </p:nvGrpSpPr>
          <p:grpSpPr>
            <a:xfrm>
              <a:off x="5105400" y="2579132"/>
              <a:ext cx="2183635" cy="1752600"/>
              <a:chOff x="5105400" y="2579132"/>
              <a:chExt cx="2183635" cy="1752600"/>
            </a:xfrm>
          </p:grpSpPr>
          <p:cxnSp>
            <p:nvCxnSpPr>
              <p:cNvPr id="94" name="Straight Arrow Connector 93"/>
              <p:cNvCxnSpPr>
                <a:endCxn id="78" idx="1"/>
              </p:cNvCxnSpPr>
              <p:nvPr/>
            </p:nvCxnSpPr>
            <p:spPr>
              <a:xfrm>
                <a:off x="5105400" y="2579132"/>
                <a:ext cx="2183635" cy="7421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23" idx="6"/>
              </p:cNvCxnSpPr>
              <p:nvPr/>
            </p:nvCxnSpPr>
            <p:spPr>
              <a:xfrm>
                <a:off x="6108912" y="3341132"/>
                <a:ext cx="1136412" cy="1325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26" idx="6"/>
              </p:cNvCxnSpPr>
              <p:nvPr/>
            </p:nvCxnSpPr>
            <p:spPr>
              <a:xfrm flipV="1">
                <a:off x="5562600" y="3549134"/>
                <a:ext cx="1682724" cy="78259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3200400" y="1752600"/>
              <a:ext cx="4267200" cy="3733800"/>
              <a:chOff x="3200400" y="1752600"/>
              <a:chExt cx="4267200" cy="3733800"/>
            </a:xfrm>
          </p:grpSpPr>
          <p:sp>
            <p:nvSpPr>
              <p:cNvPr id="3" name="Arc 2"/>
              <p:cNvSpPr/>
              <p:nvPr/>
            </p:nvSpPr>
            <p:spPr>
              <a:xfrm>
                <a:off x="3200400" y="1752600"/>
                <a:ext cx="4267200" cy="3733800"/>
              </a:xfrm>
              <a:prstGeom prst="arc">
                <a:avLst>
                  <a:gd name="adj1" fmla="val 21551254"/>
                  <a:gd name="adj2" fmla="val 873826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Arrow Connector 82"/>
              <p:cNvCxnSpPr>
                <a:stCxn id="3" idx="0"/>
              </p:cNvCxnSpPr>
              <p:nvPr/>
            </p:nvCxnSpPr>
            <p:spPr>
              <a:xfrm flipH="1" flipV="1">
                <a:off x="7441435" y="3473637"/>
                <a:ext cx="25885" cy="1156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3379216" y="2502932"/>
            <a:ext cx="2801922" cy="2602468"/>
            <a:chOff x="3379216" y="2502932"/>
            <a:chExt cx="2801922" cy="2602468"/>
          </a:xfrm>
        </p:grpSpPr>
        <p:sp>
          <p:nvSpPr>
            <p:cNvPr id="82" name="Oval 81"/>
            <p:cNvSpPr/>
            <p:nvPr/>
          </p:nvSpPr>
          <p:spPr>
            <a:xfrm>
              <a:off x="3505200" y="464820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379216" y="2502932"/>
              <a:ext cx="2801922" cy="2602468"/>
              <a:chOff x="3379216" y="2502932"/>
              <a:chExt cx="2801922" cy="2602468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4876800" y="2502932"/>
                <a:ext cx="1304338" cy="2221468"/>
                <a:chOff x="4876800" y="2502932"/>
                <a:chExt cx="1304338" cy="2221468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4876800" y="2502932"/>
                  <a:ext cx="380232" cy="468868"/>
                  <a:chOff x="6324600" y="3950732"/>
                  <a:chExt cx="380232" cy="468868"/>
                </a:xfrm>
              </p:grpSpPr>
              <p:sp>
                <p:nvSpPr>
                  <p:cNvPr id="7" name="Oval 6"/>
                  <p:cNvSpPr/>
                  <p:nvPr/>
                </p:nvSpPr>
                <p:spPr>
                  <a:xfrm>
                    <a:off x="64008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TextBox 7"/>
                      <p:cNvSpPr txBox="1"/>
                      <p:nvPr/>
                    </p:nvSpPr>
                    <p:spPr>
                      <a:xfrm>
                        <a:off x="6324600" y="4050268"/>
                        <a:ext cx="38023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TextBox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24600" y="4050268"/>
                        <a:ext cx="380232" cy="369332"/>
                      </a:xfrm>
                      <a:prstGeom prst="rect">
                        <a:avLst/>
                      </a:prstGeom>
                      <a:blipFill rotWithShape="1">
                        <a:blip r:embed="rId14"/>
                        <a:stretch>
                          <a:fillRect t="-8197" r="-20968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5804112" y="3264932"/>
                  <a:ext cx="377026" cy="468868"/>
                  <a:chOff x="6781800" y="3950732"/>
                  <a:chExt cx="377026" cy="468868"/>
                </a:xfrm>
              </p:grpSpPr>
              <p:sp>
                <p:nvSpPr>
                  <p:cNvPr id="23" name="Oval 22"/>
                  <p:cNvSpPr/>
                  <p:nvPr/>
                </p:nvSpPr>
                <p:spPr>
                  <a:xfrm>
                    <a:off x="69342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6781800" y="4050268"/>
                        <a:ext cx="37702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81800" y="4050268"/>
                        <a:ext cx="377026" cy="369332"/>
                      </a:xfrm>
                      <a:prstGeom prst="rect">
                        <a:avLst/>
                      </a:prstGeom>
                      <a:blipFill rotWithShape="1">
                        <a:blip r:embed="rId15"/>
                        <a:stretch>
                          <a:fillRect t="-8197" r="-2258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5257800" y="4255532"/>
                  <a:ext cx="354584" cy="468868"/>
                  <a:chOff x="6781800" y="3950732"/>
                  <a:chExt cx="354584" cy="468868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69342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/>
                      <p:cNvSpPr txBox="1"/>
                      <p:nvPr/>
                    </p:nvSpPr>
                    <p:spPr>
                      <a:xfrm>
                        <a:off x="6781800" y="4050268"/>
                        <a:ext cx="35458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7" name="TextBox 2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81800" y="4050268"/>
                        <a:ext cx="354584" cy="369332"/>
                      </a:xfrm>
                      <a:prstGeom prst="rect">
                        <a:avLst/>
                      </a:prstGeom>
                      <a:blipFill rotWithShape="1">
                        <a:blip r:embed="rId16"/>
                        <a:stretch>
                          <a:fillRect t="-8197" r="-22414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3379216" y="47360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9" name="Text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9216" y="47360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5" name="Left-Right Arrow 64"/>
          <p:cNvSpPr/>
          <p:nvPr/>
        </p:nvSpPr>
        <p:spPr>
          <a:xfrm>
            <a:off x="5181600" y="3810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6629400" y="1611868"/>
            <a:ext cx="2438400" cy="369332"/>
            <a:chOff x="6629400" y="1307068"/>
            <a:chExt cx="2438400" cy="369332"/>
          </a:xfrm>
        </p:grpSpPr>
        <p:sp>
          <p:nvSpPr>
            <p:cNvPr id="67" name="Oval 66"/>
            <p:cNvSpPr/>
            <p:nvPr/>
          </p:nvSpPr>
          <p:spPr>
            <a:xfrm>
              <a:off x="6629400" y="1447800"/>
              <a:ext cx="152400" cy="152400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91215" y="1307068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 with demand &lt;</a:t>
              </a:r>
              <a:r>
                <a:rPr lang="en-US" dirty="0" smtClean="0">
                  <a:solidFill>
                    <a:srgbClr val="0070C0"/>
                  </a:solidFill>
                </a:rPr>
                <a:t>0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629400" y="1992868"/>
            <a:ext cx="2428985" cy="369332"/>
            <a:chOff x="6629400" y="1371600"/>
            <a:chExt cx="2428985" cy="369332"/>
          </a:xfrm>
        </p:grpSpPr>
        <p:sp>
          <p:nvSpPr>
            <p:cNvPr id="70" name="Oval 69"/>
            <p:cNvSpPr/>
            <p:nvPr/>
          </p:nvSpPr>
          <p:spPr>
            <a:xfrm>
              <a:off x="6629400" y="144780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781800" y="1371600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 with demand &gt;</a:t>
              </a:r>
              <a:r>
                <a:rPr lang="en-US" dirty="0" smtClean="0">
                  <a:solidFill>
                    <a:srgbClr val="0070C0"/>
                  </a:solidFill>
                </a:rPr>
                <a:t>0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6200" y="3124200"/>
                <a:ext cx="1037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This is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124200"/>
                <a:ext cx="1037463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5294" t="-8333" r="-941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own Ribbon 15"/>
          <p:cNvSpPr/>
          <p:nvPr/>
        </p:nvSpPr>
        <p:spPr>
          <a:xfrm>
            <a:off x="7245324" y="4724400"/>
            <a:ext cx="1813061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How to prove it 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0" name="Down Ribbon 79"/>
          <p:cNvSpPr/>
          <p:nvPr/>
        </p:nvSpPr>
        <p:spPr>
          <a:xfrm>
            <a:off x="7239000" y="4949952"/>
            <a:ext cx="1813061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Split it into 2 parts.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1460991" y="2667000"/>
            <a:ext cx="2139278" cy="1817132"/>
            <a:chOff x="1460991" y="2667000"/>
            <a:chExt cx="2139278" cy="1817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1460991" y="4114800"/>
                  <a:ext cx="9012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0991" y="4114800"/>
                  <a:ext cx="901209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810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2225288" y="2667000"/>
                  <a:ext cx="8899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5288" y="2667000"/>
                  <a:ext cx="889987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t="-8333" r="-890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2667000" y="3516868"/>
                  <a:ext cx="9332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0" y="3516868"/>
                  <a:ext cx="933269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t="-8197" r="-78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5715000" y="2819400"/>
            <a:ext cx="1373897" cy="2667000"/>
            <a:chOff x="5715000" y="2819400"/>
            <a:chExt cx="1373897" cy="2667000"/>
          </a:xfrm>
        </p:grpSpPr>
        <p:grpSp>
          <p:nvGrpSpPr>
            <p:cNvPr id="93" name="Group 92"/>
            <p:cNvGrpSpPr/>
            <p:nvPr/>
          </p:nvGrpSpPr>
          <p:grpSpPr>
            <a:xfrm>
              <a:off x="5715000" y="2819400"/>
              <a:ext cx="1251866" cy="1447800"/>
              <a:chOff x="1295400" y="2731532"/>
              <a:chExt cx="1251866" cy="14478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1295400" y="2731532"/>
                    <a:ext cx="7216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2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5400" y="2731532"/>
                    <a:ext cx="721671" cy="369332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 t="-8333" r="-1101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1676400" y="3810000"/>
                    <a:ext cx="6960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7" name="TextBox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3810000"/>
                    <a:ext cx="696024" cy="369332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 t="-8197" r="-1052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1828800" y="3264932"/>
                    <a:ext cx="7184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1" name="TextBox 1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264932"/>
                    <a:ext cx="718466" cy="369332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t="-8197" r="-1016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6376843" y="5117068"/>
                  <a:ext cx="7120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6843" y="5117068"/>
                  <a:ext cx="712054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197" r="-111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6694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6" grpId="0" animBg="1"/>
      <p:bldP spid="16" grpId="1" animBg="1"/>
      <p:bldP spid="8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Circulation</a:t>
            </a:r>
            <a:r>
              <a:rPr lang="en-US" sz="3200" b="1" dirty="0"/>
              <a:t> with demand               </a:t>
            </a:r>
            <a:r>
              <a:rPr lang="en-US" sz="3200" b="1" dirty="0" smtClean="0">
                <a:solidFill>
                  <a:srgbClr val="7030A0"/>
                </a:solidFill>
              </a:rPr>
              <a:t>Max-Flow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(part 1)</a:t>
                </a:r>
                <a:r>
                  <a:rPr lang="en-US" sz="2000" dirty="0" smtClean="0"/>
                  <a:t>: If there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circulation</a:t>
                </a:r>
                <a:r>
                  <a:rPr lang="en-US" sz="2000" dirty="0"/>
                  <a:t>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   then the </a:t>
                </a:r>
                <a:r>
                  <a:rPr lang="en-US" sz="2000" b="1" dirty="0"/>
                  <a:t>maximum flow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is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 rotWithShape="1">
                <a:blip r:embed="rId2"/>
                <a:stretch>
                  <a:fillRect l="-741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2" name="Cloud 41"/>
          <p:cNvSpPr/>
          <p:nvPr/>
        </p:nvSpPr>
        <p:spPr>
          <a:xfrm>
            <a:off x="1828800" y="1752600"/>
            <a:ext cx="5029200" cy="37338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432076" y="2286000"/>
            <a:ext cx="1720428" cy="2590800"/>
            <a:chOff x="2432076" y="2286000"/>
            <a:chExt cx="1720428" cy="2590800"/>
          </a:xfrm>
        </p:grpSpPr>
        <p:grpSp>
          <p:nvGrpSpPr>
            <p:cNvPr id="11" name="Group 10"/>
            <p:cNvGrpSpPr/>
            <p:nvPr/>
          </p:nvGrpSpPr>
          <p:grpSpPr>
            <a:xfrm>
              <a:off x="3733800" y="3581400"/>
              <a:ext cx="418704" cy="457200"/>
              <a:chOff x="2203476" y="4191000"/>
              <a:chExt cx="418704" cy="4572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355876" y="41910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203476" y="4278868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𝒘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3476" y="4278868"/>
                    <a:ext cx="41870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911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3510776" y="2286000"/>
              <a:ext cx="375424" cy="445532"/>
              <a:chOff x="1681976" y="3581400"/>
              <a:chExt cx="375424" cy="44553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752600" y="35814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681976" y="3657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976" y="3657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/>
            <p:cNvGrpSpPr/>
            <p:nvPr/>
          </p:nvGrpSpPr>
          <p:grpSpPr>
            <a:xfrm>
              <a:off x="2432076" y="4419600"/>
              <a:ext cx="386644" cy="457200"/>
              <a:chOff x="984276" y="3733800"/>
              <a:chExt cx="386644" cy="4572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143000" y="37338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984276" y="38216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276" y="38216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6" name="Group 75"/>
          <p:cNvGrpSpPr/>
          <p:nvPr/>
        </p:nvGrpSpPr>
        <p:grpSpPr>
          <a:xfrm>
            <a:off x="1066800" y="3124200"/>
            <a:ext cx="352981" cy="609600"/>
            <a:chOff x="1018619" y="3124200"/>
            <a:chExt cx="352981" cy="609600"/>
          </a:xfrm>
        </p:grpSpPr>
        <p:sp>
          <p:nvSpPr>
            <p:cNvPr id="74" name="Oval 73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/>
          <p:cNvGrpSpPr/>
          <p:nvPr/>
        </p:nvGrpSpPr>
        <p:grpSpPr>
          <a:xfrm>
            <a:off x="7190819" y="3276600"/>
            <a:ext cx="352981" cy="685800"/>
            <a:chOff x="1018619" y="3124200"/>
            <a:chExt cx="352981" cy="685800"/>
          </a:xfrm>
        </p:grpSpPr>
        <p:sp>
          <p:nvSpPr>
            <p:cNvPr id="78" name="Oval 77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018619" y="34406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440668"/>
                  <a:ext cx="333745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1371600" y="2362200"/>
            <a:ext cx="2510130" cy="2133600"/>
            <a:chOff x="1376070" y="2362200"/>
            <a:chExt cx="2510130" cy="2133600"/>
          </a:xfrm>
        </p:grpSpPr>
        <p:cxnSp>
          <p:nvCxnSpPr>
            <p:cNvPr id="81" name="Straight Arrow Connector 80"/>
            <p:cNvCxnSpPr>
              <a:stCxn id="74" idx="7"/>
              <a:endCxn id="14" idx="2"/>
            </p:cNvCxnSpPr>
            <p:nvPr/>
          </p:nvCxnSpPr>
          <p:spPr>
            <a:xfrm flipV="1">
              <a:off x="1376070" y="2362200"/>
              <a:ext cx="2205330" cy="8066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4" idx="6"/>
            </p:cNvCxnSpPr>
            <p:nvPr/>
          </p:nvCxnSpPr>
          <p:spPr>
            <a:xfrm>
              <a:off x="1419781" y="3276600"/>
              <a:ext cx="2466419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20" idx="2"/>
            </p:cNvCxnSpPr>
            <p:nvPr/>
          </p:nvCxnSpPr>
          <p:spPr>
            <a:xfrm>
              <a:off x="1376070" y="3396734"/>
              <a:ext cx="1214730" cy="10990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00400" y="1752600"/>
            <a:ext cx="4267200" cy="3733800"/>
            <a:chOff x="3200400" y="1752600"/>
            <a:chExt cx="4267200" cy="3733800"/>
          </a:xfrm>
        </p:grpSpPr>
        <p:grpSp>
          <p:nvGrpSpPr>
            <p:cNvPr id="104" name="Group 103"/>
            <p:cNvGrpSpPr/>
            <p:nvPr/>
          </p:nvGrpSpPr>
          <p:grpSpPr>
            <a:xfrm>
              <a:off x="5105400" y="2579132"/>
              <a:ext cx="2183635" cy="1752600"/>
              <a:chOff x="5105400" y="2579132"/>
              <a:chExt cx="2183635" cy="1752600"/>
            </a:xfrm>
          </p:grpSpPr>
          <p:cxnSp>
            <p:nvCxnSpPr>
              <p:cNvPr id="94" name="Straight Arrow Connector 93"/>
              <p:cNvCxnSpPr>
                <a:endCxn id="78" idx="1"/>
              </p:cNvCxnSpPr>
              <p:nvPr/>
            </p:nvCxnSpPr>
            <p:spPr>
              <a:xfrm>
                <a:off x="5105400" y="2579132"/>
                <a:ext cx="2183635" cy="7421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23" idx="6"/>
              </p:cNvCxnSpPr>
              <p:nvPr/>
            </p:nvCxnSpPr>
            <p:spPr>
              <a:xfrm>
                <a:off x="6108912" y="3341132"/>
                <a:ext cx="1136412" cy="1325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26" idx="6"/>
              </p:cNvCxnSpPr>
              <p:nvPr/>
            </p:nvCxnSpPr>
            <p:spPr>
              <a:xfrm flipV="1">
                <a:off x="5562600" y="3549134"/>
                <a:ext cx="1682724" cy="78259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3200400" y="1752600"/>
              <a:ext cx="4267200" cy="3733800"/>
              <a:chOff x="3200400" y="1752600"/>
              <a:chExt cx="4267200" cy="3733800"/>
            </a:xfrm>
          </p:grpSpPr>
          <p:sp>
            <p:nvSpPr>
              <p:cNvPr id="3" name="Arc 2"/>
              <p:cNvSpPr/>
              <p:nvPr/>
            </p:nvSpPr>
            <p:spPr>
              <a:xfrm>
                <a:off x="3200400" y="1752600"/>
                <a:ext cx="4267200" cy="3733800"/>
              </a:xfrm>
              <a:prstGeom prst="arc">
                <a:avLst>
                  <a:gd name="adj1" fmla="val 21551254"/>
                  <a:gd name="adj2" fmla="val 873826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Arrow Connector 82"/>
              <p:cNvCxnSpPr>
                <a:stCxn id="3" idx="0"/>
              </p:cNvCxnSpPr>
              <p:nvPr/>
            </p:nvCxnSpPr>
            <p:spPr>
              <a:xfrm flipH="1" flipV="1">
                <a:off x="7441435" y="3473637"/>
                <a:ext cx="25885" cy="1156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3379216" y="2502932"/>
            <a:ext cx="2801922" cy="2602468"/>
            <a:chOff x="3379216" y="2502932"/>
            <a:chExt cx="2801922" cy="2602468"/>
          </a:xfrm>
        </p:grpSpPr>
        <p:sp>
          <p:nvSpPr>
            <p:cNvPr id="82" name="Oval 81"/>
            <p:cNvSpPr/>
            <p:nvPr/>
          </p:nvSpPr>
          <p:spPr>
            <a:xfrm>
              <a:off x="3505200" y="464820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379216" y="2502932"/>
              <a:ext cx="2801922" cy="2602468"/>
              <a:chOff x="3379216" y="2502932"/>
              <a:chExt cx="2801922" cy="2602468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4876800" y="2502932"/>
                <a:ext cx="1304338" cy="2221468"/>
                <a:chOff x="4876800" y="2502932"/>
                <a:chExt cx="1304338" cy="2221468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4876800" y="2502932"/>
                  <a:ext cx="380232" cy="468868"/>
                  <a:chOff x="6324600" y="3950732"/>
                  <a:chExt cx="380232" cy="468868"/>
                </a:xfrm>
              </p:grpSpPr>
              <p:sp>
                <p:nvSpPr>
                  <p:cNvPr id="7" name="Oval 6"/>
                  <p:cNvSpPr/>
                  <p:nvPr/>
                </p:nvSpPr>
                <p:spPr>
                  <a:xfrm>
                    <a:off x="64008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TextBox 7"/>
                      <p:cNvSpPr txBox="1"/>
                      <p:nvPr/>
                    </p:nvSpPr>
                    <p:spPr>
                      <a:xfrm>
                        <a:off x="6324600" y="4050268"/>
                        <a:ext cx="38023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TextBox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24600" y="4050268"/>
                        <a:ext cx="380232" cy="369332"/>
                      </a:xfrm>
                      <a:prstGeom prst="rect">
                        <a:avLst/>
                      </a:prstGeom>
                      <a:blipFill rotWithShape="1">
                        <a:blip r:embed="rId14"/>
                        <a:stretch>
                          <a:fillRect t="-8197" r="-20968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5804112" y="3264932"/>
                  <a:ext cx="377026" cy="468868"/>
                  <a:chOff x="6781800" y="3950732"/>
                  <a:chExt cx="377026" cy="468868"/>
                </a:xfrm>
              </p:grpSpPr>
              <p:sp>
                <p:nvSpPr>
                  <p:cNvPr id="23" name="Oval 22"/>
                  <p:cNvSpPr/>
                  <p:nvPr/>
                </p:nvSpPr>
                <p:spPr>
                  <a:xfrm>
                    <a:off x="69342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6781800" y="4050268"/>
                        <a:ext cx="37702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81800" y="4050268"/>
                        <a:ext cx="377026" cy="369332"/>
                      </a:xfrm>
                      <a:prstGeom prst="rect">
                        <a:avLst/>
                      </a:prstGeom>
                      <a:blipFill rotWithShape="1">
                        <a:blip r:embed="rId15"/>
                        <a:stretch>
                          <a:fillRect t="-8197" r="-2258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5257800" y="4255532"/>
                  <a:ext cx="354584" cy="468868"/>
                  <a:chOff x="6781800" y="3950732"/>
                  <a:chExt cx="354584" cy="468868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69342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/>
                      <p:cNvSpPr txBox="1"/>
                      <p:nvPr/>
                    </p:nvSpPr>
                    <p:spPr>
                      <a:xfrm>
                        <a:off x="6781800" y="4050268"/>
                        <a:ext cx="35458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7" name="TextBox 2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81800" y="4050268"/>
                        <a:ext cx="354584" cy="369332"/>
                      </a:xfrm>
                      <a:prstGeom prst="rect">
                        <a:avLst/>
                      </a:prstGeom>
                      <a:blipFill rotWithShape="1">
                        <a:blip r:embed="rId16"/>
                        <a:stretch>
                          <a:fillRect t="-8197" r="-22414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3379216" y="47360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9" name="Text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9216" y="47360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5" name="Left-Right Arrow 64"/>
          <p:cNvSpPr/>
          <p:nvPr/>
        </p:nvSpPr>
        <p:spPr>
          <a:xfrm>
            <a:off x="5181600" y="3810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6629400" y="1611868"/>
            <a:ext cx="2438400" cy="369332"/>
            <a:chOff x="6629400" y="1307068"/>
            <a:chExt cx="2438400" cy="369332"/>
          </a:xfrm>
        </p:grpSpPr>
        <p:sp>
          <p:nvSpPr>
            <p:cNvPr id="67" name="Oval 66"/>
            <p:cNvSpPr/>
            <p:nvPr/>
          </p:nvSpPr>
          <p:spPr>
            <a:xfrm>
              <a:off x="6629400" y="1447800"/>
              <a:ext cx="152400" cy="152400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91215" y="1307068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 with demand &lt;</a:t>
              </a:r>
              <a:r>
                <a:rPr lang="en-US" dirty="0" smtClean="0">
                  <a:solidFill>
                    <a:srgbClr val="0070C0"/>
                  </a:solidFill>
                </a:rPr>
                <a:t>0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629400" y="1992868"/>
            <a:ext cx="2428985" cy="369332"/>
            <a:chOff x="6629400" y="1371600"/>
            <a:chExt cx="2428985" cy="369332"/>
          </a:xfrm>
        </p:grpSpPr>
        <p:sp>
          <p:nvSpPr>
            <p:cNvPr id="70" name="Oval 69"/>
            <p:cNvSpPr/>
            <p:nvPr/>
          </p:nvSpPr>
          <p:spPr>
            <a:xfrm>
              <a:off x="6629400" y="144780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781800" y="1371600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 with demand &gt;</a:t>
              </a:r>
              <a:r>
                <a:rPr lang="en-US" dirty="0" smtClean="0">
                  <a:solidFill>
                    <a:srgbClr val="0070C0"/>
                  </a:solidFill>
                </a:rPr>
                <a:t>0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6200" y="3124200"/>
                <a:ext cx="1037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This is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124200"/>
                <a:ext cx="1037463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5294" t="-8333" r="-941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/>
          <p:cNvGrpSpPr/>
          <p:nvPr/>
        </p:nvGrpSpPr>
        <p:grpSpPr>
          <a:xfrm>
            <a:off x="5715000" y="2819400"/>
            <a:ext cx="1373897" cy="2667000"/>
            <a:chOff x="5715000" y="2819400"/>
            <a:chExt cx="1373897" cy="2667000"/>
          </a:xfrm>
        </p:grpSpPr>
        <p:grpSp>
          <p:nvGrpSpPr>
            <p:cNvPr id="80" name="Group 79"/>
            <p:cNvGrpSpPr/>
            <p:nvPr/>
          </p:nvGrpSpPr>
          <p:grpSpPr>
            <a:xfrm>
              <a:off x="5715000" y="2819400"/>
              <a:ext cx="1251866" cy="1447800"/>
              <a:chOff x="1295400" y="2731532"/>
              <a:chExt cx="1251866" cy="14478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1295400" y="2731532"/>
                    <a:ext cx="7216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5400" y="2731532"/>
                    <a:ext cx="721671" cy="369332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 t="-8333" r="-1101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1676400" y="3810000"/>
                    <a:ext cx="6960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3810000"/>
                    <a:ext cx="696024" cy="369332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 t="-8197" r="-1052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1828800" y="3264932"/>
                    <a:ext cx="7184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8" name="TextBox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264932"/>
                    <a:ext cx="718466" cy="369332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 t="-8197" r="-1016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6376843" y="5117068"/>
                  <a:ext cx="7120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6843" y="5117068"/>
                  <a:ext cx="712054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t="-8197" r="-111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1460991" y="2667000"/>
            <a:ext cx="2139278" cy="1817132"/>
            <a:chOff x="1460991" y="2667000"/>
            <a:chExt cx="2139278" cy="1817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1460991" y="4114800"/>
                  <a:ext cx="9012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0991" y="4114800"/>
                  <a:ext cx="901209" cy="369332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t="-8197" r="-810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2225288" y="2667000"/>
                  <a:ext cx="8899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5288" y="2667000"/>
                  <a:ext cx="889987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t="-8333" r="-890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2667000" y="3516868"/>
                  <a:ext cx="9332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0" y="3516868"/>
                  <a:ext cx="933269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197" r="-78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8053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533400"/>
                <a:ext cx="8915400" cy="5592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(part 1)</a:t>
                </a:r>
                <a:r>
                  <a:rPr lang="en-US" sz="2000" dirty="0"/>
                  <a:t>: If there is a </a:t>
                </a:r>
                <a:r>
                  <a:rPr lang="en-US" sz="2000" b="1" dirty="0"/>
                  <a:t>circulation</a:t>
                </a:r>
                <a:r>
                  <a:rPr lang="en-US" sz="2000" dirty="0"/>
                  <a:t>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then the </a:t>
                </a:r>
                <a:r>
                  <a:rPr lang="en-US" sz="2000" b="1" dirty="0"/>
                  <a:t>maximum flow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is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Proof</a:t>
                </a:r>
                <a:r>
                  <a:rPr lang="en-US" sz="2000" dirty="0" smtClean="0"/>
                  <a:t>: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 be a circulation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We shall now construct a </a:t>
                </a:r>
                <a:r>
                  <a:rPr lang="en-US" sz="2000" b="1" dirty="0" smtClean="0"/>
                  <a:t>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with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</m:d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for each edge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For each edge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>
                  <a:sym typeface="Wingdings" pitchFamily="2" charset="2"/>
                </a:endParaRPr>
              </a:p>
              <a:p>
                <a:pPr marL="0" indent="0" algn="ctr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For each edge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Verify (as an exercise) that conservation is satisfied at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(excluding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Notice that capacity constraints are anyway satisfied.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value(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) =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∀ 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with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p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∀ 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dirty="0">
                            <a:latin typeface="Cambria Math"/>
                          </a:rPr>
                          <m:t>with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  <m:d>
                          <m:dPr>
                            <m:ctrlP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  <m:sup/>
                      <m:e>
                        <m:r>
                          <a:rPr lang="en-US" sz="2000" b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dirty="0">
                            <a:sym typeface="Wingdings" pitchFamily="2" charset="2"/>
                          </a:rPr>
                          <m:t> </m:t>
                        </m:r>
                      </m:e>
                    </m:nary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=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Also observe that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 smtClean="0"/>
                  <a:t>on each edge from the source is equal to its capacity.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 smtClean="0"/>
                  <a:t>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 smtClean="0"/>
                  <a:t>is indeed a maximum flow.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This completes the proof of part 1 of the theorem.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533400"/>
                <a:ext cx="8915400" cy="5592763"/>
              </a:xfrm>
              <a:blipFill rotWithShape="1">
                <a:blip r:embed="rId2"/>
                <a:stretch>
                  <a:fillRect l="-684" t="-545" b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286000" y="2057400"/>
            <a:ext cx="4953000" cy="1143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Circulation</a:t>
            </a:r>
            <a:r>
              <a:rPr lang="en-US" sz="3200" b="1" dirty="0"/>
              <a:t> with demand               </a:t>
            </a:r>
            <a:r>
              <a:rPr lang="en-US" sz="3200" b="1" dirty="0" smtClean="0">
                <a:solidFill>
                  <a:srgbClr val="7030A0"/>
                </a:solidFill>
              </a:rPr>
              <a:t>Max-Flow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(part 2)</a:t>
                </a:r>
                <a:r>
                  <a:rPr lang="en-US" sz="2000" dirty="0" smtClean="0"/>
                  <a:t>: If </a:t>
                </a:r>
                <a:r>
                  <a:rPr lang="en-US" sz="2000" dirty="0"/>
                  <a:t>the </a:t>
                </a:r>
                <a:r>
                  <a:rPr lang="en-US" sz="2000" b="1" dirty="0"/>
                  <a:t>maximum flow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is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   then </a:t>
                </a:r>
                <a:r>
                  <a:rPr lang="en-US" sz="2000" dirty="0"/>
                  <a:t>there is a </a:t>
                </a:r>
                <a:r>
                  <a:rPr lang="en-US" sz="2000" b="1" dirty="0"/>
                  <a:t>circulation</a:t>
                </a:r>
                <a:r>
                  <a:rPr lang="en-US" sz="2000" dirty="0"/>
                  <a:t>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 rotWithShape="1">
                <a:blip r:embed="rId2"/>
                <a:stretch>
                  <a:fillRect l="-741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2" name="Cloud 41"/>
          <p:cNvSpPr/>
          <p:nvPr/>
        </p:nvSpPr>
        <p:spPr>
          <a:xfrm>
            <a:off x="1828800" y="1752600"/>
            <a:ext cx="5029200" cy="37338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432076" y="2286000"/>
            <a:ext cx="1720428" cy="2590800"/>
            <a:chOff x="2432076" y="2286000"/>
            <a:chExt cx="1720428" cy="2590800"/>
          </a:xfrm>
        </p:grpSpPr>
        <p:grpSp>
          <p:nvGrpSpPr>
            <p:cNvPr id="11" name="Group 10"/>
            <p:cNvGrpSpPr/>
            <p:nvPr/>
          </p:nvGrpSpPr>
          <p:grpSpPr>
            <a:xfrm>
              <a:off x="3733800" y="3581400"/>
              <a:ext cx="418704" cy="457200"/>
              <a:chOff x="2203476" y="4191000"/>
              <a:chExt cx="418704" cy="4572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355876" y="41910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203476" y="4278868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𝒘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3476" y="4278868"/>
                    <a:ext cx="41870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911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3510776" y="2286000"/>
              <a:ext cx="375424" cy="445532"/>
              <a:chOff x="1681976" y="3581400"/>
              <a:chExt cx="375424" cy="44553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752600" y="35814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681976" y="3657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976" y="3657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/>
            <p:cNvGrpSpPr/>
            <p:nvPr/>
          </p:nvGrpSpPr>
          <p:grpSpPr>
            <a:xfrm>
              <a:off x="2432076" y="4419600"/>
              <a:ext cx="386644" cy="457200"/>
              <a:chOff x="984276" y="3733800"/>
              <a:chExt cx="386644" cy="4572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143000" y="37338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984276" y="38216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276" y="38216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6" name="Group 75"/>
          <p:cNvGrpSpPr/>
          <p:nvPr/>
        </p:nvGrpSpPr>
        <p:grpSpPr>
          <a:xfrm>
            <a:off x="1066800" y="3124200"/>
            <a:ext cx="352981" cy="609600"/>
            <a:chOff x="1018619" y="3124200"/>
            <a:chExt cx="352981" cy="609600"/>
          </a:xfrm>
        </p:grpSpPr>
        <p:sp>
          <p:nvSpPr>
            <p:cNvPr id="74" name="Oval 73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/>
          <p:cNvGrpSpPr/>
          <p:nvPr/>
        </p:nvGrpSpPr>
        <p:grpSpPr>
          <a:xfrm>
            <a:off x="7190819" y="3276600"/>
            <a:ext cx="352981" cy="685800"/>
            <a:chOff x="1018619" y="3124200"/>
            <a:chExt cx="352981" cy="685800"/>
          </a:xfrm>
        </p:grpSpPr>
        <p:sp>
          <p:nvSpPr>
            <p:cNvPr id="78" name="Oval 77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018619" y="34406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440668"/>
                  <a:ext cx="333745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1371600" y="2362200"/>
            <a:ext cx="2510130" cy="2133600"/>
            <a:chOff x="1376070" y="2362200"/>
            <a:chExt cx="2510130" cy="2133600"/>
          </a:xfrm>
        </p:grpSpPr>
        <p:cxnSp>
          <p:nvCxnSpPr>
            <p:cNvPr id="81" name="Straight Arrow Connector 80"/>
            <p:cNvCxnSpPr>
              <a:stCxn id="74" idx="7"/>
              <a:endCxn id="14" idx="2"/>
            </p:cNvCxnSpPr>
            <p:nvPr/>
          </p:nvCxnSpPr>
          <p:spPr>
            <a:xfrm flipV="1">
              <a:off x="1376070" y="2362200"/>
              <a:ext cx="2205330" cy="8066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4" idx="6"/>
            </p:cNvCxnSpPr>
            <p:nvPr/>
          </p:nvCxnSpPr>
          <p:spPr>
            <a:xfrm>
              <a:off x="1419781" y="3276600"/>
              <a:ext cx="2466419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20" idx="2"/>
            </p:cNvCxnSpPr>
            <p:nvPr/>
          </p:nvCxnSpPr>
          <p:spPr>
            <a:xfrm>
              <a:off x="1376070" y="3396734"/>
              <a:ext cx="1214730" cy="10990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00400" y="1752600"/>
            <a:ext cx="4267200" cy="3733800"/>
            <a:chOff x="3200400" y="1752600"/>
            <a:chExt cx="4267200" cy="3733800"/>
          </a:xfrm>
        </p:grpSpPr>
        <p:grpSp>
          <p:nvGrpSpPr>
            <p:cNvPr id="104" name="Group 103"/>
            <p:cNvGrpSpPr/>
            <p:nvPr/>
          </p:nvGrpSpPr>
          <p:grpSpPr>
            <a:xfrm>
              <a:off x="5105400" y="2579132"/>
              <a:ext cx="2183635" cy="1752600"/>
              <a:chOff x="5105400" y="2579132"/>
              <a:chExt cx="2183635" cy="1752600"/>
            </a:xfrm>
          </p:grpSpPr>
          <p:cxnSp>
            <p:nvCxnSpPr>
              <p:cNvPr id="94" name="Straight Arrow Connector 93"/>
              <p:cNvCxnSpPr>
                <a:endCxn id="78" idx="1"/>
              </p:cNvCxnSpPr>
              <p:nvPr/>
            </p:nvCxnSpPr>
            <p:spPr>
              <a:xfrm>
                <a:off x="5105400" y="2579132"/>
                <a:ext cx="2183635" cy="7421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23" idx="6"/>
              </p:cNvCxnSpPr>
              <p:nvPr/>
            </p:nvCxnSpPr>
            <p:spPr>
              <a:xfrm>
                <a:off x="6108912" y="3341132"/>
                <a:ext cx="1136412" cy="1325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26" idx="6"/>
              </p:cNvCxnSpPr>
              <p:nvPr/>
            </p:nvCxnSpPr>
            <p:spPr>
              <a:xfrm flipV="1">
                <a:off x="5562600" y="3549134"/>
                <a:ext cx="1682724" cy="78259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3200400" y="1752600"/>
              <a:ext cx="4267200" cy="3733800"/>
              <a:chOff x="3200400" y="1752600"/>
              <a:chExt cx="4267200" cy="3733800"/>
            </a:xfrm>
          </p:grpSpPr>
          <p:sp>
            <p:nvSpPr>
              <p:cNvPr id="3" name="Arc 2"/>
              <p:cNvSpPr/>
              <p:nvPr/>
            </p:nvSpPr>
            <p:spPr>
              <a:xfrm>
                <a:off x="3200400" y="1752600"/>
                <a:ext cx="4267200" cy="3733800"/>
              </a:xfrm>
              <a:prstGeom prst="arc">
                <a:avLst>
                  <a:gd name="adj1" fmla="val 21551254"/>
                  <a:gd name="adj2" fmla="val 873826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Arrow Connector 82"/>
              <p:cNvCxnSpPr>
                <a:stCxn id="3" idx="0"/>
              </p:cNvCxnSpPr>
              <p:nvPr/>
            </p:nvCxnSpPr>
            <p:spPr>
              <a:xfrm flipH="1" flipV="1">
                <a:off x="7441435" y="3473637"/>
                <a:ext cx="25885" cy="1156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3379216" y="2502932"/>
            <a:ext cx="2801922" cy="2602468"/>
            <a:chOff x="3379216" y="2502932"/>
            <a:chExt cx="2801922" cy="2602468"/>
          </a:xfrm>
        </p:grpSpPr>
        <p:sp>
          <p:nvSpPr>
            <p:cNvPr id="82" name="Oval 81"/>
            <p:cNvSpPr/>
            <p:nvPr/>
          </p:nvSpPr>
          <p:spPr>
            <a:xfrm>
              <a:off x="3505200" y="464820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379216" y="2502932"/>
              <a:ext cx="2801922" cy="2602468"/>
              <a:chOff x="3379216" y="2502932"/>
              <a:chExt cx="2801922" cy="2602468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4876800" y="2502932"/>
                <a:ext cx="1304338" cy="2221468"/>
                <a:chOff x="4876800" y="2502932"/>
                <a:chExt cx="1304338" cy="2221468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4876800" y="2502932"/>
                  <a:ext cx="380232" cy="468868"/>
                  <a:chOff x="6324600" y="3950732"/>
                  <a:chExt cx="380232" cy="468868"/>
                </a:xfrm>
              </p:grpSpPr>
              <p:sp>
                <p:nvSpPr>
                  <p:cNvPr id="7" name="Oval 6"/>
                  <p:cNvSpPr/>
                  <p:nvPr/>
                </p:nvSpPr>
                <p:spPr>
                  <a:xfrm>
                    <a:off x="64008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TextBox 7"/>
                      <p:cNvSpPr txBox="1"/>
                      <p:nvPr/>
                    </p:nvSpPr>
                    <p:spPr>
                      <a:xfrm>
                        <a:off x="6324600" y="4050268"/>
                        <a:ext cx="38023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TextBox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24600" y="4050268"/>
                        <a:ext cx="380232" cy="369332"/>
                      </a:xfrm>
                      <a:prstGeom prst="rect">
                        <a:avLst/>
                      </a:prstGeom>
                      <a:blipFill rotWithShape="1">
                        <a:blip r:embed="rId14"/>
                        <a:stretch>
                          <a:fillRect t="-8197" r="-20968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5804112" y="3264932"/>
                  <a:ext cx="377026" cy="468868"/>
                  <a:chOff x="6781800" y="3950732"/>
                  <a:chExt cx="377026" cy="468868"/>
                </a:xfrm>
              </p:grpSpPr>
              <p:sp>
                <p:nvSpPr>
                  <p:cNvPr id="23" name="Oval 22"/>
                  <p:cNvSpPr/>
                  <p:nvPr/>
                </p:nvSpPr>
                <p:spPr>
                  <a:xfrm>
                    <a:off x="69342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6781800" y="4050268"/>
                        <a:ext cx="37702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81800" y="4050268"/>
                        <a:ext cx="377026" cy="369332"/>
                      </a:xfrm>
                      <a:prstGeom prst="rect">
                        <a:avLst/>
                      </a:prstGeom>
                      <a:blipFill rotWithShape="1">
                        <a:blip r:embed="rId15"/>
                        <a:stretch>
                          <a:fillRect t="-8197" r="-2258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5257800" y="4255532"/>
                  <a:ext cx="354584" cy="468868"/>
                  <a:chOff x="6781800" y="3950732"/>
                  <a:chExt cx="354584" cy="468868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69342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/>
                      <p:cNvSpPr txBox="1"/>
                      <p:nvPr/>
                    </p:nvSpPr>
                    <p:spPr>
                      <a:xfrm>
                        <a:off x="6781800" y="4050268"/>
                        <a:ext cx="35458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7" name="TextBox 2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81800" y="4050268"/>
                        <a:ext cx="354584" cy="369332"/>
                      </a:xfrm>
                      <a:prstGeom prst="rect">
                        <a:avLst/>
                      </a:prstGeom>
                      <a:blipFill rotWithShape="1">
                        <a:blip r:embed="rId16"/>
                        <a:stretch>
                          <a:fillRect t="-8197" r="-22414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3379216" y="47360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9" name="Text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9216" y="47360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5" name="Left-Right Arrow 64"/>
          <p:cNvSpPr/>
          <p:nvPr/>
        </p:nvSpPr>
        <p:spPr>
          <a:xfrm>
            <a:off x="5181600" y="3810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6629400" y="1611868"/>
            <a:ext cx="2438400" cy="369332"/>
            <a:chOff x="6629400" y="1307068"/>
            <a:chExt cx="2438400" cy="369332"/>
          </a:xfrm>
        </p:grpSpPr>
        <p:sp>
          <p:nvSpPr>
            <p:cNvPr id="67" name="Oval 66"/>
            <p:cNvSpPr/>
            <p:nvPr/>
          </p:nvSpPr>
          <p:spPr>
            <a:xfrm>
              <a:off x="6629400" y="1447800"/>
              <a:ext cx="152400" cy="152400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91215" y="1307068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 with demand &lt;</a:t>
              </a:r>
              <a:r>
                <a:rPr lang="en-US" dirty="0" smtClean="0">
                  <a:solidFill>
                    <a:srgbClr val="0070C0"/>
                  </a:solidFill>
                </a:rPr>
                <a:t>0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629400" y="1992868"/>
            <a:ext cx="2428985" cy="369332"/>
            <a:chOff x="6629400" y="1371600"/>
            <a:chExt cx="2428985" cy="369332"/>
          </a:xfrm>
        </p:grpSpPr>
        <p:sp>
          <p:nvSpPr>
            <p:cNvPr id="70" name="Oval 69"/>
            <p:cNvSpPr/>
            <p:nvPr/>
          </p:nvSpPr>
          <p:spPr>
            <a:xfrm>
              <a:off x="6629400" y="144780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781800" y="1371600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 with demand &gt;</a:t>
              </a:r>
              <a:r>
                <a:rPr lang="en-US" dirty="0" smtClean="0">
                  <a:solidFill>
                    <a:srgbClr val="0070C0"/>
                  </a:solidFill>
                </a:rPr>
                <a:t>0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6200" y="3124200"/>
                <a:ext cx="1037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This is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124200"/>
                <a:ext cx="1037463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5294" t="-8333" r="-941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/>
          <p:cNvGrpSpPr/>
          <p:nvPr/>
        </p:nvGrpSpPr>
        <p:grpSpPr>
          <a:xfrm>
            <a:off x="1460991" y="2667000"/>
            <a:ext cx="2139278" cy="1817132"/>
            <a:chOff x="1460991" y="2667000"/>
            <a:chExt cx="2139278" cy="1817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1460991" y="4114800"/>
                  <a:ext cx="9012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0991" y="4114800"/>
                  <a:ext cx="901209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810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2225288" y="2667000"/>
                  <a:ext cx="8899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5288" y="2667000"/>
                  <a:ext cx="889987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t="-8333" r="-890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2667000" y="3516868"/>
                  <a:ext cx="9332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0" y="3516868"/>
                  <a:ext cx="933269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t="-8197" r="-78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/>
          <p:cNvGrpSpPr/>
          <p:nvPr/>
        </p:nvGrpSpPr>
        <p:grpSpPr>
          <a:xfrm>
            <a:off x="5715000" y="2819400"/>
            <a:ext cx="1373897" cy="2667000"/>
            <a:chOff x="5715000" y="2819400"/>
            <a:chExt cx="1373897" cy="2667000"/>
          </a:xfrm>
        </p:grpSpPr>
        <p:grpSp>
          <p:nvGrpSpPr>
            <p:cNvPr id="88" name="Group 87"/>
            <p:cNvGrpSpPr/>
            <p:nvPr/>
          </p:nvGrpSpPr>
          <p:grpSpPr>
            <a:xfrm>
              <a:off x="5715000" y="2819400"/>
              <a:ext cx="1251866" cy="1447800"/>
              <a:chOff x="1295400" y="2731532"/>
              <a:chExt cx="1251866" cy="14478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1295400" y="2731532"/>
                    <a:ext cx="7216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5400" y="2731532"/>
                    <a:ext cx="721671" cy="369332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 t="-8333" r="-1101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1676400" y="3810000"/>
                    <a:ext cx="6960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5" name="TextBox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3810000"/>
                    <a:ext cx="696024" cy="369332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 t="-8197" r="-1052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1828800" y="3264932"/>
                    <a:ext cx="7184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6" name="TextBox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264932"/>
                    <a:ext cx="718466" cy="369332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t="-8197" r="-1016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6376843" y="5117068"/>
                  <a:ext cx="7120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6843" y="5117068"/>
                  <a:ext cx="712054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197" r="-111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2436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(part 2)</a:t>
                </a:r>
                <a:r>
                  <a:rPr lang="en-US" sz="2000" dirty="0"/>
                  <a:t>: If the </a:t>
                </a:r>
                <a:r>
                  <a:rPr lang="en-US" sz="2000" b="1" dirty="0"/>
                  <a:t>maximum flow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is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then there is a </a:t>
                </a:r>
                <a:r>
                  <a:rPr lang="en-US" sz="2000" b="1" dirty="0"/>
                  <a:t>circulation</a:t>
                </a:r>
                <a:r>
                  <a:rPr lang="en-US" sz="2000" dirty="0"/>
                  <a:t>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Proof</a:t>
                </a:r>
                <a:r>
                  <a:rPr lang="en-US" sz="2000" dirty="0" smtClean="0"/>
                  <a:t>: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 smtClean="0"/>
                  <a:t>be a (maximum)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 smtClean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We shall now construct a </a:t>
                </a:r>
                <a:r>
                  <a:rPr lang="en-US" sz="2000" b="1" dirty="0"/>
                  <a:t>circulation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 as follows.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each edge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    -----(1)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Consider any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d>
                      <m:d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is an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with capacity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It follows from the construction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that </a:t>
                </a: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 smtClean="0"/>
                  <a:t>is a flow of value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t</a:t>
                </a:r>
                <a:r>
                  <a:rPr lang="en-US" sz="2000" dirty="0" smtClean="0"/>
                  <a:t>hen each </a:t>
                </a:r>
                <a:r>
                  <a:rPr lang="en-US" sz="2000" dirty="0"/>
                  <a:t>edge leaving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or entering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</a:t>
                </a:r>
                <a:r>
                  <a:rPr lang="en-US" sz="2000" dirty="0" smtClean="0"/>
                  <a:t>saturated (flow = capacity).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)=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Since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 smtClean="0"/>
                  <a:t>is conserved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, 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It follows from Equation (1)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              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000" dirty="0" smtClean="0"/>
                  <a:t>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In a similar manner analyze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, and conclude that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  <a:blipFill rotWithShape="1">
                <a:blip r:embed="rId2"/>
                <a:stretch>
                  <a:fillRect l="-741" t="-524" b="-7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057400" y="1752600"/>
            <a:ext cx="50292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1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Integrality </a:t>
            </a:r>
            <a:r>
              <a:rPr lang="en-US" sz="2800" dirty="0" smtClean="0"/>
              <a:t>of max-flow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A useful </a:t>
            </a:r>
            <a:r>
              <a:rPr lang="en-US" sz="2800" b="1" dirty="0" smtClean="0">
                <a:solidFill>
                  <a:srgbClr val="C00000"/>
                </a:solidFill>
              </a:rPr>
              <a:t>tool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u="sng" dirty="0" smtClean="0">
                <a:solidFill>
                  <a:schemeClr val="tx1"/>
                </a:solidFill>
              </a:rPr>
              <a:t>for many applications</a:t>
            </a:r>
            <a:r>
              <a:rPr lang="en-US" sz="2800" b="1" dirty="0" smtClean="0">
                <a:solidFill>
                  <a:schemeClr val="tx1"/>
                </a:solidFill>
              </a:rPr>
              <a:t> of Max-Flow</a:t>
            </a:r>
            <a:endParaRPr lang="en-US" sz="2800" b="1" dirty="0" smtClean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0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Integrality </a:t>
            </a:r>
            <a:r>
              <a:rPr lang="en-US" sz="3200" b="1" dirty="0"/>
              <a:t>of max-flow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Given </a:t>
                </a:r>
                <a:r>
                  <a:rPr lang="en-US" sz="2000" dirty="0"/>
                  <a:t>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), and two vertices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if edge capacities are integers, then there exists a maximum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flow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which is “</a:t>
                </a:r>
                <a:r>
                  <a:rPr lang="en-US" sz="2000" b="1" dirty="0" smtClean="0"/>
                  <a:t>integral</a:t>
                </a:r>
                <a:r>
                  <a:rPr lang="en-US" sz="2000" dirty="0" smtClean="0"/>
                  <a:t>”.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1143000" y="3505200"/>
            <a:ext cx="3581400" cy="2057400"/>
            <a:chOff x="1143000" y="3124200"/>
            <a:chExt cx="3581400" cy="2057400"/>
          </a:xfrm>
        </p:grpSpPr>
        <p:grpSp>
          <p:nvGrpSpPr>
            <p:cNvPr id="7" name="Group 6"/>
            <p:cNvGrpSpPr/>
            <p:nvPr/>
          </p:nvGrpSpPr>
          <p:grpSpPr>
            <a:xfrm>
              <a:off x="1143000" y="3200400"/>
              <a:ext cx="3581400" cy="1981200"/>
              <a:chOff x="2466419" y="2057400"/>
              <a:chExt cx="3581400" cy="19812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466419" y="2895600"/>
                <a:ext cx="429181" cy="369332"/>
                <a:chOff x="4676219" y="3048000"/>
                <a:chExt cx="429181" cy="369332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4953000" y="3048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413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Oval 18"/>
              <p:cNvSpPr/>
              <p:nvPr/>
            </p:nvSpPr>
            <p:spPr>
              <a:xfrm>
                <a:off x="3685619" y="3886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819219" y="2895600"/>
                <a:ext cx="152400" cy="152400"/>
              </a:xfrm>
              <a:prstGeom prst="ellipse">
                <a:avLst/>
              </a:prstGeom>
              <a:solidFill>
                <a:srgbClr val="7030A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5714073" y="3048000"/>
                    <a:ext cx="3337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4073" y="3048000"/>
                    <a:ext cx="333746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/>
              <p:cNvCxnSpPr>
                <a:stCxn id="20" idx="5"/>
                <a:endCxn id="19" idx="1"/>
              </p:cNvCxnSpPr>
              <p:nvPr/>
            </p:nvCxnSpPr>
            <p:spPr>
              <a:xfrm>
                <a:off x="2873282" y="3025682"/>
                <a:ext cx="834655" cy="8828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V="1">
                <a:off x="2847419" y="2057400"/>
                <a:ext cx="838200" cy="8382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27" idx="6"/>
              </p:cNvCxnSpPr>
              <p:nvPr/>
            </p:nvCxnSpPr>
            <p:spPr>
              <a:xfrm>
                <a:off x="4828619" y="2971800"/>
                <a:ext cx="103389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Oval 22"/>
            <p:cNvSpPr/>
            <p:nvPr/>
          </p:nvSpPr>
          <p:spPr>
            <a:xfrm>
              <a:off x="23622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2514600" y="4191000"/>
              <a:ext cx="838200" cy="8382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518145" y="3231964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3352800" y="4038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766192" y="3886200"/>
            <a:ext cx="2424808" cy="1371600"/>
            <a:chOff x="1766192" y="3505200"/>
            <a:chExt cx="2424808" cy="1371600"/>
          </a:xfrm>
        </p:grpSpPr>
        <p:sp>
          <p:nvSpPr>
            <p:cNvPr id="43" name="TextBox 42"/>
            <p:cNvSpPr txBox="1"/>
            <p:nvPr/>
          </p:nvSpPr>
          <p:spPr>
            <a:xfrm>
              <a:off x="1766192" y="4495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24362" y="4569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905000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695762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914962" y="4111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00200" y="3730823"/>
            <a:ext cx="1676400" cy="310754"/>
            <a:chOff x="1600200" y="3349823"/>
            <a:chExt cx="1676400" cy="310754"/>
          </a:xfrm>
        </p:grpSpPr>
        <p:sp>
          <p:nvSpPr>
            <p:cNvPr id="55" name="TextBox 54"/>
            <p:cNvSpPr txBox="1"/>
            <p:nvPr/>
          </p:nvSpPr>
          <p:spPr>
            <a:xfrm>
              <a:off x="1600200" y="3349823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.67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61102" y="3352800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.67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752600" y="4645223"/>
            <a:ext cx="1447800" cy="307777"/>
            <a:chOff x="1752600" y="4264223"/>
            <a:chExt cx="1447800" cy="307777"/>
          </a:xfrm>
        </p:grpSpPr>
        <p:sp>
          <p:nvSpPr>
            <p:cNvPr id="57" name="TextBox 56"/>
            <p:cNvSpPr txBox="1"/>
            <p:nvPr/>
          </p:nvSpPr>
          <p:spPr>
            <a:xfrm>
              <a:off x="2784902" y="4264223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.33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52600" y="4264223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.33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851702" y="4191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</a:t>
            </a:r>
            <a:endParaRPr lang="en-US" sz="1400" b="1" dirty="0">
              <a:solidFill>
                <a:srgbClr val="0070C0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1600200" y="3727846"/>
            <a:ext cx="1617090" cy="310754"/>
            <a:chOff x="1600200" y="3349823"/>
            <a:chExt cx="1617090" cy="310754"/>
          </a:xfrm>
        </p:grpSpPr>
        <p:sp>
          <p:nvSpPr>
            <p:cNvPr id="63" name="TextBox 62"/>
            <p:cNvSpPr txBox="1"/>
            <p:nvPr/>
          </p:nvSpPr>
          <p:spPr>
            <a:xfrm>
              <a:off x="1600200" y="3349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861102" y="3352800"/>
              <a:ext cx="3561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  1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815860" y="4645223"/>
            <a:ext cx="1308340" cy="307777"/>
            <a:chOff x="1752600" y="4264223"/>
            <a:chExt cx="1308340" cy="307777"/>
          </a:xfrm>
        </p:grpSpPr>
        <p:sp>
          <p:nvSpPr>
            <p:cNvPr id="66" name="TextBox 65"/>
            <p:cNvSpPr txBox="1"/>
            <p:nvPr/>
          </p:nvSpPr>
          <p:spPr>
            <a:xfrm>
              <a:off x="2784902" y="4264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0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752600" y="4264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0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Line Callout 1 67"/>
              <p:cNvSpPr/>
              <p:nvPr/>
            </p:nvSpPr>
            <p:spPr>
              <a:xfrm>
                <a:off x="3200400" y="2663952"/>
                <a:ext cx="2895600" cy="612648"/>
              </a:xfrm>
              <a:prstGeom prst="borderCallout1">
                <a:avLst>
                  <a:gd name="adj1" fmla="val 46942"/>
                  <a:gd name="adj2" fmla="val -263"/>
                  <a:gd name="adj3" fmla="val 1389"/>
                  <a:gd name="adj4" fmla="val -32719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</m:d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𝒁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8" name="Line Callout 1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663952"/>
                <a:ext cx="2895600" cy="612648"/>
              </a:xfrm>
              <a:prstGeom prst="borderCallout1">
                <a:avLst>
                  <a:gd name="adj1" fmla="val 46942"/>
                  <a:gd name="adj2" fmla="val -263"/>
                  <a:gd name="adj3" fmla="val 1389"/>
                  <a:gd name="adj4" fmla="val -32719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13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9" grpId="0"/>
      <p:bldP spid="6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Proof </a:t>
            </a:r>
            <a:r>
              <a:rPr lang="en-US" sz="3200" b="1" dirty="0" smtClean="0"/>
              <a:t>for Integrality theorem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 smtClean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For each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is a </a:t>
                </a:r>
                <a:r>
                  <a:rPr lang="en-US" sz="2000" b="1" dirty="0" smtClean="0"/>
                  <a:t>forward</a:t>
                </a:r>
                <a:r>
                  <a:rPr lang="en-US" sz="2000" dirty="0" smtClean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}</a:t>
                </a: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19600" y="1600200"/>
                <a:ext cx="464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Claim</a:t>
                </a:r>
                <a:r>
                  <a:rPr lang="en-US" sz="18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Ford Fulkerson algorithm computes a maximum flow which is </a:t>
                </a:r>
                <a:r>
                  <a:rPr lang="en-US" sz="1800" b="1" dirty="0" smtClean="0"/>
                  <a:t>integral.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Proof</a:t>
                </a:r>
                <a:r>
                  <a:rPr lang="en-US" sz="1800" dirty="0" smtClean="0"/>
                  <a:t>: (By induction on the no. of iteration)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Inductive Assertion</a:t>
                </a:r>
                <a:r>
                  <a:rPr lang="en-US" sz="18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At the end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err="1" smtClean="0"/>
                  <a:t>th</a:t>
                </a:r>
                <a:r>
                  <a:rPr lang="en-US" sz="1800" dirty="0" smtClean="0"/>
                  <a:t> iteration,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 smtClean="0"/>
                  <a:t> is </a:t>
                </a:r>
                <a:r>
                  <a:rPr lang="en-US" sz="1800" b="1" dirty="0" smtClean="0"/>
                  <a:t>integral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6C31"/>
                    </a:solidFill>
                  </a:rPr>
                  <a:t>[Homework: give all details of the proof].</a:t>
                </a:r>
                <a:endParaRPr lang="en-US" sz="18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In fact, the statement can be shown to hold for any flow (not necessary max flow)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whose value is an integer. 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Hint</a:t>
                </a:r>
                <a:r>
                  <a:rPr lang="en-US" sz="1800" dirty="0" smtClean="0"/>
                  <a:t>: In each iteration send only </a:t>
                </a:r>
                <a:r>
                  <a:rPr lang="en-US" sz="1800" dirty="0" smtClean="0">
                    <a:solidFill>
                      <a:srgbClr val="006C31"/>
                    </a:solidFill>
                  </a:rPr>
                  <a:t>1</a:t>
                </a:r>
                <a:r>
                  <a:rPr lang="en-US" sz="1800" dirty="0" smtClean="0"/>
                  <a:t> unit of flow instead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19600" y="1600200"/>
                <a:ext cx="4648200" cy="4525963"/>
              </a:xfrm>
              <a:blipFill rotWithShape="1">
                <a:blip r:embed="rId3"/>
                <a:stretch>
                  <a:fillRect l="-1048" t="-674" r="-1311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5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build="allAtOnce"/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Application # 2 </a:t>
            </a:r>
            <a:r>
              <a:rPr lang="en-US" sz="3200" dirty="0" smtClean="0"/>
              <a:t>of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smtClean="0">
                <a:solidFill>
                  <a:srgbClr val="006C31"/>
                </a:solidFill>
              </a:rPr>
              <a:t>Max-Flow</a:t>
            </a:r>
            <a:endParaRPr lang="en-US" sz="3200" dirty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Bipartite</a:t>
            </a:r>
            <a:r>
              <a:rPr lang="en-US" sz="3200" b="1" dirty="0">
                <a:solidFill>
                  <a:srgbClr val="7030A0"/>
                </a:solidFill>
              </a:rPr>
              <a:t> Matching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6345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Bipartite matching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 smtClean="0"/>
                  <a:t>: Given a bipartite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, compute largest subset of edges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such that each vertex has </a:t>
                </a:r>
                <a:r>
                  <a:rPr lang="en-US" sz="2000" b="1" u="sng" dirty="0" smtClean="0"/>
                  <a:t>at most </a:t>
                </a:r>
                <a:r>
                  <a:rPr lang="en-US" sz="2000" dirty="0" smtClean="0"/>
                  <a:t>one edge incident on it.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407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5181600" y="2514600"/>
            <a:ext cx="152400" cy="2286000"/>
            <a:chOff x="5181600" y="2514600"/>
            <a:chExt cx="152400" cy="2286000"/>
          </a:xfrm>
        </p:grpSpPr>
        <p:grpSp>
          <p:nvGrpSpPr>
            <p:cNvPr id="14" name="Group 13"/>
            <p:cNvGrpSpPr/>
            <p:nvPr/>
          </p:nvGrpSpPr>
          <p:grpSpPr>
            <a:xfrm>
              <a:off x="5181600" y="2514600"/>
              <a:ext cx="152400" cy="2286000"/>
              <a:chOff x="3276600" y="2514600"/>
              <a:chExt cx="152400" cy="22860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3276600" y="25146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276600" y="3048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276600" y="36576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276600" y="46482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Oval 20"/>
            <p:cNvSpPr/>
            <p:nvPr/>
          </p:nvSpPr>
          <p:spPr>
            <a:xfrm>
              <a:off x="5181600" y="41910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76600" y="2362200"/>
            <a:ext cx="152400" cy="3048000"/>
            <a:chOff x="3276600" y="2362200"/>
            <a:chExt cx="152400" cy="3048000"/>
          </a:xfrm>
        </p:grpSpPr>
        <p:grpSp>
          <p:nvGrpSpPr>
            <p:cNvPr id="13" name="Group 12"/>
            <p:cNvGrpSpPr/>
            <p:nvPr/>
          </p:nvGrpSpPr>
          <p:grpSpPr>
            <a:xfrm>
              <a:off x="3276600" y="2362200"/>
              <a:ext cx="152400" cy="2514600"/>
              <a:chOff x="3276600" y="2362200"/>
              <a:chExt cx="152400" cy="25146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2766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2766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276600" y="3276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2766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276600" y="4267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276600" y="4724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Oval 21"/>
            <p:cNvSpPr/>
            <p:nvPr/>
          </p:nvSpPr>
          <p:spPr>
            <a:xfrm>
              <a:off x="3276600" y="5257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819400" y="1905000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applicants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38762" y="1916668"/>
            <a:ext cx="57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jobs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3429000" y="2438400"/>
            <a:ext cx="1774918" cy="2895600"/>
            <a:chOff x="3429000" y="2438400"/>
            <a:chExt cx="1774918" cy="2895600"/>
          </a:xfrm>
        </p:grpSpPr>
        <p:grpSp>
          <p:nvGrpSpPr>
            <p:cNvPr id="64" name="Group 63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cxnSp>
            <p:nvCxnSpPr>
              <p:cNvPr id="30" name="Straight Connector 29"/>
              <p:cNvCxnSpPr>
                <a:endCxn id="17" idx="2"/>
              </p:cNvCxnSpPr>
              <p:nvPr/>
            </p:nvCxnSpPr>
            <p:spPr>
              <a:xfrm>
                <a:off x="3429000" y="2895600"/>
                <a:ext cx="1752600" cy="228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3" name="Group 62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3429000" y="3733800"/>
                  <a:ext cx="1752600" cy="1600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2" name="Group 61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48" name="Straight Connector 47"/>
                  <p:cNvCxnSpPr>
                    <a:stCxn id="9" idx="6"/>
                    <a:endCxn id="21" idx="2"/>
                  </p:cNvCxnSpPr>
                  <p:nvPr/>
                </p:nvCxnSpPr>
                <p:spPr>
                  <a:xfrm flipV="1">
                    <a:off x="3429000" y="4267200"/>
                    <a:ext cx="1752600" cy="76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8" name="Group 57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26" name="Straight Connector 25"/>
                    <p:cNvCxnSpPr>
                      <a:endCxn id="15" idx="2"/>
                    </p:cNvCxnSpPr>
                    <p:nvPr/>
                  </p:nvCxnSpPr>
                  <p:spPr>
                    <a:xfrm>
                      <a:off x="3429000" y="2438400"/>
                      <a:ext cx="1752600" cy="1524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/>
                    <p:cNvCxnSpPr/>
                    <p:nvPr/>
                  </p:nvCxnSpPr>
                  <p:spPr>
                    <a:xfrm flipV="1">
                      <a:off x="3429000" y="2590800"/>
                      <a:ext cx="1752600" cy="12954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/>
                    <p:cNvCxnSpPr>
                      <a:endCxn id="20" idx="3"/>
                    </p:cNvCxnSpPr>
                    <p:nvPr/>
                  </p:nvCxnSpPr>
                  <p:spPr>
                    <a:xfrm flipV="1">
                      <a:off x="3429000" y="4778282"/>
                      <a:ext cx="1774918" cy="22318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/>
                    <p:cNvCxnSpPr>
                      <a:stCxn id="22" idx="6"/>
                      <a:endCxn id="21" idx="3"/>
                    </p:cNvCxnSpPr>
                    <p:nvPr/>
                  </p:nvCxnSpPr>
                  <p:spPr>
                    <a:xfrm flipV="1">
                      <a:off x="3429000" y="4321082"/>
                      <a:ext cx="1774918" cy="1012918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>
                      <a:endCxn id="15" idx="2"/>
                    </p:cNvCxnSpPr>
                    <p:nvPr/>
                  </p:nvCxnSpPr>
                  <p:spPr>
                    <a:xfrm flipV="1">
                      <a:off x="3429000" y="2590800"/>
                      <a:ext cx="1752600" cy="3048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/>
                    <p:cNvCxnSpPr>
                      <a:endCxn id="15" idx="2"/>
                    </p:cNvCxnSpPr>
                    <p:nvPr/>
                  </p:nvCxnSpPr>
                  <p:spPr>
                    <a:xfrm flipV="1">
                      <a:off x="3429000" y="2590800"/>
                      <a:ext cx="1752600" cy="1730282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Connector 53"/>
                    <p:cNvCxnSpPr>
                      <a:stCxn id="9" idx="6"/>
                      <a:endCxn id="19" idx="2"/>
                    </p:cNvCxnSpPr>
                    <p:nvPr/>
                  </p:nvCxnSpPr>
                  <p:spPr>
                    <a:xfrm flipV="1">
                      <a:off x="3429000" y="3733800"/>
                      <a:ext cx="1752600" cy="6096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59" name="Straight Connector 58"/>
              <p:cNvCxnSpPr>
                <a:stCxn id="7" idx="6"/>
              </p:cNvCxnSpPr>
              <p:nvPr/>
            </p:nvCxnSpPr>
            <p:spPr>
              <a:xfrm>
                <a:off x="3429000" y="3352800"/>
                <a:ext cx="1752600" cy="914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/>
            <p:cNvCxnSpPr>
              <a:endCxn id="20" idx="2"/>
            </p:cNvCxnSpPr>
            <p:nvPr/>
          </p:nvCxnSpPr>
          <p:spPr>
            <a:xfrm>
              <a:off x="3429000" y="4343400"/>
              <a:ext cx="175260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29000" y="2438400"/>
            <a:ext cx="1752600" cy="2895600"/>
            <a:chOff x="3429000" y="2438400"/>
            <a:chExt cx="1752600" cy="2895600"/>
          </a:xfrm>
        </p:grpSpPr>
        <p:grpSp>
          <p:nvGrpSpPr>
            <p:cNvPr id="49" name="Group 48"/>
            <p:cNvGrpSpPr/>
            <p:nvPr/>
          </p:nvGrpSpPr>
          <p:grpSpPr>
            <a:xfrm>
              <a:off x="3429000" y="2438400"/>
              <a:ext cx="1752600" cy="2286000"/>
              <a:chOff x="3429000" y="2438400"/>
              <a:chExt cx="1752600" cy="2286000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571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3429000" y="2895600"/>
                <a:ext cx="1752600" cy="228600"/>
              </a:xfrm>
              <a:prstGeom prst="line">
                <a:avLst/>
              </a:prstGeom>
              <a:ln w="571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429000" y="2438400"/>
                <a:ext cx="1752600" cy="152400"/>
              </a:xfrm>
              <a:prstGeom prst="line">
                <a:avLst/>
              </a:prstGeom>
              <a:ln w="571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3429000" y="3352800"/>
                <a:ext cx="1752600" cy="914400"/>
              </a:xfrm>
              <a:prstGeom prst="line">
                <a:avLst/>
              </a:prstGeom>
              <a:ln w="571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 flipV="1">
              <a:off x="3429000" y="3733800"/>
              <a:ext cx="1752600" cy="1600200"/>
            </a:xfrm>
            <a:prstGeom prst="line">
              <a:avLst/>
            </a:prstGeom>
            <a:ln w="571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29000" y="2590800"/>
            <a:ext cx="1774918" cy="2743200"/>
            <a:chOff x="3429000" y="2590800"/>
            <a:chExt cx="1774918" cy="2743200"/>
          </a:xfrm>
        </p:grpSpPr>
        <p:cxnSp>
          <p:nvCxnSpPr>
            <p:cNvPr id="67" name="Straight Connector 66"/>
            <p:cNvCxnSpPr/>
            <p:nvPr/>
          </p:nvCxnSpPr>
          <p:spPr>
            <a:xfrm flipV="1">
              <a:off x="3429000" y="2590800"/>
              <a:ext cx="1752600" cy="304800"/>
            </a:xfrm>
            <a:prstGeom prst="line">
              <a:avLst/>
            </a:prstGeom>
            <a:ln w="571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429000" y="4321082"/>
              <a:ext cx="1774918" cy="1012918"/>
            </a:xfrm>
            <a:prstGeom prst="line">
              <a:avLst/>
            </a:prstGeom>
            <a:ln w="571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9" idx="6"/>
            </p:cNvCxnSpPr>
            <p:nvPr/>
          </p:nvCxnSpPr>
          <p:spPr>
            <a:xfrm flipV="1">
              <a:off x="3429000" y="3733800"/>
              <a:ext cx="1752600" cy="609600"/>
            </a:xfrm>
            <a:prstGeom prst="line">
              <a:avLst/>
            </a:prstGeom>
            <a:ln w="571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914400" y="3593068"/>
            <a:ext cx="188013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Matching of size </a:t>
            </a:r>
            <a:r>
              <a:rPr lang="en-US" b="1" dirty="0" smtClean="0">
                <a:solidFill>
                  <a:srgbClr val="0070C0"/>
                </a:solidFill>
              </a:rPr>
              <a:t>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14400" y="3581400"/>
            <a:ext cx="188013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Matching of size </a:t>
            </a:r>
            <a:r>
              <a:rPr lang="en-US" b="1" dirty="0" smtClean="0">
                <a:solidFill>
                  <a:srgbClr val="0070C0"/>
                </a:solidFill>
              </a:rPr>
              <a:t>5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81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5" grpId="0"/>
      <p:bldP spid="66" grpId="0"/>
      <p:bldP spid="18" grpId="0" animBg="1"/>
      <p:bldP spid="18" grpId="1" animBg="1"/>
      <p:bldP spid="6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3810000"/>
            <a:ext cx="7772400" cy="136207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Rounding </a:t>
            </a:r>
            <a:r>
              <a:rPr lang="en-US" dirty="0" smtClean="0"/>
              <a:t>of a matrix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2081213"/>
            <a:ext cx="7772400" cy="1500187"/>
          </a:xfrm>
        </p:spPr>
        <p:txBody>
          <a:bodyPr/>
          <a:lstStyle/>
          <a:p>
            <a:pPr algn="ctr"/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 smtClean="0">
                <a:solidFill>
                  <a:schemeClr val="tx1"/>
                </a:solidFill>
              </a:rPr>
              <a:t>A motivating application of </a:t>
            </a:r>
          </a:p>
          <a:p>
            <a:pPr algn="ctr"/>
            <a:r>
              <a:rPr lang="en-US" sz="2800" b="1" dirty="0" smtClean="0">
                <a:solidFill>
                  <a:srgbClr val="006C31"/>
                </a:solidFill>
              </a:rPr>
              <a:t>Max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5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Bipartite matching               Maximum Flow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819400" y="1905000"/>
            <a:ext cx="2590800" cy="3505200"/>
            <a:chOff x="2819400" y="1905000"/>
            <a:chExt cx="2590800" cy="3505200"/>
          </a:xfrm>
        </p:grpSpPr>
        <p:grpSp>
          <p:nvGrpSpPr>
            <p:cNvPr id="24" name="Group 23"/>
            <p:cNvGrpSpPr/>
            <p:nvPr/>
          </p:nvGrpSpPr>
          <p:grpSpPr>
            <a:xfrm>
              <a:off x="5181600" y="2514600"/>
              <a:ext cx="152400" cy="2286000"/>
              <a:chOff x="5181600" y="2514600"/>
              <a:chExt cx="152400" cy="2286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1600" y="2514600"/>
                <a:ext cx="152400" cy="2286000"/>
                <a:chOff x="3276600" y="2514600"/>
                <a:chExt cx="152400" cy="22860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276600" y="2514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6600" y="3048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2766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276600" y="46482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5181600" y="4191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276600" y="2362200"/>
              <a:ext cx="152400" cy="3048000"/>
              <a:chOff x="3276600" y="2362200"/>
              <a:chExt cx="152400" cy="304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276600" y="2362200"/>
                <a:ext cx="152400" cy="2514600"/>
                <a:chOff x="3276600" y="2362200"/>
                <a:chExt cx="152400" cy="25146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76600" y="2362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276600" y="2819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76600" y="3276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2766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276600" y="4267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276600" y="4724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276600" y="5257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19400" y="1905000"/>
              <a:ext cx="1137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applicants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8762" y="1916668"/>
              <a:ext cx="571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jobs</a:t>
              </a:r>
              <a:endParaRPr lang="en-US" dirty="0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30" name="Straight Connector 29"/>
                <p:cNvCxnSpPr>
                  <a:endCxn id="17" idx="2"/>
                </p:cNvCxnSpPr>
                <p:nvPr/>
              </p:nvCxnSpPr>
              <p:spPr>
                <a:xfrm>
                  <a:off x="3429000" y="2895600"/>
                  <a:ext cx="175260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733800"/>
                    <a:ext cx="1752600" cy="1600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>
                      <a:stCxn id="9" idx="6"/>
                      <a:endCxn id="21" idx="2"/>
                    </p:cNvCxnSpPr>
                    <p:nvPr/>
                  </p:nvCxnSpPr>
                  <p:spPr>
                    <a:xfrm flipV="1">
                      <a:off x="3429000" y="4267200"/>
                      <a:ext cx="1752600" cy="762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>
                        <a:endCxn id="15" idx="2"/>
                      </p:cNvCxnSpPr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endCxn id="20" idx="3"/>
                      </p:cNvCxnSpPr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22" idx="6"/>
                        <a:endCxn id="21" idx="3"/>
                      </p:cNvCxnSpPr>
                      <p:nvPr/>
                    </p:nvCxnSpPr>
                    <p:spPr>
                      <a:xfrm flipV="1">
                        <a:off x="3429000" y="4321082"/>
                        <a:ext cx="1774918" cy="10129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>
                        <a:stCxn id="9" idx="6"/>
                        <a:endCxn id="19" idx="2"/>
                      </p:cNvCxnSpPr>
                      <p:nvPr/>
                    </p:nvCxnSpPr>
                    <p:spPr>
                      <a:xfrm flipV="1">
                        <a:off x="3429000" y="3733800"/>
                        <a:ext cx="1752600" cy="609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>
                  <a:stCxn id="7" idx="6"/>
                </p:cNvCxnSpPr>
                <p:nvPr/>
              </p:nvCxnSpPr>
              <p:spPr>
                <a:xfrm>
                  <a:off x="3429000" y="3352800"/>
                  <a:ext cx="1752600" cy="914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>
                <a:endCxn id="20" idx="2"/>
              </p:cNvCxnSpPr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114800" y="2514600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4343400" y="3810000"/>
              <a:ext cx="76200" cy="43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419600" y="4343402"/>
              <a:ext cx="76200" cy="76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19600" y="3962400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05300" y="30099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267200" y="4305300"/>
              <a:ext cx="152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4521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2484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905000" y="3429000"/>
            <a:ext cx="352981" cy="521732"/>
            <a:chOff x="6248400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45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081491" y="2492282"/>
            <a:ext cx="1217427" cy="2841718"/>
            <a:chOff x="2081491" y="2492282"/>
            <a:chExt cx="1217427" cy="2841718"/>
          </a:xfrm>
        </p:grpSpPr>
        <p:cxnSp>
          <p:nvCxnSpPr>
            <p:cNvPr id="100" name="Straight Arrow Connector 99"/>
            <p:cNvCxnSpPr>
              <a:stCxn id="97" idx="7"/>
              <a:endCxn id="5" idx="3"/>
            </p:cNvCxnSpPr>
            <p:nvPr/>
          </p:nvCxnSpPr>
          <p:spPr>
            <a:xfrm flipV="1">
              <a:off x="2111282" y="2492282"/>
              <a:ext cx="11876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  <a:endCxn id="6" idx="3"/>
            </p:cNvCxnSpPr>
            <p:nvPr/>
          </p:nvCxnSpPr>
          <p:spPr>
            <a:xfrm flipV="1">
              <a:off x="2133600" y="2949482"/>
              <a:ext cx="1165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  <a:endCxn id="7" idx="3"/>
            </p:cNvCxnSpPr>
            <p:nvPr/>
          </p:nvCxnSpPr>
          <p:spPr>
            <a:xfrm flipV="1">
              <a:off x="2111282" y="3406682"/>
              <a:ext cx="11876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  <a:endCxn id="8" idx="1"/>
            </p:cNvCxnSpPr>
            <p:nvPr/>
          </p:nvCxnSpPr>
          <p:spPr>
            <a:xfrm>
              <a:off x="2081491" y="3581400"/>
              <a:ext cx="12174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  <a:endCxn id="9" idx="1"/>
            </p:cNvCxnSpPr>
            <p:nvPr/>
          </p:nvCxnSpPr>
          <p:spPr>
            <a:xfrm>
              <a:off x="2081491" y="3581400"/>
              <a:ext cx="12174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  <a:endCxn id="22" idx="2"/>
            </p:cNvCxnSpPr>
            <p:nvPr/>
          </p:nvCxnSpPr>
          <p:spPr>
            <a:xfrm>
              <a:off x="2081491" y="3581400"/>
              <a:ext cx="11951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  <a:endCxn id="11" idx="2"/>
            </p:cNvCxnSpPr>
            <p:nvPr/>
          </p:nvCxnSpPr>
          <p:spPr>
            <a:xfrm>
              <a:off x="2081491" y="3581400"/>
              <a:ext cx="11951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334000" y="2590800"/>
            <a:ext cx="1012918" cy="2133600"/>
            <a:chOff x="5334000" y="2590800"/>
            <a:chExt cx="1012918" cy="2133600"/>
          </a:xfrm>
        </p:grpSpPr>
        <p:cxnSp>
          <p:nvCxnSpPr>
            <p:cNvPr id="121" name="Straight Arrow Connector 120"/>
            <p:cNvCxnSpPr>
              <a:stCxn id="15" idx="6"/>
              <a:endCxn id="93" idx="2"/>
            </p:cNvCxnSpPr>
            <p:nvPr/>
          </p:nvCxnSpPr>
          <p:spPr>
            <a:xfrm>
              <a:off x="5334000" y="2590800"/>
              <a:ext cx="9906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7" idx="6"/>
              <a:endCxn id="93" idx="2"/>
            </p:cNvCxnSpPr>
            <p:nvPr/>
          </p:nvCxnSpPr>
          <p:spPr>
            <a:xfrm>
              <a:off x="5334000" y="3124200"/>
              <a:ext cx="9906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9" idx="6"/>
              <a:endCxn id="93" idx="3"/>
            </p:cNvCxnSpPr>
            <p:nvPr/>
          </p:nvCxnSpPr>
          <p:spPr>
            <a:xfrm flipV="1">
              <a:off x="5334000" y="3559082"/>
              <a:ext cx="1012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1" idx="6"/>
              <a:endCxn id="93" idx="3"/>
            </p:cNvCxnSpPr>
            <p:nvPr/>
          </p:nvCxnSpPr>
          <p:spPr>
            <a:xfrm flipV="1">
              <a:off x="5334000" y="3559082"/>
              <a:ext cx="10129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0" idx="6"/>
            </p:cNvCxnSpPr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Left-Right Arrow 135"/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5410200" y="2743200"/>
            <a:ext cx="311304" cy="1981200"/>
            <a:chOff x="5410200" y="2514600"/>
            <a:chExt cx="311304" cy="198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584296" y="2895600"/>
            <a:ext cx="317808" cy="1905000"/>
            <a:chOff x="2584296" y="2667000"/>
            <a:chExt cx="317808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3886200" y="2466201"/>
            <a:ext cx="533400" cy="2791599"/>
            <a:chOff x="3886200" y="2237601"/>
            <a:chExt cx="533400" cy="2791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Group 166"/>
            <p:cNvGrpSpPr/>
            <p:nvPr/>
          </p:nvGrpSpPr>
          <p:grpSpPr>
            <a:xfrm>
              <a:off x="3886200" y="2237601"/>
              <a:ext cx="533400" cy="2791599"/>
              <a:chOff x="3886200" y="2237601"/>
              <a:chExt cx="533400" cy="279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76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588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loud Callout 9"/>
          <p:cNvSpPr/>
          <p:nvPr/>
        </p:nvSpPr>
        <p:spPr>
          <a:xfrm>
            <a:off x="5181600" y="5271701"/>
            <a:ext cx="3736848" cy="1205299"/>
          </a:xfrm>
          <a:prstGeom prst="cloudCallout">
            <a:avLst>
              <a:gd name="adj1" fmla="val -20833"/>
              <a:gd name="adj2" fmla="val 8134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does the </a:t>
            </a:r>
            <a:r>
              <a:rPr lang="en-US" u="sng" dirty="0">
                <a:solidFill>
                  <a:schemeClr val="tx1"/>
                </a:solidFill>
              </a:rPr>
              <a:t>max-flow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instance look </a:t>
            </a:r>
            <a:r>
              <a:rPr lang="en-US" dirty="0">
                <a:solidFill>
                  <a:schemeClr val="tx1"/>
                </a:solidFill>
              </a:rPr>
              <a:t>like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18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36" grpId="0" animBg="1"/>
      <p:bldP spid="170" grpId="0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Bipartite matching               Maximum Flow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There is a </a:t>
                </a:r>
                <a:r>
                  <a:rPr lang="en-US" sz="2000" dirty="0" smtClean="0"/>
                  <a:t>                   matching </a:t>
                </a:r>
                <a:r>
                  <a:rPr lang="en-US" sz="2000" dirty="0"/>
                  <a:t>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if and only if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there is a </a:t>
                </a:r>
                <a:r>
                  <a:rPr lang="en-US" sz="2000" dirty="0" smtClean="0"/>
                  <a:t>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12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819400" y="1905000"/>
            <a:ext cx="2590800" cy="3505200"/>
            <a:chOff x="2819400" y="1905000"/>
            <a:chExt cx="2590800" cy="3505200"/>
          </a:xfrm>
        </p:grpSpPr>
        <p:grpSp>
          <p:nvGrpSpPr>
            <p:cNvPr id="24" name="Group 23"/>
            <p:cNvGrpSpPr/>
            <p:nvPr/>
          </p:nvGrpSpPr>
          <p:grpSpPr>
            <a:xfrm>
              <a:off x="5181600" y="2514600"/>
              <a:ext cx="152400" cy="2286000"/>
              <a:chOff x="5181600" y="2514600"/>
              <a:chExt cx="152400" cy="2286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1600" y="2514600"/>
                <a:ext cx="152400" cy="2286000"/>
                <a:chOff x="3276600" y="2514600"/>
                <a:chExt cx="152400" cy="22860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276600" y="2514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6600" y="3048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2766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276600" y="46482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5181600" y="4191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276600" y="2362200"/>
              <a:ext cx="152400" cy="3048000"/>
              <a:chOff x="3276600" y="2362200"/>
              <a:chExt cx="152400" cy="304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276600" y="2362200"/>
                <a:ext cx="152400" cy="2514600"/>
                <a:chOff x="3276600" y="2362200"/>
                <a:chExt cx="152400" cy="25146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76600" y="2362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276600" y="2819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76600" y="3276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2766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276600" y="4267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276600" y="4724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276600" y="5257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19400" y="1905000"/>
              <a:ext cx="1137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applicants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8762" y="1916668"/>
              <a:ext cx="571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jobs</a:t>
              </a:r>
              <a:endParaRPr lang="en-US" dirty="0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30" name="Straight Connector 29"/>
                <p:cNvCxnSpPr>
                  <a:endCxn id="17" idx="2"/>
                </p:cNvCxnSpPr>
                <p:nvPr/>
              </p:nvCxnSpPr>
              <p:spPr>
                <a:xfrm>
                  <a:off x="3429000" y="2895600"/>
                  <a:ext cx="175260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733800"/>
                    <a:ext cx="1752600" cy="1600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>
                      <a:stCxn id="9" idx="6"/>
                      <a:endCxn id="21" idx="2"/>
                    </p:cNvCxnSpPr>
                    <p:nvPr/>
                  </p:nvCxnSpPr>
                  <p:spPr>
                    <a:xfrm flipV="1">
                      <a:off x="3429000" y="4267200"/>
                      <a:ext cx="1752600" cy="762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>
                        <a:endCxn id="15" idx="2"/>
                      </p:cNvCxnSpPr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endCxn id="20" idx="3"/>
                      </p:cNvCxnSpPr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22" idx="6"/>
                        <a:endCxn id="21" idx="3"/>
                      </p:cNvCxnSpPr>
                      <p:nvPr/>
                    </p:nvCxnSpPr>
                    <p:spPr>
                      <a:xfrm flipV="1">
                        <a:off x="3429000" y="4321082"/>
                        <a:ext cx="1774918" cy="10129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>
                        <a:stCxn id="9" idx="6"/>
                        <a:endCxn id="19" idx="2"/>
                      </p:cNvCxnSpPr>
                      <p:nvPr/>
                    </p:nvCxnSpPr>
                    <p:spPr>
                      <a:xfrm flipV="1">
                        <a:off x="3429000" y="3733800"/>
                        <a:ext cx="1752600" cy="609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>
                  <a:stCxn id="7" idx="6"/>
                </p:cNvCxnSpPr>
                <p:nvPr/>
              </p:nvCxnSpPr>
              <p:spPr>
                <a:xfrm>
                  <a:off x="3429000" y="3352800"/>
                  <a:ext cx="1752600" cy="914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>
                <a:endCxn id="20" idx="2"/>
              </p:cNvCxnSpPr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114800" y="2514600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4343400" y="3810000"/>
              <a:ext cx="76200" cy="43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419600" y="4343402"/>
              <a:ext cx="76200" cy="76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19600" y="3962400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05300" y="30099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267200" y="4305300"/>
              <a:ext cx="152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4521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2484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905000" y="3429000"/>
            <a:ext cx="352981" cy="521732"/>
            <a:chOff x="6248400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5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081491" y="2492282"/>
            <a:ext cx="1217427" cy="2841718"/>
            <a:chOff x="2081491" y="2492282"/>
            <a:chExt cx="1217427" cy="2841718"/>
          </a:xfrm>
        </p:grpSpPr>
        <p:cxnSp>
          <p:nvCxnSpPr>
            <p:cNvPr id="100" name="Straight Arrow Connector 99"/>
            <p:cNvCxnSpPr>
              <a:stCxn id="97" idx="7"/>
              <a:endCxn id="5" idx="3"/>
            </p:cNvCxnSpPr>
            <p:nvPr/>
          </p:nvCxnSpPr>
          <p:spPr>
            <a:xfrm flipV="1">
              <a:off x="2111282" y="2492282"/>
              <a:ext cx="11876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  <a:endCxn id="6" idx="3"/>
            </p:cNvCxnSpPr>
            <p:nvPr/>
          </p:nvCxnSpPr>
          <p:spPr>
            <a:xfrm flipV="1">
              <a:off x="2133600" y="2949482"/>
              <a:ext cx="1165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  <a:endCxn id="7" idx="3"/>
            </p:cNvCxnSpPr>
            <p:nvPr/>
          </p:nvCxnSpPr>
          <p:spPr>
            <a:xfrm flipV="1">
              <a:off x="2111282" y="3406682"/>
              <a:ext cx="11876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  <a:endCxn id="8" idx="1"/>
            </p:cNvCxnSpPr>
            <p:nvPr/>
          </p:nvCxnSpPr>
          <p:spPr>
            <a:xfrm>
              <a:off x="2081491" y="3581400"/>
              <a:ext cx="12174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  <a:endCxn id="9" idx="1"/>
            </p:cNvCxnSpPr>
            <p:nvPr/>
          </p:nvCxnSpPr>
          <p:spPr>
            <a:xfrm>
              <a:off x="2081491" y="3581400"/>
              <a:ext cx="12174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  <a:endCxn id="22" idx="2"/>
            </p:cNvCxnSpPr>
            <p:nvPr/>
          </p:nvCxnSpPr>
          <p:spPr>
            <a:xfrm>
              <a:off x="2081491" y="3581400"/>
              <a:ext cx="11951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  <a:endCxn id="11" idx="2"/>
            </p:cNvCxnSpPr>
            <p:nvPr/>
          </p:nvCxnSpPr>
          <p:spPr>
            <a:xfrm>
              <a:off x="2081491" y="3581400"/>
              <a:ext cx="11951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334000" y="2590800"/>
            <a:ext cx="1012918" cy="2133600"/>
            <a:chOff x="5334000" y="2590800"/>
            <a:chExt cx="1012918" cy="2133600"/>
          </a:xfrm>
        </p:grpSpPr>
        <p:cxnSp>
          <p:nvCxnSpPr>
            <p:cNvPr id="121" name="Straight Arrow Connector 120"/>
            <p:cNvCxnSpPr>
              <a:stCxn id="15" idx="6"/>
              <a:endCxn id="93" idx="2"/>
            </p:cNvCxnSpPr>
            <p:nvPr/>
          </p:nvCxnSpPr>
          <p:spPr>
            <a:xfrm>
              <a:off x="5334000" y="2590800"/>
              <a:ext cx="9906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7" idx="6"/>
              <a:endCxn id="93" idx="2"/>
            </p:cNvCxnSpPr>
            <p:nvPr/>
          </p:nvCxnSpPr>
          <p:spPr>
            <a:xfrm>
              <a:off x="5334000" y="3124200"/>
              <a:ext cx="9906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9" idx="6"/>
              <a:endCxn id="93" idx="3"/>
            </p:cNvCxnSpPr>
            <p:nvPr/>
          </p:nvCxnSpPr>
          <p:spPr>
            <a:xfrm flipV="1">
              <a:off x="5334000" y="3559082"/>
              <a:ext cx="1012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1" idx="6"/>
              <a:endCxn id="93" idx="3"/>
            </p:cNvCxnSpPr>
            <p:nvPr/>
          </p:nvCxnSpPr>
          <p:spPr>
            <a:xfrm flipV="1">
              <a:off x="5334000" y="3559082"/>
              <a:ext cx="10129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0" idx="6"/>
            </p:cNvCxnSpPr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Left-Right Arrow 135"/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5410200" y="2743200"/>
            <a:ext cx="311304" cy="1981200"/>
            <a:chOff x="5410200" y="2514600"/>
            <a:chExt cx="311304" cy="198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584296" y="2895600"/>
            <a:ext cx="317808" cy="1905000"/>
            <a:chOff x="2584296" y="2667000"/>
            <a:chExt cx="317808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3886200" y="2466201"/>
            <a:ext cx="533400" cy="2791599"/>
            <a:chOff x="3886200" y="2237601"/>
            <a:chExt cx="533400" cy="2791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Group 166"/>
            <p:cNvGrpSpPr/>
            <p:nvPr/>
          </p:nvGrpSpPr>
          <p:grpSpPr>
            <a:xfrm>
              <a:off x="3886200" y="2237601"/>
              <a:ext cx="533400" cy="2791599"/>
              <a:chOff x="3886200" y="2237601"/>
              <a:chExt cx="533400" cy="279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576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588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loud Callout 11"/>
          <p:cNvSpPr/>
          <p:nvPr/>
        </p:nvSpPr>
        <p:spPr>
          <a:xfrm>
            <a:off x="6019800" y="4038600"/>
            <a:ext cx="3124200" cy="1279266"/>
          </a:xfrm>
          <a:prstGeom prst="cloudCallout">
            <a:avLst>
              <a:gd name="adj1" fmla="val -14396"/>
              <a:gd name="adj2" fmla="val 8471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</a:t>
            </a:r>
            <a:r>
              <a:rPr lang="en-US" dirty="0">
                <a:solidFill>
                  <a:schemeClr val="tx1"/>
                </a:solidFill>
              </a:rPr>
              <a:t>is the relation between the two instances ?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13493" y="5904468"/>
            <a:ext cx="11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maximum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2667000" y="6273800"/>
            <a:ext cx="11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maximum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Down Ribbon 106"/>
              <p:cNvSpPr/>
              <p:nvPr/>
            </p:nvSpPr>
            <p:spPr>
              <a:xfrm>
                <a:off x="5334000" y="1600200"/>
                <a:ext cx="3657600" cy="1066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Convince yourself that this theorem would directly imply that </a:t>
                </a:r>
              </a:p>
              <a:p>
                <a:pPr algn="ctr"/>
                <a:r>
                  <a:rPr lang="en-US" sz="1400" dirty="0" err="1" smtClean="0">
                    <a:solidFill>
                      <a:schemeClr val="tx1"/>
                    </a:solidFill>
                  </a:rPr>
                  <a:t>maxflow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 = max matching in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Down Ribbon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600200"/>
                <a:ext cx="3657600" cy="1066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40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2" grpId="1" animBg="1"/>
      <p:bldP spid="16" grpId="0"/>
      <p:bldP spid="16" grpId="1"/>
      <p:bldP spid="110" grpId="0"/>
      <p:bldP spid="110" grpId="1"/>
      <p:bldP spid="107" grpId="0" animBg="1"/>
      <p:bldP spid="10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Bipartite matching               Maximum Flow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(part 1)</a:t>
                </a:r>
                <a:r>
                  <a:rPr lang="en-US" sz="2000" dirty="0" smtClean="0"/>
                  <a:t>: If there </a:t>
                </a:r>
                <a:r>
                  <a:rPr lang="en-US" sz="2000" dirty="0"/>
                  <a:t>is a matching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then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  <a:r>
                  <a:rPr lang="en-US" sz="2000" dirty="0" smtClean="0"/>
                  <a:t>               there </a:t>
                </a:r>
                <a:r>
                  <a:rPr lang="en-US" sz="2000" dirty="0"/>
                  <a:t>is a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12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819400" y="1905000"/>
            <a:ext cx="2590800" cy="3505200"/>
            <a:chOff x="2819400" y="1905000"/>
            <a:chExt cx="2590800" cy="3505200"/>
          </a:xfrm>
        </p:grpSpPr>
        <p:grpSp>
          <p:nvGrpSpPr>
            <p:cNvPr id="24" name="Group 23"/>
            <p:cNvGrpSpPr/>
            <p:nvPr/>
          </p:nvGrpSpPr>
          <p:grpSpPr>
            <a:xfrm>
              <a:off x="5181600" y="2514600"/>
              <a:ext cx="152400" cy="2286000"/>
              <a:chOff x="5181600" y="2514600"/>
              <a:chExt cx="152400" cy="2286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1600" y="2514600"/>
                <a:ext cx="152400" cy="2286000"/>
                <a:chOff x="3276600" y="2514600"/>
                <a:chExt cx="152400" cy="22860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276600" y="2514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6600" y="3048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2766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276600" y="46482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5181600" y="4191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276600" y="2362200"/>
              <a:ext cx="152400" cy="3048000"/>
              <a:chOff x="3276600" y="2362200"/>
              <a:chExt cx="152400" cy="304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276600" y="2362200"/>
                <a:ext cx="152400" cy="2514600"/>
                <a:chOff x="3276600" y="2362200"/>
                <a:chExt cx="152400" cy="25146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76600" y="2362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276600" y="2819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76600" y="3276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2766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276600" y="4267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276600" y="4724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276600" y="5257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19400" y="1905000"/>
              <a:ext cx="1137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applicants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8762" y="1916668"/>
              <a:ext cx="571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jobs</a:t>
              </a:r>
              <a:endParaRPr lang="en-US" dirty="0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30" name="Straight Connector 29"/>
                <p:cNvCxnSpPr>
                  <a:endCxn id="17" idx="2"/>
                </p:cNvCxnSpPr>
                <p:nvPr/>
              </p:nvCxnSpPr>
              <p:spPr>
                <a:xfrm>
                  <a:off x="3429000" y="2895600"/>
                  <a:ext cx="175260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733800"/>
                    <a:ext cx="1752600" cy="1600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>
                      <a:stCxn id="9" idx="6"/>
                      <a:endCxn id="21" idx="2"/>
                    </p:cNvCxnSpPr>
                    <p:nvPr/>
                  </p:nvCxnSpPr>
                  <p:spPr>
                    <a:xfrm flipV="1">
                      <a:off x="3429000" y="4267200"/>
                      <a:ext cx="1752600" cy="762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>
                        <a:endCxn id="15" idx="2"/>
                      </p:cNvCxnSpPr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endCxn id="20" idx="3"/>
                      </p:cNvCxnSpPr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22" idx="6"/>
                        <a:endCxn id="21" idx="3"/>
                      </p:cNvCxnSpPr>
                      <p:nvPr/>
                    </p:nvCxnSpPr>
                    <p:spPr>
                      <a:xfrm flipV="1">
                        <a:off x="3429000" y="4321082"/>
                        <a:ext cx="1774918" cy="10129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>
                        <a:stCxn id="9" idx="6"/>
                        <a:endCxn id="19" idx="2"/>
                      </p:cNvCxnSpPr>
                      <p:nvPr/>
                    </p:nvCxnSpPr>
                    <p:spPr>
                      <a:xfrm flipV="1">
                        <a:off x="3429000" y="3733800"/>
                        <a:ext cx="1752600" cy="609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>
                  <a:stCxn id="7" idx="6"/>
                </p:cNvCxnSpPr>
                <p:nvPr/>
              </p:nvCxnSpPr>
              <p:spPr>
                <a:xfrm>
                  <a:off x="3429000" y="3352800"/>
                  <a:ext cx="1752600" cy="914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>
                <a:endCxn id="20" idx="2"/>
              </p:cNvCxnSpPr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114800" y="2514600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4343400" y="3810000"/>
              <a:ext cx="76200" cy="43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419600" y="4343402"/>
              <a:ext cx="76200" cy="76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19600" y="3962400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05300" y="30099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267200" y="4305300"/>
              <a:ext cx="152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4521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2484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905000" y="3429000"/>
            <a:ext cx="352981" cy="521732"/>
            <a:chOff x="6248400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5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081491" y="2492282"/>
            <a:ext cx="1217427" cy="2841718"/>
            <a:chOff x="2081491" y="2492282"/>
            <a:chExt cx="1217427" cy="2841718"/>
          </a:xfrm>
        </p:grpSpPr>
        <p:cxnSp>
          <p:nvCxnSpPr>
            <p:cNvPr id="100" name="Straight Arrow Connector 99"/>
            <p:cNvCxnSpPr>
              <a:stCxn id="97" idx="7"/>
              <a:endCxn id="5" idx="3"/>
            </p:cNvCxnSpPr>
            <p:nvPr/>
          </p:nvCxnSpPr>
          <p:spPr>
            <a:xfrm flipV="1">
              <a:off x="2111282" y="2492282"/>
              <a:ext cx="11876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  <a:endCxn id="6" idx="3"/>
            </p:cNvCxnSpPr>
            <p:nvPr/>
          </p:nvCxnSpPr>
          <p:spPr>
            <a:xfrm flipV="1">
              <a:off x="2133600" y="2949482"/>
              <a:ext cx="1165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  <a:endCxn id="7" idx="3"/>
            </p:cNvCxnSpPr>
            <p:nvPr/>
          </p:nvCxnSpPr>
          <p:spPr>
            <a:xfrm flipV="1">
              <a:off x="2111282" y="3406682"/>
              <a:ext cx="11876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  <a:endCxn id="8" idx="1"/>
            </p:cNvCxnSpPr>
            <p:nvPr/>
          </p:nvCxnSpPr>
          <p:spPr>
            <a:xfrm>
              <a:off x="2081491" y="3581400"/>
              <a:ext cx="12174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  <a:endCxn id="9" idx="1"/>
            </p:cNvCxnSpPr>
            <p:nvPr/>
          </p:nvCxnSpPr>
          <p:spPr>
            <a:xfrm>
              <a:off x="2081491" y="3581400"/>
              <a:ext cx="12174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  <a:endCxn id="22" idx="2"/>
            </p:cNvCxnSpPr>
            <p:nvPr/>
          </p:nvCxnSpPr>
          <p:spPr>
            <a:xfrm>
              <a:off x="2081491" y="3581400"/>
              <a:ext cx="11951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  <a:endCxn id="11" idx="2"/>
            </p:cNvCxnSpPr>
            <p:nvPr/>
          </p:nvCxnSpPr>
          <p:spPr>
            <a:xfrm>
              <a:off x="2081491" y="3581400"/>
              <a:ext cx="11951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334000" y="2590800"/>
            <a:ext cx="1012918" cy="2133600"/>
            <a:chOff x="5334000" y="2590800"/>
            <a:chExt cx="1012918" cy="2133600"/>
          </a:xfrm>
        </p:grpSpPr>
        <p:cxnSp>
          <p:nvCxnSpPr>
            <p:cNvPr id="121" name="Straight Arrow Connector 120"/>
            <p:cNvCxnSpPr>
              <a:stCxn id="15" idx="6"/>
              <a:endCxn id="93" idx="2"/>
            </p:cNvCxnSpPr>
            <p:nvPr/>
          </p:nvCxnSpPr>
          <p:spPr>
            <a:xfrm>
              <a:off x="5334000" y="2590800"/>
              <a:ext cx="9906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7" idx="6"/>
              <a:endCxn id="93" idx="2"/>
            </p:cNvCxnSpPr>
            <p:nvPr/>
          </p:nvCxnSpPr>
          <p:spPr>
            <a:xfrm>
              <a:off x="5334000" y="3124200"/>
              <a:ext cx="9906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9" idx="6"/>
              <a:endCxn id="93" idx="3"/>
            </p:cNvCxnSpPr>
            <p:nvPr/>
          </p:nvCxnSpPr>
          <p:spPr>
            <a:xfrm flipV="1">
              <a:off x="5334000" y="3559082"/>
              <a:ext cx="1012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1" idx="6"/>
              <a:endCxn id="93" idx="3"/>
            </p:cNvCxnSpPr>
            <p:nvPr/>
          </p:nvCxnSpPr>
          <p:spPr>
            <a:xfrm flipV="1">
              <a:off x="5334000" y="3559082"/>
              <a:ext cx="10129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0" idx="6"/>
            </p:cNvCxnSpPr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Left-Right Arrow 135"/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5410200" y="2743200"/>
            <a:ext cx="311304" cy="1981200"/>
            <a:chOff x="5410200" y="2514600"/>
            <a:chExt cx="311304" cy="198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584296" y="2895600"/>
            <a:ext cx="317808" cy="1905000"/>
            <a:chOff x="2584296" y="2667000"/>
            <a:chExt cx="317808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3886200" y="2466201"/>
            <a:ext cx="533400" cy="2791599"/>
            <a:chOff x="3886200" y="2237601"/>
            <a:chExt cx="533400" cy="2791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Group 166"/>
            <p:cNvGrpSpPr/>
            <p:nvPr/>
          </p:nvGrpSpPr>
          <p:grpSpPr>
            <a:xfrm>
              <a:off x="3886200" y="2237601"/>
              <a:ext cx="533400" cy="2791599"/>
              <a:chOff x="3886200" y="2237601"/>
              <a:chExt cx="533400" cy="279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576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588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08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Bipartite matching               Maximum Flow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(part 1)</a:t>
                </a:r>
                <a:r>
                  <a:rPr lang="en-US" sz="2000" dirty="0" smtClean="0"/>
                  <a:t>: If there </a:t>
                </a:r>
                <a:r>
                  <a:rPr lang="en-US" sz="2000" dirty="0"/>
                  <a:t>is a matching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then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  <a:r>
                  <a:rPr lang="en-US" sz="2000" dirty="0" smtClean="0"/>
                  <a:t>               there </a:t>
                </a:r>
                <a:r>
                  <a:rPr lang="en-US" sz="2000" dirty="0"/>
                  <a:t>is a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12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819400" y="1905000"/>
            <a:ext cx="2590800" cy="3505200"/>
            <a:chOff x="2819400" y="1905000"/>
            <a:chExt cx="2590800" cy="3505200"/>
          </a:xfrm>
        </p:grpSpPr>
        <p:grpSp>
          <p:nvGrpSpPr>
            <p:cNvPr id="24" name="Group 23"/>
            <p:cNvGrpSpPr/>
            <p:nvPr/>
          </p:nvGrpSpPr>
          <p:grpSpPr>
            <a:xfrm>
              <a:off x="5181600" y="2514600"/>
              <a:ext cx="152400" cy="2286000"/>
              <a:chOff x="5181600" y="2514600"/>
              <a:chExt cx="152400" cy="2286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1600" y="2514600"/>
                <a:ext cx="152400" cy="2286000"/>
                <a:chOff x="3276600" y="2514600"/>
                <a:chExt cx="152400" cy="22860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276600" y="2514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6600" y="3048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2766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276600" y="46482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5181600" y="4191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276600" y="2362200"/>
              <a:ext cx="152400" cy="3048000"/>
              <a:chOff x="3276600" y="2362200"/>
              <a:chExt cx="152400" cy="304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276600" y="2362200"/>
                <a:ext cx="152400" cy="2514600"/>
                <a:chOff x="3276600" y="2362200"/>
                <a:chExt cx="152400" cy="25146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76600" y="2362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276600" y="2819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76600" y="3276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2766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276600" y="4267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276600" y="4724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276600" y="5257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19400" y="1905000"/>
              <a:ext cx="1137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applicants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8762" y="1916668"/>
              <a:ext cx="571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jobs</a:t>
              </a:r>
              <a:endParaRPr lang="en-US" dirty="0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30" name="Straight Connector 29"/>
                <p:cNvCxnSpPr>
                  <a:endCxn id="17" idx="2"/>
                </p:cNvCxnSpPr>
                <p:nvPr/>
              </p:nvCxnSpPr>
              <p:spPr>
                <a:xfrm>
                  <a:off x="3429000" y="2895600"/>
                  <a:ext cx="175260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733800"/>
                    <a:ext cx="1752600" cy="1600200"/>
                  </a:xfrm>
                  <a:prstGeom prst="line">
                    <a:avLst/>
                  </a:prstGeom>
                  <a:ln w="57150">
                    <a:solidFill>
                      <a:srgbClr val="006C3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>
                      <a:stCxn id="9" idx="6"/>
                      <a:endCxn id="21" idx="2"/>
                    </p:cNvCxnSpPr>
                    <p:nvPr/>
                  </p:nvCxnSpPr>
                  <p:spPr>
                    <a:xfrm flipV="1">
                      <a:off x="3429000" y="4267200"/>
                      <a:ext cx="1752600" cy="76200"/>
                    </a:xfrm>
                    <a:prstGeom prst="line">
                      <a:avLst/>
                    </a:prstGeom>
                    <a:ln w="57150">
                      <a:solidFill>
                        <a:srgbClr val="006C3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>
                        <a:endCxn id="15" idx="2"/>
                      </p:cNvCxnSpPr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57150">
                        <a:solidFill>
                          <a:srgbClr val="006C3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endCxn id="20" idx="3"/>
                      </p:cNvCxnSpPr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22" idx="6"/>
                        <a:endCxn id="21" idx="3"/>
                      </p:cNvCxnSpPr>
                      <p:nvPr/>
                    </p:nvCxnSpPr>
                    <p:spPr>
                      <a:xfrm flipV="1">
                        <a:off x="3429000" y="4321082"/>
                        <a:ext cx="1774918" cy="10129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>
                        <a:stCxn id="9" idx="6"/>
                        <a:endCxn id="19" idx="2"/>
                      </p:cNvCxnSpPr>
                      <p:nvPr/>
                    </p:nvCxnSpPr>
                    <p:spPr>
                      <a:xfrm flipV="1">
                        <a:off x="3429000" y="3733800"/>
                        <a:ext cx="1752600" cy="609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>
                  <a:stCxn id="7" idx="6"/>
                </p:cNvCxnSpPr>
                <p:nvPr/>
              </p:nvCxnSpPr>
              <p:spPr>
                <a:xfrm>
                  <a:off x="3429000" y="3352800"/>
                  <a:ext cx="1752600" cy="914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>
                <a:endCxn id="20" idx="2"/>
              </p:cNvCxnSpPr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114800" y="2514600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4343400" y="3810000"/>
              <a:ext cx="76200" cy="43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419600" y="4343402"/>
              <a:ext cx="76200" cy="76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19600" y="3962400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05300" y="30099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267200" y="4305300"/>
              <a:ext cx="152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4521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2484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905000" y="3429000"/>
            <a:ext cx="352981" cy="521732"/>
            <a:chOff x="6248400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5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081491" y="2492282"/>
            <a:ext cx="1217427" cy="2841718"/>
            <a:chOff x="2081491" y="2492282"/>
            <a:chExt cx="1217427" cy="2841718"/>
          </a:xfrm>
        </p:grpSpPr>
        <p:cxnSp>
          <p:nvCxnSpPr>
            <p:cNvPr id="100" name="Straight Arrow Connector 99"/>
            <p:cNvCxnSpPr>
              <a:stCxn id="97" idx="7"/>
              <a:endCxn id="5" idx="3"/>
            </p:cNvCxnSpPr>
            <p:nvPr/>
          </p:nvCxnSpPr>
          <p:spPr>
            <a:xfrm flipV="1">
              <a:off x="2111282" y="2492282"/>
              <a:ext cx="11876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  <a:endCxn id="6" idx="3"/>
            </p:cNvCxnSpPr>
            <p:nvPr/>
          </p:nvCxnSpPr>
          <p:spPr>
            <a:xfrm flipV="1">
              <a:off x="2133600" y="2949482"/>
              <a:ext cx="1165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  <a:endCxn id="7" idx="3"/>
            </p:cNvCxnSpPr>
            <p:nvPr/>
          </p:nvCxnSpPr>
          <p:spPr>
            <a:xfrm flipV="1">
              <a:off x="2111282" y="3406682"/>
              <a:ext cx="11876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  <a:endCxn id="8" idx="1"/>
            </p:cNvCxnSpPr>
            <p:nvPr/>
          </p:nvCxnSpPr>
          <p:spPr>
            <a:xfrm>
              <a:off x="2081491" y="3581400"/>
              <a:ext cx="12174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  <a:endCxn id="9" idx="1"/>
            </p:cNvCxnSpPr>
            <p:nvPr/>
          </p:nvCxnSpPr>
          <p:spPr>
            <a:xfrm>
              <a:off x="2081491" y="3581400"/>
              <a:ext cx="12174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  <a:endCxn id="22" idx="2"/>
            </p:cNvCxnSpPr>
            <p:nvPr/>
          </p:nvCxnSpPr>
          <p:spPr>
            <a:xfrm>
              <a:off x="2081491" y="3581400"/>
              <a:ext cx="11951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  <a:endCxn id="11" idx="2"/>
            </p:cNvCxnSpPr>
            <p:nvPr/>
          </p:nvCxnSpPr>
          <p:spPr>
            <a:xfrm>
              <a:off x="2081491" y="3581400"/>
              <a:ext cx="11951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334000" y="2590800"/>
            <a:ext cx="1012918" cy="2133600"/>
            <a:chOff x="5334000" y="2590800"/>
            <a:chExt cx="1012918" cy="2133600"/>
          </a:xfrm>
        </p:grpSpPr>
        <p:cxnSp>
          <p:nvCxnSpPr>
            <p:cNvPr id="121" name="Straight Arrow Connector 120"/>
            <p:cNvCxnSpPr>
              <a:stCxn id="15" idx="6"/>
              <a:endCxn id="93" idx="2"/>
            </p:cNvCxnSpPr>
            <p:nvPr/>
          </p:nvCxnSpPr>
          <p:spPr>
            <a:xfrm>
              <a:off x="5334000" y="2590800"/>
              <a:ext cx="9906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7" idx="6"/>
              <a:endCxn id="93" idx="2"/>
            </p:cNvCxnSpPr>
            <p:nvPr/>
          </p:nvCxnSpPr>
          <p:spPr>
            <a:xfrm>
              <a:off x="5334000" y="3124200"/>
              <a:ext cx="9906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9" idx="6"/>
              <a:endCxn id="93" idx="3"/>
            </p:cNvCxnSpPr>
            <p:nvPr/>
          </p:nvCxnSpPr>
          <p:spPr>
            <a:xfrm flipV="1">
              <a:off x="5334000" y="3559082"/>
              <a:ext cx="1012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1" idx="6"/>
              <a:endCxn id="93" idx="3"/>
            </p:cNvCxnSpPr>
            <p:nvPr/>
          </p:nvCxnSpPr>
          <p:spPr>
            <a:xfrm flipV="1">
              <a:off x="5334000" y="3559082"/>
              <a:ext cx="10129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0" idx="6"/>
            </p:cNvCxnSpPr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Left-Right Arrow 135"/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5410200" y="2743200"/>
            <a:ext cx="311304" cy="1981200"/>
            <a:chOff x="5410200" y="2514600"/>
            <a:chExt cx="311304" cy="198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584296" y="2895600"/>
            <a:ext cx="317808" cy="1905000"/>
            <a:chOff x="2584296" y="2667000"/>
            <a:chExt cx="317808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3886200" y="2466201"/>
            <a:ext cx="533400" cy="2791599"/>
            <a:chOff x="3886200" y="2237601"/>
            <a:chExt cx="533400" cy="2791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Group 166"/>
            <p:cNvGrpSpPr/>
            <p:nvPr/>
          </p:nvGrpSpPr>
          <p:grpSpPr>
            <a:xfrm>
              <a:off x="3886200" y="2237601"/>
              <a:ext cx="533400" cy="2791599"/>
              <a:chOff x="3886200" y="2237601"/>
              <a:chExt cx="533400" cy="279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576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588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loud Callout 103"/>
              <p:cNvSpPr/>
              <p:nvPr/>
            </p:nvSpPr>
            <p:spPr>
              <a:xfrm>
                <a:off x="5203918" y="1219200"/>
                <a:ext cx="4016282" cy="1317366"/>
              </a:xfrm>
              <a:prstGeom prst="cloudCallout">
                <a:avLst>
                  <a:gd name="adj1" fmla="val -14396"/>
                  <a:gd name="adj2" fmla="val 8471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Given an instance of matching of size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how will you construct a flow of </a:t>
                </a:r>
                <a:r>
                  <a:rPr lang="en-US" dirty="0">
                    <a:solidFill>
                      <a:schemeClr val="tx1"/>
                    </a:solidFill>
                  </a:rPr>
                  <a:t>value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?</a:t>
                </a:r>
                <a:r>
                  <a:rPr lang="en-US" dirty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Cloud Callout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918" y="1219200"/>
                <a:ext cx="4016282" cy="1317366"/>
              </a:xfrm>
              <a:prstGeom prst="cloudCallout">
                <a:avLst>
                  <a:gd name="adj1" fmla="val -14396"/>
                  <a:gd name="adj2" fmla="val 84715"/>
                </a:avLst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4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4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Bipartite matching               Maximum Flow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(part 1)</a:t>
                </a:r>
                <a:r>
                  <a:rPr lang="en-US" sz="2000" dirty="0" smtClean="0"/>
                  <a:t>: If there </a:t>
                </a:r>
                <a:r>
                  <a:rPr lang="en-US" sz="2000" dirty="0"/>
                  <a:t>is a matching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then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  <a:r>
                  <a:rPr lang="en-US" sz="2000" dirty="0" smtClean="0"/>
                  <a:t>               there </a:t>
                </a:r>
                <a:r>
                  <a:rPr lang="en-US" sz="2000" dirty="0"/>
                  <a:t>is a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12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819400" y="1905000"/>
            <a:ext cx="2590800" cy="3505200"/>
            <a:chOff x="2819400" y="1905000"/>
            <a:chExt cx="2590800" cy="3505200"/>
          </a:xfrm>
        </p:grpSpPr>
        <p:grpSp>
          <p:nvGrpSpPr>
            <p:cNvPr id="24" name="Group 23"/>
            <p:cNvGrpSpPr/>
            <p:nvPr/>
          </p:nvGrpSpPr>
          <p:grpSpPr>
            <a:xfrm>
              <a:off x="5181600" y="2514600"/>
              <a:ext cx="152400" cy="2286000"/>
              <a:chOff x="5181600" y="2514600"/>
              <a:chExt cx="152400" cy="2286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1600" y="2514600"/>
                <a:ext cx="152400" cy="2286000"/>
                <a:chOff x="3276600" y="2514600"/>
                <a:chExt cx="152400" cy="22860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276600" y="2514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6600" y="3048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2766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276600" y="46482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5181600" y="4191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276600" y="2362200"/>
              <a:ext cx="152400" cy="3048000"/>
              <a:chOff x="3276600" y="2362200"/>
              <a:chExt cx="152400" cy="304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276600" y="2362200"/>
                <a:ext cx="152400" cy="2514600"/>
                <a:chOff x="3276600" y="2362200"/>
                <a:chExt cx="152400" cy="25146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76600" y="2362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276600" y="2819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76600" y="3276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2766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276600" y="4267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276600" y="4724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276600" y="5257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19400" y="1905000"/>
              <a:ext cx="1137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applicants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8762" y="1916668"/>
              <a:ext cx="571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jobs</a:t>
              </a:r>
              <a:endParaRPr lang="en-US" dirty="0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30" name="Straight Connector 29"/>
                <p:cNvCxnSpPr>
                  <a:endCxn id="17" idx="2"/>
                </p:cNvCxnSpPr>
                <p:nvPr/>
              </p:nvCxnSpPr>
              <p:spPr>
                <a:xfrm>
                  <a:off x="3429000" y="2895600"/>
                  <a:ext cx="175260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733800"/>
                    <a:ext cx="1752600" cy="1600200"/>
                  </a:xfrm>
                  <a:prstGeom prst="line">
                    <a:avLst/>
                  </a:prstGeom>
                  <a:ln w="57150">
                    <a:solidFill>
                      <a:srgbClr val="006C3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>
                      <a:stCxn id="9" idx="6"/>
                      <a:endCxn id="21" idx="2"/>
                    </p:cNvCxnSpPr>
                    <p:nvPr/>
                  </p:nvCxnSpPr>
                  <p:spPr>
                    <a:xfrm flipV="1">
                      <a:off x="3429000" y="4267200"/>
                      <a:ext cx="1752600" cy="76200"/>
                    </a:xfrm>
                    <a:prstGeom prst="line">
                      <a:avLst/>
                    </a:prstGeom>
                    <a:ln w="57150">
                      <a:solidFill>
                        <a:srgbClr val="006C3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>
                        <a:endCxn id="15" idx="2"/>
                      </p:cNvCxnSpPr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57150">
                        <a:solidFill>
                          <a:srgbClr val="006C3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endCxn id="20" idx="3"/>
                      </p:cNvCxnSpPr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22" idx="6"/>
                        <a:endCxn id="21" idx="3"/>
                      </p:cNvCxnSpPr>
                      <p:nvPr/>
                    </p:nvCxnSpPr>
                    <p:spPr>
                      <a:xfrm flipV="1">
                        <a:off x="3429000" y="4321082"/>
                        <a:ext cx="1774918" cy="10129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>
                        <a:stCxn id="9" idx="6"/>
                        <a:endCxn id="19" idx="2"/>
                      </p:cNvCxnSpPr>
                      <p:nvPr/>
                    </p:nvCxnSpPr>
                    <p:spPr>
                      <a:xfrm flipV="1">
                        <a:off x="3429000" y="3733800"/>
                        <a:ext cx="1752600" cy="609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>
                  <a:stCxn id="7" idx="6"/>
                </p:cNvCxnSpPr>
                <p:nvPr/>
              </p:nvCxnSpPr>
              <p:spPr>
                <a:xfrm>
                  <a:off x="3429000" y="3352800"/>
                  <a:ext cx="1752600" cy="914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>
                <a:endCxn id="20" idx="2"/>
              </p:cNvCxnSpPr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114800" y="2514600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4343400" y="3810000"/>
              <a:ext cx="76200" cy="43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419600" y="4343402"/>
              <a:ext cx="76200" cy="76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19600" y="3962400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05300" y="30099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267200" y="4305300"/>
              <a:ext cx="152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4521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2484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905000" y="3429000"/>
            <a:ext cx="352981" cy="521732"/>
            <a:chOff x="6248400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5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081491" y="2949482"/>
            <a:ext cx="1217427" cy="1851118"/>
            <a:chOff x="2081491" y="2949482"/>
            <a:chExt cx="1217427" cy="1851118"/>
          </a:xfrm>
        </p:grpSpPr>
        <p:cxnSp>
          <p:nvCxnSpPr>
            <p:cNvPr id="103" name="Straight Arrow Connector 102"/>
            <p:cNvCxnSpPr>
              <a:stCxn id="97" idx="6"/>
              <a:endCxn id="6" idx="3"/>
            </p:cNvCxnSpPr>
            <p:nvPr/>
          </p:nvCxnSpPr>
          <p:spPr>
            <a:xfrm flipV="1">
              <a:off x="2133600" y="2949482"/>
              <a:ext cx="1165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  <a:endCxn id="7" idx="3"/>
            </p:cNvCxnSpPr>
            <p:nvPr/>
          </p:nvCxnSpPr>
          <p:spPr>
            <a:xfrm flipV="1">
              <a:off x="2111282" y="3406682"/>
              <a:ext cx="11876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  <a:endCxn id="8" idx="1"/>
            </p:cNvCxnSpPr>
            <p:nvPr/>
          </p:nvCxnSpPr>
          <p:spPr>
            <a:xfrm>
              <a:off x="2081491" y="3581400"/>
              <a:ext cx="12174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  <a:endCxn id="11" idx="2"/>
            </p:cNvCxnSpPr>
            <p:nvPr/>
          </p:nvCxnSpPr>
          <p:spPr>
            <a:xfrm>
              <a:off x="2081491" y="3581400"/>
              <a:ext cx="11951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334000" y="2590800"/>
            <a:ext cx="1012918" cy="2133600"/>
            <a:chOff x="5334000" y="2590800"/>
            <a:chExt cx="1012918" cy="2133600"/>
          </a:xfrm>
        </p:grpSpPr>
        <p:cxnSp>
          <p:nvCxnSpPr>
            <p:cNvPr id="121" name="Straight Arrow Connector 120"/>
            <p:cNvCxnSpPr>
              <a:stCxn id="15" idx="6"/>
              <a:endCxn id="93" idx="2"/>
            </p:cNvCxnSpPr>
            <p:nvPr/>
          </p:nvCxnSpPr>
          <p:spPr>
            <a:xfrm>
              <a:off x="5334000" y="2590800"/>
              <a:ext cx="9906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7" idx="6"/>
              <a:endCxn id="93" idx="2"/>
            </p:cNvCxnSpPr>
            <p:nvPr/>
          </p:nvCxnSpPr>
          <p:spPr>
            <a:xfrm>
              <a:off x="5334000" y="3124200"/>
              <a:ext cx="9906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9" idx="6"/>
              <a:endCxn id="93" idx="3"/>
            </p:cNvCxnSpPr>
            <p:nvPr/>
          </p:nvCxnSpPr>
          <p:spPr>
            <a:xfrm flipV="1">
              <a:off x="5334000" y="3559082"/>
              <a:ext cx="1012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1" idx="6"/>
              <a:endCxn id="93" idx="3"/>
            </p:cNvCxnSpPr>
            <p:nvPr/>
          </p:nvCxnSpPr>
          <p:spPr>
            <a:xfrm flipV="1">
              <a:off x="5334000" y="3559082"/>
              <a:ext cx="10129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0" idx="6"/>
            </p:cNvCxnSpPr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Left-Right Arrow 135"/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5410200" y="2743200"/>
            <a:ext cx="311304" cy="1981200"/>
            <a:chOff x="5410200" y="2514600"/>
            <a:chExt cx="311304" cy="198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584296" y="2895600"/>
            <a:ext cx="317808" cy="1905000"/>
            <a:chOff x="2584296" y="2667000"/>
            <a:chExt cx="317808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3886200" y="2466201"/>
            <a:ext cx="533400" cy="2791599"/>
            <a:chOff x="3886200" y="2237601"/>
            <a:chExt cx="533400" cy="2791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Group 166"/>
            <p:cNvGrpSpPr/>
            <p:nvPr/>
          </p:nvGrpSpPr>
          <p:grpSpPr>
            <a:xfrm>
              <a:off x="3886200" y="2237601"/>
              <a:ext cx="533400" cy="2791599"/>
              <a:chOff x="3886200" y="2237601"/>
              <a:chExt cx="533400" cy="279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576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588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/>
          <p:cNvCxnSpPr/>
          <p:nvPr/>
        </p:nvCxnSpPr>
        <p:spPr>
          <a:xfrm flipV="1">
            <a:off x="2111282" y="2492282"/>
            <a:ext cx="1187636" cy="9590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2081491" y="3581400"/>
            <a:ext cx="1217427" cy="708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2081491" y="3581400"/>
            <a:ext cx="1195109" cy="1752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5334000" y="2590800"/>
            <a:ext cx="1012918" cy="1676400"/>
            <a:chOff x="6988082" y="2743200"/>
            <a:chExt cx="1012918" cy="1676400"/>
          </a:xfrm>
        </p:grpSpPr>
        <p:cxnSp>
          <p:nvCxnSpPr>
            <p:cNvPr id="113" name="Straight Arrow Connector 112"/>
            <p:cNvCxnSpPr/>
            <p:nvPr/>
          </p:nvCxnSpPr>
          <p:spPr>
            <a:xfrm>
              <a:off x="6988082" y="2743200"/>
              <a:ext cx="990600" cy="914400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6988082" y="3711482"/>
              <a:ext cx="1012918" cy="174718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V="1">
              <a:off x="6988082" y="3711482"/>
              <a:ext cx="1012918" cy="708118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057400" y="2492282"/>
            <a:ext cx="1217427" cy="2841718"/>
            <a:chOff x="838200" y="2492282"/>
            <a:chExt cx="1217427" cy="2841718"/>
          </a:xfrm>
        </p:grpSpPr>
        <p:cxnSp>
          <p:nvCxnSpPr>
            <p:cNvPr id="104" name="Straight Arrow Connector 103"/>
            <p:cNvCxnSpPr/>
            <p:nvPr/>
          </p:nvCxnSpPr>
          <p:spPr>
            <a:xfrm flipV="1">
              <a:off x="867991" y="2492282"/>
              <a:ext cx="1187636" cy="959036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838200" y="3581400"/>
              <a:ext cx="1217427" cy="708118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838200" y="3581400"/>
              <a:ext cx="1195109" cy="1752600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306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5287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(part 1)</a:t>
                </a:r>
                <a:r>
                  <a:rPr lang="en-US" sz="2000" dirty="0"/>
                  <a:t>: If there is a matching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there is a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Proof</a:t>
                </a:r>
                <a:r>
                  <a:rPr lang="en-US" sz="2000" dirty="0" smtClean="0"/>
                  <a:t>: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2000" dirty="0" smtClean="0"/>
                  <a:t> be a matching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We shall construct a flow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 of value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For each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2000" dirty="0" smtClean="0"/>
                  <a:t>,  where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is an </a:t>
                </a:r>
                <a:r>
                  <a:rPr lang="en-US" sz="2000" b="1" dirty="0" smtClean="0"/>
                  <a:t>applicant</a:t>
                </a:r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 is a </a:t>
                </a:r>
                <a:r>
                  <a:rPr lang="en-US" sz="2000" b="1" dirty="0" smtClean="0"/>
                  <a:t>job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anose="05000000000000000000" pitchFamily="2" charset="2"/>
                  </a:rPr>
                  <a:t>          assign flow of value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1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to the following edges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>
                    <a:sym typeface="Wingdings" panose="05000000000000000000" pitchFamily="2" charset="2"/>
                  </a:rPr>
                  <a:t>: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),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),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 </a:t>
                </a:r>
                <a:endParaRPr lang="en-US" sz="200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anose="05000000000000000000" pitchFamily="2" charset="2"/>
                  </a:rPr>
                  <a:t>          That is,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 smtClean="0">
                    <a:solidFill>
                      <a:srgbClr val="006C31"/>
                    </a:solidFill>
                    <a:sym typeface="Wingdings" pitchFamily="2" charset="2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 smtClean="0">
                    <a:sym typeface="Wingdings" pitchFamily="2" charset="2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    For all remaining </a:t>
                </a:r>
                <a:r>
                  <a:rPr lang="en-US" sz="2000" dirty="0" smtClean="0"/>
                  <a:t> edges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assign flow of value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It is easy to verify (</a:t>
                </a:r>
                <a:r>
                  <a:rPr lang="en-US" sz="2000" u="sng" dirty="0" smtClean="0"/>
                  <a:t>do it as an exercise</a:t>
                </a:r>
                <a:r>
                  <a:rPr lang="en-US" sz="2000" dirty="0" smtClean="0"/>
                  <a:t>) that conservation constraint as well capacity constraints are satisfied by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Since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𝑴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, it follows from the above construction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that among all edges that leave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 there are exactly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 edges that carry flow of value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 smtClean="0"/>
                  <a:t>. Hence value(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)=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This completes the proof of part 1 of the theore</a:t>
                </a:r>
                <a:r>
                  <a:rPr lang="en-US" sz="2000" dirty="0"/>
                  <a:t>m</a:t>
                </a:r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5287963"/>
              </a:xfrm>
              <a:blipFill rotWithShape="1">
                <a:blip r:embed="rId2"/>
                <a:stretch>
                  <a:fillRect l="-741" t="-577" r="-889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85800" y="2743200"/>
            <a:ext cx="7391400" cy="1447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5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Bipartite matching               Maximum Flow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(part 2)</a:t>
                </a:r>
                <a:r>
                  <a:rPr lang="en-US" sz="2000" dirty="0" smtClean="0"/>
                  <a:t>: If there </a:t>
                </a:r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, then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  <a:r>
                  <a:rPr lang="en-US" sz="2000" dirty="0" smtClean="0"/>
                  <a:t>               there </a:t>
                </a:r>
                <a:r>
                  <a:rPr lang="en-US" sz="2000" dirty="0"/>
                  <a:t>is a 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matching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12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819400" y="1905000"/>
            <a:ext cx="2590800" cy="3505200"/>
            <a:chOff x="2819400" y="1905000"/>
            <a:chExt cx="2590800" cy="3505200"/>
          </a:xfrm>
        </p:grpSpPr>
        <p:grpSp>
          <p:nvGrpSpPr>
            <p:cNvPr id="24" name="Group 23"/>
            <p:cNvGrpSpPr/>
            <p:nvPr/>
          </p:nvGrpSpPr>
          <p:grpSpPr>
            <a:xfrm>
              <a:off x="5181600" y="2514600"/>
              <a:ext cx="152400" cy="2286000"/>
              <a:chOff x="5181600" y="2514600"/>
              <a:chExt cx="152400" cy="2286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1600" y="2514600"/>
                <a:ext cx="152400" cy="2286000"/>
                <a:chOff x="3276600" y="2514600"/>
                <a:chExt cx="152400" cy="22860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276600" y="2514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6600" y="3048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2766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276600" y="46482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5181600" y="4191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276600" y="2362200"/>
              <a:ext cx="152400" cy="3048000"/>
              <a:chOff x="3276600" y="2362200"/>
              <a:chExt cx="152400" cy="304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276600" y="2362200"/>
                <a:ext cx="152400" cy="2514600"/>
                <a:chOff x="3276600" y="2362200"/>
                <a:chExt cx="152400" cy="25146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76600" y="2362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276600" y="2819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76600" y="3276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2766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276600" y="4267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276600" y="4724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276600" y="5257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19400" y="1905000"/>
              <a:ext cx="1137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applicants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8762" y="1916668"/>
              <a:ext cx="571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jobs</a:t>
              </a:r>
              <a:endParaRPr lang="en-US" dirty="0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30" name="Straight Connector 29"/>
                <p:cNvCxnSpPr>
                  <a:endCxn id="17" idx="2"/>
                </p:cNvCxnSpPr>
                <p:nvPr/>
              </p:nvCxnSpPr>
              <p:spPr>
                <a:xfrm>
                  <a:off x="3429000" y="2895600"/>
                  <a:ext cx="175260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733800"/>
                    <a:ext cx="1752600" cy="1600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>
                      <a:stCxn id="9" idx="6"/>
                      <a:endCxn id="21" idx="2"/>
                    </p:cNvCxnSpPr>
                    <p:nvPr/>
                  </p:nvCxnSpPr>
                  <p:spPr>
                    <a:xfrm flipV="1">
                      <a:off x="3429000" y="4267200"/>
                      <a:ext cx="1752600" cy="762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>
                        <a:endCxn id="15" idx="2"/>
                      </p:cNvCxnSpPr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endCxn id="20" idx="3"/>
                      </p:cNvCxnSpPr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22" idx="6"/>
                        <a:endCxn id="21" idx="3"/>
                      </p:cNvCxnSpPr>
                      <p:nvPr/>
                    </p:nvCxnSpPr>
                    <p:spPr>
                      <a:xfrm flipV="1">
                        <a:off x="3429000" y="4321082"/>
                        <a:ext cx="1774918" cy="10129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>
                        <a:stCxn id="9" idx="6"/>
                        <a:endCxn id="19" idx="2"/>
                      </p:cNvCxnSpPr>
                      <p:nvPr/>
                    </p:nvCxnSpPr>
                    <p:spPr>
                      <a:xfrm flipV="1">
                        <a:off x="3429000" y="3733800"/>
                        <a:ext cx="1752600" cy="609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>
                  <a:stCxn id="7" idx="6"/>
                </p:cNvCxnSpPr>
                <p:nvPr/>
              </p:nvCxnSpPr>
              <p:spPr>
                <a:xfrm>
                  <a:off x="3429000" y="3352800"/>
                  <a:ext cx="1752600" cy="914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>
                <a:endCxn id="20" idx="2"/>
              </p:cNvCxnSpPr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114800" y="2514600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4343400" y="3810000"/>
              <a:ext cx="76200" cy="43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419600" y="4343402"/>
              <a:ext cx="76200" cy="76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19600" y="3962400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05300" y="30099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267200" y="4305300"/>
              <a:ext cx="152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4521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2484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905000" y="3429000"/>
            <a:ext cx="352981" cy="521732"/>
            <a:chOff x="6248400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5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081491" y="2492282"/>
            <a:ext cx="1217427" cy="2841718"/>
            <a:chOff x="2081491" y="2492282"/>
            <a:chExt cx="1217427" cy="2841718"/>
          </a:xfrm>
        </p:grpSpPr>
        <p:cxnSp>
          <p:nvCxnSpPr>
            <p:cNvPr id="100" name="Straight Arrow Connector 99"/>
            <p:cNvCxnSpPr>
              <a:stCxn id="97" idx="7"/>
              <a:endCxn id="5" idx="3"/>
            </p:cNvCxnSpPr>
            <p:nvPr/>
          </p:nvCxnSpPr>
          <p:spPr>
            <a:xfrm flipV="1">
              <a:off x="2111282" y="2492282"/>
              <a:ext cx="11876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  <a:endCxn id="6" idx="3"/>
            </p:cNvCxnSpPr>
            <p:nvPr/>
          </p:nvCxnSpPr>
          <p:spPr>
            <a:xfrm flipV="1">
              <a:off x="2133600" y="2949482"/>
              <a:ext cx="1165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  <a:endCxn id="7" idx="3"/>
            </p:cNvCxnSpPr>
            <p:nvPr/>
          </p:nvCxnSpPr>
          <p:spPr>
            <a:xfrm flipV="1">
              <a:off x="2111282" y="3406682"/>
              <a:ext cx="11876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  <a:endCxn id="8" idx="1"/>
            </p:cNvCxnSpPr>
            <p:nvPr/>
          </p:nvCxnSpPr>
          <p:spPr>
            <a:xfrm>
              <a:off x="2081491" y="3581400"/>
              <a:ext cx="12174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  <a:endCxn id="9" idx="1"/>
            </p:cNvCxnSpPr>
            <p:nvPr/>
          </p:nvCxnSpPr>
          <p:spPr>
            <a:xfrm>
              <a:off x="2081491" y="3581400"/>
              <a:ext cx="12174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  <a:endCxn id="22" idx="2"/>
            </p:cNvCxnSpPr>
            <p:nvPr/>
          </p:nvCxnSpPr>
          <p:spPr>
            <a:xfrm>
              <a:off x="2081491" y="3581400"/>
              <a:ext cx="11951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  <a:endCxn id="11" idx="2"/>
            </p:cNvCxnSpPr>
            <p:nvPr/>
          </p:nvCxnSpPr>
          <p:spPr>
            <a:xfrm>
              <a:off x="2081491" y="3581400"/>
              <a:ext cx="11951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334000" y="2590800"/>
            <a:ext cx="1012918" cy="2133600"/>
            <a:chOff x="5334000" y="2590800"/>
            <a:chExt cx="1012918" cy="2133600"/>
          </a:xfrm>
        </p:grpSpPr>
        <p:cxnSp>
          <p:nvCxnSpPr>
            <p:cNvPr id="121" name="Straight Arrow Connector 120"/>
            <p:cNvCxnSpPr>
              <a:stCxn id="15" idx="6"/>
              <a:endCxn id="93" idx="2"/>
            </p:cNvCxnSpPr>
            <p:nvPr/>
          </p:nvCxnSpPr>
          <p:spPr>
            <a:xfrm>
              <a:off x="5334000" y="2590800"/>
              <a:ext cx="9906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7" idx="6"/>
              <a:endCxn id="93" idx="2"/>
            </p:cNvCxnSpPr>
            <p:nvPr/>
          </p:nvCxnSpPr>
          <p:spPr>
            <a:xfrm>
              <a:off x="5334000" y="3124200"/>
              <a:ext cx="9906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9" idx="6"/>
              <a:endCxn id="93" idx="3"/>
            </p:cNvCxnSpPr>
            <p:nvPr/>
          </p:nvCxnSpPr>
          <p:spPr>
            <a:xfrm flipV="1">
              <a:off x="5334000" y="3559082"/>
              <a:ext cx="1012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1" idx="6"/>
              <a:endCxn id="93" idx="3"/>
            </p:cNvCxnSpPr>
            <p:nvPr/>
          </p:nvCxnSpPr>
          <p:spPr>
            <a:xfrm flipV="1">
              <a:off x="5334000" y="3559082"/>
              <a:ext cx="10129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0" idx="6"/>
            </p:cNvCxnSpPr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Left-Right Arrow 135"/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5410200" y="2743200"/>
            <a:ext cx="311304" cy="1981200"/>
            <a:chOff x="5410200" y="2514600"/>
            <a:chExt cx="311304" cy="198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584296" y="2895600"/>
            <a:ext cx="317808" cy="1905000"/>
            <a:chOff x="2584296" y="2667000"/>
            <a:chExt cx="317808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3886200" y="2466201"/>
            <a:ext cx="533400" cy="2791599"/>
            <a:chOff x="3886200" y="2237601"/>
            <a:chExt cx="533400" cy="2791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Group 166"/>
            <p:cNvGrpSpPr/>
            <p:nvPr/>
          </p:nvGrpSpPr>
          <p:grpSpPr>
            <a:xfrm>
              <a:off x="3886200" y="2237601"/>
              <a:ext cx="533400" cy="2791599"/>
              <a:chOff x="3886200" y="2237601"/>
              <a:chExt cx="533400" cy="279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576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588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Ribbon 9"/>
          <p:cNvSpPr/>
          <p:nvPr/>
        </p:nvSpPr>
        <p:spPr>
          <a:xfrm>
            <a:off x="6781800" y="1904999"/>
            <a:ext cx="2286000" cy="615181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 Integrality of flow.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24600" y="4473959"/>
            <a:ext cx="2743200" cy="124104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Make a sincere attempt to prove this part. We shall discuss it in the next class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34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Rounding</a:t>
            </a:r>
            <a:r>
              <a:rPr lang="en-US" sz="3600" b="1" dirty="0" smtClean="0"/>
              <a:t> of a matrix</a:t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127449494"/>
                  </p:ext>
                </p:extLst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𝟏𝟏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𝟏𝟖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𝟏𝟓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𝟖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127449494"/>
                  </p:ext>
                </p:extLst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943" r="-298230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943" r="-200893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943" r="-9911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943" b="-300943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100000" r="-298230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100000" r="-200893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100000" r="-99115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100000" b="-198131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201887" r="-29823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201887" r="-20089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201887" r="-9911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201887" b="-100000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301887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301887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301887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30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0999015"/>
                  </p:ext>
                </p:extLst>
              </p:nvPr>
            </p:nvGraphicFramePr>
            <p:xfrm>
              <a:off x="1066800" y="2082800"/>
              <a:ext cx="2743200" cy="58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584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𝟑𝟗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𝟏𝟗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𝟏𝟖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0999015"/>
                  </p:ext>
                </p:extLst>
              </p:nvPr>
            </p:nvGraphicFramePr>
            <p:xfrm>
              <a:off x="1066800" y="2082800"/>
              <a:ext cx="2743200" cy="58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584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1042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893" t="-1042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99115" t="-1042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1786" t="-10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1197995"/>
                  </p:ext>
                </p:extLst>
              </p:nvPr>
            </p:nvGraphicFramePr>
            <p:xfrm>
              <a:off x="228600" y="2844800"/>
              <a:ext cx="685800" cy="2565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</a:tblGrid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𝟑𝟕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𝟏𝟓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𝟑𝟒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1197995"/>
                  </p:ext>
                </p:extLst>
              </p:nvPr>
            </p:nvGraphicFramePr>
            <p:xfrm>
              <a:off x="228600" y="2844800"/>
              <a:ext cx="685800" cy="2565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</a:tblGrid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952" b="-300952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100000" b="-198113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201905" b="-100000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3019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Content Placeholder 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42614694"/>
                  </p:ext>
                </p:extLst>
              </p:nvPr>
            </p:nvGraphicFramePr>
            <p:xfrm>
              <a:off x="57912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𝟏𝟓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Content Placeholder 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42614694"/>
                  </p:ext>
                </p:extLst>
              </p:nvPr>
            </p:nvGraphicFramePr>
            <p:xfrm>
              <a:off x="57912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943" r="-298230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943" r="-200893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943" r="-9911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943" b="-300943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100000" r="-298230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100000" r="-200893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100000" r="-99115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100000" b="-198131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201887" r="-29823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201887" r="-20089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201887" r="-9911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201887" b="-100000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301887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301887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301887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30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Right Arrow 13"/>
          <p:cNvSpPr/>
          <p:nvPr/>
        </p:nvSpPr>
        <p:spPr>
          <a:xfrm>
            <a:off x="4343400" y="3581400"/>
            <a:ext cx="914400" cy="1066800"/>
          </a:xfrm>
          <a:prstGeom prst="rightArrow">
            <a:avLst/>
          </a:prstGeom>
          <a:solidFill>
            <a:srgbClr val="006C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91699" y="1230868"/>
                <a:ext cx="7377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𝟏𝟏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699" y="1230868"/>
                <a:ext cx="73770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975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52800" y="1230868"/>
                <a:ext cx="51328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230868"/>
                <a:ext cx="51328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349" r="-1395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66281" y="1230868"/>
                <a:ext cx="51328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𝟏𝟐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281" y="1230868"/>
                <a:ext cx="51328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349" r="-1395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5" idx="1"/>
            <a:endCxn id="16" idx="3"/>
          </p:cNvCxnSpPr>
          <p:nvPr/>
        </p:nvCxnSpPr>
        <p:spPr>
          <a:xfrm flipH="1">
            <a:off x="3866081" y="1415534"/>
            <a:ext cx="42561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5029401" y="1415534"/>
            <a:ext cx="4368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Down Ribbon 25"/>
              <p:cNvSpPr/>
              <p:nvPr/>
            </p:nvSpPr>
            <p:spPr>
              <a:xfrm>
                <a:off x="304800" y="5788152"/>
                <a:ext cx="77724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Design an algorithm to round a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×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matrix, </a:t>
                </a:r>
                <a:r>
                  <a:rPr lang="en-US" u="sng" dirty="0" smtClean="0">
                    <a:solidFill>
                      <a:schemeClr val="tx1"/>
                    </a:solidFill>
                  </a:rPr>
                  <a:t>if possible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Down Ribbon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788152"/>
                <a:ext cx="77724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ounded Rectangle 31"/>
          <p:cNvSpPr/>
          <p:nvPr/>
        </p:nvSpPr>
        <p:spPr>
          <a:xfrm>
            <a:off x="228600" y="5943600"/>
            <a:ext cx="2133600" cy="533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Rounding always exists 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192479" y="5943600"/>
            <a:ext cx="2903521" cy="533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Rounding can be computed  efficiently.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5943600"/>
            <a:ext cx="2133600" cy="533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Using Max Flow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17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6" grpId="0" animBg="1"/>
      <p:bldP spid="26" grpId="1" animBg="1"/>
      <p:bldP spid="32" grpId="0" animBg="1"/>
      <p:bldP spid="33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Generalization </a:t>
            </a:r>
            <a:r>
              <a:rPr lang="en-US" sz="2800" dirty="0" smtClean="0"/>
              <a:t>of max-flow Problem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 smtClean="0">
                <a:solidFill>
                  <a:schemeClr val="tx1"/>
                </a:solidFill>
              </a:rPr>
              <a:t>Extending the </a:t>
            </a:r>
            <a:r>
              <a:rPr lang="en-US" sz="2800" b="1" dirty="0" smtClean="0">
                <a:solidFill>
                  <a:srgbClr val="006C31"/>
                </a:solidFill>
              </a:rPr>
              <a:t>conservation constraint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4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3400"/>
                <a:ext cx="8229600" cy="5592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 factories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/>
                  <a:t> villages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connected through a </a:t>
                </a:r>
                <a:r>
                  <a:rPr lang="en-US" sz="2000" u="sng" dirty="0" smtClean="0"/>
                  <a:t>network of roads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Is it possible to transport the goods to villages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at the same rate it is being produced at factories ?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3400"/>
                <a:ext cx="8229600" cy="5592763"/>
              </a:xfrm>
              <a:blipFill rotWithShape="1">
                <a:blip r:embed="rId2"/>
                <a:stretch>
                  <a:fillRect l="-741" t="-545" b="-7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514600" y="1981200"/>
            <a:ext cx="2514600" cy="3505200"/>
            <a:chOff x="2514600" y="1981200"/>
            <a:chExt cx="2514600" cy="3505200"/>
          </a:xfrm>
        </p:grpSpPr>
        <p:pic>
          <p:nvPicPr>
            <p:cNvPr id="5" name="Picture 2" descr="C:\Program Files\Microsoft Office\MEDIA\CAGCAT10\j0285360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7393" y="4859407"/>
              <a:ext cx="508407" cy="62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C:\Program Files\Microsoft Office\MEDIA\CAGCAT10\j0285360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2421007"/>
              <a:ext cx="508407" cy="62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C:\Program Files\Microsoft Office\MEDIA\CAGCAT10\j0285360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0793" y="1981200"/>
              <a:ext cx="508407" cy="62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2590800" y="2514600"/>
            <a:ext cx="5181600" cy="2971800"/>
            <a:chOff x="2590800" y="2514600"/>
            <a:chExt cx="5181600" cy="29718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6630" y="2514600"/>
              <a:ext cx="825770" cy="58216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800" y="4218432"/>
              <a:ext cx="825770" cy="58216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5400" y="3456432"/>
              <a:ext cx="825770" cy="58216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230" y="4904232"/>
              <a:ext cx="825770" cy="582168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2768804" y="2294697"/>
            <a:ext cx="4590711" cy="2900619"/>
            <a:chOff x="2768804" y="2294697"/>
            <a:chExt cx="4590711" cy="2900619"/>
          </a:xfrm>
        </p:grpSpPr>
        <p:cxnSp>
          <p:nvCxnSpPr>
            <p:cNvPr id="19" name="Straight Arrow Connector 18"/>
            <p:cNvCxnSpPr>
              <a:stCxn id="6" idx="2"/>
              <a:endCxn id="11" idx="0"/>
            </p:cNvCxnSpPr>
            <p:nvPr/>
          </p:nvCxnSpPr>
          <p:spPr>
            <a:xfrm>
              <a:off x="2768804" y="3048000"/>
              <a:ext cx="234881" cy="11704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0" idx="1"/>
            </p:cNvCxnSpPr>
            <p:nvPr/>
          </p:nvCxnSpPr>
          <p:spPr>
            <a:xfrm>
              <a:off x="5029201" y="2294697"/>
              <a:ext cx="1917429" cy="5109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2"/>
              <a:endCxn id="12" idx="0"/>
            </p:cNvCxnSpPr>
            <p:nvPr/>
          </p:nvCxnSpPr>
          <p:spPr>
            <a:xfrm>
              <a:off x="4774997" y="2608193"/>
              <a:ext cx="743288" cy="8482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12" idx="3"/>
            </p:cNvCxnSpPr>
            <p:nvPr/>
          </p:nvCxnSpPr>
          <p:spPr>
            <a:xfrm flipH="1">
              <a:off x="5931170" y="3096768"/>
              <a:ext cx="1428345" cy="6507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1"/>
              <a:endCxn id="5" idx="3"/>
            </p:cNvCxnSpPr>
            <p:nvPr/>
          </p:nvCxnSpPr>
          <p:spPr>
            <a:xfrm flipH="1" flipV="1">
              <a:off x="4495800" y="5172904"/>
              <a:ext cx="1536430" cy="224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5" idx="0"/>
            </p:cNvCxnSpPr>
            <p:nvPr/>
          </p:nvCxnSpPr>
          <p:spPr>
            <a:xfrm flipH="1">
              <a:off x="4241597" y="4038600"/>
              <a:ext cx="1276689" cy="8208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0" idx="2"/>
              <a:endCxn id="13" idx="0"/>
            </p:cNvCxnSpPr>
            <p:nvPr/>
          </p:nvCxnSpPr>
          <p:spPr>
            <a:xfrm flipH="1">
              <a:off x="6445115" y="3096768"/>
              <a:ext cx="914400" cy="18074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11" idx="2"/>
            </p:cNvCxnSpPr>
            <p:nvPr/>
          </p:nvCxnSpPr>
          <p:spPr>
            <a:xfrm flipH="1" flipV="1">
              <a:off x="3003685" y="4800600"/>
              <a:ext cx="983709" cy="3723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32020" y="1676400"/>
            <a:ext cx="2898760" cy="4117777"/>
            <a:chOff x="2132020" y="1676400"/>
            <a:chExt cx="2898760" cy="4117777"/>
          </a:xfrm>
        </p:grpSpPr>
        <p:sp>
          <p:nvSpPr>
            <p:cNvPr id="45" name="TextBox 44"/>
            <p:cNvSpPr txBox="1"/>
            <p:nvPr/>
          </p:nvSpPr>
          <p:spPr>
            <a:xfrm>
              <a:off x="2132020" y="25878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400</a:t>
              </a:r>
              <a:endParaRPr lang="en-US" sz="14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62400" y="5486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200</a:t>
              </a:r>
              <a:endParaRPr lang="en-US" sz="14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572000" y="1676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600</a:t>
              </a:r>
              <a:endParaRPr lang="en-US" sz="14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08220" y="2664023"/>
            <a:ext cx="5946760" cy="3127177"/>
            <a:chOff x="2208220" y="2664023"/>
            <a:chExt cx="5946760" cy="3127177"/>
          </a:xfrm>
        </p:grpSpPr>
        <p:sp>
          <p:nvSpPr>
            <p:cNvPr id="48" name="TextBox 47"/>
            <p:cNvSpPr txBox="1"/>
            <p:nvPr/>
          </p:nvSpPr>
          <p:spPr>
            <a:xfrm>
              <a:off x="7696200" y="26640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3</a:t>
              </a:r>
              <a:r>
                <a:rPr lang="en-US" sz="1400" b="1" dirty="0" smtClean="0">
                  <a:solidFill>
                    <a:srgbClr val="C00000"/>
                  </a:solidFill>
                </a:rPr>
                <a:t>00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84820" y="3962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200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46820" y="54834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500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08220" y="4343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200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V="1">
            <a:off x="3023007" y="2294697"/>
            <a:ext cx="1497786" cy="4398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66800" y="3032312"/>
            <a:ext cx="45557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66800" y="3048000"/>
            <a:ext cx="48551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8" name="Cloud Callout 17"/>
          <p:cNvSpPr/>
          <p:nvPr/>
        </p:nvSpPr>
        <p:spPr>
          <a:xfrm>
            <a:off x="0" y="3962400"/>
            <a:ext cx="2208220" cy="1024352"/>
          </a:xfrm>
          <a:prstGeom prst="cloudCallout">
            <a:avLst>
              <a:gd name="adj1" fmla="val -24705"/>
              <a:gd name="adj2" fmla="val 7142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if roads have capacities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9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  <p:bldP spid="35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514600" y="1981200"/>
            <a:ext cx="2514600" cy="3505200"/>
            <a:chOff x="2514600" y="1981200"/>
            <a:chExt cx="2514600" cy="3505200"/>
          </a:xfrm>
        </p:grpSpPr>
        <p:pic>
          <p:nvPicPr>
            <p:cNvPr id="5" name="Picture 2" descr="C:\Program Files\Microsoft Office\MEDIA\CAGCAT10\j0285360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7393" y="4859407"/>
              <a:ext cx="508407" cy="62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C:\Program Files\Microsoft Office\MEDIA\CAGCAT10\j0285360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2421007"/>
              <a:ext cx="508407" cy="62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C:\Program Files\Microsoft Office\MEDIA\CAGCAT10\j0285360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0793" y="1981200"/>
              <a:ext cx="508407" cy="62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2590800" y="2514600"/>
            <a:ext cx="5181600" cy="2971800"/>
            <a:chOff x="2590800" y="2514600"/>
            <a:chExt cx="5181600" cy="29718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6630" y="2514600"/>
              <a:ext cx="825770" cy="58216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800" y="4218432"/>
              <a:ext cx="825770" cy="58216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5400" y="3456432"/>
              <a:ext cx="825770" cy="58216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230" y="4904232"/>
              <a:ext cx="825770" cy="582168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2768804" y="2294697"/>
            <a:ext cx="4590711" cy="2900619"/>
            <a:chOff x="2768804" y="2294697"/>
            <a:chExt cx="4590711" cy="2900619"/>
          </a:xfrm>
        </p:grpSpPr>
        <p:cxnSp>
          <p:nvCxnSpPr>
            <p:cNvPr id="19" name="Straight Arrow Connector 18"/>
            <p:cNvCxnSpPr>
              <a:stCxn id="6" idx="2"/>
              <a:endCxn id="11" idx="0"/>
            </p:cNvCxnSpPr>
            <p:nvPr/>
          </p:nvCxnSpPr>
          <p:spPr>
            <a:xfrm>
              <a:off x="2768804" y="3048000"/>
              <a:ext cx="234881" cy="11704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0" idx="1"/>
            </p:cNvCxnSpPr>
            <p:nvPr/>
          </p:nvCxnSpPr>
          <p:spPr>
            <a:xfrm>
              <a:off x="5029201" y="2294697"/>
              <a:ext cx="1917429" cy="5109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2"/>
              <a:endCxn id="12" idx="0"/>
            </p:cNvCxnSpPr>
            <p:nvPr/>
          </p:nvCxnSpPr>
          <p:spPr>
            <a:xfrm>
              <a:off x="4774997" y="2608193"/>
              <a:ext cx="743288" cy="8482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12" idx="3"/>
            </p:cNvCxnSpPr>
            <p:nvPr/>
          </p:nvCxnSpPr>
          <p:spPr>
            <a:xfrm flipH="1">
              <a:off x="5931170" y="3096768"/>
              <a:ext cx="1428345" cy="6507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1"/>
              <a:endCxn id="5" idx="3"/>
            </p:cNvCxnSpPr>
            <p:nvPr/>
          </p:nvCxnSpPr>
          <p:spPr>
            <a:xfrm flipH="1" flipV="1">
              <a:off x="4495800" y="5172904"/>
              <a:ext cx="1536430" cy="224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5" idx="0"/>
            </p:cNvCxnSpPr>
            <p:nvPr/>
          </p:nvCxnSpPr>
          <p:spPr>
            <a:xfrm flipH="1">
              <a:off x="4241597" y="4038600"/>
              <a:ext cx="1276689" cy="8208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0" idx="2"/>
              <a:endCxn id="13" idx="0"/>
            </p:cNvCxnSpPr>
            <p:nvPr/>
          </p:nvCxnSpPr>
          <p:spPr>
            <a:xfrm flipH="1">
              <a:off x="6445115" y="3096768"/>
              <a:ext cx="914400" cy="18074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11" idx="2"/>
            </p:cNvCxnSpPr>
            <p:nvPr/>
          </p:nvCxnSpPr>
          <p:spPr>
            <a:xfrm flipH="1" flipV="1">
              <a:off x="3003685" y="4800600"/>
              <a:ext cx="983709" cy="3723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32020" y="1676400"/>
            <a:ext cx="2898760" cy="4117777"/>
            <a:chOff x="2132020" y="1676400"/>
            <a:chExt cx="2898760" cy="4117777"/>
          </a:xfrm>
        </p:grpSpPr>
        <p:sp>
          <p:nvSpPr>
            <p:cNvPr id="45" name="TextBox 44"/>
            <p:cNvSpPr txBox="1"/>
            <p:nvPr/>
          </p:nvSpPr>
          <p:spPr>
            <a:xfrm>
              <a:off x="2132020" y="25878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400</a:t>
              </a:r>
              <a:endParaRPr lang="en-US" sz="14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62400" y="5486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200</a:t>
              </a:r>
              <a:endParaRPr lang="en-US" sz="14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572000" y="1676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600</a:t>
              </a:r>
              <a:endParaRPr lang="en-US" sz="14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08220" y="2664023"/>
            <a:ext cx="5946760" cy="3127177"/>
            <a:chOff x="2208220" y="2664023"/>
            <a:chExt cx="5946760" cy="3127177"/>
          </a:xfrm>
        </p:grpSpPr>
        <p:sp>
          <p:nvSpPr>
            <p:cNvPr id="48" name="TextBox 47"/>
            <p:cNvSpPr txBox="1"/>
            <p:nvPr/>
          </p:nvSpPr>
          <p:spPr>
            <a:xfrm>
              <a:off x="7696200" y="26640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3</a:t>
              </a:r>
              <a:r>
                <a:rPr lang="en-US" sz="1400" b="1" dirty="0" smtClean="0">
                  <a:solidFill>
                    <a:srgbClr val="C00000"/>
                  </a:solidFill>
                </a:rPr>
                <a:t>00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84820" y="3962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200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46820" y="54834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500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08220" y="4343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200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V="1">
            <a:off x="3023007" y="2294697"/>
            <a:ext cx="1497786" cy="4398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66800" y="3032312"/>
            <a:ext cx="45557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66800" y="3048000"/>
            <a:ext cx="48551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561020" y="251162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500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514600" y="2511623"/>
            <a:ext cx="4725980" cy="2974777"/>
            <a:chOff x="2514600" y="2511623"/>
            <a:chExt cx="4725980" cy="2974777"/>
          </a:xfrm>
        </p:grpSpPr>
        <p:sp>
          <p:nvSpPr>
            <p:cNvPr id="36" name="TextBox 35"/>
            <p:cNvSpPr txBox="1"/>
            <p:nvPr/>
          </p:nvSpPr>
          <p:spPr>
            <a:xfrm>
              <a:off x="3733800" y="25116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800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724400" y="28926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200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76800" y="43404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700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03820" y="51786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50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290192" y="50292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300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514600" y="35022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399220" y="34290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600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81800" y="40356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700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562600" y="251460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900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56" name="Cloud Callout 55"/>
          <p:cNvSpPr/>
          <p:nvPr/>
        </p:nvSpPr>
        <p:spPr>
          <a:xfrm>
            <a:off x="0" y="3962400"/>
            <a:ext cx="2208220" cy="1024352"/>
          </a:xfrm>
          <a:prstGeom prst="cloudCallout">
            <a:avLst>
              <a:gd name="adj1" fmla="val -24705"/>
              <a:gd name="adj2" fmla="val 7142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if roads have capacities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70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5" grpId="0" animBg="1"/>
      <p:bldP spid="38" grpId="0"/>
      <p:bldP spid="38" grpId="1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Circulation</a:t>
            </a:r>
            <a:r>
              <a:rPr lang="en-US" sz="3200" b="1" dirty="0" smtClean="0"/>
              <a:t> with demand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436179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), </a:t>
                </a:r>
                <a:r>
                  <a:rPr lang="en-US" sz="2000" dirty="0" smtClean="0"/>
                  <a:t>with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 smtClean="0"/>
                  <a:t>, and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/>
                      </a:rPr>
                      <m:t>𝐑</m:t>
                    </m:r>
                  </m:oMath>
                </a14:m>
                <a:r>
                  <a:rPr lang="en-US" sz="2000" dirty="0"/>
                  <a:t>,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Circulation</a:t>
                </a:r>
                <a:r>
                  <a:rPr lang="en-US" sz="2000" dirty="0" smtClean="0"/>
                  <a:t>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: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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 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:r>
                  <a:rPr lang="en-US" sz="2000" dirty="0" smtClean="0"/>
                  <a:t> such that</a:t>
                </a:r>
              </a:p>
              <a:p>
                <a:r>
                  <a:rPr lang="en-US" sz="2000" dirty="0"/>
                  <a:t>For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r>
                  <a:rPr lang="en-US" sz="2000" dirty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𝒅</m:t>
                      </m:r>
                      <m:r>
                        <m:rPr>
                          <m:nor/>
                        </m:rPr>
                        <a:rPr lang="en-US" sz="2000" dirty="0"/>
                        <m:t>(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m:rPr>
                          <m:nor/>
                        </m:rPr>
                        <a:rPr lang="en-US" sz="2000" dirty="0"/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m:rPr>
                        <m:nor/>
                      </m:rPr>
                      <a:rPr lang="en-US" sz="2000" dirty="0"/>
                      <m:t>)&lt;0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implies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a factory</a:t>
                </a:r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m:rPr>
                        <m:nor/>
                      </m:rPr>
                      <a:rPr lang="en-US" sz="2000" dirty="0"/>
                      <m:t>)&gt;0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implies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a village in our example</a:t>
                </a:r>
                <a:r>
                  <a:rPr lang="en-US" sz="2000" b="1" dirty="0"/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 smtClean="0"/>
                  <a:t>: 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 does there exist a circulation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 smtClean="0"/>
                  <a:t> ?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𝑽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  <m:d>
                            <m:dPr>
                              <m:ctrlP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</m:e>
                          </m:d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&lt;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/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(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)</m:t>
                          </m:r>
                        </m:e>
                      </m:nary>
                      <m:r>
                        <a:rPr lang="en-US" sz="2000" b="0" i="1" dirty="0" smtClean="0">
                          <a:latin typeface="Cambria Math"/>
                        </a:rPr>
                        <m:t>               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𝑽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  <m:d>
                            <m:d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</m:e>
                          </m:d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&gt;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/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(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436179"/>
                <a:ext cx="8229600" cy="4525963"/>
              </a:xfrm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Equal 1"/>
          <p:cNvSpPr/>
          <p:nvPr/>
        </p:nvSpPr>
        <p:spPr>
          <a:xfrm>
            <a:off x="4267200" y="5181600"/>
            <a:ext cx="685800" cy="533400"/>
          </a:xfrm>
          <a:prstGeom prst="mathEqual">
            <a:avLst>
              <a:gd name="adj1" fmla="val 23520"/>
              <a:gd name="adj2" fmla="val 1557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105400" y="5867400"/>
            <a:ext cx="1752600" cy="571500"/>
            <a:chOff x="4611624" y="2171700"/>
            <a:chExt cx="1752600" cy="571500"/>
          </a:xfrm>
        </p:grpSpPr>
        <p:sp>
          <p:nvSpPr>
            <p:cNvPr id="3" name="Right Brace 2"/>
            <p:cNvSpPr/>
            <p:nvPr/>
          </p:nvSpPr>
          <p:spPr>
            <a:xfrm rot="5400000">
              <a:off x="5372862" y="1410462"/>
              <a:ext cx="230124" cy="1752600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304310" y="2373868"/>
                  <a:ext cx="410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4310" y="2373868"/>
                  <a:ext cx="41069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911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Line Callout 1 6"/>
          <p:cNvSpPr/>
          <p:nvPr/>
        </p:nvSpPr>
        <p:spPr>
          <a:xfrm>
            <a:off x="2209800" y="6016752"/>
            <a:ext cx="2400300" cy="612648"/>
          </a:xfrm>
          <a:prstGeom prst="borderCallout1">
            <a:avLst>
              <a:gd name="adj1" fmla="val 2166"/>
              <a:gd name="adj2" fmla="val 51191"/>
              <a:gd name="adj3" fmla="val -68263"/>
              <a:gd name="adj4" fmla="val 9923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 absolutely necessary 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92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Circulation</a:t>
            </a:r>
            <a:r>
              <a:rPr lang="en-US" sz="3200" b="1" dirty="0" smtClean="0"/>
              <a:t> with demand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436179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), </a:t>
                </a:r>
                <a:r>
                  <a:rPr lang="en-US" sz="2000" dirty="0" smtClean="0"/>
                  <a:t>with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 smtClean="0"/>
                  <a:t>, and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/>
                      </a:rPr>
                      <m:t>𝐑</m:t>
                    </m:r>
                  </m:oMath>
                </a14:m>
                <a:r>
                  <a:rPr lang="en-US" sz="2000" dirty="0"/>
                  <a:t>,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Circulation</a:t>
                </a:r>
                <a:r>
                  <a:rPr lang="en-US" sz="2000" dirty="0" smtClean="0"/>
                  <a:t>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: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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 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:r>
                  <a:rPr lang="en-US" sz="2000" dirty="0" smtClean="0"/>
                  <a:t> such that</a:t>
                </a:r>
              </a:p>
              <a:p>
                <a:r>
                  <a:rPr lang="en-US" sz="2000" dirty="0"/>
                  <a:t>For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r>
                  <a:rPr lang="en-US" sz="2000" dirty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𝒅</m:t>
                      </m:r>
                      <m:r>
                        <m:rPr>
                          <m:nor/>
                        </m:rPr>
                        <a:rPr lang="en-US" sz="2000" dirty="0"/>
                        <m:t>(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m:rPr>
                          <m:nor/>
                        </m:rPr>
                        <a:rPr lang="en-US" sz="2000" dirty="0"/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m:rPr>
                        <m:nor/>
                      </m:rPr>
                      <a:rPr lang="en-US" sz="2000" dirty="0"/>
                      <m:t>)</m:t>
                    </m:r>
                    <m:r>
                      <m:rPr>
                        <m:nor/>
                      </m:rPr>
                      <a:rPr lang="en-US" sz="2000" b="0" i="0" dirty="0" smtClean="0"/>
                      <m:t>&lt;0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implies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is a factory</a:t>
                </a:r>
                <a:r>
                  <a:rPr lang="en-US" sz="2000" b="1" dirty="0" smtClean="0"/>
                  <a:t>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m:rPr>
                        <m:nor/>
                      </m:rPr>
                      <a:rPr lang="en-US" sz="2000" dirty="0"/>
                      <m:t>)</m:t>
                    </m:r>
                    <m:r>
                      <m:rPr>
                        <m:nor/>
                      </m:rPr>
                      <a:rPr lang="en-US" sz="2000" b="0" i="0" dirty="0" smtClean="0"/>
                      <m:t>&gt;</m:t>
                    </m:r>
                    <m:r>
                      <m:rPr>
                        <m:nor/>
                      </m:rPr>
                      <a:rPr lang="en-US" sz="2000" dirty="0"/>
                      <m:t>0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implies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a </a:t>
                </a:r>
                <a:r>
                  <a:rPr lang="en-US" sz="2000" dirty="0" smtClean="0"/>
                  <a:t>village in our example</a:t>
                </a:r>
                <a:r>
                  <a:rPr lang="en-US" sz="2000" b="1" dirty="0" smtClean="0"/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 smtClean="0"/>
                  <a:t>: 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 does there exist a circulation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 smtClean="0"/>
                  <a:t> ?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Reduce this problem to an instance of </a:t>
                </a:r>
                <a:r>
                  <a:rPr lang="en-US" sz="2000" b="1" dirty="0" smtClean="0"/>
                  <a:t>Max-flow</a:t>
                </a:r>
                <a:r>
                  <a:rPr lang="en-US" sz="2000" dirty="0" smtClean="0"/>
                  <a:t> problem.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Hint</a:t>
                </a:r>
                <a:r>
                  <a:rPr lang="en-US" sz="2000" dirty="0" smtClean="0"/>
                  <a:t>: </a:t>
                </a:r>
                <a:r>
                  <a:rPr lang="en-US" sz="2000" b="1" dirty="0" smtClean="0"/>
                  <a:t>the multiple source multiple sink </a:t>
                </a:r>
                <a:r>
                  <a:rPr lang="en-US" sz="2000" dirty="0" smtClean="0"/>
                  <a:t>problem from  the previous class.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436179"/>
                <a:ext cx="8229600" cy="4525963"/>
              </a:xfrm>
              <a:blipFill rotWithShape="1">
                <a:blip r:embed="rId2"/>
                <a:stretch>
                  <a:fillRect l="-741" t="-674" b="-6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2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Circulation</a:t>
            </a:r>
            <a:r>
              <a:rPr lang="en-US" sz="3200" b="1" dirty="0"/>
              <a:t> with </a:t>
            </a:r>
            <a:r>
              <a:rPr lang="en-US" sz="3200" b="1" dirty="0" smtClean="0"/>
              <a:t>demand               </a:t>
            </a:r>
            <a:r>
              <a:rPr lang="en-US" sz="3200" b="1" dirty="0" smtClean="0">
                <a:solidFill>
                  <a:srgbClr val="7030A0"/>
                </a:solidFill>
              </a:rPr>
              <a:t>Max-Flow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</a:t>
            </a:r>
            <a:r>
              <a:rPr lang="en-US" sz="2000" dirty="0" smtClean="0"/>
              <a:t>: How does the corresponding instance of max-flow look like ?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2" name="Cloud 41"/>
          <p:cNvSpPr/>
          <p:nvPr/>
        </p:nvSpPr>
        <p:spPr>
          <a:xfrm>
            <a:off x="1828800" y="1752600"/>
            <a:ext cx="5029200" cy="37338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432076" y="2286000"/>
            <a:ext cx="1720428" cy="2590800"/>
            <a:chOff x="2432076" y="2286000"/>
            <a:chExt cx="1720428" cy="2590800"/>
          </a:xfrm>
        </p:grpSpPr>
        <p:grpSp>
          <p:nvGrpSpPr>
            <p:cNvPr id="11" name="Group 10"/>
            <p:cNvGrpSpPr/>
            <p:nvPr/>
          </p:nvGrpSpPr>
          <p:grpSpPr>
            <a:xfrm>
              <a:off x="3733800" y="3581400"/>
              <a:ext cx="418704" cy="457200"/>
              <a:chOff x="2203476" y="4191000"/>
              <a:chExt cx="418704" cy="4572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355876" y="41910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203476" y="4278868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𝒘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3476" y="4278868"/>
                    <a:ext cx="41870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911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3510776" y="2286000"/>
              <a:ext cx="375424" cy="445532"/>
              <a:chOff x="1681976" y="3581400"/>
              <a:chExt cx="375424" cy="44553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752600" y="35814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681976" y="3657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976" y="3657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/>
            <p:cNvGrpSpPr/>
            <p:nvPr/>
          </p:nvGrpSpPr>
          <p:grpSpPr>
            <a:xfrm>
              <a:off x="2432076" y="4419600"/>
              <a:ext cx="386644" cy="457200"/>
              <a:chOff x="984276" y="3733800"/>
              <a:chExt cx="386644" cy="4572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143000" y="37338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984276" y="38216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276" y="38216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6" name="Group 75"/>
          <p:cNvGrpSpPr/>
          <p:nvPr/>
        </p:nvGrpSpPr>
        <p:grpSpPr>
          <a:xfrm>
            <a:off x="1066800" y="3124200"/>
            <a:ext cx="352981" cy="609600"/>
            <a:chOff x="1018619" y="3124200"/>
            <a:chExt cx="352981" cy="609600"/>
          </a:xfrm>
        </p:grpSpPr>
        <p:sp>
          <p:nvSpPr>
            <p:cNvPr id="74" name="Oval 73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/>
          <p:cNvGrpSpPr/>
          <p:nvPr/>
        </p:nvGrpSpPr>
        <p:grpSpPr>
          <a:xfrm>
            <a:off x="7190819" y="3276600"/>
            <a:ext cx="352981" cy="685800"/>
            <a:chOff x="1018619" y="3124200"/>
            <a:chExt cx="352981" cy="685800"/>
          </a:xfrm>
        </p:grpSpPr>
        <p:sp>
          <p:nvSpPr>
            <p:cNvPr id="78" name="Oval 77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018619" y="34406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440668"/>
                  <a:ext cx="333745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1371600" y="2362200"/>
            <a:ext cx="2510130" cy="2133600"/>
            <a:chOff x="1376070" y="2362200"/>
            <a:chExt cx="2510130" cy="2133600"/>
          </a:xfrm>
        </p:grpSpPr>
        <p:cxnSp>
          <p:nvCxnSpPr>
            <p:cNvPr id="81" name="Straight Arrow Connector 80"/>
            <p:cNvCxnSpPr>
              <a:stCxn id="74" idx="7"/>
              <a:endCxn id="14" idx="2"/>
            </p:cNvCxnSpPr>
            <p:nvPr/>
          </p:nvCxnSpPr>
          <p:spPr>
            <a:xfrm flipV="1">
              <a:off x="1376070" y="2362200"/>
              <a:ext cx="2205330" cy="8066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4" idx="6"/>
            </p:cNvCxnSpPr>
            <p:nvPr/>
          </p:nvCxnSpPr>
          <p:spPr>
            <a:xfrm>
              <a:off x="1419781" y="3276600"/>
              <a:ext cx="2466419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20" idx="2"/>
            </p:cNvCxnSpPr>
            <p:nvPr/>
          </p:nvCxnSpPr>
          <p:spPr>
            <a:xfrm>
              <a:off x="1376070" y="3396734"/>
              <a:ext cx="1214730" cy="10990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460991" y="2667000"/>
            <a:ext cx="2139278" cy="1817132"/>
            <a:chOff x="1460991" y="2667000"/>
            <a:chExt cx="2139278" cy="1817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1460991" y="4114800"/>
                  <a:ext cx="9012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0991" y="4114800"/>
                  <a:ext cx="901209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810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2225288" y="2667000"/>
                  <a:ext cx="8899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5288" y="2667000"/>
                  <a:ext cx="88998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890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2667000" y="3516868"/>
                  <a:ext cx="9332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0" y="3516868"/>
                  <a:ext cx="933269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78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3200400" y="1752600"/>
            <a:ext cx="4267200" cy="3733800"/>
            <a:chOff x="3200400" y="1752600"/>
            <a:chExt cx="4267200" cy="3733800"/>
          </a:xfrm>
        </p:grpSpPr>
        <p:grpSp>
          <p:nvGrpSpPr>
            <p:cNvPr id="104" name="Group 103"/>
            <p:cNvGrpSpPr/>
            <p:nvPr/>
          </p:nvGrpSpPr>
          <p:grpSpPr>
            <a:xfrm>
              <a:off x="5105400" y="2579132"/>
              <a:ext cx="2183635" cy="1752600"/>
              <a:chOff x="5105400" y="2579132"/>
              <a:chExt cx="2183635" cy="1752600"/>
            </a:xfrm>
          </p:grpSpPr>
          <p:cxnSp>
            <p:nvCxnSpPr>
              <p:cNvPr id="94" name="Straight Arrow Connector 93"/>
              <p:cNvCxnSpPr>
                <a:endCxn id="78" idx="1"/>
              </p:cNvCxnSpPr>
              <p:nvPr/>
            </p:nvCxnSpPr>
            <p:spPr>
              <a:xfrm>
                <a:off x="5105400" y="2579132"/>
                <a:ext cx="2183635" cy="7421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23" idx="6"/>
              </p:cNvCxnSpPr>
              <p:nvPr/>
            </p:nvCxnSpPr>
            <p:spPr>
              <a:xfrm>
                <a:off x="6108912" y="3341132"/>
                <a:ext cx="1136412" cy="1325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26" idx="6"/>
              </p:cNvCxnSpPr>
              <p:nvPr/>
            </p:nvCxnSpPr>
            <p:spPr>
              <a:xfrm flipV="1">
                <a:off x="5562600" y="3549134"/>
                <a:ext cx="1682724" cy="78259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3200400" y="1752600"/>
              <a:ext cx="4267200" cy="3733800"/>
              <a:chOff x="3200400" y="1752600"/>
              <a:chExt cx="4267200" cy="3733800"/>
            </a:xfrm>
          </p:grpSpPr>
          <p:sp>
            <p:nvSpPr>
              <p:cNvPr id="3" name="Arc 2"/>
              <p:cNvSpPr/>
              <p:nvPr/>
            </p:nvSpPr>
            <p:spPr>
              <a:xfrm>
                <a:off x="3200400" y="1752600"/>
                <a:ext cx="4267200" cy="3733800"/>
              </a:xfrm>
              <a:prstGeom prst="arc">
                <a:avLst>
                  <a:gd name="adj1" fmla="val 21551254"/>
                  <a:gd name="adj2" fmla="val 873826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Arrow Connector 82"/>
              <p:cNvCxnSpPr>
                <a:stCxn id="3" idx="0"/>
              </p:cNvCxnSpPr>
              <p:nvPr/>
            </p:nvCxnSpPr>
            <p:spPr>
              <a:xfrm flipH="1" flipV="1">
                <a:off x="7441435" y="3473637"/>
                <a:ext cx="25885" cy="1156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3379216" y="2502932"/>
            <a:ext cx="2801922" cy="2602468"/>
            <a:chOff x="3379216" y="2502932"/>
            <a:chExt cx="2801922" cy="2602468"/>
          </a:xfrm>
        </p:grpSpPr>
        <p:sp>
          <p:nvSpPr>
            <p:cNvPr id="82" name="Oval 81"/>
            <p:cNvSpPr/>
            <p:nvPr/>
          </p:nvSpPr>
          <p:spPr>
            <a:xfrm>
              <a:off x="3505200" y="464820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379216" y="2502932"/>
              <a:ext cx="2801922" cy="2602468"/>
              <a:chOff x="3379216" y="2502932"/>
              <a:chExt cx="2801922" cy="2602468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4876800" y="2502932"/>
                <a:ext cx="1304338" cy="2221468"/>
                <a:chOff x="4876800" y="2502932"/>
                <a:chExt cx="1304338" cy="2221468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4876800" y="2502932"/>
                  <a:ext cx="380232" cy="468868"/>
                  <a:chOff x="6324600" y="3950732"/>
                  <a:chExt cx="380232" cy="468868"/>
                </a:xfrm>
              </p:grpSpPr>
              <p:sp>
                <p:nvSpPr>
                  <p:cNvPr id="7" name="Oval 6"/>
                  <p:cNvSpPr/>
                  <p:nvPr/>
                </p:nvSpPr>
                <p:spPr>
                  <a:xfrm>
                    <a:off x="64008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TextBox 7"/>
                      <p:cNvSpPr txBox="1"/>
                      <p:nvPr/>
                    </p:nvSpPr>
                    <p:spPr>
                      <a:xfrm>
                        <a:off x="6324600" y="4050268"/>
                        <a:ext cx="38023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TextBox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24600" y="4050268"/>
                        <a:ext cx="380232" cy="369332"/>
                      </a:xfrm>
                      <a:prstGeom prst="rect">
                        <a:avLst/>
                      </a:prstGeom>
                      <a:blipFill rotWithShape="1">
                        <a:blip r:embed="rId14"/>
                        <a:stretch>
                          <a:fillRect t="-8197" r="-20968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5804112" y="3264932"/>
                  <a:ext cx="377026" cy="468868"/>
                  <a:chOff x="6781800" y="3950732"/>
                  <a:chExt cx="377026" cy="468868"/>
                </a:xfrm>
              </p:grpSpPr>
              <p:sp>
                <p:nvSpPr>
                  <p:cNvPr id="23" name="Oval 22"/>
                  <p:cNvSpPr/>
                  <p:nvPr/>
                </p:nvSpPr>
                <p:spPr>
                  <a:xfrm>
                    <a:off x="69342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6781800" y="4050268"/>
                        <a:ext cx="37702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81800" y="4050268"/>
                        <a:ext cx="377026" cy="369332"/>
                      </a:xfrm>
                      <a:prstGeom prst="rect">
                        <a:avLst/>
                      </a:prstGeom>
                      <a:blipFill rotWithShape="1">
                        <a:blip r:embed="rId15"/>
                        <a:stretch>
                          <a:fillRect t="-8197" r="-2258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5257800" y="4255532"/>
                  <a:ext cx="354584" cy="468868"/>
                  <a:chOff x="6781800" y="3950732"/>
                  <a:chExt cx="354584" cy="468868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69342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/>
                      <p:cNvSpPr txBox="1"/>
                      <p:nvPr/>
                    </p:nvSpPr>
                    <p:spPr>
                      <a:xfrm>
                        <a:off x="6781800" y="4050268"/>
                        <a:ext cx="35458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7" name="TextBox 2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81800" y="4050268"/>
                        <a:ext cx="354584" cy="369332"/>
                      </a:xfrm>
                      <a:prstGeom prst="rect">
                        <a:avLst/>
                      </a:prstGeom>
                      <a:blipFill rotWithShape="1">
                        <a:blip r:embed="rId16"/>
                        <a:stretch>
                          <a:fillRect t="-8197" r="-22414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3379216" y="47360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9" name="Text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9216" y="47360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4" name="Group 33"/>
          <p:cNvGrpSpPr/>
          <p:nvPr/>
        </p:nvGrpSpPr>
        <p:grpSpPr>
          <a:xfrm>
            <a:off x="5715000" y="2819400"/>
            <a:ext cx="1373897" cy="2667000"/>
            <a:chOff x="5715000" y="2819400"/>
            <a:chExt cx="1373897" cy="2667000"/>
          </a:xfrm>
        </p:grpSpPr>
        <p:grpSp>
          <p:nvGrpSpPr>
            <p:cNvPr id="110" name="Group 109"/>
            <p:cNvGrpSpPr/>
            <p:nvPr/>
          </p:nvGrpSpPr>
          <p:grpSpPr>
            <a:xfrm>
              <a:off x="5715000" y="2819400"/>
              <a:ext cx="1251866" cy="1447800"/>
              <a:chOff x="1295400" y="2731532"/>
              <a:chExt cx="1251866" cy="14478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1295400" y="2731532"/>
                    <a:ext cx="7216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5400" y="2731532"/>
                    <a:ext cx="721671" cy="369332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 t="-8333" r="-1101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1676400" y="3810000"/>
                    <a:ext cx="6960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3" name="TextBox 1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3810000"/>
                    <a:ext cx="696024" cy="369332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 t="-8197" r="-1052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TextBox 113"/>
                  <p:cNvSpPr txBox="1"/>
                  <p:nvPr/>
                </p:nvSpPr>
                <p:spPr>
                  <a:xfrm>
                    <a:off x="1828800" y="3264932"/>
                    <a:ext cx="7184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4" name="TextBox 1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264932"/>
                    <a:ext cx="718466" cy="369332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 t="-8197" r="-1016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6376843" y="5117068"/>
                  <a:ext cx="7120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6843" y="5117068"/>
                  <a:ext cx="712054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t="-8197" r="-111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6629400" y="1992868"/>
            <a:ext cx="2428985" cy="369332"/>
            <a:chOff x="6629400" y="1371600"/>
            <a:chExt cx="2428985" cy="369332"/>
          </a:xfrm>
        </p:grpSpPr>
        <p:sp>
          <p:nvSpPr>
            <p:cNvPr id="95" name="Oval 94"/>
            <p:cNvSpPr/>
            <p:nvPr/>
          </p:nvSpPr>
          <p:spPr>
            <a:xfrm>
              <a:off x="6629400" y="144780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81800" y="1371600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 with demand &gt;</a:t>
              </a:r>
              <a:r>
                <a:rPr lang="en-US" dirty="0" smtClean="0">
                  <a:solidFill>
                    <a:srgbClr val="0070C0"/>
                  </a:solidFill>
                </a:rPr>
                <a:t>0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6629400" y="1611868"/>
            <a:ext cx="2438400" cy="369332"/>
            <a:chOff x="6629400" y="1307068"/>
            <a:chExt cx="2438400" cy="369332"/>
          </a:xfrm>
        </p:grpSpPr>
        <p:sp>
          <p:nvSpPr>
            <p:cNvPr id="99" name="Oval 98"/>
            <p:cNvSpPr/>
            <p:nvPr/>
          </p:nvSpPr>
          <p:spPr>
            <a:xfrm>
              <a:off x="6629400" y="1447800"/>
              <a:ext cx="152400" cy="152400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791215" y="1307068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 with demand &lt;</a:t>
              </a:r>
              <a:r>
                <a:rPr lang="en-US" dirty="0" smtClean="0">
                  <a:solidFill>
                    <a:srgbClr val="0070C0"/>
                  </a:solidFill>
                </a:rPr>
                <a:t>0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6200" y="3124200"/>
                <a:ext cx="1037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This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124200"/>
                <a:ext cx="1037463" cy="369332"/>
              </a:xfrm>
              <a:prstGeom prst="rect">
                <a:avLst/>
              </a:prstGeom>
              <a:blipFill rotWithShape="1">
                <a:blip r:embed="rId22"/>
                <a:stretch>
                  <a:fillRect l="-5294" t="-8333" r="-941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Left-Right Arrow 64"/>
          <p:cNvSpPr/>
          <p:nvPr/>
        </p:nvSpPr>
        <p:spPr>
          <a:xfrm>
            <a:off x="5181600" y="381000"/>
            <a:ext cx="1216152" cy="484632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?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6200" y="3124200"/>
                <a:ext cx="9781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This is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124200"/>
                <a:ext cx="978153" cy="369332"/>
              </a:xfrm>
              <a:prstGeom prst="rect">
                <a:avLst/>
              </a:prstGeom>
              <a:blipFill rotWithShape="1">
                <a:blip r:embed="rId23"/>
                <a:stretch>
                  <a:fillRect l="-5625" t="-8333" r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94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2" grpId="0" animBg="1"/>
      <p:bldP spid="2" grpId="0"/>
      <p:bldP spid="65" grpId="0" animBg="1"/>
      <p:bldP spid="66" grpId="0"/>
      <p:bldP spid="66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14370</TotalTime>
  <Words>2190</Words>
  <Application>Microsoft Office PowerPoint</Application>
  <PresentationFormat>On-screen Show (4:3)</PresentationFormat>
  <Paragraphs>678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Design and Analysis of Algorithms (CS345/CS345A)  </vt:lpstr>
      <vt:lpstr>Rounding of a matrix</vt:lpstr>
      <vt:lpstr>Rounding of a matrix </vt:lpstr>
      <vt:lpstr>Generalization of max-flow Problem</vt:lpstr>
      <vt:lpstr>PowerPoint Presentation</vt:lpstr>
      <vt:lpstr>PowerPoint Presentation</vt:lpstr>
      <vt:lpstr>Circulation with demand</vt:lpstr>
      <vt:lpstr>Circulation with demand</vt:lpstr>
      <vt:lpstr>Circulation with demand               Max-Flow </vt:lpstr>
      <vt:lpstr>Circulation with demand               Max-Flow </vt:lpstr>
      <vt:lpstr>Circulation with demand               Max-Flow </vt:lpstr>
      <vt:lpstr>PowerPoint Presentation</vt:lpstr>
      <vt:lpstr>Circulation with demand               Max-Flow </vt:lpstr>
      <vt:lpstr>PowerPoint Presentation</vt:lpstr>
      <vt:lpstr>Integrality of max-flow</vt:lpstr>
      <vt:lpstr>Integrality of max-flow</vt:lpstr>
      <vt:lpstr>Proof for Integrality theorem</vt:lpstr>
      <vt:lpstr>Application # 2 of Max-Flow</vt:lpstr>
      <vt:lpstr>Bipartite matching</vt:lpstr>
      <vt:lpstr>Bipartite matching               Maximum Flow</vt:lpstr>
      <vt:lpstr>Bipartite matching               Maximum Flow</vt:lpstr>
      <vt:lpstr>Bipartite matching               Maximum Flow</vt:lpstr>
      <vt:lpstr>Bipartite matching               Maximum Flow</vt:lpstr>
      <vt:lpstr>Bipartite matching               Maximum Flow</vt:lpstr>
      <vt:lpstr>PowerPoint Presentation</vt:lpstr>
      <vt:lpstr>Bipartite matching               Maximum Flow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1400</cp:revision>
  <dcterms:created xsi:type="dcterms:W3CDTF">2011-12-03T04:13:03Z</dcterms:created>
  <dcterms:modified xsi:type="dcterms:W3CDTF">2015-10-05T05:17:31Z</dcterms:modified>
</cp:coreProperties>
</file>