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612" r:id="rId3"/>
    <p:sldId id="610" r:id="rId4"/>
    <p:sldId id="611" r:id="rId5"/>
    <p:sldId id="597" r:id="rId6"/>
    <p:sldId id="600" r:id="rId7"/>
    <p:sldId id="601" r:id="rId8"/>
    <p:sldId id="613" r:id="rId9"/>
    <p:sldId id="602" r:id="rId10"/>
    <p:sldId id="603" r:id="rId11"/>
    <p:sldId id="605" r:id="rId12"/>
    <p:sldId id="607" r:id="rId13"/>
    <p:sldId id="606" r:id="rId14"/>
    <p:sldId id="617" r:id="rId15"/>
    <p:sldId id="533" r:id="rId16"/>
    <p:sldId id="570" r:id="rId17"/>
    <p:sldId id="592" r:id="rId18"/>
    <p:sldId id="594" r:id="rId19"/>
    <p:sldId id="596" r:id="rId20"/>
    <p:sldId id="595" r:id="rId21"/>
    <p:sldId id="555" r:id="rId22"/>
    <p:sldId id="620" r:id="rId23"/>
    <p:sldId id="564" r:id="rId24"/>
    <p:sldId id="590" r:id="rId25"/>
    <p:sldId id="59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76" autoAdjust="0"/>
  </p:normalViewPr>
  <p:slideViewPr>
    <p:cSldViewPr>
      <p:cViewPr>
        <p:scale>
          <a:sx n="94" d="100"/>
          <a:sy n="94" d="100"/>
        </p:scale>
        <p:origin x="-2298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0-07T07:26:35.218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90.png"/><Relationship Id="rId7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1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5.png"/><Relationship Id="rId3" Type="http://schemas.openxmlformats.org/officeDocument/2006/relationships/image" Target="../media/image90.png"/><Relationship Id="rId7" Type="http://schemas.openxmlformats.org/officeDocument/2006/relationships/image" Target="../media/image25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3.png"/><Relationship Id="rId5" Type="http://schemas.openxmlformats.org/officeDocument/2006/relationships/image" Target="../media/image230.png"/><Relationship Id="rId10" Type="http://schemas.openxmlformats.org/officeDocument/2006/relationships/image" Target="../media/image2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 smtClean="0">
                <a:solidFill>
                  <a:srgbClr val="002060"/>
                </a:solidFill>
              </a:rPr>
              <a:t>(CS345/CS345A)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/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C00000"/>
                </a:solidFill>
              </a:rPr>
              <a:t>Lecture </a:t>
            </a:r>
            <a:r>
              <a:rPr lang="en-US" sz="2400" b="1" dirty="0" smtClean="0">
                <a:solidFill>
                  <a:srgbClr val="C00000"/>
                </a:solidFill>
              </a:rPr>
              <a:t>28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Applications </a:t>
            </a:r>
            <a:r>
              <a:rPr lang="en-US" sz="2400" b="1" dirty="0" smtClean="0">
                <a:solidFill>
                  <a:schemeClr val="tx1"/>
                </a:solidFill>
              </a:rPr>
              <a:t>and</a:t>
            </a:r>
            <a:r>
              <a:rPr lang="en-US" sz="2400" b="1" dirty="0" smtClean="0">
                <a:solidFill>
                  <a:srgbClr val="7030A0"/>
                </a:solidFill>
              </a:rPr>
              <a:t> Generalization </a:t>
            </a:r>
            <a:r>
              <a:rPr lang="en-US" sz="2400" b="1" dirty="0" smtClean="0">
                <a:solidFill>
                  <a:schemeClr val="tx1"/>
                </a:solidFill>
              </a:rPr>
              <a:t>of Maximum Flow -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1) If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then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r>
                  <a:rPr lang="en-US" sz="1800" dirty="0" smtClean="0"/>
                  <a:t>Consider any given set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Send flow 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 unit along each path.</a:t>
                </a:r>
              </a:p>
              <a:p>
                <a:r>
                  <a:rPr lang="en-US" sz="1800" b="1" dirty="0" smtClean="0"/>
                  <a:t>Capacity</a:t>
                </a:r>
                <a:r>
                  <a:rPr lang="en-US" sz="1800" dirty="0" smtClean="0"/>
                  <a:t> as well as </a:t>
                </a:r>
                <a:r>
                  <a:rPr lang="en-US" sz="1800" b="1" dirty="0" smtClean="0"/>
                  <a:t>conservation</a:t>
                </a:r>
                <a:r>
                  <a:rPr lang="en-US" sz="1800" dirty="0" smtClean="0"/>
                  <a:t> constraints are </a:t>
                </a:r>
                <a:r>
                  <a:rPr lang="en-US" sz="1800" dirty="0" smtClean="0"/>
                  <a:t>satisfied (give </a:t>
                </a:r>
                <a:r>
                  <a:rPr lang="en-US" sz="1800" u="sng" dirty="0" smtClean="0"/>
                  <a:t>appropriate</a:t>
                </a:r>
                <a:r>
                  <a:rPr lang="en-US" sz="1800" dirty="0" smtClean="0"/>
                  <a:t> arguments).</a:t>
                </a:r>
                <a:endParaRPr lang="en-US" sz="1800" dirty="0" smtClean="0"/>
              </a:p>
              <a:p>
                <a:r>
                  <a:rPr lang="en-US" sz="1800" dirty="0" smtClean="0"/>
                  <a:t>Value of flow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610600" cy="5486400"/>
              </a:xfrm>
              <a:blipFill rotWithShape="1">
                <a:blip r:embed="rId3"/>
                <a:stretch>
                  <a:fillRect l="-708" t="-556" r="-1132" b="-16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1626063" y="2057400"/>
            <a:ext cx="5330455" cy="1905000"/>
            <a:chOff x="1626063" y="2057400"/>
            <a:chExt cx="5330455" cy="1905000"/>
          </a:xfrm>
        </p:grpSpPr>
        <p:grpSp>
          <p:nvGrpSpPr>
            <p:cNvPr id="79" name="Group 78"/>
            <p:cNvGrpSpPr/>
            <p:nvPr/>
          </p:nvGrpSpPr>
          <p:grpSpPr>
            <a:xfrm>
              <a:off x="1626063" y="2937814"/>
              <a:ext cx="5330455" cy="1024586"/>
              <a:chOff x="1626063" y="2937814"/>
              <a:chExt cx="5330455" cy="1024586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2743200" y="3537466"/>
                <a:ext cx="1905000" cy="424934"/>
                <a:chOff x="3429000" y="4343400"/>
                <a:chExt cx="1905000" cy="424934"/>
              </a:xfrm>
            </p:grpSpPr>
            <p:cxnSp>
              <p:nvCxnSpPr>
                <p:cNvPr id="39" name="Straight Arrow Connector 38"/>
                <p:cNvCxnSpPr>
                  <a:endCxn id="41" idx="2"/>
                </p:cNvCxnSpPr>
                <p:nvPr/>
              </p:nvCxnSpPr>
              <p:spPr>
                <a:xfrm>
                  <a:off x="3581400" y="4419600"/>
                  <a:ext cx="1600200" cy="27253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81600" y="4615934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Arrow Connector 41"/>
              <p:cNvCxnSpPr/>
              <p:nvPr/>
            </p:nvCxnSpPr>
            <p:spPr>
              <a:xfrm>
                <a:off x="1626063" y="2937814"/>
                <a:ext cx="1117137" cy="6758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V="1">
                <a:off x="4648200" y="2937814"/>
                <a:ext cx="2308318" cy="94838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648381" y="2819400"/>
              <a:ext cx="5285819" cy="152400"/>
              <a:chOff x="1648381" y="2819400"/>
              <a:chExt cx="5285819" cy="152400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>
                <a:off x="1648381" y="2883932"/>
                <a:ext cx="101861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2667000" y="2819400"/>
                <a:ext cx="1524000" cy="152400"/>
                <a:chOff x="3429000" y="4343400"/>
                <a:chExt cx="1524000" cy="152400"/>
              </a:xfrm>
            </p:grpSpPr>
            <p:cxnSp>
              <p:nvCxnSpPr>
                <p:cNvPr id="48" name="Straight Arrow Connector 47"/>
                <p:cNvCxnSpPr>
                  <a:endCxn id="50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191000" y="2819400"/>
                <a:ext cx="1371600" cy="152400"/>
                <a:chOff x="3581400" y="4343400"/>
                <a:chExt cx="1371600" cy="152400"/>
              </a:xfrm>
            </p:grpSpPr>
            <p:cxnSp>
              <p:nvCxnSpPr>
                <p:cNvPr id="55" name="Straight Arrow Connector 54"/>
                <p:cNvCxnSpPr>
                  <a:endCxn id="57" idx="2"/>
                </p:cNvCxnSpPr>
                <p:nvPr/>
              </p:nvCxnSpPr>
              <p:spPr>
                <a:xfrm>
                  <a:off x="3581400" y="4419600"/>
                  <a:ext cx="12192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/>
                <p:cNvSpPr/>
                <p:nvPr/>
              </p:nvSpPr>
              <p:spPr>
                <a:xfrm>
                  <a:off x="48006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1" name="Straight Arrow Connector 70"/>
              <p:cNvCxnSpPr/>
              <p:nvPr/>
            </p:nvCxnSpPr>
            <p:spPr>
              <a:xfrm flipV="1">
                <a:off x="5562600" y="2883932"/>
                <a:ext cx="1371600" cy="116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1648381" y="2057400"/>
              <a:ext cx="5308137" cy="805934"/>
              <a:chOff x="1648381" y="2057400"/>
              <a:chExt cx="5308137" cy="80593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667000" y="2057400"/>
                <a:ext cx="1524000" cy="457200"/>
                <a:chOff x="3429000" y="4038600"/>
                <a:chExt cx="1524000" cy="457200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3581400" y="4114800"/>
                  <a:ext cx="1199206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Oval 28"/>
                <p:cNvSpPr/>
                <p:nvPr/>
              </p:nvSpPr>
              <p:spPr>
                <a:xfrm>
                  <a:off x="3429000" y="4343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4800600" y="4038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648381" y="2492282"/>
                <a:ext cx="1040937" cy="3710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>
                <a:off x="4191000" y="2133600"/>
                <a:ext cx="1241518" cy="70811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/>
              <p:cNvGrpSpPr/>
              <p:nvPr/>
            </p:nvGrpSpPr>
            <p:grpSpPr>
              <a:xfrm>
                <a:off x="5540282" y="2057400"/>
                <a:ext cx="784318" cy="708118"/>
                <a:chOff x="3559082" y="3581400"/>
                <a:chExt cx="784318" cy="708118"/>
              </a:xfrm>
            </p:grpSpPr>
            <p:cxnSp>
              <p:nvCxnSpPr>
                <p:cNvPr id="67" name="Straight Arrow Connector 66"/>
                <p:cNvCxnSpPr>
                  <a:stCxn id="57" idx="7"/>
                  <a:endCxn id="68" idx="3"/>
                </p:cNvCxnSpPr>
                <p:nvPr/>
              </p:nvCxnSpPr>
              <p:spPr>
                <a:xfrm flipV="1">
                  <a:off x="3559082" y="3711482"/>
                  <a:ext cx="654236" cy="5780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/>
                <p:nvPr/>
              </p:nvSpPr>
              <p:spPr>
                <a:xfrm>
                  <a:off x="4191000" y="3581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Straight Arrow Connector 73"/>
              <p:cNvCxnSpPr/>
              <p:nvPr/>
            </p:nvCxnSpPr>
            <p:spPr>
              <a:xfrm>
                <a:off x="6302282" y="2187482"/>
                <a:ext cx="654236" cy="6425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/>
          <p:cNvGrpSpPr/>
          <p:nvPr/>
        </p:nvGrpSpPr>
        <p:grpSpPr>
          <a:xfrm>
            <a:off x="1600200" y="2133600"/>
            <a:ext cx="5330455" cy="1752600"/>
            <a:chOff x="1447800" y="-152400"/>
            <a:chExt cx="5330455" cy="1752600"/>
          </a:xfrm>
        </p:grpSpPr>
        <p:grpSp>
          <p:nvGrpSpPr>
            <p:cNvPr id="44" name="Group 43"/>
            <p:cNvGrpSpPr/>
            <p:nvPr/>
          </p:nvGrpSpPr>
          <p:grpSpPr>
            <a:xfrm>
              <a:off x="1447800" y="651814"/>
              <a:ext cx="5330455" cy="948386"/>
              <a:chOff x="1447800" y="651814"/>
              <a:chExt cx="5330455" cy="948386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2717337" y="1327666"/>
                <a:ext cx="1600200" cy="272534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1447800" y="651814"/>
                <a:ext cx="1117137" cy="6758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V="1">
                <a:off x="4469937" y="651814"/>
                <a:ext cx="2308318" cy="94838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470118" y="597932"/>
              <a:ext cx="5285819" cy="11668"/>
              <a:chOff x="1470118" y="597932"/>
              <a:chExt cx="5285819" cy="11668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1470118" y="597932"/>
                <a:ext cx="1018619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>
                <a:off x="26411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4012737" y="609600"/>
                <a:ext cx="1219200" cy="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384337" y="597932"/>
                <a:ext cx="1371600" cy="116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1470118" y="-152400"/>
              <a:ext cx="5308137" cy="729734"/>
              <a:chOff x="1470118" y="-152400"/>
              <a:chExt cx="5308137" cy="729734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641137" y="-152400"/>
                <a:ext cx="1199206" cy="304800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1470118" y="206282"/>
                <a:ext cx="1040937" cy="371052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012737" y="-152400"/>
                <a:ext cx="1241518" cy="70811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5362019" y="-98518"/>
                <a:ext cx="654236" cy="578036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6124019" y="-98518"/>
                <a:ext cx="654236" cy="642568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059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   Theorem of </a:t>
                </a:r>
                <a:r>
                  <a:rPr lang="en-US" sz="1800" b="1" dirty="0" smtClean="0"/>
                  <a:t>Integrality of flow</a:t>
                </a:r>
                <a:r>
                  <a:rPr lang="en-US" sz="18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unit capacity of each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</a:t>
                </a:r>
                <a:r>
                  <a:rPr lang="en-US" sz="1800" dirty="0" smtClean="0">
                    <a:sym typeface="Wingdings" pitchFamily="2" charset="2"/>
                  </a:rPr>
                  <a:t></a:t>
                </a:r>
                <a:r>
                  <a:rPr lang="en-US" sz="1800" dirty="0" smtClean="0"/>
                  <a:t>there exists a flow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or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 smtClean="0"/>
                  <a:t>: To construct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using edges carrying unit flow.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908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“Keep following </a:t>
                </a:r>
                <a:r>
                  <a:rPr lang="en-US" sz="1800" u="sng" dirty="0" smtClean="0"/>
                  <a:t>any stream of flow</a:t>
                </a:r>
                <a:r>
                  <a:rPr lang="en-US" sz="1800" dirty="0" smtClean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What if we get caught in a loop </a:t>
                </a:r>
                <a:r>
                  <a:rPr lang="en-US" sz="1800" dirty="0" smtClean="0">
                    <a:sym typeface="Wingdings" pitchFamily="2" charset="2"/>
                  </a:rPr>
                  <a:t></a:t>
                </a:r>
                <a:r>
                  <a:rPr lang="en-US" sz="1800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But is it possible in a flow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                               Yes, INDEED.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4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63" name="Straight Arrow Connector 62"/>
          <p:cNvCxnSpPr>
            <a:stCxn id="109" idx="0"/>
            <a:endCxn id="94" idx="4"/>
          </p:cNvCxnSpPr>
          <p:nvPr/>
        </p:nvCxnSpPr>
        <p:spPr>
          <a:xfrm flipH="1" flipV="1">
            <a:off x="4038600" y="2209800"/>
            <a:ext cx="533400" cy="1600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4495800" y="2949482"/>
            <a:ext cx="936718" cy="1012918"/>
            <a:chOff x="4495800" y="2949482"/>
            <a:chExt cx="936718" cy="1012918"/>
          </a:xfrm>
        </p:grpSpPr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/>
            <p:nvPr/>
          </p:nvSpPr>
          <p:spPr>
            <a:xfrm>
              <a:off x="44958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114800" y="2160541"/>
            <a:ext cx="1447800" cy="811259"/>
            <a:chOff x="4114800" y="2160541"/>
            <a:chExt cx="1447800" cy="811259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4102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541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 (part 2) If </a:t>
                </a:r>
                <a:r>
                  <a:rPr lang="en-US" sz="1800" dirty="0"/>
                  <a:t>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flow network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      then </a:t>
                </a:r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“Keep following </a:t>
                </a:r>
                <a:r>
                  <a:rPr lang="en-US" sz="1800" u="sng" dirty="0"/>
                  <a:t>any stream of flow</a:t>
                </a:r>
                <a:r>
                  <a:rPr lang="en-US" sz="18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”.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What if we get caught in a loop </a:t>
                </a:r>
                <a:r>
                  <a:rPr lang="en-US" sz="1800" dirty="0">
                    <a:sym typeface="Wingdings" pitchFamily="2" charset="2"/>
                  </a:rPr>
                  <a:t>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           But is it possible in a flow ?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 Yes, INDEED.</a:t>
                </a: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 b="-10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9" name="Oval 108"/>
          <p:cNvSpPr/>
          <p:nvPr/>
        </p:nvSpPr>
        <p:spPr>
          <a:xfrm>
            <a:off x="4495800" y="38100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038600" y="2160541"/>
            <a:ext cx="1393918" cy="1671777"/>
            <a:chOff x="4038600" y="2160541"/>
            <a:chExt cx="1393918" cy="1671777"/>
          </a:xfrm>
        </p:grpSpPr>
        <p:cxnSp>
          <p:nvCxnSpPr>
            <p:cNvPr id="63" name="Straight Arrow Connector 62"/>
            <p:cNvCxnSpPr>
              <a:stCxn id="109" idx="0"/>
              <a:endCxn id="94" idx="4"/>
            </p:cNvCxnSpPr>
            <p:nvPr/>
          </p:nvCxnSpPr>
          <p:spPr>
            <a:xfrm flipH="1" flipV="1">
              <a:off x="4038600" y="2209800"/>
              <a:ext cx="533400" cy="16002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00" idx="3"/>
              <a:endCxn id="109" idx="7"/>
            </p:cNvCxnSpPr>
            <p:nvPr/>
          </p:nvCxnSpPr>
          <p:spPr>
            <a:xfrm flipH="1">
              <a:off x="4625882" y="2949482"/>
              <a:ext cx="806636" cy="882836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114800" y="2160541"/>
              <a:ext cx="1291855" cy="681177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5410200" y="2819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22518" y="2362200"/>
            <a:ext cx="1196882" cy="501134"/>
            <a:chOff x="1622518" y="2362200"/>
            <a:chExt cx="1196882" cy="501134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1622518" y="2492282"/>
              <a:ext cx="1040937" cy="371052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2667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793537" y="2057400"/>
            <a:ext cx="1321263" cy="381000"/>
            <a:chOff x="2793537" y="2057400"/>
            <a:chExt cx="1321263" cy="381000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2793537" y="2133600"/>
              <a:ext cx="1199206" cy="30480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2869737" y="3613666"/>
            <a:ext cx="1600200" cy="2725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937814"/>
            <a:ext cx="1117137" cy="67585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648200" y="2883932"/>
            <a:ext cx="2260137" cy="10022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191000" y="2133600"/>
            <a:ext cx="1977655" cy="53882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6419" y="2187482"/>
            <a:ext cx="654236" cy="642568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743200" y="3537466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172200" y="2057400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 (part 2) If there is a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the flow network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then 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“</a:t>
                </a:r>
                <a:r>
                  <a:rPr lang="en-US" sz="2000" dirty="0"/>
                  <a:t>Keep following </a:t>
                </a:r>
                <a:r>
                  <a:rPr lang="en-US" sz="2000" u="sng" dirty="0"/>
                  <a:t>any stream of flow</a:t>
                </a:r>
                <a:r>
                  <a:rPr lang="en-US" sz="2000" dirty="0"/>
                  <a:t> originating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and terminating 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”.</a:t>
                </a:r>
              </a:p>
              <a:p>
                <a:r>
                  <a:rPr lang="en-US" sz="2000" dirty="0" smtClean="0"/>
                  <a:t>If we reach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we get a path</a:t>
                </a:r>
              </a:p>
              <a:p>
                <a:pPr lvl="1"/>
                <a:r>
                  <a:rPr lang="en-US" sz="1600" dirty="0" smtClean="0"/>
                  <a:t>Reduce the flow on all edges of the path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flow 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reduces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dirty="0" smtClean="0"/>
              </a:p>
              <a:p>
                <a:r>
                  <a:rPr lang="en-US" sz="2000" dirty="0" smtClean="0"/>
                  <a:t>If we get into a loop</a:t>
                </a:r>
              </a:p>
              <a:p>
                <a:pPr lvl="1"/>
                <a:r>
                  <a:rPr lang="en-US" sz="1600" dirty="0" smtClean="0"/>
                  <a:t>Reduce the flow on all  edges of the loop </a:t>
                </a:r>
                <a:r>
                  <a:rPr lang="en-US" sz="1600" dirty="0"/>
                  <a:t>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600" dirty="0" smtClean="0"/>
                  <a:t>.</a:t>
                </a:r>
              </a:p>
              <a:p>
                <a:pPr lvl="1"/>
                <a:r>
                  <a:rPr lang="en-US" sz="1600" dirty="0" smtClean="0"/>
                  <a:t>The flow </a:t>
                </a:r>
                <a:r>
                  <a:rPr lang="en-US" sz="1600" dirty="0"/>
                  <a:t>from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/>
                  <a:t>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/>
                  <a:t>is still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600" dirty="0" smtClean="0"/>
                  <a:t>. 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800" b="1" dirty="0" smtClean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Based on the two cases, give a proof by </a:t>
                </a:r>
                <a:r>
                  <a:rPr lang="en-US" sz="1800" b="1" dirty="0" smtClean="0"/>
                  <a:t>induction</a:t>
                </a:r>
                <a:r>
                  <a:rPr lang="en-US" sz="1800" dirty="0" smtClean="0"/>
                  <a:t>.</a:t>
                </a:r>
                <a:r>
                  <a:rPr lang="en-US" sz="1800" dirty="0"/>
                  <a:t> </a:t>
                </a:r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181459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333" t="-6452" r="-433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0200"/>
                <a:ext cx="378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938" t="-6452" r="-2500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No. of edges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carrying unit flow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906869"/>
                <a:ext cx="186749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73" t="-3704" r="-454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867400" y="3352800"/>
            <a:ext cx="3048000" cy="841248"/>
          </a:xfrm>
          <a:prstGeom prst="cloudCallout">
            <a:avLst>
              <a:gd name="adj1" fmla="val -31944"/>
              <a:gd name="adj2" fmla="val 9732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will you induct on 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2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1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conservation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" name="Down Ribbon 1"/>
          <p:cNvSpPr/>
          <p:nvPr/>
        </p:nvSpPr>
        <p:spPr>
          <a:xfrm>
            <a:off x="2971800" y="2587752"/>
            <a:ext cx="33528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class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Circulation</a:t>
            </a:r>
            <a:r>
              <a:rPr lang="en-US" sz="3200" b="1" dirty="0" smtClean="0"/>
              <a:t> with demand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, and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C00000"/>
                        </a:solidFill>
                        <a:latin typeface="Cambria Math"/>
                      </a:rPr>
                      <m:t>𝐑</m:t>
                    </m:r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Circulation</a:t>
                </a:r>
                <a:r>
                  <a:rPr lang="en-US" sz="2000" dirty="0" smtClean="0"/>
                  <a:t>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is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𝒅</m:t>
                      </m:r>
                      <m:r>
                        <m:rPr>
                          <m:nor/>
                        </m:rPr>
                        <a:rPr lang="en-US" sz="2000" dirty="0"/>
                        <m:t>(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m:rPr>
                          <m:nor/>
                        </m:rPr>
                        <a:rPr lang="en-US" sz="2000" dirty="0"/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u="sng" dirty="0"/>
                  <a:t>circulation with demand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36179"/>
                <a:ext cx="8229600" cy="4525963"/>
              </a:xfrm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4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Generalization </a:t>
            </a:r>
            <a:r>
              <a:rPr lang="en-US" sz="2800" dirty="0" smtClean="0"/>
              <a:t>of max-flow Problem</a:t>
            </a:r>
            <a:endParaRPr lang="en-US" sz="2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Part 2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solidFill>
                  <a:schemeClr val="tx1"/>
                </a:solidFill>
              </a:rPr>
              <a:t>Extending the </a:t>
            </a:r>
            <a:r>
              <a:rPr lang="en-US" sz="2800" b="1" dirty="0" smtClean="0">
                <a:solidFill>
                  <a:srgbClr val="006C31"/>
                </a:solidFill>
              </a:rPr>
              <a:t>capacity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 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What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Answer</a:t>
                </a:r>
                <a:r>
                  <a:rPr lang="en-US" sz="2000" dirty="0" smtClean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r>
                  <a:rPr lang="en-US" sz="2000" dirty="0" smtClean="0">
                    <a:sym typeface="Wingdings" pitchFamily="2" charset="2"/>
                  </a:rPr>
                  <a:t>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for each edge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  <a:blipFill rotWithShape="1">
                <a:blip r:embed="rId2"/>
                <a:stretch>
                  <a:fillRect l="-741" t="-67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2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Assign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229600" cy="4525963"/>
              </a:xfrm>
              <a:blipFill rotWithShape="1">
                <a:blip r:embed="rId2"/>
                <a:stretch>
                  <a:fillRect l="-741" t="-674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905000" y="5029200"/>
            <a:ext cx="1752600" cy="1066800"/>
            <a:chOff x="3124200" y="4495800"/>
            <a:chExt cx="1752600" cy="1066800"/>
          </a:xfrm>
        </p:grpSpPr>
        <p:grpSp>
          <p:nvGrpSpPr>
            <p:cNvPr id="2" name="Group 1"/>
            <p:cNvGrpSpPr/>
            <p:nvPr/>
          </p:nvGrpSpPr>
          <p:grpSpPr>
            <a:xfrm>
              <a:off x="3815576" y="4953000"/>
              <a:ext cx="375424" cy="445532"/>
              <a:chOff x="3429000" y="2286000"/>
              <a:chExt cx="375424" cy="4455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3581400" y="2286000"/>
                <a:ext cx="152400" cy="152400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3622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00400" y="4495800"/>
              <a:ext cx="8028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8" idx="0"/>
            </p:cNvCxnSpPr>
            <p:nvPr/>
          </p:nvCxnSpPr>
          <p:spPr>
            <a:xfrm>
              <a:off x="3124200" y="5029200"/>
              <a:ext cx="8790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8" idx="0"/>
            </p:cNvCxnSpPr>
            <p:nvPr/>
          </p:nvCxnSpPr>
          <p:spPr>
            <a:xfrm flipV="1">
              <a:off x="3124200" y="5029200"/>
              <a:ext cx="87908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120376" y="5067300"/>
              <a:ext cx="7564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4120376" y="4648200"/>
              <a:ext cx="756424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0376" y="5105400"/>
              <a:ext cx="756424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910840" y="5181600"/>
            <a:ext cx="756424" cy="914400"/>
            <a:chOff x="4272776" y="4800600"/>
            <a:chExt cx="756424" cy="914400"/>
          </a:xfrm>
        </p:grpSpPr>
        <p:cxnSp>
          <p:nvCxnSpPr>
            <p:cNvPr id="39" name="Straight Arrow Connector 38"/>
            <p:cNvCxnSpPr/>
            <p:nvPr/>
          </p:nvCxnSpPr>
          <p:spPr>
            <a:xfrm>
              <a:off x="4272776" y="5219700"/>
              <a:ext cx="756424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4272776" y="4800600"/>
              <a:ext cx="756424" cy="3810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272776" y="5257800"/>
              <a:ext cx="756424" cy="4572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905000" y="5029200"/>
            <a:ext cx="879088" cy="1066800"/>
            <a:chOff x="5562600" y="4648200"/>
            <a:chExt cx="879088" cy="106680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5638800" y="4648200"/>
              <a:ext cx="8028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562600" y="5181600"/>
              <a:ext cx="87908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5562600" y="5181600"/>
              <a:ext cx="879088" cy="53340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038600"/>
                <a:ext cx="4106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Down Ribbon 47"/>
          <p:cNvSpPr/>
          <p:nvPr/>
        </p:nvSpPr>
        <p:spPr>
          <a:xfrm>
            <a:off x="4876800" y="5140452"/>
            <a:ext cx="3810000" cy="9555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Reduce to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circulation with demand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3667264" y="48006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Suppose </a:t>
                </a: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ℓ(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  <m:d>
                          <m:dPr>
                            <m:ctrlP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6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&gt;0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then there is surplus of flow accumulating into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 smtClean="0">
                    <a:solidFill>
                      <a:srgbClr val="002060"/>
                    </a:solidFill>
                  </a:rPr>
                  <a:t>. To ensure conservation constraint, we have to balance it by equivalent flow leaving it. </a:t>
                </a:r>
              </a:p>
              <a:p>
                <a:pPr algn="ctr"/>
                <a:r>
                  <a:rPr lang="en-US" sz="1600" dirty="0" smtClean="0">
                    <a:solidFill>
                      <a:srgbClr val="002060"/>
                    </a:solidFill>
                  </a:rPr>
                  <a:t>Does it remind of some problem from past ?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264" y="4800600"/>
                <a:ext cx="5400536" cy="1905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75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5" grpId="0" animBg="1"/>
      <p:bldP spid="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37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6" grpId="0" animBg="1"/>
      <p:bldP spid="17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Flow with </a:t>
            </a:r>
            <a:r>
              <a:rPr lang="en-US" sz="3200" b="1" dirty="0" smtClean="0">
                <a:solidFill>
                  <a:srgbClr val="7030A0"/>
                </a:solidFill>
              </a:rPr>
              <a:t>lower bound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143000"/>
                <a:ext cx="85725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), </a:t>
                </a:r>
                <a:r>
                  <a:rPr lang="en-US" sz="2000" dirty="0" smtClean="0"/>
                  <a:t>with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 smtClean="0"/>
                  <a:t>  and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Does there exist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: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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  <m:sup>
                        <m:r>
                          <a:rPr lang="en-US" sz="2000" b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dirty="0" smtClean="0"/>
              </a:p>
              <a:p>
                <a:r>
                  <a:rPr lang="en-US" sz="2000" dirty="0"/>
                  <a:t>For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 smtClean="0"/>
                  <a:t>)</a:t>
                </a: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network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does there exist a </a:t>
                </a:r>
                <a:r>
                  <a:rPr lang="en-US" sz="2000" dirty="0" smtClean="0"/>
                  <a:t>flow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 smtClean="0"/>
                  <a:t>with lower bound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2000" dirty="0" smtClean="0"/>
                  <a:t> ? 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dirty="0" smtClean="0"/>
                  <a:t>: 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), as follows.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 smtClean="0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For each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smtClean="0"/>
                  <a:t>) = ?</a:t>
                </a:r>
                <a:endParaRPr lang="en-US" sz="2000" dirty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For </a:t>
                </a:r>
                <a:r>
                  <a:rPr lang="en-US" sz="2000" dirty="0"/>
                  <a:t>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 smtClean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2000" dirty="0" smtClean="0"/>
                  <a:t>=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r>
                  <a:rPr lang="en-US" sz="1800" dirty="0" smtClean="0"/>
                  <a:t>Flow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u="sng" dirty="0"/>
                  <a:t>with lower bound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exists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iff</a:t>
                </a:r>
                <a:r>
                  <a:rPr lang="en-US" sz="1800" dirty="0" smtClean="0"/>
                  <a:t> a circulation with demand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𝒅</m:t>
                    </m:r>
                  </m:oMath>
                </a14:m>
                <a:r>
                  <a:rPr lang="en-US" sz="1800" dirty="0" smtClean="0"/>
                  <a:t> exists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143000"/>
                <a:ext cx="8572500" cy="5029200"/>
              </a:xfrm>
              <a:blipFill rotWithShape="1">
                <a:blip r:embed="rId2"/>
                <a:stretch>
                  <a:fillRect l="-711" t="-606" r="-640" b="-9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𝒛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𝒖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</m:d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  <m:sup/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ℓ(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72000"/>
                <a:ext cx="3205621" cy="794320"/>
              </a:xfrm>
              <a:prstGeom prst="rect">
                <a:avLst/>
              </a:prstGeom>
              <a:blipFill rotWithShape="1">
                <a:blip r:embed="rId3"/>
                <a:stretch>
                  <a:fillRect r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/>
                      </a:rPr>
                      <m:t>−</m:t>
                    </m:r>
                    <m:r>
                      <a:rPr lang="en-US" b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010" y="5486400"/>
                <a:ext cx="1638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59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795380" y="4572000"/>
            <a:ext cx="320562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C00000"/>
                </a:solidFill>
              </a:rPr>
              <a:t>Applications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7030A0"/>
                </a:solidFill>
              </a:rPr>
              <a:t>Flow with lower bound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Designing a Survey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634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Survey Design </a:t>
            </a:r>
            <a:r>
              <a:rPr lang="en-US" sz="3200" b="1" dirty="0" smtClean="0">
                <a:solidFill>
                  <a:srgbClr val="7030A0"/>
                </a:solidFill>
              </a:rPr>
              <a:t>Problem</a:t>
            </a:r>
            <a:br>
              <a:rPr lang="en-US" sz="3200" b="1" dirty="0" smtClean="0">
                <a:solidFill>
                  <a:srgbClr val="7030A0"/>
                </a:solidFill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(As a motivating example)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customers </a:t>
                </a:r>
                <a:r>
                  <a:rPr lang="en-US" sz="2000" dirty="0"/>
                  <a:t>in </a:t>
                </a:r>
                <a:r>
                  <a:rPr lang="en-US" sz="2000" dirty="0" smtClean="0"/>
                  <a:t>market.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products to be </a:t>
                </a:r>
                <a:r>
                  <a:rPr lang="en-US" sz="2000" dirty="0" smtClean="0"/>
                  <a:t>surveyed.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b="1" dirty="0" smtClean="0"/>
                  <a:t> : How to conduct the survey such that</a:t>
                </a:r>
              </a:p>
              <a:p>
                <a:r>
                  <a:rPr lang="en-US" sz="2000" dirty="0" smtClean="0"/>
                  <a:t>A </a:t>
                </a:r>
                <a:r>
                  <a:rPr lang="en-US" sz="2000" dirty="0"/>
                  <a:t>customer can review only that product which he/she has used earlier.</a:t>
                </a:r>
              </a:p>
              <a:p>
                <a:r>
                  <a:rPr lang="en-US" sz="2000" dirty="0"/>
                  <a:t>Customer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review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products.</a:t>
                </a:r>
              </a:p>
              <a:p>
                <a:r>
                  <a:rPr lang="en-US" sz="2000" dirty="0"/>
                  <a:t>Product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get </a:t>
                </a:r>
                <a:r>
                  <a:rPr lang="en-US" sz="2000" u="sng" dirty="0"/>
                  <a:t>at least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reviews and </a:t>
                </a:r>
                <a:r>
                  <a:rPr lang="en-US" sz="2000" u="sng" dirty="0"/>
                  <a:t>at most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reviews.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276600" y="3048000"/>
            <a:ext cx="1828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5"/>
          <p:cNvSpPr/>
          <p:nvPr/>
        </p:nvSpPr>
        <p:spPr>
          <a:xfrm>
            <a:off x="1905000" y="4797552"/>
            <a:ext cx="57150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to formulate the problem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as an </a:t>
            </a:r>
            <a:r>
              <a:rPr lang="en-US" b="1" dirty="0" smtClean="0">
                <a:solidFill>
                  <a:schemeClr val="tx1"/>
                </a:solidFill>
              </a:rPr>
              <a:t>instance</a:t>
            </a:r>
            <a:r>
              <a:rPr lang="en-US" dirty="0" smtClean="0">
                <a:solidFill>
                  <a:schemeClr val="tx1"/>
                </a:solidFill>
              </a:rPr>
              <a:t> of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b="1" u="sng" dirty="0" smtClean="0">
                <a:solidFill>
                  <a:srgbClr val="7030A0"/>
                </a:solidFill>
              </a:rPr>
              <a:t>feasible flow with </a:t>
            </a:r>
            <a:r>
              <a:rPr lang="en-US" u="sng" dirty="0" smtClean="0">
                <a:solidFill>
                  <a:srgbClr val="C00000"/>
                </a:solidFill>
              </a:rPr>
              <a:t>lower bound 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2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/>
                  <a:t>Constraints</a:t>
                </a:r>
                <a:r>
                  <a:rPr lang="en-US" sz="1800" dirty="0" smtClean="0"/>
                  <a:t>:</a:t>
                </a:r>
              </a:p>
              <a:p>
                <a:r>
                  <a:rPr lang="en-US" sz="1800" dirty="0" smtClean="0"/>
                  <a:t>A customer can review </a:t>
                </a:r>
                <a:r>
                  <a:rPr lang="en-US" sz="1800" u="sng" dirty="0" smtClean="0"/>
                  <a:t>only that </a:t>
                </a:r>
                <a:r>
                  <a:rPr lang="en-US" sz="1800" dirty="0" smtClean="0"/>
                  <a:t>product which he/she has used earlier.</a:t>
                </a:r>
              </a:p>
              <a:p>
                <a:r>
                  <a:rPr lang="en-US" sz="1800" dirty="0" smtClean="0"/>
                  <a:t>Customer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must review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products.</a:t>
                </a:r>
              </a:p>
              <a:p>
                <a:r>
                  <a:rPr lang="en-US" sz="1800" dirty="0" smtClean="0"/>
                  <a:t>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must </a:t>
                </a:r>
                <a:r>
                  <a:rPr lang="en-US" sz="1800" dirty="0" smtClean="0"/>
                  <a:t>get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 and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reviews.</a:t>
                </a:r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 smtClean="0"/>
                  <a:t>: Survey Design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if and only if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360" t="-674" r="-1964" b="-14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How to conserve flow 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?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370341"/>
                <a:ext cx="35052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86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1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70" grpId="0"/>
      <p:bldP spid="53" grpId="0" animBg="1"/>
      <p:bldP spid="57" grpId="0"/>
      <p:bldP spid="177" grpId="0"/>
      <p:bldP spid="60" grpId="0"/>
      <p:bldP spid="178" grpId="0"/>
      <p:bldP spid="61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1)</a:t>
                </a:r>
                <a:r>
                  <a:rPr lang="en-US" sz="1800" dirty="0" smtClean="0"/>
                  <a:t> If survey design with these constraints is possible </a:t>
                </a:r>
              </a:p>
              <a:p>
                <a:pPr marL="0" indent="0" algn="ctr">
                  <a:buNone/>
                </a:pPr>
                <a:r>
                  <a:rPr lang="en-US" sz="1800" b="1" dirty="0" smtClean="0"/>
                  <a:t>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corresponding flow with 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lower bound</a:t>
                </a:r>
                <a:r>
                  <a:rPr lang="en-US" sz="1800" dirty="0" smtClean="0"/>
                  <a:t>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?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Given a survey, assign flow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 products,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:r>
                  <a:rPr lang="en-US" sz="1800" dirty="0" smtClean="0"/>
                  <a:t>If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 receives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reviews,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 smtClean="0"/>
                  <a:t>.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 smtClean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All </a:t>
                </a:r>
                <a:r>
                  <a:rPr lang="en-US" sz="1800" u="sng" dirty="0" smtClean="0"/>
                  <a:t>lower bounds </a:t>
                </a:r>
                <a:r>
                  <a:rPr lang="en-US" sz="1800" dirty="0" smtClean="0"/>
                  <a:t>on flows are satisfied.</a:t>
                </a:r>
              </a:p>
              <a:p>
                <a:pPr marL="0" indent="0">
                  <a:buNone/>
                </a:pPr>
                <a:r>
                  <a:rPr lang="en-US" sz="1800" u="sng" dirty="0" smtClean="0"/>
                  <a:t>Conservation</a:t>
                </a:r>
                <a:r>
                  <a:rPr lang="en-US" sz="1800" dirty="0" smtClean="0"/>
                  <a:t> of flow holds at each node.</a:t>
                </a:r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95400"/>
                <a:ext cx="4419600" cy="4798497"/>
              </a:xfrm>
              <a:blipFill rotWithShape="1">
                <a:blip r:embed="rId2"/>
                <a:stretch>
                  <a:fillRect l="-1241" t="-635" b="-25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4050268"/>
                <a:ext cx="84978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355068"/>
                <a:ext cx="32252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2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Survey Design Problem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1800" dirty="0" smtClean="0">
                    <a:sym typeface="Wingdings" pitchFamily="2" charset="2"/>
                  </a:rPr>
                  <a:t>(part 2)</a:t>
                </a:r>
                <a:r>
                  <a:rPr lang="en-US" sz="1800" dirty="0" smtClean="0"/>
                  <a:t> If the corresponding flow with lower bound is feasible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                                then</a:t>
                </a:r>
                <a:r>
                  <a:rPr lang="en-US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 survey </a:t>
                </a:r>
                <a:r>
                  <a:rPr lang="en-US" sz="1800" dirty="0"/>
                  <a:t>design with </a:t>
                </a:r>
                <a:r>
                  <a:rPr lang="en-US" sz="1800" dirty="0" smtClean="0"/>
                  <a:t>the </a:t>
                </a:r>
                <a:r>
                  <a:rPr lang="en-US" sz="1800" dirty="0"/>
                  <a:t>constraints is </a:t>
                </a:r>
                <a:r>
                  <a:rPr lang="en-US" sz="1800" dirty="0" smtClean="0"/>
                  <a:t>possible.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Design survey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as follows: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)</a:t>
                </a:r>
                <a:r>
                  <a:rPr lang="en-US" sz="1800" dirty="0">
                    <a:sym typeface="Wingdings" pitchFamily="2" charset="2"/>
                  </a:rPr>
                  <a:t>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then customer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 reviews product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smtClean="0"/>
                  <a:t>) </a:t>
                </a:r>
                <a:r>
                  <a:rPr lang="en-US" sz="1800" dirty="0" smtClean="0">
                    <a:sym typeface="Wingdings" pitchFamily="2" charset="2"/>
                  </a:rPr>
                  <a:t>=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 smtClean="0"/>
                  <a:t>, then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satisfies lower bound and capacity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r>
                  <a:rPr lang="en-US" sz="1800" dirty="0" smtClean="0"/>
                  <a:t> </a:t>
                </a: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, then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since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/>
                  <a:t> satisfies lower bound and </a:t>
                </a:r>
                <a:r>
                  <a:rPr lang="en-US" sz="1800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capacity </a:t>
                </a:r>
                <a:r>
                  <a:rPr lang="en-US" sz="1800" dirty="0"/>
                  <a:t>constraint, so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>
                    <a:sym typeface="Wingdings" panose="05000000000000000000" pitchFamily="2" charset="2"/>
                  </a:rPr>
                  <a:t> Survey satisfies all 3 constraints.</a:t>
                </a:r>
                <a:endParaRPr lang="en-US" sz="1800" dirty="0"/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143000"/>
                <a:ext cx="4419600" cy="5562600"/>
              </a:xfrm>
              <a:blipFill rotWithShape="1">
                <a:blip r:embed="rId2"/>
                <a:stretch>
                  <a:fillRect l="-1241" t="-548" r="-5241" b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362200" y="2525758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4724400" y="3338899"/>
              <a:ext cx="152400" cy="1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648200" y="3581402"/>
              <a:ext cx="152400" cy="622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648200" y="3935459"/>
              <a:ext cx="76200" cy="706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419600" y="29337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324350" y="4191000"/>
              <a:ext cx="952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2997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4196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04219" y="3429000"/>
            <a:ext cx="352981" cy="521732"/>
            <a:chOff x="6276419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419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1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80710" y="2492282"/>
            <a:ext cx="1293627" cy="2841718"/>
            <a:chOff x="2033310" y="2492282"/>
            <a:chExt cx="1293627" cy="2841718"/>
          </a:xfrm>
        </p:grpSpPr>
        <p:cxnSp>
          <p:nvCxnSpPr>
            <p:cNvPr id="100" name="Straight Arrow Connector 99"/>
            <p:cNvCxnSpPr>
              <a:stCxn id="97" idx="7"/>
            </p:cNvCxnSpPr>
            <p:nvPr/>
          </p:nvCxnSpPr>
          <p:spPr>
            <a:xfrm flipV="1">
              <a:off x="2035082" y="2492282"/>
              <a:ext cx="12638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</p:cNvCxnSpPr>
            <p:nvPr/>
          </p:nvCxnSpPr>
          <p:spPr>
            <a:xfrm flipV="1">
              <a:off x="2057400" y="2949482"/>
              <a:ext cx="12415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</p:cNvCxnSpPr>
            <p:nvPr/>
          </p:nvCxnSpPr>
          <p:spPr>
            <a:xfrm flipV="1">
              <a:off x="2035082" y="3406682"/>
              <a:ext cx="12638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</p:cNvCxnSpPr>
            <p:nvPr/>
          </p:nvCxnSpPr>
          <p:spPr>
            <a:xfrm>
              <a:off x="2033310" y="3581400"/>
              <a:ext cx="12936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</p:cNvCxnSpPr>
            <p:nvPr/>
          </p:nvCxnSpPr>
          <p:spPr>
            <a:xfrm>
              <a:off x="2033310" y="3581400"/>
              <a:ext cx="12936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</p:cNvCxnSpPr>
            <p:nvPr/>
          </p:nvCxnSpPr>
          <p:spPr>
            <a:xfrm>
              <a:off x="2033310" y="3581400"/>
              <a:ext cx="12713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</p:cNvCxnSpPr>
            <p:nvPr/>
          </p:nvCxnSpPr>
          <p:spPr>
            <a:xfrm>
              <a:off x="2033310" y="3581400"/>
              <a:ext cx="12713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3581400" y="2590800"/>
            <a:ext cx="990600" cy="2133600"/>
            <a:chOff x="5334000" y="2590800"/>
            <a:chExt cx="990600" cy="2133600"/>
          </a:xfrm>
        </p:grpSpPr>
        <p:cxnSp>
          <p:nvCxnSpPr>
            <p:cNvPr id="121" name="Straight Arrow Connector 120"/>
            <p:cNvCxnSpPr>
              <a:endCxn id="93" idx="2"/>
            </p:cNvCxnSpPr>
            <p:nvPr/>
          </p:nvCxnSpPr>
          <p:spPr>
            <a:xfrm>
              <a:off x="5334000" y="2590800"/>
              <a:ext cx="9144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endCxn id="93" idx="3"/>
            </p:cNvCxnSpPr>
            <p:nvPr/>
          </p:nvCxnSpPr>
          <p:spPr>
            <a:xfrm>
              <a:off x="5334000" y="3352800"/>
              <a:ext cx="936718" cy="206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93" idx="3"/>
            </p:cNvCxnSpPr>
            <p:nvPr/>
          </p:nvCxnSpPr>
          <p:spPr>
            <a:xfrm flipV="1">
              <a:off x="5334000" y="3559082"/>
              <a:ext cx="936718" cy="4795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143000"/>
                <a:ext cx="39305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31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676400" y="2438400"/>
            <a:ext cx="1774918" cy="2895600"/>
            <a:chOff x="1676400" y="2438400"/>
            <a:chExt cx="1774918" cy="2895600"/>
          </a:xfrm>
        </p:grpSpPr>
        <p:grpSp>
          <p:nvGrpSpPr>
            <p:cNvPr id="71" name="Group 70"/>
            <p:cNvGrpSpPr/>
            <p:nvPr/>
          </p:nvGrpSpPr>
          <p:grpSpPr>
            <a:xfrm>
              <a:off x="16764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406682"/>
                    <a:ext cx="1774918" cy="19273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3429000" y="4038600"/>
                      <a:ext cx="1752600" cy="3048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/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/>
                      <p:nvPr/>
                    </p:nvCxnSpPr>
                    <p:spPr>
                      <a:xfrm flipV="1">
                        <a:off x="3429000" y="4092482"/>
                        <a:ext cx="1774918" cy="12415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/>
                      <p:nvPr/>
                    </p:nvCxnSpPr>
                    <p:spPr>
                      <a:xfrm flipV="1">
                        <a:off x="3429000" y="3352800"/>
                        <a:ext cx="1752600" cy="990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3429000" y="3352800"/>
                  <a:ext cx="17526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/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1676400" y="2438400"/>
              <a:ext cx="1774918" cy="8605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676400" y="2895600"/>
              <a:ext cx="1752600" cy="1143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1676400" y="3352800"/>
              <a:ext cx="175260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066800" y="1905000"/>
            <a:ext cx="1179362" cy="3505200"/>
            <a:chOff x="1066800" y="1905000"/>
            <a:chExt cx="1179362" cy="3505200"/>
          </a:xfrm>
        </p:grpSpPr>
        <p:sp>
          <p:nvSpPr>
            <p:cNvPr id="128" name="Oval 127"/>
            <p:cNvSpPr/>
            <p:nvPr/>
          </p:nvSpPr>
          <p:spPr>
            <a:xfrm>
              <a:off x="1524000" y="2362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1524000" y="2819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1524000" y="3276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1524000" y="3810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1524000" y="4267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1524000" y="4724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24000" y="5257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066800" y="1905000"/>
              <a:ext cx="1179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Customers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086162" y="1916668"/>
            <a:ext cx="1009700" cy="2883932"/>
            <a:chOff x="3086162" y="1916668"/>
            <a:chExt cx="1009700" cy="2883932"/>
          </a:xfrm>
        </p:grpSpPr>
        <p:sp>
          <p:nvSpPr>
            <p:cNvPr id="171" name="Oval 170"/>
            <p:cNvSpPr/>
            <p:nvPr/>
          </p:nvSpPr>
          <p:spPr>
            <a:xfrm>
              <a:off x="3429000" y="2514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3429000" y="32766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/>
            <p:cNvSpPr/>
            <p:nvPr/>
          </p:nvSpPr>
          <p:spPr>
            <a:xfrm>
              <a:off x="3429000" y="46482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/>
            <p:cNvSpPr/>
            <p:nvPr/>
          </p:nvSpPr>
          <p:spPr>
            <a:xfrm>
              <a:off x="3429000" y="3962400"/>
              <a:ext cx="152400" cy="152400"/>
            </a:xfrm>
            <a:prstGeom prst="ellipse">
              <a:avLst/>
            </a:prstGeom>
            <a:solidFill>
              <a:srgbClr val="C00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086162" y="1916668"/>
              <a:ext cx="10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Products</a:t>
              </a:r>
              <a:endParaRPr lang="en-US" dirty="0"/>
            </a:p>
          </p:txBody>
        </p:sp>
      </p:grpSp>
      <p:sp>
        <p:nvSpPr>
          <p:cNvPr id="53" name="Arc 52"/>
          <p:cNvSpPr/>
          <p:nvPr/>
        </p:nvSpPr>
        <p:spPr>
          <a:xfrm>
            <a:off x="252691" y="1905000"/>
            <a:ext cx="4319309" cy="3733800"/>
          </a:xfrm>
          <a:prstGeom prst="arc">
            <a:avLst>
              <a:gd name="adj1" fmla="val 21317833"/>
              <a:gd name="adj2" fmla="val 1109925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/>
          <p:nvPr/>
        </p:nvCxnSpPr>
        <p:spPr>
          <a:xfrm flipH="1">
            <a:off x="2246162" y="5638800"/>
            <a:ext cx="15413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6" y="3352800"/>
                <a:ext cx="8497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714" t="-8197" r="-12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/>
              <p:cNvSpPr txBox="1"/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77" name="TextBox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307" y="3871579"/>
                <a:ext cx="907493" cy="395621"/>
              </a:xfrm>
              <a:prstGeom prst="rect">
                <a:avLst/>
              </a:prstGeom>
              <a:blipFill rotWithShape="1">
                <a:blip r:embed="rId7"/>
                <a:stretch>
                  <a:fillRect l="-6040" t="-6154" r="-114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352800"/>
                <a:ext cx="32252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050268"/>
                <a:ext cx="32733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2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76" y="5650468"/>
                <a:ext cx="14430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8143" t="-119672" r="-21941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2438400" y="1524000"/>
            <a:ext cx="659155" cy="958334"/>
            <a:chOff x="2438400" y="1524000"/>
            <a:chExt cx="659155" cy="958334"/>
          </a:xfrm>
        </p:grpSpPr>
        <p:sp>
          <p:nvSpPr>
            <p:cNvPr id="67" name="Down Arrow 66"/>
            <p:cNvSpPr/>
            <p:nvPr/>
          </p:nvSpPr>
          <p:spPr>
            <a:xfrm>
              <a:off x="2571750" y="1905000"/>
              <a:ext cx="361950" cy="5773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a14:m>
                  <a:r>
                    <a:rPr lang="en-US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524000"/>
                  <a:ext cx="65915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7407" t="-8197" r="-1481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0196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Bipartite matching               Maximum Flow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 smtClean="0"/>
                  <a:t>: If there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 smtClean="0"/>
                  <a:t>, then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dirty="0" smtClean="0"/>
                  <a:t>               there </a:t>
                </a:r>
                <a:r>
                  <a:rPr lang="en-US" sz="2000" dirty="0"/>
                  <a:t>is a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 b="-12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2819400" y="1905000"/>
            <a:ext cx="2590800" cy="3505200"/>
            <a:chOff x="2819400" y="1905000"/>
            <a:chExt cx="2590800" cy="3505200"/>
          </a:xfrm>
        </p:grpSpPr>
        <p:grpSp>
          <p:nvGrpSpPr>
            <p:cNvPr id="24" name="Group 23"/>
            <p:cNvGrpSpPr/>
            <p:nvPr/>
          </p:nvGrpSpPr>
          <p:grpSpPr>
            <a:xfrm>
              <a:off x="5181600" y="2514600"/>
              <a:ext cx="152400" cy="2286000"/>
              <a:chOff x="5181600" y="2514600"/>
              <a:chExt cx="152400" cy="2286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1600" y="2514600"/>
                <a:ext cx="152400" cy="2286000"/>
                <a:chOff x="3276600" y="2514600"/>
                <a:chExt cx="152400" cy="228600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276600" y="2514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3276600" y="30480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276600" y="36576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276600" y="4648200"/>
                  <a:ext cx="152400" cy="152400"/>
                </a:xfrm>
                <a:prstGeom prst="ellipse">
                  <a:avLst/>
                </a:prstGeom>
                <a:solidFill>
                  <a:srgbClr val="C0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1" name="Oval 20"/>
              <p:cNvSpPr/>
              <p:nvPr/>
            </p:nvSpPr>
            <p:spPr>
              <a:xfrm>
                <a:off x="5181600" y="4191000"/>
                <a:ext cx="152400" cy="152400"/>
              </a:xfrm>
              <a:prstGeom prst="ellipse">
                <a:avLst/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276600" y="2362200"/>
              <a:ext cx="152400" cy="3048000"/>
              <a:chOff x="3276600" y="2362200"/>
              <a:chExt cx="152400" cy="3048000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276600" y="2362200"/>
                <a:ext cx="152400" cy="2514600"/>
                <a:chOff x="3276600" y="2362200"/>
                <a:chExt cx="152400" cy="25146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3276600" y="2362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3276600" y="2819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276600" y="32766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3276600" y="3810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/>
                <p:cNvSpPr/>
                <p:nvPr/>
              </p:nvSpPr>
              <p:spPr>
                <a:xfrm>
                  <a:off x="3276600" y="4267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3276600" y="47244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2" name="Oval 21"/>
              <p:cNvSpPr/>
              <p:nvPr/>
            </p:nvSpPr>
            <p:spPr>
              <a:xfrm>
                <a:off x="3276600" y="52578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819400" y="1905000"/>
              <a:ext cx="1137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applicants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838762" y="1916668"/>
              <a:ext cx="571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jobs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3429000" y="2438400"/>
              <a:ext cx="1774918" cy="2895600"/>
              <a:chOff x="3429000" y="2438400"/>
              <a:chExt cx="1774918" cy="2895600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429000" y="2438400"/>
                <a:ext cx="1774918" cy="2895600"/>
                <a:chOff x="3429000" y="2438400"/>
                <a:chExt cx="1774918" cy="2895600"/>
              </a:xfrm>
            </p:grpSpPr>
            <p:cxnSp>
              <p:nvCxnSpPr>
                <p:cNvPr id="30" name="Straight Connector 29"/>
                <p:cNvCxnSpPr>
                  <a:endCxn id="17" idx="2"/>
                </p:cNvCxnSpPr>
                <p:nvPr/>
              </p:nvCxnSpPr>
              <p:spPr>
                <a:xfrm>
                  <a:off x="3429000" y="2895600"/>
                  <a:ext cx="1752600" cy="228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/>
                <p:cNvGrpSpPr/>
                <p:nvPr/>
              </p:nvGrpSpPr>
              <p:grpSpPr>
                <a:xfrm>
                  <a:off x="3429000" y="2438400"/>
                  <a:ext cx="1774918" cy="2895600"/>
                  <a:chOff x="3429000" y="2438400"/>
                  <a:chExt cx="1774918" cy="2895600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V="1">
                    <a:off x="3429000" y="3733800"/>
                    <a:ext cx="1752600" cy="1600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3429000" y="2438400"/>
                    <a:ext cx="1774918" cy="2895600"/>
                    <a:chOff x="3429000" y="2438400"/>
                    <a:chExt cx="1774918" cy="2895600"/>
                  </a:xfrm>
                </p:grpSpPr>
                <p:cxnSp>
                  <p:nvCxnSpPr>
                    <p:cNvPr id="48" name="Straight Connector 47"/>
                    <p:cNvCxnSpPr>
                      <a:stCxn id="9" idx="6"/>
                      <a:endCxn id="21" idx="2"/>
                    </p:cNvCxnSpPr>
                    <p:nvPr/>
                  </p:nvCxnSpPr>
                  <p:spPr>
                    <a:xfrm flipV="1">
                      <a:off x="3429000" y="4267200"/>
                      <a:ext cx="1752600" cy="7620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8" name="Group 57"/>
                    <p:cNvGrpSpPr/>
                    <p:nvPr/>
                  </p:nvGrpSpPr>
                  <p:grpSpPr>
                    <a:xfrm>
                      <a:off x="3429000" y="2438400"/>
                      <a:ext cx="1774918" cy="2895600"/>
                      <a:chOff x="3429000" y="2438400"/>
                      <a:chExt cx="1774918" cy="2895600"/>
                    </a:xfrm>
                  </p:grpSpPr>
                  <p:cxnSp>
                    <p:nvCxnSpPr>
                      <p:cNvPr id="26" name="Straight Connector 25"/>
                      <p:cNvCxnSpPr>
                        <a:endCxn id="15" idx="2"/>
                      </p:cNvCxnSpPr>
                      <p:nvPr/>
                    </p:nvCxnSpPr>
                    <p:spPr>
                      <a:xfrm>
                        <a:off x="3429000" y="2438400"/>
                        <a:ext cx="1752600" cy="152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/>
                      <p:cNvCxnSpPr/>
                      <p:nvPr/>
                    </p:nvCxnSpPr>
                    <p:spPr>
                      <a:xfrm flipV="1">
                        <a:off x="3429000" y="2590800"/>
                        <a:ext cx="1752600" cy="12954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endCxn id="20" idx="3"/>
                      </p:cNvCxnSpPr>
                      <p:nvPr/>
                    </p:nvCxnSpPr>
                    <p:spPr>
                      <a:xfrm flipV="1">
                        <a:off x="3429000" y="4778282"/>
                        <a:ext cx="1774918" cy="223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/>
                      <p:cNvCxnSpPr>
                        <a:stCxn id="22" idx="6"/>
                        <a:endCxn id="21" idx="3"/>
                      </p:cNvCxnSpPr>
                      <p:nvPr/>
                    </p:nvCxnSpPr>
                    <p:spPr>
                      <a:xfrm flipV="1">
                        <a:off x="3429000" y="4321082"/>
                        <a:ext cx="1774918" cy="101291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3048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>
                        <a:endCxn id="15" idx="2"/>
                      </p:cNvCxnSpPr>
                      <p:nvPr/>
                    </p:nvCxnSpPr>
                    <p:spPr>
                      <a:xfrm flipV="1">
                        <a:off x="3429000" y="2590800"/>
                        <a:ext cx="1752600" cy="173028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/>
                      <p:cNvCxnSpPr>
                        <a:stCxn id="9" idx="6"/>
                        <a:endCxn id="19" idx="2"/>
                      </p:cNvCxnSpPr>
                      <p:nvPr/>
                    </p:nvCxnSpPr>
                    <p:spPr>
                      <a:xfrm flipV="1">
                        <a:off x="3429000" y="3733800"/>
                        <a:ext cx="1752600" cy="60960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59" name="Straight Connector 58"/>
                <p:cNvCxnSpPr>
                  <a:stCxn id="7" idx="6"/>
                </p:cNvCxnSpPr>
                <p:nvPr/>
              </p:nvCxnSpPr>
              <p:spPr>
                <a:xfrm>
                  <a:off x="3429000" y="3352800"/>
                  <a:ext cx="1752600" cy="9144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endCxn id="20" idx="2"/>
              </p:cNvCxnSpPr>
              <p:nvPr/>
            </p:nvCxnSpPr>
            <p:spPr>
              <a:xfrm>
                <a:off x="3429000" y="4343400"/>
                <a:ext cx="1752600" cy="381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4114800" y="2514600"/>
            <a:ext cx="838200" cy="2274842"/>
            <a:chOff x="4114800" y="2514600"/>
            <a:chExt cx="838200" cy="2274842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4343400" y="3810000"/>
              <a:ext cx="76200" cy="439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419600" y="3200402"/>
              <a:ext cx="152400" cy="1523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4419600" y="4343402"/>
              <a:ext cx="76200" cy="761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86300" y="4789441"/>
              <a:ext cx="1143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4419600" y="3962400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4381500" y="2514600"/>
              <a:ext cx="114300" cy="55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4381500" y="2743200"/>
              <a:ext cx="1143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305300" y="3009900"/>
              <a:ext cx="152400" cy="381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4267200" y="3200400"/>
              <a:ext cx="1143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267200" y="4305300"/>
              <a:ext cx="152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4876800" y="4452119"/>
              <a:ext cx="76200" cy="436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14800" y="4495801"/>
              <a:ext cx="76200" cy="380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6248400" y="3429000"/>
            <a:ext cx="333746" cy="521732"/>
            <a:chOff x="6248400" y="3429000"/>
            <a:chExt cx="333746" cy="521732"/>
          </a:xfrm>
        </p:grpSpPr>
        <p:sp>
          <p:nvSpPr>
            <p:cNvPr id="93" name="Oval 92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3374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363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/>
          <p:cNvGrpSpPr/>
          <p:nvPr/>
        </p:nvGrpSpPr>
        <p:grpSpPr>
          <a:xfrm>
            <a:off x="1905000" y="3429000"/>
            <a:ext cx="352981" cy="521732"/>
            <a:chOff x="6248400" y="3429000"/>
            <a:chExt cx="352981" cy="521732"/>
          </a:xfrm>
        </p:grpSpPr>
        <p:sp>
          <p:nvSpPr>
            <p:cNvPr id="97" name="Oval 96"/>
            <p:cNvSpPr/>
            <p:nvPr/>
          </p:nvSpPr>
          <p:spPr>
            <a:xfrm>
              <a:off x="63246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35814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456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 136"/>
          <p:cNvGrpSpPr/>
          <p:nvPr/>
        </p:nvGrpSpPr>
        <p:grpSpPr>
          <a:xfrm>
            <a:off x="2081491" y="2492282"/>
            <a:ext cx="1217427" cy="2841718"/>
            <a:chOff x="2081491" y="2492282"/>
            <a:chExt cx="1217427" cy="2841718"/>
          </a:xfrm>
        </p:grpSpPr>
        <p:cxnSp>
          <p:nvCxnSpPr>
            <p:cNvPr id="100" name="Straight Arrow Connector 99"/>
            <p:cNvCxnSpPr>
              <a:stCxn id="97" idx="7"/>
              <a:endCxn id="5" idx="3"/>
            </p:cNvCxnSpPr>
            <p:nvPr/>
          </p:nvCxnSpPr>
          <p:spPr>
            <a:xfrm flipV="1">
              <a:off x="2111282" y="2492282"/>
              <a:ext cx="1187636" cy="9590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7" idx="6"/>
              <a:endCxn id="6" idx="3"/>
            </p:cNvCxnSpPr>
            <p:nvPr/>
          </p:nvCxnSpPr>
          <p:spPr>
            <a:xfrm flipV="1">
              <a:off x="2133600" y="2949482"/>
              <a:ext cx="1165318" cy="555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7" idx="5"/>
              <a:endCxn id="7" idx="3"/>
            </p:cNvCxnSpPr>
            <p:nvPr/>
          </p:nvCxnSpPr>
          <p:spPr>
            <a:xfrm flipV="1">
              <a:off x="2111282" y="3406682"/>
              <a:ext cx="1187636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8" idx="0"/>
              <a:endCxn id="8" idx="1"/>
            </p:cNvCxnSpPr>
            <p:nvPr/>
          </p:nvCxnSpPr>
          <p:spPr>
            <a:xfrm>
              <a:off x="2081491" y="3581400"/>
              <a:ext cx="1217427" cy="250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8" idx="0"/>
              <a:endCxn id="9" idx="1"/>
            </p:cNvCxnSpPr>
            <p:nvPr/>
          </p:nvCxnSpPr>
          <p:spPr>
            <a:xfrm>
              <a:off x="2081491" y="3581400"/>
              <a:ext cx="1217427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98" idx="0"/>
              <a:endCxn id="22" idx="2"/>
            </p:cNvCxnSpPr>
            <p:nvPr/>
          </p:nvCxnSpPr>
          <p:spPr>
            <a:xfrm>
              <a:off x="2081491" y="3581400"/>
              <a:ext cx="1195109" cy="1752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8" idx="0"/>
              <a:endCxn id="11" idx="2"/>
            </p:cNvCxnSpPr>
            <p:nvPr/>
          </p:nvCxnSpPr>
          <p:spPr>
            <a:xfrm>
              <a:off x="2081491" y="3581400"/>
              <a:ext cx="1195109" cy="1219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5334000" y="2590800"/>
            <a:ext cx="1012918" cy="2133600"/>
            <a:chOff x="5334000" y="2590800"/>
            <a:chExt cx="1012918" cy="2133600"/>
          </a:xfrm>
        </p:grpSpPr>
        <p:cxnSp>
          <p:nvCxnSpPr>
            <p:cNvPr id="121" name="Straight Arrow Connector 120"/>
            <p:cNvCxnSpPr>
              <a:stCxn id="15" idx="6"/>
              <a:endCxn id="93" idx="2"/>
            </p:cNvCxnSpPr>
            <p:nvPr/>
          </p:nvCxnSpPr>
          <p:spPr>
            <a:xfrm>
              <a:off x="5334000" y="2590800"/>
              <a:ext cx="99060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7" idx="6"/>
              <a:endCxn id="93" idx="2"/>
            </p:cNvCxnSpPr>
            <p:nvPr/>
          </p:nvCxnSpPr>
          <p:spPr>
            <a:xfrm>
              <a:off x="5334000" y="3124200"/>
              <a:ext cx="9906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9" idx="6"/>
              <a:endCxn id="93" idx="3"/>
            </p:cNvCxnSpPr>
            <p:nvPr/>
          </p:nvCxnSpPr>
          <p:spPr>
            <a:xfrm flipV="1">
              <a:off x="5334000" y="3559082"/>
              <a:ext cx="1012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21" idx="6"/>
              <a:endCxn id="93" idx="3"/>
            </p:cNvCxnSpPr>
            <p:nvPr/>
          </p:nvCxnSpPr>
          <p:spPr>
            <a:xfrm flipV="1">
              <a:off x="5334000" y="3559082"/>
              <a:ext cx="10129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20" idx="6"/>
            </p:cNvCxnSpPr>
            <p:nvPr/>
          </p:nvCxnSpPr>
          <p:spPr>
            <a:xfrm flipV="1">
              <a:off x="5334000" y="3581400"/>
              <a:ext cx="990600" cy="1143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Left-Right Arrow 135"/>
          <p:cNvSpPr/>
          <p:nvPr/>
        </p:nvSpPr>
        <p:spPr>
          <a:xfrm>
            <a:off x="4191000" y="609600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/>
          <p:cNvGrpSpPr/>
          <p:nvPr/>
        </p:nvGrpSpPr>
        <p:grpSpPr>
          <a:xfrm>
            <a:off x="5410200" y="2743200"/>
            <a:ext cx="311304" cy="1981200"/>
            <a:chOff x="5410200" y="2514600"/>
            <a:chExt cx="311304" cy="1981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999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8378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4218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/>
                <p:cNvSpPr txBox="1"/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TextBox 1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14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584296" y="2895600"/>
            <a:ext cx="317808" cy="1905000"/>
            <a:chOff x="2584296" y="2667000"/>
            <a:chExt cx="317808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26670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/>
                <p:cNvSpPr txBox="1"/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TextBox 1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9718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296" y="3276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533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37616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038600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/>
                <p:cNvSpPr txBox="1"/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TextBox 1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295001"/>
                  <a:ext cx="311304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88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8" name="Group 167"/>
          <p:cNvGrpSpPr/>
          <p:nvPr/>
        </p:nvGrpSpPr>
        <p:grpSpPr>
          <a:xfrm>
            <a:off x="3886200" y="2466201"/>
            <a:ext cx="533400" cy="2791599"/>
            <a:chOff x="3886200" y="2237601"/>
            <a:chExt cx="533400" cy="2791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/>
                <p:cNvSpPr txBox="1"/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456801"/>
                  <a:ext cx="311304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588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/>
            <p:cNvGrpSpPr/>
            <p:nvPr/>
          </p:nvGrpSpPr>
          <p:grpSpPr>
            <a:xfrm>
              <a:off x="3886200" y="2237601"/>
              <a:ext cx="533400" cy="2791599"/>
              <a:chOff x="3886200" y="2237601"/>
              <a:chExt cx="533400" cy="27915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237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5424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/>
                  <p:cNvSpPr txBox="1"/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2771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152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400" y="38862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/>
                  <p:cNvSpPr txBox="1"/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2096" y="40386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2950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/>
                  <p:cNvSpPr txBox="1"/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5236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/>
                  <p:cNvSpPr txBox="1"/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4752201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45720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r="-588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/>
                  <p:cNvSpPr txBox="1"/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08296" y="3581400"/>
                    <a:ext cx="311304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588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/>
              <p:cNvSpPr txBox="1"/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52800"/>
                <a:ext cx="45236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75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379713" y="1699736"/>
            <a:ext cx="2057400" cy="4572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Integrality</a:t>
            </a:r>
            <a:r>
              <a:rPr lang="en-US" dirty="0" smtClean="0">
                <a:solidFill>
                  <a:schemeClr val="tx1"/>
                </a:solidFill>
              </a:rPr>
              <a:t> of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1600200"/>
            <a:ext cx="2514600" cy="4038600"/>
          </a:xfrm>
          <a:prstGeom prst="ellipse">
            <a:avLst/>
          </a:prstGeom>
          <a:noFill/>
          <a:ln w="5715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= {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/>
                  <a:t>}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Applicants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0268"/>
                <a:ext cx="202786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447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950" y="3429000"/>
                <a:ext cx="389850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218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812268"/>
                <a:ext cx="2238818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70" t="-6349" r="-351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ounded Rectangle 109"/>
          <p:cNvSpPr/>
          <p:nvPr/>
        </p:nvSpPr>
        <p:spPr>
          <a:xfrm>
            <a:off x="6400800" y="2362200"/>
            <a:ext cx="20574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 smtClean="0">
                <a:solidFill>
                  <a:srgbClr val="7030A0"/>
                </a:solidFill>
              </a:rPr>
              <a:t>Unit edge capacity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</a:rPr>
                        <m:t>  </m:t>
                      </m:r>
                      <m:r>
                        <a:rPr lang="en-US" sz="1600" b="1" i="1" smtClean="0">
                          <a:latin typeface="Cambria Math"/>
                        </a:rPr>
                        <m:t>𝟎</m:t>
                      </m:r>
                      <m:r>
                        <a:rPr lang="en-US" sz="1600" b="1" i="1" smtClean="0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31" y="4827540"/>
                <a:ext cx="738669" cy="338554"/>
              </a:xfrm>
              <a:prstGeom prst="rect">
                <a:avLst/>
              </a:prstGeom>
              <a:blipFill rotWithShape="1">
                <a:blip r:embed="rId1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2590800" y="2783182"/>
            <a:ext cx="292755" cy="4172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Ribbon 28"/>
          <p:cNvSpPr/>
          <p:nvPr/>
        </p:nvSpPr>
        <p:spPr>
          <a:xfrm>
            <a:off x="5943600" y="4419600"/>
            <a:ext cx="3314700" cy="13607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the proof with these pointer and verify with the proof given in the following slide.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2" grpId="0" animBg="1"/>
      <p:bldP spid="16" grpId="0" animBg="1"/>
      <p:bldP spid="18" grpId="0"/>
      <p:bldP spid="25" grpId="0" animBg="1"/>
      <p:bldP spid="110" grpId="0" animBg="1"/>
      <p:bldP spid="27" grpId="0" animBg="1"/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(part 2)</a:t>
                </a:r>
                <a:r>
                  <a:rPr lang="en-US" sz="2000" dirty="0"/>
                  <a:t>: If there is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flow of value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there is a  matching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/>
                  <a:t>Proof</a:t>
                </a:r>
                <a:r>
                  <a:rPr lang="en-US" sz="1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We shall now construct a matching </a:t>
                </a:r>
                <a:r>
                  <a:rPr lang="en-US" sz="1800" dirty="0"/>
                  <a:t>of size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Firstly, by integrality theorem,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1800" dirty="0" smtClean="0"/>
                  <a:t> is integral.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Consider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= {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}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∪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n-US" sz="1800" b="1" dirty="0" smtClean="0"/>
                  <a:t>Applicants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                       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b="1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Since there is no edge that enters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 smtClean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𝒊𝒏</m:t>
                        </m:r>
                      </m:sub>
                    </m:sSub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𝒐𝒖𝒕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Moreover, since capacity of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each edge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 smtClean="0"/>
                  <a:t> carries either no flow or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Therefore, there </a:t>
                </a:r>
                <a:r>
                  <a:rPr lang="en-US" sz="1800" dirty="0"/>
                  <a:t>are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 between </a:t>
                </a:r>
                <a:r>
                  <a:rPr lang="en-US" sz="1800" b="1" dirty="0"/>
                  <a:t>Applicants </a:t>
                </a:r>
                <a:r>
                  <a:rPr lang="en-US" sz="1800" dirty="0"/>
                  <a:t>and </a:t>
                </a:r>
                <a:r>
                  <a:rPr lang="en-US" sz="1800" b="1" dirty="0" smtClean="0"/>
                  <a:t>jobs </a:t>
                </a:r>
                <a:r>
                  <a:rPr lang="en-US" sz="1800" dirty="0" smtClean="0"/>
                  <a:t>that </a:t>
                </a:r>
                <a:r>
                  <a:rPr lang="en-US" sz="1800" dirty="0"/>
                  <a:t>carry</a:t>
                </a:r>
                <a:r>
                  <a:rPr lang="en-US" sz="1800" b="1" dirty="0"/>
                  <a:t> </a:t>
                </a:r>
                <a:r>
                  <a:rPr lang="en-US" sz="1800" dirty="0" smtClean="0"/>
                  <a:t>flow of value</a:t>
                </a:r>
                <a:r>
                  <a:rPr lang="en-US" sz="18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b="1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</m:oMath>
                </a14:m>
                <a:r>
                  <a:rPr lang="en-US" sz="1800" dirty="0" smtClean="0"/>
                  <a:t> denote the set of these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edges.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Since each edge leaving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(and </a:t>
                </a:r>
                <a:r>
                  <a:rPr lang="en-US" sz="1800" dirty="0"/>
                  <a:t>each </a:t>
                </a:r>
                <a:r>
                  <a:rPr lang="en-US" sz="1800" dirty="0" smtClean="0"/>
                  <a:t>edge </a:t>
                </a:r>
                <a:r>
                  <a:rPr lang="en-US" sz="1800" dirty="0"/>
                  <a:t>entering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 smtClean="0"/>
                  <a:t>) has </a:t>
                </a:r>
                <a:r>
                  <a:rPr lang="en-US" sz="1800" dirty="0"/>
                  <a:t>capacity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 smtClean="0"/>
                  <a:t>, there can be at most one edge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incident on any  applicant (or any job). 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It thus follows that the set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𝑴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is indeed a matching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This completes the proof of  part 2 of the theorem.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2"/>
                <a:stretch>
                  <a:fillRect l="-741" t="-524" r="-593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Applications </a:t>
            </a:r>
            <a:r>
              <a:rPr lang="en-US" sz="2800" dirty="0" smtClean="0"/>
              <a:t>of max-flow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 smtClean="0">
                    <a:solidFill>
                      <a:schemeClr val="tx1"/>
                    </a:solidFill>
                  </a:rPr>
                  <a:t>Maximum no. of 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paths from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chemeClr val="tx1"/>
                    </a:solidFill>
                  </a:rPr>
                  <a:t>to</a:t>
                </a:r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800" b="1" dirty="0" smtClean="0">
                    <a:solidFill>
                      <a:srgbClr val="006C3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8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 smtClean="0"/>
                  <a:t>: Two paths are said to be edge-disjoint if they </a:t>
                </a:r>
                <a:r>
                  <a:rPr lang="en-US" sz="2000" b="1" u="sng" dirty="0" smtClean="0"/>
                  <a:t>do not share</a:t>
                </a:r>
                <a:r>
                  <a:rPr lang="en-US" sz="2000" dirty="0" smtClean="0"/>
                  <a:t> any edge.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 smtClean="0"/>
                  <a:t>: Given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and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compute the </a:t>
                </a:r>
                <a:r>
                  <a:rPr lang="en-US" sz="2000" b="1" u="sng" dirty="0" smtClean="0"/>
                  <a:t>maximum number</a:t>
                </a:r>
                <a:r>
                  <a:rPr lang="en-US" sz="2000" dirty="0" smtClean="0"/>
                  <a:t> of edge disjoint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3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Intuition</a:t>
                </a:r>
                <a:r>
                  <a:rPr lang="en-US" sz="1800" dirty="0" smtClean="0"/>
                  <a:t>: </a:t>
                </a:r>
                <a:r>
                  <a:rPr lang="en-US" sz="1800" dirty="0"/>
                  <a:t>View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as a flow network, and compute </a:t>
                </a:r>
                <a:r>
                  <a:rPr lang="en-US" sz="1800" b="1" dirty="0"/>
                  <a:t>max-flow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will be capacities of edges ?</a:t>
                </a:r>
              </a:p>
              <a:p>
                <a:pPr marL="0" indent="0">
                  <a:buNone/>
                </a:pPr>
                <a:r>
                  <a:rPr lang="en-US" sz="1800" dirty="0"/>
                  <a:t>Answer: unit capacity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relationship exists between the two instances ?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A natural guess/intuition</a:t>
                </a: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max-flow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 smtClean="0"/>
                  <a:t>flow network</a:t>
                </a:r>
                <a:r>
                  <a:rPr lang="en-US" sz="1800" dirty="0" smtClean="0"/>
                  <a:t>. </a:t>
                </a:r>
                <a:endParaRPr lang="en-US" sz="18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763000" cy="5486400"/>
              </a:xfrm>
              <a:blipFill rotWithShape="1">
                <a:blip r:embed="rId3"/>
                <a:stretch>
                  <a:fillRect l="-765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82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maximum </a:t>
                </a:r>
                <a:r>
                  <a:rPr lang="en-US" sz="1800" dirty="0"/>
                  <a:t>no.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-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paths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=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                    max-flow </a:t>
                </a:r>
                <a:r>
                  <a:rPr lang="en-US" sz="1800" dirty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</a:t>
                </a:r>
                <a:r>
                  <a:rPr lang="en-US" sz="1800" dirty="0" smtClean="0"/>
                  <a:t>the corresponding </a:t>
                </a:r>
                <a:r>
                  <a:rPr lang="en-US" sz="1800" dirty="0"/>
                  <a:t>flow </a:t>
                </a:r>
                <a:r>
                  <a:rPr lang="en-US" sz="1800" dirty="0" smtClean="0"/>
                  <a:t>network. </a:t>
                </a:r>
                <a:endParaRPr lang="en-US" sz="18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94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Maximum no. of 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Edge Disjoint </a:t>
                </a:r>
                <a:r>
                  <a:rPr lang="en-US" sz="3200" b="1" dirty="0"/>
                  <a:t>paths from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3200" b="1" dirty="0"/>
                  <a:t>to</a:t>
                </a:r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3200" b="1" dirty="0">
                    <a:solidFill>
                      <a:srgbClr val="006C31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6C31"/>
                    </a:solidFill>
                  </a:rPr>
                </a:br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04" t="-3191" r="-4000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C00000"/>
                    </a:solidFill>
                  </a:rPr>
                  <a:t>Theorem</a:t>
                </a:r>
                <a:r>
                  <a:rPr lang="en-US" sz="1800" dirty="0"/>
                  <a:t>: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There are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 smtClean="0"/>
                  <a:t> edge disjoint paths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 </a:t>
                </a: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dirty="0" smtClean="0"/>
                  <a:t>                  if and only if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                   there is a flow of value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corresponding flow network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86400"/>
              </a:xfrm>
              <a:blipFill rotWithShape="1">
                <a:blip r:embed="rId3"/>
                <a:stretch>
                  <a:fillRect l="-741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Cloud 8"/>
          <p:cNvSpPr/>
          <p:nvPr/>
        </p:nvSpPr>
        <p:spPr>
          <a:xfrm>
            <a:off x="457200" y="1524000"/>
            <a:ext cx="7848600" cy="2819400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013" y="1219200"/>
                <a:ext cx="39305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219200" y="2667000"/>
            <a:ext cx="6248400" cy="381000"/>
            <a:chOff x="1219200" y="3276600"/>
            <a:chExt cx="6248400" cy="381000"/>
          </a:xfrm>
        </p:grpSpPr>
        <p:grpSp>
          <p:nvGrpSpPr>
            <p:cNvPr id="18" name="Group 17"/>
            <p:cNvGrpSpPr/>
            <p:nvPr/>
          </p:nvGrpSpPr>
          <p:grpSpPr>
            <a:xfrm>
              <a:off x="6934200" y="3276600"/>
              <a:ext cx="533400" cy="369332"/>
              <a:chOff x="6934200" y="4431268"/>
              <a:chExt cx="533400" cy="36933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934200" y="4572000"/>
                <a:ext cx="152400" cy="152400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855" y="4431268"/>
                    <a:ext cx="333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219200" y="3288268"/>
              <a:ext cx="429181" cy="369332"/>
              <a:chOff x="1219200" y="4442936"/>
              <a:chExt cx="429181" cy="36933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495981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442936"/>
                    <a:ext cx="352981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9" name="Group 78"/>
          <p:cNvGrpSpPr/>
          <p:nvPr/>
        </p:nvGrpSpPr>
        <p:grpSpPr>
          <a:xfrm>
            <a:off x="1626063" y="2937814"/>
            <a:ext cx="5330455" cy="1024586"/>
            <a:chOff x="1626063" y="2937814"/>
            <a:chExt cx="5330455" cy="1024586"/>
          </a:xfrm>
        </p:grpSpPr>
        <p:grpSp>
          <p:nvGrpSpPr>
            <p:cNvPr id="38" name="Group 37"/>
            <p:cNvGrpSpPr/>
            <p:nvPr/>
          </p:nvGrpSpPr>
          <p:grpSpPr>
            <a:xfrm>
              <a:off x="2743200" y="3537466"/>
              <a:ext cx="1905000" cy="424934"/>
              <a:chOff x="3429000" y="4343400"/>
              <a:chExt cx="1905000" cy="424934"/>
            </a:xfrm>
          </p:grpSpPr>
          <p:cxnSp>
            <p:nvCxnSpPr>
              <p:cNvPr id="39" name="Straight Arrow Connector 38"/>
              <p:cNvCxnSpPr>
                <a:endCxn id="41" idx="2"/>
              </p:cNvCxnSpPr>
              <p:nvPr/>
            </p:nvCxnSpPr>
            <p:spPr>
              <a:xfrm>
                <a:off x="3581400" y="4419600"/>
                <a:ext cx="1600200" cy="2725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181600" y="4615934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2" name="Straight Arrow Connector 41"/>
            <p:cNvCxnSpPr/>
            <p:nvPr/>
          </p:nvCxnSpPr>
          <p:spPr>
            <a:xfrm>
              <a:off x="1626063" y="2937814"/>
              <a:ext cx="1117137" cy="6758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648200" y="2937814"/>
              <a:ext cx="2308318" cy="94838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1648381" y="2819400"/>
            <a:ext cx="5285819" cy="152400"/>
            <a:chOff x="1648381" y="2819400"/>
            <a:chExt cx="5285819" cy="1524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1648381" y="2883932"/>
              <a:ext cx="1018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667000" y="2819400"/>
              <a:ext cx="1524000" cy="152400"/>
              <a:chOff x="3429000" y="4343400"/>
              <a:chExt cx="1524000" cy="152400"/>
            </a:xfrm>
          </p:grpSpPr>
          <p:cxnSp>
            <p:nvCxnSpPr>
              <p:cNvPr id="48" name="Straight Arrow Connector 47"/>
              <p:cNvCxnSpPr>
                <a:endCxn id="50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191000" y="2819400"/>
              <a:ext cx="1371600" cy="152400"/>
              <a:chOff x="3581400" y="4343400"/>
              <a:chExt cx="1371600" cy="152400"/>
            </a:xfrm>
          </p:grpSpPr>
          <p:cxnSp>
            <p:nvCxnSpPr>
              <p:cNvPr id="55" name="Straight Arrow Connector 54"/>
              <p:cNvCxnSpPr>
                <a:endCxn id="57" idx="2"/>
              </p:cNvCxnSpPr>
              <p:nvPr/>
            </p:nvCxnSpPr>
            <p:spPr>
              <a:xfrm>
                <a:off x="3581400" y="4419600"/>
                <a:ext cx="1219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48006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1" name="Straight Arrow Connector 70"/>
            <p:cNvCxnSpPr/>
            <p:nvPr/>
          </p:nvCxnSpPr>
          <p:spPr>
            <a:xfrm flipV="1">
              <a:off x="5562600" y="2883932"/>
              <a:ext cx="1371600" cy="116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1648381" y="2057400"/>
            <a:ext cx="5308137" cy="805934"/>
            <a:chOff x="1648381" y="2057400"/>
            <a:chExt cx="5308137" cy="805934"/>
          </a:xfrm>
        </p:grpSpPr>
        <p:grpSp>
          <p:nvGrpSpPr>
            <p:cNvPr id="26" name="Group 25"/>
            <p:cNvGrpSpPr/>
            <p:nvPr/>
          </p:nvGrpSpPr>
          <p:grpSpPr>
            <a:xfrm>
              <a:off x="2667000" y="2057400"/>
              <a:ext cx="1524000" cy="457200"/>
              <a:chOff x="3429000" y="4038600"/>
              <a:chExt cx="1524000" cy="457200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3581400" y="4114800"/>
                <a:ext cx="1199206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429000" y="4343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800600" y="40386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 flipV="1">
              <a:off x="1648381" y="2492282"/>
              <a:ext cx="1040937" cy="371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191000" y="2133600"/>
              <a:ext cx="1241518" cy="708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/>
            <p:cNvGrpSpPr/>
            <p:nvPr/>
          </p:nvGrpSpPr>
          <p:grpSpPr>
            <a:xfrm>
              <a:off x="5540282" y="2057400"/>
              <a:ext cx="784318" cy="708118"/>
              <a:chOff x="3559082" y="3581400"/>
              <a:chExt cx="784318" cy="708118"/>
            </a:xfrm>
          </p:grpSpPr>
          <p:cxnSp>
            <p:nvCxnSpPr>
              <p:cNvPr id="67" name="Straight Arrow Connector 66"/>
              <p:cNvCxnSpPr>
                <a:stCxn id="57" idx="7"/>
                <a:endCxn id="68" idx="3"/>
              </p:cNvCxnSpPr>
              <p:nvPr/>
            </p:nvCxnSpPr>
            <p:spPr>
              <a:xfrm flipV="1">
                <a:off x="3559082" y="3711482"/>
                <a:ext cx="654236" cy="5780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/>
              <p:nvPr/>
            </p:nvSpPr>
            <p:spPr>
              <a:xfrm>
                <a:off x="4191000" y="35814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/>
            <p:cNvCxnSpPr/>
            <p:nvPr/>
          </p:nvCxnSpPr>
          <p:spPr>
            <a:xfrm>
              <a:off x="6302282" y="2187482"/>
              <a:ext cx="654236" cy="6425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0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14517</TotalTime>
  <Words>2036</Words>
  <Application>Microsoft Office PowerPoint</Application>
  <PresentationFormat>On-screen Show (4:3)</PresentationFormat>
  <Paragraphs>438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Design and Analysis of Algorithms (CS345/CS345A)  </vt:lpstr>
      <vt:lpstr>Bipartite matching               Maximum Flow</vt:lpstr>
      <vt:lpstr>Bipartite matching               Maximum Flow</vt:lpstr>
      <vt:lpstr>PowerPoint Presentation</vt:lpstr>
      <vt:lpstr>Applications of max-flow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Maximum no. of Edge Disjoint paths from s to t  </vt:lpstr>
      <vt:lpstr>Generalization of max-flow Problem</vt:lpstr>
      <vt:lpstr>Circulation with demand</vt:lpstr>
      <vt:lpstr>Generalization of max-flow Problem</vt:lpstr>
      <vt:lpstr>Flow with lower bound </vt:lpstr>
      <vt:lpstr>Flow with lower bound </vt:lpstr>
      <vt:lpstr>Flow with lower bound </vt:lpstr>
      <vt:lpstr>Applications of Flow with lower bound</vt:lpstr>
      <vt:lpstr>Survey Design Problem (As a motivating example)</vt:lpstr>
      <vt:lpstr>Survey Design Problem</vt:lpstr>
      <vt:lpstr>Survey Design Problem</vt:lpstr>
      <vt:lpstr>Survey Design Problem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1417</cp:revision>
  <dcterms:created xsi:type="dcterms:W3CDTF">2011-12-03T04:13:03Z</dcterms:created>
  <dcterms:modified xsi:type="dcterms:W3CDTF">2015-10-07T05:04:16Z</dcterms:modified>
</cp:coreProperties>
</file>