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6"/>
  </p:notesMasterIdLst>
  <p:sldIdLst>
    <p:sldId id="547" r:id="rId2"/>
    <p:sldId id="527" r:id="rId3"/>
    <p:sldId id="566" r:id="rId4"/>
    <p:sldId id="564" r:id="rId5"/>
    <p:sldId id="567" r:id="rId6"/>
    <p:sldId id="569" r:id="rId7"/>
    <p:sldId id="565" r:id="rId8"/>
    <p:sldId id="570" r:id="rId9"/>
    <p:sldId id="573" r:id="rId10"/>
    <p:sldId id="578" r:id="rId11"/>
    <p:sldId id="574" r:id="rId12"/>
    <p:sldId id="575" r:id="rId13"/>
    <p:sldId id="576" r:id="rId14"/>
    <p:sldId id="579" r:id="rId15"/>
    <p:sldId id="580" r:id="rId16"/>
    <p:sldId id="572" r:id="rId17"/>
    <p:sldId id="577" r:id="rId18"/>
    <p:sldId id="581" r:id="rId19"/>
    <p:sldId id="582" r:id="rId20"/>
    <p:sldId id="583" r:id="rId21"/>
    <p:sldId id="584" r:id="rId22"/>
    <p:sldId id="585" r:id="rId23"/>
    <p:sldId id="586" r:id="rId24"/>
    <p:sldId id="587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9" autoAdjust="0"/>
    <p:restoredTop sz="96978" autoAdjust="0"/>
  </p:normalViewPr>
  <p:slideViewPr>
    <p:cSldViewPr>
      <p:cViewPr>
        <p:scale>
          <a:sx n="118" d="100"/>
          <a:sy n="118" d="100"/>
        </p:scale>
        <p:origin x="-143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5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7/31/2015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7/31/2015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7/31/2015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7/31/2015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7/31/2015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7/31/2015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7/31/2015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8.png"/><Relationship Id="rId7" Type="http://schemas.openxmlformats.org/officeDocument/2006/relationships/image" Target="../media/image17.png"/><Relationship Id="rId12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9" Type="http://schemas.openxmlformats.org/officeDocument/2006/relationships/image" Target="../media/image13.png"/><Relationship Id="rId1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iscrete_and_Computational_Geometry" TargetMode="External"/><Relationship Id="rId2" Type="http://schemas.openxmlformats.org/officeDocument/2006/relationships/hyperlink" Target="http://citeseer.ist.psu.edu/181154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CS345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3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7030A0"/>
                </a:solidFill>
              </a:rPr>
              <a:t>Non-dominated points </a:t>
            </a:r>
            <a:r>
              <a:rPr lang="en-US" sz="2000" b="1" dirty="0" smtClean="0">
                <a:solidFill>
                  <a:schemeClr val="tx1"/>
                </a:solidFill>
              </a:rPr>
              <a:t>problem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7030A0"/>
                </a:solidFill>
              </a:rPr>
              <a:t>Multiplication of two polynomials </a:t>
            </a:r>
            <a:r>
              <a:rPr lang="en-US" sz="2000" b="1" dirty="0" smtClean="0">
                <a:solidFill>
                  <a:schemeClr val="tx1"/>
                </a:solidFill>
              </a:rPr>
              <a:t>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257800" y="5269468"/>
                <a:ext cx="2158861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/>
                  <a:t>O</a:t>
                </a:r>
                <a:r>
                  <a:rPr lang="en-US" dirty="0"/>
                  <a:t>(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h</m:t>
                        </m:r>
                      </m:e>
                    </m:func>
                  </m:oMath>
                </a14:m>
                <a:r>
                  <a:rPr lang="en-US" dirty="0">
                    <a:sym typeface="Wingdings" pitchFamily="2" charset="2"/>
                  </a:rPr>
                  <a:t>) </a:t>
                </a:r>
                <a:r>
                  <a:rPr lang="en-US" b="1" dirty="0">
                    <a:sym typeface="Wingdings" pitchFamily="2" charset="2"/>
                  </a:rPr>
                  <a:t>algorithm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5269468"/>
                <a:ext cx="2158861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247" t="-6349" r="-421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149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Running time </a:t>
            </a:r>
            <a:r>
              <a:rPr lang="en-US" sz="3600" b="1" dirty="0" smtClean="0"/>
              <a:t>of the algorithm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000" dirty="0" smtClean="0"/>
                  <a:t>What is the recurrence for running time?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 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+ 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 smtClean="0"/>
                  <a:t>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/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 smtClean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             </a:t>
                </a:r>
                <a:r>
                  <a:rPr lang="en-US" sz="2000" b="1" dirty="0" smtClean="0"/>
                  <a:t>   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log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	            = </a:t>
                </a:r>
                <a:r>
                  <a:rPr lang="en-US" sz="2000" b="1" i="1" dirty="0" smtClean="0"/>
                  <a:t>O</a:t>
                </a:r>
                <a:r>
                  <a:rPr lang="en-US" sz="2000" dirty="0" smtClean="0"/>
                  <a:t>(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log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exists an </a:t>
                </a:r>
                <a:r>
                  <a:rPr lang="en-US" sz="2000" b="1" i="1" dirty="0"/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log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time </a:t>
                </a:r>
                <a:r>
                  <a:rPr lang="en-US" sz="2000" dirty="0"/>
                  <a:t>algorithm  to compute </a:t>
                </a:r>
                <a:r>
                  <a:rPr lang="en-US" sz="2000" dirty="0" smtClean="0"/>
                  <a:t>non-dominated points from a set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points in plane</a:t>
                </a:r>
                <a:r>
                  <a:rPr lang="en-US" sz="2000" dirty="0" smtClean="0"/>
                  <a:t>.</a:t>
                </a: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2"/>
                <a:stretch>
                  <a:fillRect l="-714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40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r>
                  <a:rPr lang="en-US" sz="3600" b="1" dirty="0" smtClean="0">
                    <a:solidFill>
                      <a:srgbClr val="7030A0"/>
                    </a:solidFill>
                  </a:rPr>
                  <a:t>An </a:t>
                </a:r>
                <a:r>
                  <a:rPr lang="en-US" sz="3600" b="1" i="1" dirty="0"/>
                  <a:t>O</a:t>
                </a:r>
                <a:r>
                  <a:rPr lang="en-US" sz="3600" dirty="0"/>
                  <a:t>(</a:t>
                </a:r>
                <a:r>
                  <a:rPr lang="en-US" sz="36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36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h</m:t>
                        </m:r>
                      </m:e>
                    </m:func>
                  </m:oMath>
                </a14:m>
                <a:r>
                  <a:rPr lang="en-US" sz="3600" dirty="0">
                    <a:sym typeface="Wingdings" pitchFamily="2" charset="2"/>
                  </a:rPr>
                  <a:t>) </a:t>
                </a:r>
                <a:r>
                  <a:rPr lang="en-US" sz="3600" b="1" dirty="0" smtClean="0">
                    <a:sym typeface="Wingdings" pitchFamily="2" charset="2"/>
                  </a:rPr>
                  <a:t>algorithm</a:t>
                </a:r>
                <a:endParaRPr lang="en-US" sz="36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394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/>
            </a:r>
            <a:br>
              <a:rPr lang="en-US" sz="4000" b="1" dirty="0" smtClean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3246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9436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4478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60198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2590800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8458200" y="548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3152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81534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8" name="Oval 77"/>
          <p:cNvSpPr/>
          <p:nvPr/>
        </p:nvSpPr>
        <p:spPr>
          <a:xfrm>
            <a:off x="64008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58674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62000" y="2895600"/>
            <a:ext cx="3657600" cy="2895600"/>
            <a:chOff x="762000" y="2895600"/>
            <a:chExt cx="3657600" cy="2895600"/>
          </a:xfrm>
        </p:grpSpPr>
        <p:sp>
          <p:nvSpPr>
            <p:cNvPr id="34" name="Oval 33"/>
            <p:cNvSpPr/>
            <p:nvPr/>
          </p:nvSpPr>
          <p:spPr>
            <a:xfrm>
              <a:off x="3276600" y="2895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886200" y="4038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600200" y="4267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2766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3124200" y="5334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2743200" y="3657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1981200" y="3276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2133600" y="3962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1676400" y="3200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2590800" y="4800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4" name="Oval 63"/>
            <p:cNvSpPr/>
            <p:nvPr/>
          </p:nvSpPr>
          <p:spPr>
            <a:xfrm>
              <a:off x="3505200" y="3429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1371600" y="5029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6" name="Oval 75"/>
            <p:cNvSpPr/>
            <p:nvPr/>
          </p:nvSpPr>
          <p:spPr>
            <a:xfrm>
              <a:off x="7620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3657600" y="4267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667000" y="4114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3048000" y="3352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4343400" y="5715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4191000" y="5105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9600" y="990600"/>
            <a:ext cx="0" cy="5638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52400" y="6126163"/>
            <a:ext cx="838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685800" y="6283452"/>
            <a:ext cx="3810000" cy="726948"/>
            <a:chOff x="685800" y="5978652"/>
            <a:chExt cx="3810000" cy="726948"/>
          </a:xfrm>
        </p:grpSpPr>
        <p:sp>
          <p:nvSpPr>
            <p:cNvPr id="92" name="Right Brace 91"/>
            <p:cNvSpPr/>
            <p:nvPr/>
          </p:nvSpPr>
          <p:spPr>
            <a:xfrm rot="5400000">
              <a:off x="2417826" y="4246626"/>
              <a:ext cx="345948" cy="38100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2209800" y="6245218"/>
                  <a:ext cx="876650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a14:m>
                  <a:r>
                    <a:rPr lang="en-US" dirty="0" smtClean="0"/>
                    <a:t>points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45218"/>
                  <a:ext cx="876650" cy="46038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13287"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" name="Group 93"/>
          <p:cNvGrpSpPr/>
          <p:nvPr/>
        </p:nvGrpSpPr>
        <p:grpSpPr>
          <a:xfrm>
            <a:off x="4648200" y="6283452"/>
            <a:ext cx="3810000" cy="726948"/>
            <a:chOff x="685800" y="5978652"/>
            <a:chExt cx="3810000" cy="726948"/>
          </a:xfrm>
        </p:grpSpPr>
        <p:sp>
          <p:nvSpPr>
            <p:cNvPr id="95" name="Right Brace 94"/>
            <p:cNvSpPr/>
            <p:nvPr/>
          </p:nvSpPr>
          <p:spPr>
            <a:xfrm rot="5400000">
              <a:off x="2417826" y="4246626"/>
              <a:ext cx="345948" cy="38100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2209800" y="6245218"/>
                  <a:ext cx="876650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a14:m>
                  <a:r>
                    <a:rPr lang="en-US" dirty="0" smtClean="0"/>
                    <a:t>points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45218"/>
                  <a:ext cx="876650" cy="46038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13287"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9" name="Straight Connector 68"/>
          <p:cNvCxnSpPr/>
          <p:nvPr/>
        </p:nvCxnSpPr>
        <p:spPr>
          <a:xfrm>
            <a:off x="620759" y="1541440"/>
            <a:ext cx="11541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1801859" y="1541441"/>
            <a:ext cx="0" cy="50645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801859" y="2047899"/>
            <a:ext cx="8112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endCxn id="63" idx="6"/>
          </p:cNvCxnSpPr>
          <p:nvPr/>
        </p:nvCxnSpPr>
        <p:spPr>
          <a:xfrm flipV="1">
            <a:off x="2667000" y="2019300"/>
            <a:ext cx="0" cy="56199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endCxn id="85" idx="4"/>
          </p:cNvCxnSpPr>
          <p:nvPr/>
        </p:nvCxnSpPr>
        <p:spPr>
          <a:xfrm flipV="1">
            <a:off x="3695700" y="2590800"/>
            <a:ext cx="0" cy="19050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678159" y="2581299"/>
            <a:ext cx="9906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4572000" y="2781300"/>
            <a:ext cx="3924300" cy="3344864"/>
            <a:chOff x="4572000" y="2781300"/>
            <a:chExt cx="3924300" cy="3344864"/>
          </a:xfrm>
        </p:grpSpPr>
        <p:grpSp>
          <p:nvGrpSpPr>
            <p:cNvPr id="14" name="Group 13"/>
            <p:cNvGrpSpPr/>
            <p:nvPr/>
          </p:nvGrpSpPr>
          <p:grpSpPr>
            <a:xfrm>
              <a:off x="5905500" y="2819401"/>
              <a:ext cx="2590800" cy="3306763"/>
              <a:chOff x="5905500" y="2819401"/>
              <a:chExt cx="2590800" cy="3306763"/>
            </a:xfrm>
          </p:grpSpPr>
          <p:cxnSp>
            <p:nvCxnSpPr>
              <p:cNvPr id="101" name="Straight Connector 100"/>
              <p:cNvCxnSpPr/>
              <p:nvPr/>
            </p:nvCxnSpPr>
            <p:spPr>
              <a:xfrm>
                <a:off x="5905500" y="3048000"/>
                <a:ext cx="582659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515100" y="3657600"/>
                <a:ext cx="8001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7315200" y="4038600"/>
                <a:ext cx="6096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7962900" y="5029200"/>
                <a:ext cx="1905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8153400" y="5536532"/>
                <a:ext cx="3429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V="1">
                <a:off x="5905500" y="2819401"/>
                <a:ext cx="0" cy="228599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flipV="1">
                <a:off x="6553200" y="3124201"/>
                <a:ext cx="0" cy="533399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V="1">
                <a:off x="7315200" y="3657602"/>
                <a:ext cx="0" cy="380998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V="1">
                <a:off x="7962900" y="4114800"/>
                <a:ext cx="0" cy="914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V="1">
                <a:off x="8153400" y="5105400"/>
                <a:ext cx="0" cy="431132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V="1">
                <a:off x="8496300" y="5562600"/>
                <a:ext cx="0" cy="563564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2" name="Straight Connector 111"/>
            <p:cNvCxnSpPr>
              <a:endCxn id="84" idx="6"/>
            </p:cNvCxnSpPr>
            <p:nvPr/>
          </p:nvCxnSpPr>
          <p:spPr>
            <a:xfrm>
              <a:off x="4572000" y="2781300"/>
              <a:ext cx="13716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495800" y="224135"/>
            <a:ext cx="3979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Divide and conquer </a:t>
            </a:r>
            <a:r>
              <a:rPr lang="en-US" sz="2400" b="1" dirty="0"/>
              <a:t>algorithm</a:t>
            </a:r>
            <a:endParaRPr lang="en-US" sz="2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1141861" y="228600"/>
            <a:ext cx="2363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Simple </a:t>
            </a:r>
            <a:r>
              <a:rPr lang="en-US" sz="2400" b="1" dirty="0"/>
              <a:t>algorithm</a:t>
            </a:r>
            <a:endParaRPr lang="en-US" sz="2400" dirty="0"/>
          </a:p>
        </p:txBody>
      </p:sp>
      <p:sp>
        <p:nvSpPr>
          <p:cNvPr id="8" name="Plus 7"/>
          <p:cNvSpPr/>
          <p:nvPr/>
        </p:nvSpPr>
        <p:spPr>
          <a:xfrm>
            <a:off x="3771900" y="187150"/>
            <a:ext cx="571500" cy="53563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/>
          <p:cNvCxnSpPr/>
          <p:nvPr/>
        </p:nvCxnSpPr>
        <p:spPr>
          <a:xfrm>
            <a:off x="609600" y="2781300"/>
            <a:ext cx="3977910" cy="0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886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4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3" grpId="0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85800"/>
                <a:ext cx="8534400" cy="5440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600" b="1" dirty="0" smtClean="0">
                    <a:solidFill>
                      <a:srgbClr val="7030A0"/>
                    </a:solidFill>
                  </a:rPr>
                  <a:t>NonDomPoints</a:t>
                </a:r>
                <a:r>
                  <a:rPr lang="en-US" sz="1600" dirty="0" smtClean="0"/>
                  <a:t>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</m:oMath>
                </a14:m>
                <a:r>
                  <a:rPr lang="en-US" sz="1600" dirty="0" smtClean="0"/>
                  <a:t>) 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{   </a:t>
                </a:r>
                <a:r>
                  <a:rPr lang="en-US" sz="1600" b="1" dirty="0" smtClean="0"/>
                  <a:t>If</a:t>
                </a:r>
                <a:r>
                  <a:rPr lang="en-US" sz="1600" dirty="0" smtClean="0"/>
                  <a:t> (|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  <m:r>
                      <a:rPr lang="en-US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/>
                  <a:t>|=1 ) return 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</m:oMath>
                </a14:m>
                <a:r>
                  <a:rPr lang="en-US" sz="16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1600" dirty="0"/>
                  <a:t> </a:t>
                </a:r>
                <a:r>
                  <a:rPr lang="en-US" sz="1600" dirty="0" smtClean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𝑚𝑒𝑑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>
                    <a:sym typeface="Wingdings" pitchFamily="2" charset="2"/>
                  </a:rPr>
                  <a:t></a:t>
                </a:r>
                <a:r>
                  <a:rPr lang="en-US" sz="1600" dirty="0" smtClean="0"/>
                  <a:t>Compute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1600" dirty="0" smtClean="0"/>
                  <a:t>-median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</m:oMath>
                </a14:m>
                <a:r>
                  <a:rPr lang="en-US" sz="16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600" b="0" dirty="0" smtClean="0"/>
                  <a:t>          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 smtClean="0">
                    <a:sym typeface="Wingdings" pitchFamily="2" charset="2"/>
                  </a:rPr>
                  <a:t>Split-by-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1600" dirty="0" smtClean="0">
                    <a:sym typeface="Wingdings" pitchFamily="2" charset="2"/>
                  </a:rPr>
                  <a:t>-median(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</m:oMath>
                </a14:m>
                <a:r>
                  <a:rPr lang="en-US" sz="1600" dirty="0" smtClean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endParaRPr lang="en-US" sz="16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600" dirty="0" smtClean="0">
                    <a:sym typeface="Wingdings" pitchFamily="2" charset="2"/>
                  </a:rPr>
                  <a:t>    </a:t>
                </a:r>
              </a:p>
              <a:p>
                <a:pPr marL="0" indent="0">
                  <a:buNone/>
                </a:pP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smtClean="0">
                    <a:sym typeface="Wingdings" pitchFamily="2" charset="2"/>
                  </a:rPr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1600" dirty="0" smtClean="0">
                    <a:sym typeface="Wingdings" pitchFamily="2" charset="2"/>
                  </a:rPr>
                  <a:t> </a:t>
                </a:r>
                <a:r>
                  <a:rPr lang="en-US" sz="1600" b="1" dirty="0">
                    <a:solidFill>
                      <a:srgbClr val="7030A0"/>
                    </a:solidFill>
                  </a:rPr>
                  <a:t>NonDomPoints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600" dirty="0"/>
                  <a:t>) </a:t>
                </a:r>
                <a:r>
                  <a:rPr lang="en-US" sz="16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endParaRPr lang="en-US" sz="16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6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600" b="1" dirty="0" smtClean="0">
                    <a:solidFill>
                      <a:srgbClr val="0070C0"/>
                    </a:solidFill>
                  </a:rPr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itchFamily="2" charset="2"/>
                  </a:rPr>
                  <a:t> </a:t>
                </a:r>
                <a:r>
                  <a:rPr lang="en-US" sz="1600" b="1" dirty="0">
                    <a:solidFill>
                      <a:srgbClr val="7030A0"/>
                    </a:solidFill>
                  </a:rPr>
                  <a:t>NonDomPoints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dirty="0"/>
                  <a:t>) </a:t>
                </a:r>
                <a:r>
                  <a:rPr lang="en-US" sz="16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endParaRPr lang="en-US" sz="16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600" dirty="0" smtClean="0">
                    <a:sym typeface="Wingdings" pitchFamily="2" charset="2"/>
                  </a:rPr>
                  <a:t>           </a:t>
                </a:r>
              </a:p>
              <a:p>
                <a:pPr marL="0" indent="0">
                  <a:buNone/>
                </a:pPr>
                <a:r>
                  <a:rPr lang="en-US" sz="1600" b="1" dirty="0" smtClean="0">
                    <a:sym typeface="Wingdings" pitchFamily="2" charset="2"/>
                  </a:rPr>
                  <a:t>          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</a:t>
                </a:r>
                <a:r>
                  <a:rPr lang="en-US" sz="1600" b="1" dirty="0" smtClean="0">
                    <a:sym typeface="Wingdings" pitchFamily="2" charset="2"/>
                  </a:rPr>
                  <a:t>          Append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1600" b="1" dirty="0" smtClean="0">
                    <a:sym typeface="Wingdings" pitchFamily="2" charset="2"/>
                  </a:rPr>
                  <a:t> </a:t>
                </a:r>
                <a:r>
                  <a:rPr lang="en-US" sz="1600" dirty="0" smtClean="0">
                    <a:sym typeface="Wingdings" pitchFamily="2" charset="2"/>
                  </a:rPr>
                  <a:t>at the end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sz="1600" b="1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b="1" dirty="0" smtClean="0">
                    <a:sym typeface="Wingdings" pitchFamily="2" charset="2"/>
                  </a:rPr>
                  <a:t>           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sz="16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b="1" dirty="0" smtClean="0">
                    <a:sym typeface="Wingdings" pitchFamily="2" charset="2"/>
                  </a:rPr>
                  <a:t>}</a:t>
                </a:r>
                <a:r>
                  <a:rPr lang="en-US" sz="1600" dirty="0" smtClean="0">
                    <a:sym typeface="Wingdings" pitchFamily="2" charset="2"/>
                  </a:rPr>
                  <a:t>    </a:t>
                </a:r>
              </a:p>
              <a:p>
                <a:pPr marL="0" indent="0">
                  <a:buNone/>
                </a:pPr>
                <a:endParaRPr lang="en-US" sz="16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600" b="1" dirty="0"/>
                  <a:t> T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1600" dirty="0" smtClean="0"/>
                  <a:t>): the worst case time taken by the algorithm on a set of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dirty="0" smtClean="0"/>
                  <a:t> points with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1600" dirty="0" smtClean="0"/>
                  <a:t> non-dominated ones.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85800"/>
                <a:ext cx="8534400" cy="5440363"/>
              </a:xfrm>
              <a:blipFill rotWithShape="1">
                <a:blip r:embed="rId2"/>
                <a:stretch>
                  <a:fillRect l="-357" t="-3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6032577" y="1143000"/>
            <a:ext cx="1732662" cy="685800"/>
          </a:xfrm>
          <a:prstGeom prst="rightBrace">
            <a:avLst>
              <a:gd name="adj1" fmla="val 0"/>
              <a:gd name="adj2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90600" y="3886200"/>
                <a:ext cx="43962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 point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with maximum y-coordinate;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886200"/>
                <a:ext cx="4396203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10000" r="-180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90600" y="4202668"/>
                <a:ext cx="5863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Remove all those points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dirty="0">
                    <a:sym typeface="Wingdings" pitchFamily="2" charset="2"/>
                  </a:rPr>
                  <a:t> </a:t>
                </a:r>
                <a:r>
                  <a:rPr lang="en-US" dirty="0" smtClean="0">
                    <a:sym typeface="Wingdings" pitchFamily="2" charset="2"/>
                  </a:rPr>
                  <a:t> whose </a:t>
                </a:r>
                <a:r>
                  <a:rPr lang="en-US" dirty="0">
                    <a:sym typeface="Wingdings" pitchFamily="2" charset="2"/>
                  </a:rPr>
                  <a:t>y-coordinate &lt;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y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;</a:t>
                </a:r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202668"/>
                <a:ext cx="5863656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937" t="-8197" r="-166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826598" y="3014246"/>
                <a:ext cx="430054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598" y="3014246"/>
                <a:ext cx="430054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357" r="-11429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4495800" y="224135"/>
            <a:ext cx="3979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Divide and conquer </a:t>
            </a:r>
            <a:r>
              <a:rPr lang="en-US" sz="2400" b="1" dirty="0"/>
              <a:t>algorithm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141861" y="228600"/>
            <a:ext cx="2363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Simple </a:t>
            </a:r>
            <a:r>
              <a:rPr lang="en-US" sz="2400" b="1" dirty="0"/>
              <a:t>algorithm</a:t>
            </a:r>
            <a:endParaRPr lang="en-US" sz="2400" dirty="0"/>
          </a:p>
        </p:txBody>
      </p:sp>
      <p:sp>
        <p:nvSpPr>
          <p:cNvPr id="19" name="Plus 18"/>
          <p:cNvSpPr/>
          <p:nvPr/>
        </p:nvSpPr>
        <p:spPr>
          <a:xfrm>
            <a:off x="3771900" y="187150"/>
            <a:ext cx="571500" cy="53563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844673" y="1295400"/>
                <a:ext cx="537327" cy="33855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𝒂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4673" y="1295400"/>
                <a:ext cx="537327" cy="338554"/>
              </a:xfrm>
              <a:prstGeom prst="rect">
                <a:avLst/>
              </a:prstGeom>
              <a:blipFill rotWithShape="1">
                <a:blip r:embed="rId8"/>
                <a:stretch>
                  <a:fillRect t="-5455" r="-9091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Left Arrow 14"/>
              <p:cNvSpPr/>
              <p:nvPr/>
            </p:nvSpPr>
            <p:spPr>
              <a:xfrm>
                <a:off x="5943599" y="2258568"/>
                <a:ext cx="1212039" cy="560832"/>
              </a:xfrm>
              <a:prstGeom prst="leftArrow">
                <a:avLst>
                  <a:gd name="adj1" fmla="val 63358"/>
                  <a:gd name="adj2" fmla="val 5000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</a:rPr>
                  <a:t>T</a:t>
                </a:r>
                <a:r>
                  <a:rPr lang="en-US" sz="16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𝒉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5" name="Left Arrow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599" y="2258568"/>
                <a:ext cx="1212039" cy="560832"/>
              </a:xfrm>
              <a:prstGeom prst="leftArrow">
                <a:avLst>
                  <a:gd name="adj1" fmla="val 63358"/>
                  <a:gd name="adj2" fmla="val 50000"/>
                </a:avLst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Left Arrow 22"/>
              <p:cNvSpPr/>
              <p:nvPr/>
            </p:nvSpPr>
            <p:spPr>
              <a:xfrm>
                <a:off x="5943600" y="3325368"/>
                <a:ext cx="1600200" cy="560832"/>
              </a:xfrm>
              <a:prstGeom prst="leftArrow">
                <a:avLst>
                  <a:gd name="adj1" fmla="val 63358"/>
                  <a:gd name="adj2" fmla="val 5000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</a:rPr>
                  <a:t>T</a:t>
                </a:r>
                <a:r>
                  <a:rPr lang="en-US" sz="16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𝒉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𝒉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3" name="Left Arrow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325368"/>
                <a:ext cx="1600200" cy="560832"/>
              </a:xfrm>
              <a:prstGeom prst="leftArrow">
                <a:avLst>
                  <a:gd name="adj1" fmla="val 63358"/>
                  <a:gd name="adj2" fmla="val 50000"/>
                </a:avLst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Left Arrow 23"/>
              <p:cNvSpPr/>
              <p:nvPr/>
            </p:nvSpPr>
            <p:spPr>
              <a:xfrm>
                <a:off x="5943600" y="4315968"/>
                <a:ext cx="978408" cy="484632"/>
              </a:xfrm>
              <a:prstGeom prst="left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4" name="Left Arrow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4315968"/>
                <a:ext cx="978408" cy="484632"/>
              </a:xfrm>
              <a:prstGeom prst="leftArrow">
                <a:avLst/>
              </a:prstGeom>
              <a:blipFill rotWithShape="1">
                <a:blip r:embed="rId11"/>
                <a:stretch>
                  <a:fillRect r="-1212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ight Brace 25"/>
          <p:cNvSpPr/>
          <p:nvPr/>
        </p:nvSpPr>
        <p:spPr>
          <a:xfrm>
            <a:off x="5943600" y="2819400"/>
            <a:ext cx="1732662" cy="533400"/>
          </a:xfrm>
          <a:prstGeom prst="rightBrace">
            <a:avLst>
              <a:gd name="adj1" fmla="val 0"/>
              <a:gd name="adj2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772400" y="2895600"/>
                <a:ext cx="534121" cy="33855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𝒃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2895600"/>
                <a:ext cx="534121" cy="338554"/>
              </a:xfrm>
              <a:prstGeom prst="rect">
                <a:avLst/>
              </a:prstGeom>
              <a:blipFill rotWithShape="1">
                <a:blip r:embed="rId12"/>
                <a:stretch>
                  <a:fillRect t="-5357" r="-7955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286000" y="6092818"/>
                <a:ext cx="4923014" cy="460382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 +  </a:t>
                </a:r>
                <a:r>
                  <a:rPr lang="en-US" b="1" dirty="0"/>
                  <a:t>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dirty="0"/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𝒉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) + </a:t>
                </a:r>
                <a:r>
                  <a:rPr lang="en-US" b="1" dirty="0"/>
                  <a:t>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/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𝒉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r>
                  <a:rPr lang="en-US" dirty="0">
                    <a:sym typeface="Wingdings" pitchFamily="2" charset="2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6092818"/>
                <a:ext cx="4923014" cy="460382"/>
              </a:xfrm>
              <a:prstGeom prst="rect">
                <a:avLst/>
              </a:prstGeom>
              <a:blipFill rotWithShape="1">
                <a:blip r:embed="rId13"/>
                <a:stretch>
                  <a:fillRect l="-738" r="-738" b="-3704"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/>
          <p:cNvGrpSpPr/>
          <p:nvPr/>
        </p:nvGrpSpPr>
        <p:grpSpPr>
          <a:xfrm>
            <a:off x="3276600" y="6333220"/>
            <a:ext cx="1143000" cy="600980"/>
            <a:chOff x="3276600" y="6333220"/>
            <a:chExt cx="1143000" cy="600980"/>
          </a:xfrm>
        </p:grpSpPr>
        <p:sp>
          <p:nvSpPr>
            <p:cNvPr id="30" name="Right Brace 29"/>
            <p:cNvSpPr/>
            <p:nvPr/>
          </p:nvSpPr>
          <p:spPr>
            <a:xfrm rot="5400000">
              <a:off x="3694176" y="5915644"/>
              <a:ext cx="307848" cy="11430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651956" y="65648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1956" y="6564868"/>
                  <a:ext cx="386644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26826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36109E-6 L 0.00139 -0.17118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8559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5.13532E-7 L 0.00434 -0.1728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86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3" grpId="0"/>
      <p:bldP spid="13" grpId="1"/>
      <p:bldP spid="14" grpId="0"/>
      <p:bldP spid="14" grpId="1"/>
      <p:bldP spid="16" grpId="0" animBg="1"/>
      <p:bldP spid="20" grpId="0" animBg="1"/>
      <p:bldP spid="15" grpId="0" animBg="1"/>
      <p:bldP spid="23" grpId="0" animBg="1"/>
      <p:bldP spid="24" grpId="0" animBg="1"/>
      <p:bldP spid="26" grpId="0" animBg="1"/>
      <p:bldP spid="27" grpId="0" animBg="1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Running time </a:t>
            </a:r>
            <a:r>
              <a:rPr lang="en-US" sz="3200" b="1" dirty="0" smtClean="0"/>
              <a:t>of the algorithm</a:t>
            </a:r>
            <a:br>
              <a:rPr lang="en-US" sz="32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2000"/>
                <a:ext cx="8534400" cy="5364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                  </a:t>
                </a:r>
                <a:r>
                  <a:rPr lang="en-US" sz="1600" b="1" dirty="0" smtClean="0"/>
                  <a:t>T</a:t>
                </a:r>
                <a:r>
                  <a:rPr lang="en-US" sz="1600" dirty="0" smtClean="0"/>
                  <a:t>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1600" dirty="0" smtClean="0"/>
                  <a:t>)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dirty="0"/>
                  <a:t> +  </a:t>
                </a:r>
                <a:r>
                  <a:rPr lang="en-US" sz="1600" b="1" dirty="0"/>
                  <a:t>T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1600" dirty="0"/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𝒉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600" dirty="0"/>
                  <a:t>) + </a:t>
                </a:r>
                <a:r>
                  <a:rPr lang="en-US" sz="1600" b="1" dirty="0"/>
                  <a:t>T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600" dirty="0"/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  <m:r>
                      <a:rPr lang="en-US" sz="1600" b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𝒉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600" dirty="0"/>
                  <a:t>)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  <a:endParaRPr lang="en-US" sz="1600" dirty="0" smtClean="0"/>
              </a:p>
              <a:p>
                <a:pPr marL="0" indent="0">
                  <a:buNone/>
                </a:pPr>
                <a:r>
                  <a:rPr lang="en-US" sz="1600" dirty="0">
                    <a:ea typeface="Cambria Math"/>
                  </a:rPr>
                  <a:t> </a:t>
                </a:r>
                <a:r>
                  <a:rPr lang="en-US" sz="1600" dirty="0" smtClean="0">
                    <a:ea typeface="Cambria Math"/>
                  </a:rPr>
                  <a:t>                                 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dirty="0" smtClean="0"/>
                  <a:t> +  </a:t>
                </a:r>
                <a:r>
                  <a:rPr lang="en-US" sz="1600" b="1" dirty="0"/>
                  <a:t>T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1600" dirty="0" smtClean="0"/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𝒉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600" dirty="0" smtClean="0"/>
                  <a:t>) + </a:t>
                </a:r>
                <a:r>
                  <a:rPr lang="en-US" sz="1600" b="1" dirty="0"/>
                  <a:t>T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1600" dirty="0"/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  <m:r>
                      <a:rPr lang="en-US" sz="1600" b="1" i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𝒉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600" dirty="0"/>
                  <a:t>)</a:t>
                </a:r>
              </a:p>
              <a:p>
                <a:pPr marL="0" indent="0">
                  <a:buNone/>
                </a:pPr>
                <a:r>
                  <a:rPr lang="en-US" sz="1600" b="1" dirty="0" smtClean="0">
                    <a:solidFill>
                      <a:srgbClr val="7030A0"/>
                    </a:solidFill>
                  </a:rPr>
                  <a:t>Assertion</a:t>
                </a:r>
                <a:r>
                  <a:rPr lang="en-US" sz="1600" dirty="0" smtClean="0"/>
                  <a:t>: There exists a constant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600" dirty="0" smtClean="0"/>
                  <a:t> such that for all </a:t>
                </a:r>
                <a:r>
                  <a:rPr lang="en-US" sz="1600" dirty="0"/>
                  <a:t>positive integers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smtClean="0"/>
                  <a:t>with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600" dirty="0"/>
                  <a:t>.  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                                             </a:t>
                </a:r>
                <a:r>
                  <a:rPr lang="en-US" sz="1600" b="1" dirty="0"/>
                  <a:t>T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1600" dirty="0"/>
                  <a:t>)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/>
                        <a:ea typeface="Cambria Math"/>
                      </a:rPr>
                      <m:t>   </m:t>
                    </m:r>
                    <m:r>
                      <a:rPr lang="en-US" sz="1600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1600" b="1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𝒌𝒎</m:t>
                    </m:r>
                    <m:r>
                      <a:rPr lang="en-US" sz="16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m:rPr>
                        <m:sty m:val="p"/>
                      </m:rPr>
                      <a:rPr lang="en-US" sz="1600">
                        <a:latin typeface="Cambria Math"/>
                      </a:rPr>
                      <m:t>log</m:t>
                    </m:r>
                    <m:r>
                      <a:rPr lang="en-US" sz="16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</m:oMath>
                </a14:m>
                <a:endParaRPr lang="en-US" sz="16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600" b="1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600" b="1" dirty="0" smtClean="0">
                    <a:sym typeface="Wingdings" pitchFamily="2" charset="2"/>
                  </a:rPr>
                  <a:t>Proof</a:t>
                </a:r>
                <a:r>
                  <a:rPr lang="en-US" sz="1600" dirty="0" smtClean="0">
                    <a:sym typeface="Wingdings" pitchFamily="2" charset="2"/>
                  </a:rPr>
                  <a:t>:         (By Induction on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600" dirty="0" smtClean="0">
                    <a:sym typeface="Wingdings" pitchFamily="2" charset="2"/>
                  </a:rPr>
                  <a:t>)</a:t>
                </a:r>
                <a:endParaRPr lang="en-US" sz="16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600" b="1" dirty="0"/>
                  <a:t> </a:t>
                </a:r>
                <a:r>
                  <a:rPr lang="en-US" sz="1600" b="1" dirty="0" smtClean="0"/>
                  <a:t>    Base case: </a:t>
                </a:r>
                <a:r>
                  <a:rPr lang="en-US" sz="1600" dirty="0" smtClean="0"/>
                  <a:t>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600" dirty="0" smtClean="0"/>
                  <a:t>)</a:t>
                </a:r>
                <a:r>
                  <a:rPr lang="en-US" sz="1600" b="1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sz="1600" b="1" dirty="0"/>
                  <a:t> </a:t>
                </a:r>
                <a:r>
                  <a:rPr lang="en-US" sz="1600" b="1" dirty="0" smtClean="0"/>
                  <a:t>    </a:t>
                </a:r>
                <a:r>
                  <a:rPr lang="en-US" sz="1600" b="1" dirty="0"/>
                  <a:t>Induction hypothesis: T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1600" dirty="0"/>
                  <a:t>) </a:t>
                </a:r>
                <a:r>
                  <a:rPr lang="en-US" sz="16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16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600">
                        <a:latin typeface="Cambria Math"/>
                      </a:rPr>
                      <m:t>(</m:t>
                    </m:r>
                    <m:r>
                      <a:rPr lang="en-US" sz="1600">
                        <a:solidFill>
                          <a:srgbClr val="0070C0"/>
                        </a:solidFill>
                        <a:latin typeface="Cambria Math"/>
                      </a:rPr>
                      <m:t>1+ </m:t>
                    </m:r>
                    <m:r>
                      <m:rPr>
                        <m:sty m:val="p"/>
                      </m:rPr>
                      <a:rPr lang="en-US" sz="1600">
                        <a:latin typeface="Cambria Math"/>
                      </a:rPr>
                      <m:t>log</m:t>
                    </m:r>
                    <m:r>
                      <a:rPr lang="en-US" sz="1600" b="1" i="1">
                        <a:latin typeface="Cambria Math"/>
                      </a:rPr>
                      <m:t> 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  <m:r>
                      <a:rPr lang="en-US" sz="1600" b="1" i="1">
                        <a:latin typeface="Cambria Math"/>
                      </a:rPr>
                      <m:t>)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b="1" dirty="0" smtClean="0"/>
                  <a:t> for all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1600" b="1" dirty="0" smtClean="0"/>
              </a:p>
              <a:p>
                <a:pPr marL="0" indent="0">
                  <a:buNone/>
                </a:pPr>
                <a:r>
                  <a:rPr lang="en-US" sz="1600" b="1" dirty="0" smtClean="0"/>
                  <a:t>Induction step:</a:t>
                </a:r>
              </a:p>
              <a:p>
                <a:pPr marL="0" indent="0">
                  <a:buNone/>
                </a:pPr>
                <a:r>
                  <a:rPr lang="en-US" sz="1600" b="1" dirty="0"/>
                  <a:t> </a:t>
                </a:r>
                <a:r>
                  <a:rPr lang="en-US" sz="1600" b="1" dirty="0" smtClean="0"/>
                  <a:t>                           T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1600" dirty="0"/>
                  <a:t>) </a:t>
                </a:r>
                <a:r>
                  <a:rPr lang="en-US" sz="1600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𝒅𝒏</m:t>
                    </m:r>
                  </m:oMath>
                </a14:m>
                <a:r>
                  <a:rPr lang="en-US" sz="1600" dirty="0"/>
                  <a:t> +  </a:t>
                </a:r>
                <a:r>
                  <a:rPr lang="en-US" sz="1600" b="1" dirty="0"/>
                  <a:t>T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1600" dirty="0"/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𝒉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600" dirty="0"/>
                  <a:t>) + </a:t>
                </a:r>
                <a:r>
                  <a:rPr lang="en-US" sz="1600" b="1" dirty="0"/>
                  <a:t>T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1600" dirty="0"/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  <m:r>
                      <a:rPr lang="en-US" sz="1600" b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𝒉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600" dirty="0"/>
                  <a:t>)</a:t>
                </a:r>
                <a:endParaRPr lang="en-US" sz="1600" dirty="0" smtClean="0"/>
              </a:p>
              <a:p>
                <a:pPr marL="0" indent="0">
                  <a:buNone/>
                </a:pPr>
                <a:r>
                  <a:rPr lang="en-US" sz="1600" dirty="0"/>
                  <a:t> </a:t>
                </a:r>
                <a:r>
                  <a:rPr lang="en-US" sz="1600" dirty="0" smtClean="0"/>
                  <a:t>                                       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𝒅𝒏</m:t>
                    </m:r>
                  </m:oMath>
                </a14:m>
                <a:r>
                  <a:rPr lang="en-US" sz="1600" dirty="0" smtClean="0"/>
                  <a:t>  +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f>
                      <m:fPr>
                        <m:ctrlP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600" b="0" i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sz="16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600">
                        <a:latin typeface="Cambria Math"/>
                      </a:rPr>
                      <m:t>log</m:t>
                    </m:r>
                    <m:r>
                      <a:rPr lang="en-US" sz="16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𝒉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/>
                  <a:t>+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f>
                      <m:f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sz="16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600" b="0" i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sz="1600">
                        <a:latin typeface="Cambria Math"/>
                      </a:rPr>
                      <m:t>log</m:t>
                    </m:r>
                    <m:r>
                      <a:rPr lang="en-US" sz="16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𝒉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𝒉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1600" dirty="0" smtClean="0"/>
              </a:p>
              <a:p>
                <a:pPr marL="0" indent="0">
                  <a:buNone/>
                </a:pPr>
                <a:r>
                  <a:rPr lang="en-US" sz="1600" dirty="0" smtClean="0">
                    <a:ea typeface="Cambria Math"/>
                  </a:rPr>
                  <a:t>		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𝒅𝒏</m:t>
                    </m:r>
                  </m:oMath>
                </a14:m>
                <a:r>
                  <a:rPr lang="en-US" sz="1600" dirty="0"/>
                  <a:t>  +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600" b="0" i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𝒌𝒏</m:t>
                    </m:r>
                    <m:r>
                      <m:rPr>
                        <m:sty m:val="p"/>
                      </m:rPr>
                      <a:rPr lang="en-US" sz="1600">
                        <a:latin typeface="Cambria Math"/>
                      </a:rPr>
                      <m:t>log</m:t>
                    </m:r>
                    <m:r>
                      <a:rPr lang="en-US" sz="16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16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𝒉</m:t>
                            </m:r>
                          </m:e>
                          <m:sub>
                            <m:r>
                              <a:rPr lang="en-US" sz="16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rad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6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600">
                        <a:latin typeface="Cambria Math"/>
                      </a:rPr>
                      <m:t>log</m:t>
                    </m:r>
                    <m:r>
                      <a:rPr lang="en-US" sz="16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16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16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𝒉</m:t>
                            </m:r>
                            <m:r>
                              <a:rPr lang="en-US" sz="16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</m:rad>
                      </m:e>
                    </m:d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 smtClean="0"/>
                  <a:t>                                        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𝒅𝒏</m:t>
                    </m:r>
                  </m:oMath>
                </a14:m>
                <a:r>
                  <a:rPr lang="en-US" sz="1600" dirty="0"/>
                  <a:t>  +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𝒌𝒏</m:t>
                    </m:r>
                    <m:r>
                      <a:rPr lang="en-US" sz="160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𝒌𝒏</m:t>
                    </m:r>
                    <m:r>
                      <a:rPr lang="en-US" sz="1600" b="0" i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1600">
                        <a:latin typeface="Cambria Math"/>
                      </a:rPr>
                      <m:t>log</m:t>
                    </m:r>
                    <m:r>
                      <a:rPr lang="en-US" sz="16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𝒉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rad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sz="1600">
                        <a:latin typeface="Cambria Math"/>
                      </a:rPr>
                      <m:t>log</m:t>
                    </m:r>
                    <m:r>
                      <a:rPr lang="en-US" sz="16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𝒉</m:t>
                            </m:r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sz="16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</m:rad>
                      </m:e>
                    </m:d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1600" dirty="0" smtClean="0"/>
              </a:p>
              <a:p>
                <a:pPr marL="0" indent="0">
                  <a:buNone/>
                </a:pPr>
                <a:r>
                  <a:rPr lang="en-US" sz="1600" dirty="0" smtClean="0">
                    <a:ea typeface="Cambria Math"/>
                  </a:rPr>
                  <a:t>                                        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𝒅𝒏</m:t>
                    </m:r>
                  </m:oMath>
                </a14:m>
                <a:r>
                  <a:rPr lang="en-US" sz="1600" dirty="0"/>
                  <a:t>  +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𝒌𝒏</m:t>
                    </m:r>
                    <m:r>
                      <a:rPr lang="en-US" sz="160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𝒌𝒏</m:t>
                    </m:r>
                    <m:r>
                      <a:rPr lang="en-US" sz="16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600">
                        <a:latin typeface="Cambria Math"/>
                      </a:rPr>
                      <m:t>log</m:t>
                    </m:r>
                    <m:r>
                      <a:rPr lang="en-US" sz="16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𝒉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𝒉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𝒉</m:t>
                            </m:r>
                          </m:e>
                          <m:sub>
                            <m:r>
                              <a:rPr lang="en-US" sz="16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</m:rad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 smtClean="0"/>
                  <a:t>    	                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𝒅𝒏</m:t>
                    </m:r>
                  </m:oMath>
                </a14:m>
                <a:r>
                  <a:rPr lang="en-US" sz="1600" dirty="0"/>
                  <a:t>  +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𝒌𝒏</m:t>
                    </m:r>
                    <m:r>
                      <a:rPr lang="en-US" sz="160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𝒌𝒏</m:t>
                    </m:r>
                    <m:r>
                      <a:rPr lang="en-US" sz="16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600">
                        <a:latin typeface="Cambria Math"/>
                      </a:rPr>
                      <m:t>log</m:t>
                    </m:r>
                    <m:f>
                      <m:fPr>
                        <m:ctrlP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𝒉</m:t>
                        </m:r>
                      </m:num>
                      <m:den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sz="1600" b="1" i="1" dirty="0" smtClean="0"/>
              </a:p>
              <a:p>
                <a:pPr marL="0" indent="0">
                  <a:buNone/>
                </a:pPr>
                <a:r>
                  <a:rPr lang="en-US" sz="1600" b="1" i="1" dirty="0"/>
                  <a:t> </a:t>
                </a:r>
                <a:r>
                  <a:rPr lang="en-US" sz="1600" b="1" i="1" dirty="0" smtClean="0"/>
                  <a:t>		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/>
                        <a:ea typeface="Cambria Math"/>
                      </a:rPr>
                      <m:t>	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𝒅𝒏</m:t>
                    </m:r>
                  </m:oMath>
                </a14:m>
                <a:r>
                  <a:rPr lang="en-US" sz="1600" dirty="0"/>
                  <a:t>  </a:t>
                </a:r>
                <a14:m>
                  <m:oMath xmlns:m="http://schemas.openxmlformats.org/officeDocument/2006/math">
                    <m:r>
                      <a:rPr lang="en-US" sz="160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𝒌𝒏</m:t>
                    </m:r>
                    <m:r>
                      <a:rPr lang="en-US" sz="16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600">
                        <a:latin typeface="Cambria Math"/>
                      </a:rPr>
                      <m:t>log</m:t>
                    </m:r>
                    <m:r>
                      <a:rPr lang="en-US" sz="1600" b="1" i="1" smtClean="0">
                        <a:latin typeface="Cambria Math"/>
                      </a:rPr>
                      <m:t> 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16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C00000"/>
                    </a:solidFill>
                  </a:rPr>
                  <a:t>	</a:t>
                </a:r>
                <a:r>
                  <a:rPr lang="en-US" sz="1600" b="1" dirty="0" smtClean="0">
                    <a:solidFill>
                      <a:srgbClr val="C00000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sz="1600" b="1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𝒌𝒏</m:t>
                    </m:r>
                    <m:r>
                      <a:rPr lang="en-US" sz="16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600" b="0" i="0" smtClean="0">
                        <a:solidFill>
                          <a:srgbClr val="0070C0"/>
                        </a:solidFill>
                        <a:latin typeface="Cambria Math"/>
                      </a:rPr>
                      <m:t>1+</m:t>
                    </m:r>
                    <m:r>
                      <a:rPr lang="en-US" sz="16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600">
                        <a:latin typeface="Cambria Math"/>
                      </a:rPr>
                      <m:t>log</m:t>
                    </m:r>
                    <m:r>
                      <a:rPr lang="en-US" sz="1600" b="1" i="1">
                        <a:latin typeface="Cambria Math"/>
                      </a:rPr>
                      <m:t> 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16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600" b="1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2000"/>
                <a:ext cx="8534400" cy="5364163"/>
              </a:xfrm>
              <a:blipFill rotWithShape="1">
                <a:blip r:embed="rId2"/>
                <a:stretch>
                  <a:fillRect l="-714" t="-795" b="-13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608823" y="2740223"/>
                <a:ext cx="1734577" cy="307777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Holds true for </a:t>
                </a:r>
                <a14:m>
                  <m:oMath xmlns:m="http://schemas.openxmlformats.org/officeDocument/2006/math">
                    <m:r>
                      <a:rPr lang="en-US" sz="14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400" b="1" i="1" smtClean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1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1400" dirty="0" smtClean="0"/>
                  <a:t> </a:t>
                </a:r>
                <a:endParaRPr lang="en-US" sz="1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823" y="2740223"/>
                <a:ext cx="1734577" cy="307777"/>
              </a:xfrm>
              <a:prstGeom prst="rect">
                <a:avLst/>
              </a:prstGeom>
              <a:blipFill rotWithShape="1">
                <a:blip r:embed="rId3"/>
                <a:stretch>
                  <a:fillRect l="-1053" t="-2000" r="-2456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71166" y="1828800"/>
                <a:ext cx="1210395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0" smtClean="0">
                          <a:latin typeface="Cambria Math"/>
                        </a:rPr>
                        <m:t>(</m:t>
                      </m:r>
                      <m:r>
                        <a:rPr lang="en-US" sz="1600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sz="1600" b="0" i="0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/>
                        </a:rPr>
                        <m:t>log</m:t>
                      </m:r>
                      <m:r>
                        <a:rPr lang="en-US" sz="160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b="1" i="1">
                          <a:solidFill>
                            <a:srgbClr val="0070C0"/>
                          </a:solidFill>
                          <a:latin typeface="Cambria Math"/>
                        </a:rPr>
                        <m:t>𝒉</m:t>
                      </m:r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166" y="1828800"/>
                <a:ext cx="1210395" cy="338554"/>
              </a:xfrm>
              <a:prstGeom prst="rect">
                <a:avLst/>
              </a:prstGeom>
              <a:blipFill rotWithShape="1">
                <a:blip r:embed="rId4"/>
                <a:stretch>
                  <a:fillRect t="-5357" r="-4020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800600" y="6169223"/>
                <a:ext cx="1734577" cy="307777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Holds true for </a:t>
                </a:r>
                <a14:m>
                  <m:oMath xmlns:m="http://schemas.openxmlformats.org/officeDocument/2006/math">
                    <m:r>
                      <a:rPr lang="en-US" sz="14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400" b="1" i="1" smtClean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1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1400" dirty="0" smtClean="0"/>
                  <a:t> </a:t>
                </a:r>
                <a:endParaRPr lang="en-US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6169223"/>
                <a:ext cx="1734577" cy="307777"/>
              </a:xfrm>
              <a:prstGeom prst="rect">
                <a:avLst/>
              </a:prstGeom>
              <a:blipFill rotWithShape="1">
                <a:blip r:embed="rId5"/>
                <a:stretch>
                  <a:fillRect l="-1056" t="-1961" r="-2817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97702" y="3276600"/>
                <a:ext cx="3131498" cy="338554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To show </a:t>
                </a:r>
                <a:r>
                  <a:rPr lang="en-US" sz="1600" b="1" dirty="0"/>
                  <a:t>T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1600" dirty="0"/>
                  <a:t>) </a:t>
                </a:r>
                <a:r>
                  <a:rPr lang="en-US" sz="16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𝒌𝒏</m:t>
                    </m:r>
                    <m:r>
                      <a:rPr lang="en-US" sz="16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600">
                        <a:latin typeface="Cambria Math"/>
                      </a:rPr>
                      <m:t>(</m:t>
                    </m:r>
                    <m:r>
                      <a:rPr lang="en-US" sz="1600">
                        <a:solidFill>
                          <a:srgbClr val="0070C0"/>
                        </a:solidFill>
                        <a:latin typeface="Cambria Math"/>
                      </a:rPr>
                      <m:t>1+ </m:t>
                    </m:r>
                    <m:r>
                      <m:rPr>
                        <m:sty m:val="p"/>
                      </m:rPr>
                      <a:rPr lang="en-US" sz="1600">
                        <a:latin typeface="Cambria Math"/>
                      </a:rPr>
                      <m:t>log</m:t>
                    </m:r>
                    <m:r>
                      <a:rPr lang="en-US" sz="1600" b="1" i="1">
                        <a:latin typeface="Cambria Math"/>
                      </a:rPr>
                      <m:t> 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  <m:r>
                      <a:rPr lang="en-US" sz="1600" b="1" i="1">
                        <a:latin typeface="Cambria Math"/>
                      </a:rPr>
                      <m:t>)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702" y="3276600"/>
                <a:ext cx="3131498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578" t="-1667" r="-771" b="-15000"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ine Callout 1 9"/>
          <p:cNvSpPr/>
          <p:nvPr/>
        </p:nvSpPr>
        <p:spPr>
          <a:xfrm>
            <a:off x="6781800" y="5486400"/>
            <a:ext cx="2286000" cy="612648"/>
          </a:xfrm>
          <a:prstGeom prst="borderCallout1">
            <a:avLst>
              <a:gd name="adj1" fmla="val 49129"/>
              <a:gd name="adj2" fmla="val -1253"/>
              <a:gd name="adj3" fmla="val 13437"/>
              <a:gd name="adj4" fmla="val -8188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Recall that </a:t>
            </a:r>
            <a:r>
              <a:rPr lang="en-US" sz="1200" b="1" dirty="0" smtClean="0">
                <a:solidFill>
                  <a:schemeClr val="tx1"/>
                </a:solidFill>
              </a:rPr>
              <a:t>geometric mean </a:t>
            </a:r>
            <a:r>
              <a:rPr lang="en-US" sz="1200" dirty="0" smtClean="0">
                <a:solidFill>
                  <a:schemeClr val="tx1"/>
                </a:solidFill>
              </a:rPr>
              <a:t>never exceeds </a:t>
            </a:r>
            <a:r>
              <a:rPr lang="en-US" sz="1200" b="1" dirty="0" smtClean="0">
                <a:solidFill>
                  <a:schemeClr val="tx1"/>
                </a:solidFill>
              </a:rPr>
              <a:t>arithmetic mean</a:t>
            </a:r>
            <a:r>
              <a:rPr lang="en-US" sz="12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So, ….</a:t>
            </a:r>
          </a:p>
        </p:txBody>
      </p:sp>
      <p:sp>
        <p:nvSpPr>
          <p:cNvPr id="11" name="Left Brace 10"/>
          <p:cNvSpPr/>
          <p:nvPr/>
        </p:nvSpPr>
        <p:spPr>
          <a:xfrm rot="16200000">
            <a:off x="4834683" y="4826649"/>
            <a:ext cx="160433" cy="12954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39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Given any </a:t>
                </a:r>
                <a:r>
                  <a:rPr lang="en-US" sz="1800" dirty="0"/>
                  <a:t>set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points in </a:t>
                </a:r>
                <a:r>
                  <a:rPr lang="en-US" sz="1800" dirty="0" smtClean="0"/>
                  <a:t>plane with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1800" dirty="0" smtClean="0"/>
                  <a:t> non-dominated points,</a:t>
                </a:r>
              </a:p>
              <a:p>
                <a:pPr marL="0" indent="0">
                  <a:buNone/>
                </a:pPr>
                <a:r>
                  <a:rPr lang="en-US" sz="1800" dirty="0"/>
                  <a:t>t</a:t>
                </a:r>
                <a:r>
                  <a:rPr lang="en-US" sz="1800" dirty="0" smtClean="0"/>
                  <a:t>here </a:t>
                </a:r>
                <a:r>
                  <a:rPr lang="en-US" sz="1800" dirty="0"/>
                  <a:t>exists an </a:t>
                </a:r>
                <a:r>
                  <a:rPr lang="en-US" sz="1800" dirty="0" smtClean="0"/>
                  <a:t>algorithm  </a:t>
                </a:r>
                <a:r>
                  <a:rPr lang="en-US" sz="1800" dirty="0"/>
                  <a:t>to </a:t>
                </a:r>
                <a:r>
                  <a:rPr lang="en-US" sz="1800" dirty="0" smtClean="0"/>
                  <a:t>output all non-dominated </a:t>
                </a:r>
                <a:r>
                  <a:rPr lang="en-US" sz="1800" dirty="0"/>
                  <a:t>points </a:t>
                </a:r>
                <a:r>
                  <a:rPr lang="en-US" sz="1800" dirty="0" smtClean="0"/>
                  <a:t>in </a:t>
                </a:r>
                <a:r>
                  <a:rPr lang="en-US" sz="1800" b="1" i="1" dirty="0"/>
                  <a:t>O</a:t>
                </a:r>
                <a:r>
                  <a:rPr lang="en-US" sz="1800" dirty="0"/>
                  <a:t>(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log</m:t>
                    </m:r>
                    <m:r>
                      <a:rPr lang="en-US" sz="1800" i="1">
                        <a:latin typeface="Cambria Math"/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time </a:t>
                </a:r>
                <a:r>
                  <a:rPr lang="en-US" sz="1800" dirty="0" smtClean="0"/>
                  <a:t>.</a:t>
                </a:r>
                <a:endParaRPr lang="en-US" sz="1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87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6C31"/>
                </a:solidFill>
              </a:rPr>
              <a:t>Research for </a:t>
            </a:r>
            <a:r>
              <a:rPr lang="en-US" sz="3200" b="1" dirty="0" smtClean="0">
                <a:solidFill>
                  <a:srgbClr val="006C31"/>
                </a:solidFill>
              </a:rPr>
              <a:t>fun</a:t>
            </a:r>
            <a:br>
              <a:rPr lang="en-US" sz="3200" b="1" dirty="0" smtClean="0">
                <a:solidFill>
                  <a:srgbClr val="006C31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                              Computing convex hull in </a:t>
                </a:r>
                <a:r>
                  <a:rPr lang="en-US" sz="2000" b="1" i="1" dirty="0" smtClean="0"/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𝒉</m:t>
                        </m:r>
                      </m:e>
                    </m:func>
                  </m:oMath>
                </a14:m>
                <a:r>
                  <a:rPr lang="en-US" sz="2000" dirty="0">
                    <a:sym typeface="Wingdings" pitchFamily="2" charset="2"/>
                  </a:rPr>
                  <a:t>)</a:t>
                </a:r>
                <a:r>
                  <a:rPr lang="en-US" sz="2000" dirty="0" smtClean="0"/>
                  <a:t> time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 smtClean="0"/>
                  <a:t>Wikipedia.</a:t>
                </a:r>
              </a:p>
              <a:p>
                <a:r>
                  <a:rPr lang="en-US" sz="2000" dirty="0" smtClean="0"/>
                  <a:t>Timothy </a:t>
                </a:r>
                <a:r>
                  <a:rPr lang="en-US" sz="2000" dirty="0"/>
                  <a:t>M. Chan. "</a:t>
                </a:r>
                <a:r>
                  <a:rPr lang="en-US" sz="2000" dirty="0">
                    <a:hlinkClick r:id="rId2"/>
                  </a:rPr>
                  <a:t>Optimal output-sensitive convex hull algorithms in two and three dimensions</a:t>
                </a:r>
                <a:r>
                  <a:rPr lang="en-US" sz="2000" dirty="0"/>
                  <a:t>". </a:t>
                </a:r>
                <a:r>
                  <a:rPr lang="en-US" sz="2000" i="1" dirty="0">
                    <a:hlinkClick r:id="rId3" tooltip="Discrete and Computational Geometry"/>
                  </a:rPr>
                  <a:t>Discrete and Computational Geometry</a:t>
                </a:r>
                <a:r>
                  <a:rPr lang="en-US" sz="2000" dirty="0"/>
                  <a:t>, Vol. 16, pp.361–368. 1996.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  <a:blipFill rotWithShape="1">
                <a:blip r:embed="rId4"/>
                <a:stretch>
                  <a:fillRect l="-741" t="-585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981200" y="1752600"/>
            <a:ext cx="5524500" cy="2895600"/>
            <a:chOff x="609600" y="1676400"/>
            <a:chExt cx="7924800" cy="3962400"/>
          </a:xfrm>
        </p:grpSpPr>
        <p:sp>
          <p:nvSpPr>
            <p:cNvPr id="34" name="Oval 33"/>
            <p:cNvSpPr/>
            <p:nvPr/>
          </p:nvSpPr>
          <p:spPr>
            <a:xfrm>
              <a:off x="3276600" y="2895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6576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6629400" y="3505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600200" y="4267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2766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60198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6096000" y="5181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5029200" y="2209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3124200" y="5334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2743200" y="3657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69342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6477000" y="2590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59436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2438400" y="2667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1981200" y="3276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2133600" y="3962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1676400" y="3200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2590800" y="4800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2133600" y="2209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6019800" y="3048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0" name="Oval 59"/>
            <p:cNvSpPr/>
            <p:nvPr/>
          </p:nvSpPr>
          <p:spPr>
            <a:xfrm>
              <a:off x="5486400" y="3048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1" name="Oval 60"/>
            <p:cNvSpPr/>
            <p:nvPr/>
          </p:nvSpPr>
          <p:spPr>
            <a:xfrm>
              <a:off x="54864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5638800" y="5562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5791200" y="1676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4" name="Oval 63"/>
            <p:cNvSpPr/>
            <p:nvPr/>
          </p:nvSpPr>
          <p:spPr>
            <a:xfrm>
              <a:off x="6681537" y="1676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8458200" y="3276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7924800" y="4038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7315200" y="2743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7772400" y="5334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1371600" y="5029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6" name="Oval 75"/>
            <p:cNvSpPr/>
            <p:nvPr/>
          </p:nvSpPr>
          <p:spPr>
            <a:xfrm>
              <a:off x="6096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43434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/>
            <p:cNvSpPr/>
            <p:nvPr/>
          </p:nvSpPr>
          <p:spPr>
            <a:xfrm>
              <a:off x="6400800" y="4267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667000" y="4114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3048000" y="3352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3962400" y="4572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4876800" y="4191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4724400" y="3048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6019800" y="2438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3657600" y="2667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4038600" y="3429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5181600" y="3581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/>
            <p:cNvCxnSpPr>
              <a:stCxn id="76" idx="0"/>
              <a:endCxn id="75" idx="1"/>
            </p:cNvCxnSpPr>
            <p:nvPr/>
          </p:nvCxnSpPr>
          <p:spPr>
            <a:xfrm>
              <a:off x="647700" y="3886200"/>
              <a:ext cx="735059" cy="11541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50" idx="3"/>
              <a:endCxn id="75" idx="5"/>
            </p:cNvCxnSpPr>
            <p:nvPr/>
          </p:nvCxnSpPr>
          <p:spPr>
            <a:xfrm flipH="1" flipV="1">
              <a:off x="1436641" y="5094241"/>
              <a:ext cx="1698718" cy="3048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2" idx="6"/>
              <a:endCxn id="50" idx="5"/>
            </p:cNvCxnSpPr>
            <p:nvPr/>
          </p:nvCxnSpPr>
          <p:spPr>
            <a:xfrm flipH="1" flipV="1">
              <a:off x="3189241" y="5399041"/>
              <a:ext cx="2525759" cy="2016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8" idx="3"/>
              <a:endCxn id="62" idx="5"/>
            </p:cNvCxnSpPr>
            <p:nvPr/>
          </p:nvCxnSpPr>
          <p:spPr>
            <a:xfrm flipH="1">
              <a:off x="5703841" y="5399041"/>
              <a:ext cx="2079718" cy="2286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65" idx="7"/>
              <a:endCxn id="68" idx="6"/>
            </p:cNvCxnSpPr>
            <p:nvPr/>
          </p:nvCxnSpPr>
          <p:spPr>
            <a:xfrm flipH="1">
              <a:off x="7848600" y="3287759"/>
              <a:ext cx="674641" cy="2084341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8" idx="2"/>
              <a:endCxn id="76" idx="7"/>
            </p:cNvCxnSpPr>
            <p:nvPr/>
          </p:nvCxnSpPr>
          <p:spPr>
            <a:xfrm flipH="1">
              <a:off x="674641" y="2247900"/>
              <a:ext cx="1458959" cy="16494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63" idx="2"/>
              <a:endCxn id="58" idx="2"/>
            </p:cNvCxnSpPr>
            <p:nvPr/>
          </p:nvCxnSpPr>
          <p:spPr>
            <a:xfrm flipH="1">
              <a:off x="2133600" y="1714500"/>
              <a:ext cx="3657600" cy="5334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65" idx="0"/>
              <a:endCxn id="64" idx="7"/>
            </p:cNvCxnSpPr>
            <p:nvPr/>
          </p:nvCxnSpPr>
          <p:spPr>
            <a:xfrm flipH="1" flipV="1">
              <a:off x="6746578" y="1687559"/>
              <a:ext cx="1749722" cy="1589041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64" idx="7"/>
              <a:endCxn id="63" idx="6"/>
            </p:cNvCxnSpPr>
            <p:nvPr/>
          </p:nvCxnSpPr>
          <p:spPr>
            <a:xfrm flipH="1">
              <a:off x="5867400" y="1687559"/>
              <a:ext cx="879178" cy="26941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2126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An </a:t>
            </a:r>
            <a:r>
              <a:rPr lang="en-US" sz="3600" b="1" dirty="0" smtClean="0">
                <a:sym typeface="Wingdings" pitchFamily="2" charset="2"/>
              </a:rPr>
              <a:t>algorithm for </a:t>
            </a:r>
            <a:br>
              <a:rPr lang="en-US" sz="3600" b="1" dirty="0" smtClean="0">
                <a:sym typeface="Wingdings" pitchFamily="2" charset="2"/>
              </a:rPr>
            </a:br>
            <a:r>
              <a:rPr lang="en-US" sz="3600" b="1" dirty="0" smtClean="0">
                <a:sym typeface="Wingdings" pitchFamily="2" charset="2"/>
              </a:rPr>
              <a:t>multiplying two polynomials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947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ym typeface="Wingdings" pitchFamily="2" charset="2"/>
              </a:rPr>
              <a:t>Multiplying </a:t>
            </a:r>
            <a:r>
              <a:rPr lang="en-US" sz="3200" b="1" dirty="0">
                <a:sym typeface="Wingdings" pitchFamily="2" charset="2"/>
              </a:rPr>
              <a:t>two </a:t>
            </a:r>
            <a:r>
              <a:rPr lang="en-US" sz="3200" b="1" dirty="0" smtClean="0">
                <a:sym typeface="Wingdings" pitchFamily="2" charset="2"/>
              </a:rPr>
              <a:t>polynomials</a:t>
            </a:r>
            <a:br>
              <a:rPr lang="en-US" sz="3200" b="1" dirty="0" smtClean="0">
                <a:sym typeface="Wingdings" pitchFamily="2" charset="2"/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638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1800" dirty="0" smtClean="0"/>
                  <a:t> (polynomial of degree less than </a:t>
                </a:r>
                <a14:m>
                  <m:oMath xmlns:m="http://schemas.openxmlformats.org/officeDocument/2006/math">
                    <m:r>
                      <a:rPr lang="en-US" sz="18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 smtClean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/>
                        </a:rPr>
                        <m:t>𝑥</m:t>
                      </m:r>
                      <m:r>
                        <a:rPr lang="en-US" sz="1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/>
                        </a:rPr>
                        <m:t>+ …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Problem </a:t>
                </a:r>
                <a:r>
                  <a:rPr lang="en-US" sz="1800" dirty="0" smtClean="0"/>
                  <a:t>: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Given two polynomial of degree less than </a:t>
                </a:r>
                <a14:m>
                  <m:oMath xmlns:m="http://schemas.openxmlformats.org/officeDocument/2006/math">
                    <m:r>
                      <a:rPr lang="en-US" sz="18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 smtClean="0"/>
                  <a:t>,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𝑥</m:t>
                      </m:r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/>
                        </a:rPr>
                        <m:t>+ …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𝑛</m:t>
                          </m:r>
                          <m:r>
                            <a:rPr lang="en-US" sz="1800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80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𝑥</m:t>
                      </m:r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/>
                        </a:rPr>
                        <m:t>+ …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𝑛</m:t>
                          </m:r>
                          <m:r>
                            <a:rPr lang="en-US" sz="1800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Compute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 </m:t>
                    </m:r>
                    <m:r>
                      <a:rPr lang="en-US" sz="1800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1800" i="1">
                        <a:latin typeface="Cambria Math"/>
                      </a:rPr>
                      <m:t>𝐵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≤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&lt;2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−1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smtClean="0"/>
                  <a:t>= </a:t>
                </a: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Trivial algorithm</a:t>
                </a:r>
                <a:r>
                  <a:rPr lang="en-US" sz="1800" dirty="0" smtClean="0"/>
                  <a:t>:</a:t>
                </a:r>
                <a:r>
                  <a:rPr lang="en-US" sz="1800" b="1" i="1" dirty="0"/>
                  <a:t> O</a:t>
                </a:r>
                <a:r>
                  <a:rPr lang="en-US" sz="1800" dirty="0"/>
                  <a:t>(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800" dirty="0">
                    <a:sym typeface="Wingdings" pitchFamily="2" charset="2"/>
                  </a:rPr>
                  <a:t>)</a:t>
                </a:r>
                <a:r>
                  <a:rPr lang="en-US" sz="1800" dirty="0"/>
                  <a:t>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6C31"/>
                    </a:solidFill>
                  </a:rPr>
                  <a:t>Aim:</a:t>
                </a:r>
                <a:r>
                  <a:rPr lang="en-US" sz="1800" dirty="0" smtClean="0"/>
                  <a:t> </a:t>
                </a:r>
                <a:r>
                  <a:rPr lang="en-US" sz="1800" b="1" i="1" dirty="0"/>
                  <a:t>O</a:t>
                </a:r>
                <a:r>
                  <a:rPr lang="en-US" sz="1800" dirty="0"/>
                  <a:t>(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sz="1800" dirty="0">
                    <a:sym typeface="Wingdings" pitchFamily="2" charset="2"/>
                  </a:rPr>
                  <a:t>)</a:t>
                </a:r>
                <a:r>
                  <a:rPr lang="en-US" sz="1800" dirty="0"/>
                  <a:t>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Applications:  </a:t>
                </a:r>
              </a:p>
              <a:p>
                <a:r>
                  <a:rPr lang="en-US" sz="1800" dirty="0" smtClean="0"/>
                  <a:t>Signal processing (Discrete Fourier Transform)</a:t>
                </a:r>
              </a:p>
              <a:p>
                <a:r>
                  <a:rPr lang="en-US" sz="1800" dirty="0" smtClean="0"/>
                  <a:t>As practical as sorting and searching</a:t>
                </a:r>
              </a:p>
              <a:p>
                <a:r>
                  <a:rPr lang="en-US" sz="1800" dirty="0" smtClean="0"/>
                  <a:t>Multiplication of two integers.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638800"/>
              </a:xfrm>
              <a:blipFill rotWithShape="1">
                <a:blip r:embed="rId2"/>
                <a:stretch>
                  <a:fillRect l="-593" t="-541" b="-10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00200" y="4126468"/>
                <a:ext cx="473386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 …+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126468"/>
                <a:ext cx="473386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1677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  <a:sym typeface="Wingdings" pitchFamily="2" charset="2"/>
              </a:rPr>
              <a:t>Representation</a:t>
            </a:r>
            <a:r>
              <a:rPr lang="en-US" sz="3200" b="1" dirty="0" smtClean="0">
                <a:sym typeface="Wingdings" pitchFamily="2" charset="2"/>
              </a:rPr>
              <a:t> of a polynomial ?</a:t>
            </a:r>
            <a:br>
              <a:rPr lang="en-US" sz="3200" b="1" dirty="0" smtClean="0">
                <a:sym typeface="Wingdings" pitchFamily="2" charset="2"/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Coefficient</a:t>
                </a:r>
                <a:r>
                  <a:rPr lang="en-US" sz="1800" dirty="0" smtClean="0"/>
                  <a:t> representation: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𝑥</m:t>
                    </m:r>
                    <m:r>
                      <a:rPr lang="en-US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/>
                      </a:rPr>
                      <m:t>+ …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0" dirty="0" smtClean="0">
                    <a:solidFill>
                      <a:schemeClr val="tx1"/>
                    </a:solidFill>
                  </a:rPr>
                  <a:t>                                                         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	</a:t>
                </a:r>
                <a:r>
                  <a:rPr lang="en-US" sz="1800" dirty="0" smtClean="0"/>
                  <a:t>	</a:t>
                </a:r>
                <a:r>
                  <a:rPr lang="en-US" sz="1800" dirty="0"/>
                  <a:t>	</a:t>
                </a:r>
                <a:r>
                  <a:rPr lang="en-US" sz="1800" dirty="0" smtClean="0"/>
                  <a:t>                </a:t>
                </a:r>
                <a:r>
                  <a:rPr lang="en-US" sz="1800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</m:oMath>
                </a14:m>
                <a:endParaRPr lang="en-US" sz="18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 smtClean="0"/>
                  <a:t>: Is there alternate representation possible ?</a:t>
                </a:r>
              </a:p>
              <a:p>
                <a:pPr marL="0" indent="0">
                  <a:buNone/>
                </a:pPr>
                <a:endParaRPr lang="en-US" sz="18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593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5001768" y="2667000"/>
            <a:ext cx="484632" cy="3810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30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Recap from Lecture 1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45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  <a:sym typeface="Wingdings" pitchFamily="2" charset="2"/>
              </a:rPr>
              <a:t>Representation</a:t>
            </a:r>
            <a:r>
              <a:rPr lang="en-US" sz="3200" b="1" dirty="0">
                <a:sym typeface="Wingdings" pitchFamily="2" charset="2"/>
              </a:rPr>
              <a:t> of a polynomial ?</a:t>
            </a:r>
            <a:br>
              <a:rPr lang="en-US" sz="3200" b="1" dirty="0">
                <a:sym typeface="Wingdings" pitchFamily="2" charset="2"/>
              </a:rPr>
            </a:b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28600" y="1600200"/>
                <a:ext cx="441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600" dirty="0" smtClean="0"/>
                  <a:t>Alternate representation of polynomial  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  “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𝑥</m:t>
                    </m:r>
                  </m:oMath>
                </a14:m>
                <a:r>
                  <a:rPr lang="en-US" sz="1600" dirty="0" smtClean="0"/>
                  <a:t>”</a:t>
                </a:r>
              </a:p>
              <a:p>
                <a:pPr marL="0" indent="0">
                  <a:buNone/>
                </a:pPr>
                <a:endParaRPr lang="en-US" sz="1600" dirty="0" smtClean="0"/>
              </a:p>
              <a:p>
                <a:pPr marL="0" indent="0">
                  <a:buNone/>
                </a:pPr>
                <a:r>
                  <a:rPr lang="en-US" sz="1600" dirty="0" smtClean="0"/>
                  <a:t> </a:t>
                </a:r>
                <a:r>
                  <a:rPr lang="en-US" sz="1600" dirty="0" smtClean="0"/>
                  <a:t>{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, </m:t>
                    </m:r>
                    <m:r>
                      <a:rPr lang="en-US" sz="16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/>
                      </a:rPr>
                      <m:t>)</m:t>
                    </m:r>
                    <m:r>
                      <a:rPr lang="en-US" sz="1600" b="0" i="1" smtClean="0">
                        <a:latin typeface="Cambria Math"/>
                      </a:rPr>
                      <m:t>,</m:t>
                    </m:r>
                    <m:r>
                      <a:rPr lang="en-US" sz="16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, </m:t>
                    </m:r>
                    <m:r>
                      <a:rPr lang="en-US" sz="16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 smtClean="0"/>
                  <a:t>}</a:t>
                </a:r>
                <a:r>
                  <a:rPr lang="en-US" sz="16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for </a:t>
                </a:r>
                <a:r>
                  <a:rPr lang="en-US" sz="1600" b="1" dirty="0" smtClean="0"/>
                  <a:t>any</a:t>
                </a:r>
                <a:r>
                  <a:rPr lang="en-US" sz="1600" dirty="0" smtClean="0"/>
                  <a:t> distinct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 smtClean="0"/>
                  <a:t>uniquely define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600" dirty="0" smtClean="0"/>
                  <a:t>.</a:t>
                </a:r>
                <a:endParaRPr lang="en-US" sz="1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28600" y="1600200"/>
                <a:ext cx="4419600" cy="4525963"/>
              </a:xfrm>
              <a:blipFill rotWithShape="1">
                <a:blip r:embed="rId2"/>
                <a:stretch>
                  <a:fillRect l="-828" t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ontent Placeholder 2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343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600" dirty="0" smtClean="0"/>
                  <a:t>Alternate representation of polynomial    “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𝑥</m:t>
                    </m:r>
                    <m:r>
                      <a:rPr lang="en-US" sz="1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/>
                  <a:t>”</a:t>
                </a:r>
                <a:endParaRPr lang="en-US" sz="1600" dirty="0" smtClean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 smtClean="0"/>
                  <a:t>{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, </m:t>
                    </m:r>
                    <m:r>
                      <a:rPr lang="en-US" sz="16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/>
                      </a:rPr>
                      <m:t>),(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, </m:t>
                    </m:r>
                    <m:r>
                      <a:rPr lang="en-US" sz="16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 smtClean="0"/>
                  <a:t>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, </m:t>
                    </m:r>
                    <m:r>
                      <a:rPr lang="en-US" sz="16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/>
                  <a:t>}</a:t>
                </a:r>
              </a:p>
              <a:p>
                <a:pPr marL="0" indent="0">
                  <a:buNone/>
                </a:pPr>
                <a:r>
                  <a:rPr lang="en-US" sz="1600" dirty="0"/>
                  <a:t>for </a:t>
                </a:r>
                <a:r>
                  <a:rPr lang="en-US" sz="1600" b="1" dirty="0"/>
                  <a:t>any</a:t>
                </a:r>
                <a:r>
                  <a:rPr lang="en-US" sz="1600" dirty="0"/>
                  <a:t> distinct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 smtClean="0"/>
                  <a:t> uniquely define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600" dirty="0" smtClean="0"/>
                  <a:t>.</a:t>
                </a:r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23" name="Content Placeholder 2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343400" cy="4525963"/>
              </a:xfrm>
              <a:blipFill rotWithShape="1">
                <a:blip r:embed="rId3"/>
                <a:stretch>
                  <a:fillRect l="-1545" t="-404" r="-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6200" y="3352800"/>
            <a:ext cx="4191000" cy="3276600"/>
            <a:chOff x="-609600" y="3352800"/>
            <a:chExt cx="4191000" cy="32766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371600" y="3352800"/>
              <a:ext cx="0" cy="3276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-609600" y="5105400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/>
          <p:nvPr/>
        </p:nvCxnSpPr>
        <p:spPr>
          <a:xfrm flipV="1">
            <a:off x="152400" y="3352800"/>
            <a:ext cx="3505200" cy="24384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1828800" y="3733800"/>
            <a:ext cx="1219200" cy="914400"/>
            <a:chOff x="1828800" y="3733800"/>
            <a:chExt cx="1219200" cy="914400"/>
          </a:xfrm>
        </p:grpSpPr>
        <p:sp>
          <p:nvSpPr>
            <p:cNvPr id="18" name="Oval 17"/>
            <p:cNvSpPr/>
            <p:nvPr/>
          </p:nvSpPr>
          <p:spPr>
            <a:xfrm>
              <a:off x="2971800" y="3733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828800" y="45720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115948" y="3581400"/>
                <a:ext cx="1227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948" y="3581400"/>
                <a:ext cx="122745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594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820548" y="4431268"/>
                <a:ext cx="12380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548" y="4431268"/>
                <a:ext cx="123809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59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4495800" y="3352800"/>
            <a:ext cx="4191000" cy="3276600"/>
            <a:chOff x="-609600" y="3352800"/>
            <a:chExt cx="4191000" cy="327660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1371600" y="3352800"/>
              <a:ext cx="0" cy="3276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609600" y="5105400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130350" y="3429000"/>
            <a:ext cx="2413450" cy="2305246"/>
            <a:chOff x="5130350" y="3429000"/>
            <a:chExt cx="2413450" cy="2305246"/>
          </a:xfrm>
        </p:grpSpPr>
        <p:sp>
          <p:nvSpPr>
            <p:cNvPr id="9" name="Freeform 8"/>
            <p:cNvSpPr/>
            <p:nvPr/>
          </p:nvSpPr>
          <p:spPr>
            <a:xfrm>
              <a:off x="5130350" y="3560496"/>
              <a:ext cx="1351370" cy="2173750"/>
            </a:xfrm>
            <a:custGeom>
              <a:avLst/>
              <a:gdLst>
                <a:gd name="connsiteX0" fmla="*/ 0 w 1351370"/>
                <a:gd name="connsiteY0" fmla="*/ 0 h 2173750"/>
                <a:gd name="connsiteX1" fmla="*/ 267038 w 1351370"/>
                <a:gd name="connsiteY1" fmla="*/ 1092424 h 2173750"/>
                <a:gd name="connsiteX2" fmla="*/ 525983 w 1351370"/>
                <a:gd name="connsiteY2" fmla="*/ 1634591 h 2173750"/>
                <a:gd name="connsiteX3" fmla="*/ 930585 w 1351370"/>
                <a:gd name="connsiteY3" fmla="*/ 2055377 h 2173750"/>
                <a:gd name="connsiteX4" fmla="*/ 1197622 w 1351370"/>
                <a:gd name="connsiteY4" fmla="*/ 2160573 h 2173750"/>
                <a:gd name="connsiteX5" fmla="*/ 1351370 w 1351370"/>
                <a:gd name="connsiteY5" fmla="*/ 2168665 h 2173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1370" h="2173750">
                  <a:moveTo>
                    <a:pt x="0" y="0"/>
                  </a:moveTo>
                  <a:cubicBezTo>
                    <a:pt x="89687" y="409996"/>
                    <a:pt x="179374" y="819992"/>
                    <a:pt x="267038" y="1092424"/>
                  </a:cubicBezTo>
                  <a:cubicBezTo>
                    <a:pt x="354702" y="1364856"/>
                    <a:pt x="415392" y="1474099"/>
                    <a:pt x="525983" y="1634591"/>
                  </a:cubicBezTo>
                  <a:cubicBezTo>
                    <a:pt x="636574" y="1795083"/>
                    <a:pt x="818645" y="1967713"/>
                    <a:pt x="930585" y="2055377"/>
                  </a:cubicBezTo>
                  <a:cubicBezTo>
                    <a:pt x="1042525" y="2143041"/>
                    <a:pt x="1127491" y="2141692"/>
                    <a:pt x="1197622" y="2160573"/>
                  </a:cubicBezTo>
                  <a:cubicBezTo>
                    <a:pt x="1267753" y="2179454"/>
                    <a:pt x="1309561" y="2174059"/>
                    <a:pt x="1351370" y="2168665"/>
                  </a:cubicBezTo>
                </a:path>
              </a:pathLst>
            </a:cu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 flipH="1">
              <a:off x="6481720" y="3429000"/>
              <a:ext cx="1062080" cy="2305246"/>
            </a:xfrm>
            <a:custGeom>
              <a:avLst/>
              <a:gdLst>
                <a:gd name="connsiteX0" fmla="*/ 0 w 1351370"/>
                <a:gd name="connsiteY0" fmla="*/ 0 h 2173750"/>
                <a:gd name="connsiteX1" fmla="*/ 267038 w 1351370"/>
                <a:gd name="connsiteY1" fmla="*/ 1092424 h 2173750"/>
                <a:gd name="connsiteX2" fmla="*/ 525983 w 1351370"/>
                <a:gd name="connsiteY2" fmla="*/ 1634591 h 2173750"/>
                <a:gd name="connsiteX3" fmla="*/ 930585 w 1351370"/>
                <a:gd name="connsiteY3" fmla="*/ 2055377 h 2173750"/>
                <a:gd name="connsiteX4" fmla="*/ 1197622 w 1351370"/>
                <a:gd name="connsiteY4" fmla="*/ 2160573 h 2173750"/>
                <a:gd name="connsiteX5" fmla="*/ 1351370 w 1351370"/>
                <a:gd name="connsiteY5" fmla="*/ 2168665 h 2173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1370" h="2173750">
                  <a:moveTo>
                    <a:pt x="0" y="0"/>
                  </a:moveTo>
                  <a:cubicBezTo>
                    <a:pt x="89687" y="409996"/>
                    <a:pt x="179374" y="819992"/>
                    <a:pt x="267038" y="1092424"/>
                  </a:cubicBezTo>
                  <a:cubicBezTo>
                    <a:pt x="354702" y="1364856"/>
                    <a:pt x="415392" y="1474099"/>
                    <a:pt x="525983" y="1634591"/>
                  </a:cubicBezTo>
                  <a:cubicBezTo>
                    <a:pt x="636574" y="1795083"/>
                    <a:pt x="818645" y="1967713"/>
                    <a:pt x="930585" y="2055377"/>
                  </a:cubicBezTo>
                  <a:cubicBezTo>
                    <a:pt x="1042525" y="2143041"/>
                    <a:pt x="1127491" y="2141692"/>
                    <a:pt x="1197622" y="2160573"/>
                  </a:cubicBezTo>
                  <a:cubicBezTo>
                    <a:pt x="1267753" y="2179454"/>
                    <a:pt x="1309561" y="2174059"/>
                    <a:pt x="1351370" y="2168665"/>
                  </a:cubicBezTo>
                </a:path>
              </a:pathLst>
            </a:cu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715000" y="3657600"/>
            <a:ext cx="1828800" cy="1676400"/>
            <a:chOff x="5715000" y="3657600"/>
            <a:chExt cx="1828800" cy="1676400"/>
          </a:xfrm>
        </p:grpSpPr>
        <p:grpSp>
          <p:nvGrpSpPr>
            <p:cNvPr id="25" name="Group 24"/>
            <p:cNvGrpSpPr/>
            <p:nvPr/>
          </p:nvGrpSpPr>
          <p:grpSpPr>
            <a:xfrm>
              <a:off x="5715000" y="4419600"/>
              <a:ext cx="1676400" cy="914400"/>
              <a:chOff x="1828800" y="3733800"/>
              <a:chExt cx="1676400" cy="914400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3429000" y="3733800"/>
                <a:ext cx="76200" cy="76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828800" y="4572000"/>
                <a:ext cx="76200" cy="76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7467600" y="36576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4781705" y="5410200"/>
                <a:ext cx="12380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705" y="5410200"/>
                <a:ext cx="123809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588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7220105" y="4419600"/>
                <a:ext cx="1227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105" y="4419600"/>
                <a:ext cx="122745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594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7467600" y="3505200"/>
                <a:ext cx="12380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3505200"/>
                <a:ext cx="1238095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59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loud Callout 12"/>
          <p:cNvSpPr/>
          <p:nvPr/>
        </p:nvSpPr>
        <p:spPr>
          <a:xfrm>
            <a:off x="2362200" y="5559552"/>
            <a:ext cx="2666999" cy="993648"/>
          </a:xfrm>
          <a:prstGeom prst="cloudCallout">
            <a:avLst>
              <a:gd name="adj1" fmla="val -35673"/>
              <a:gd name="adj2" fmla="val 6494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Generalization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Line Callout 1 32"/>
          <p:cNvSpPr/>
          <p:nvPr/>
        </p:nvSpPr>
        <p:spPr>
          <a:xfrm>
            <a:off x="2591995" y="1981200"/>
            <a:ext cx="1137679" cy="381000"/>
          </a:xfrm>
          <a:prstGeom prst="borderCallout1">
            <a:avLst>
              <a:gd name="adj1" fmla="val 46487"/>
              <a:gd name="adj2" fmla="val 1402"/>
              <a:gd name="adj3" fmla="val 26466"/>
              <a:gd name="adj4" fmla="val -42371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a line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Line Callout 1 33"/>
          <p:cNvSpPr/>
          <p:nvPr/>
        </p:nvSpPr>
        <p:spPr>
          <a:xfrm>
            <a:off x="7543801" y="1905000"/>
            <a:ext cx="1524000" cy="381000"/>
          </a:xfrm>
          <a:prstGeom prst="borderCallout1">
            <a:avLst>
              <a:gd name="adj1" fmla="val 46487"/>
              <a:gd name="adj2" fmla="val 1402"/>
              <a:gd name="adj3" fmla="val 26466"/>
              <a:gd name="adj4" fmla="val -2638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a parabola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704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3" grpId="0" uiExpand="1" build="p"/>
      <p:bldP spid="21" grpId="0"/>
      <p:bldP spid="22" grpId="0"/>
      <p:bldP spid="29" grpId="0"/>
      <p:bldP spid="30" grpId="0"/>
      <p:bldP spid="31" grpId="0"/>
      <p:bldP spid="13" grpId="0" animBg="1"/>
      <p:bldP spid="33" grpId="0" animBg="1"/>
      <p:bldP spid="33" grpId="1" animBg="1"/>
      <p:bldP spid="34" grpId="0" animBg="1"/>
      <p:bldP spid="34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  <a:sym typeface="Wingdings" pitchFamily="2" charset="2"/>
              </a:rPr>
              <a:t>Representation</a:t>
            </a:r>
            <a:r>
              <a:rPr lang="en-US" sz="3200" b="1" dirty="0">
                <a:sym typeface="Wingdings" pitchFamily="2" charset="2"/>
              </a:rPr>
              <a:t> of a polynomial ?</a:t>
            </a:r>
            <a:br>
              <a:rPr lang="en-US" sz="3200" b="1" dirty="0">
                <a:sym typeface="Wingdings" pitchFamily="2" charset="2"/>
              </a:rPr>
            </a:b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763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Theorem</a:t>
                </a:r>
                <a:r>
                  <a:rPr lang="en-US" sz="18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Let </a:t>
                </a:r>
                <a:r>
                  <a:rPr lang="en-US" sz="1800" dirty="0"/>
                  <a:t>{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),(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, </a:t>
                </a:r>
                <a:r>
                  <a:rPr lang="en-US" sz="1800" dirty="0" smtClean="0"/>
                  <a:t>…,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}</a:t>
                </a:r>
                <a:r>
                  <a:rPr lang="en-US" sz="1800" dirty="0" smtClean="0"/>
                  <a:t> be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1800" dirty="0" smtClean="0"/>
                  <a:t> pairs of numbers with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 smtClean="0"/>
                  <a:t>’s distinct.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There exists a unique polynomial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800" dirty="0" smtClean="0"/>
                  <a:t> of degree less than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1800" dirty="0" smtClean="0"/>
                  <a:t>  such that</a:t>
                </a:r>
                <a:endParaRPr lang="en-US" sz="1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 smtClean="0"/>
                  <a:t>  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∀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Proof:</a:t>
                </a:r>
                <a:r>
                  <a:rPr lang="en-US" sz="1800" dirty="0" smtClean="0"/>
                  <a:t>  Elementary matrix theory.</a:t>
                </a:r>
                <a:endParaRPr lang="en-US" sz="1800" dirty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763000" cy="4525963"/>
              </a:xfrm>
              <a:blipFill rotWithShape="1">
                <a:blip r:embed="rId2"/>
                <a:stretch>
                  <a:fillRect l="-556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609600" y="3276600"/>
            <a:ext cx="3200400" cy="3048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2" idx="0"/>
          </p:cNvCxnSpPr>
          <p:nvPr/>
        </p:nvCxnSpPr>
        <p:spPr>
          <a:xfrm flipV="1">
            <a:off x="2209800" y="2670048"/>
            <a:ext cx="2628900" cy="6065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own Ribbon 11"/>
          <p:cNvSpPr/>
          <p:nvPr/>
        </p:nvSpPr>
        <p:spPr>
          <a:xfrm>
            <a:off x="2667000" y="2057400"/>
            <a:ext cx="4191000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point,value</a:t>
            </a:r>
            <a:r>
              <a:rPr lang="en-US" dirty="0" smtClean="0">
                <a:solidFill>
                  <a:schemeClr val="tx1"/>
                </a:solidFill>
              </a:rPr>
              <a:t>) </a:t>
            </a:r>
            <a:r>
              <a:rPr lang="en-US" dirty="0" smtClean="0">
                <a:solidFill>
                  <a:schemeClr val="tx1"/>
                </a:solidFill>
              </a:rPr>
              <a:t>representation of a polynomial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86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Questions</a:t>
            </a:r>
            <a:br>
              <a:rPr lang="en-US" sz="3200" b="1" dirty="0" smtClean="0">
                <a:solidFill>
                  <a:srgbClr val="C00000"/>
                </a:solidFill>
              </a:rPr>
            </a:br>
            <a:endParaRPr lang="en-US" sz="32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𝑩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: two </a:t>
                </a:r>
                <a:r>
                  <a:rPr lang="en-US" sz="1800" dirty="0"/>
                  <a:t>polynomial </a:t>
                </a:r>
                <a:r>
                  <a:rPr lang="en-US" sz="1800" dirty="0" smtClean="0"/>
                  <a:t>of </a:t>
                </a:r>
                <a:r>
                  <a:rPr lang="en-US" sz="1800" dirty="0"/>
                  <a:t>degree less than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 smtClean="0"/>
                  <a:t>,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a</a:t>
                </a:r>
                <a:r>
                  <a:rPr lang="en-US" sz="1800" dirty="0" smtClean="0"/>
                  <a:t>nd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 </m:t>
                    </m:r>
                    <m:r>
                      <a:rPr lang="en-US" sz="1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1800" b="1" i="1">
                        <a:latin typeface="Cambria Math"/>
                      </a:rPr>
                      <m:t>𝑩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800" b="1" i="0" smtClean="0">
                        <a:latin typeface="Cambria Math"/>
                      </a:rPr>
                      <m:t> 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a</a:t>
                </a:r>
                <a:r>
                  <a:rPr lang="en-US" sz="1800" dirty="0" smtClean="0"/>
                  <a:t>nd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800" dirty="0"/>
                  <a:t>}</a:t>
                </a:r>
                <a:r>
                  <a:rPr lang="en-US" sz="1800" dirty="0" smtClean="0"/>
                  <a:t>: any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1800" dirty="0"/>
                  <a:t> distinct </a:t>
                </a:r>
                <a:r>
                  <a:rPr lang="en-US" sz="1800" dirty="0" smtClean="0"/>
                  <a:t>numbers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If we are given {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sz="1800" b="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,…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,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 smtClean="0"/>
                  <a:t>} and </a:t>
                </a:r>
                <a:r>
                  <a:rPr lang="en-US" sz="1800" dirty="0"/>
                  <a:t>{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𝑩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latin typeface="Cambria Math"/>
                      </a:rPr>
                      <m:t>𝑩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 smtClean="0">
                        <a:latin typeface="Cambria Math"/>
                      </a:rPr>
                      <m:t>…</m:t>
                    </m:r>
                  </m:oMath>
                </a14:m>
                <a:r>
                  <a:rPr lang="en-US" sz="1800" dirty="0"/>
                  <a:t> ,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𝑩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} </a:t>
                </a: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 1</a:t>
                </a:r>
                <a:r>
                  <a:rPr lang="en-US" sz="1800" dirty="0" smtClean="0"/>
                  <a:t> : How efficiently can we compute </a:t>
                </a:r>
                <a:r>
                  <a:rPr lang="en-US" sz="1800" dirty="0"/>
                  <a:t>{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/>
                      </a:rPr>
                      <m:t>,…</m:t>
                    </m:r>
                  </m:oMath>
                </a14:m>
                <a:r>
                  <a:rPr lang="en-US" sz="1800" dirty="0"/>
                  <a:t> ,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} </a:t>
                </a:r>
                <a:r>
                  <a:rPr lang="en-US" sz="1800" dirty="0" smtClean="0"/>
                  <a:t> ?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 2</a:t>
                </a:r>
                <a:r>
                  <a:rPr lang="en-US" sz="1800" dirty="0" smtClean="0"/>
                  <a:t> : What should be the </a:t>
                </a:r>
                <a:r>
                  <a:rPr lang="en-US" sz="1800" b="1" dirty="0" smtClean="0"/>
                  <a:t>smallest</a:t>
                </a:r>
                <a:r>
                  <a:rPr lang="en-US" sz="1800" dirty="0" smtClean="0"/>
                  <a:t> value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1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smtClean="0"/>
                  <a:t>such that </a:t>
                </a:r>
              </a:p>
              <a:p>
                <a:pPr marL="0" indent="0">
                  <a:buNone/>
                </a:pPr>
                <a:r>
                  <a:rPr lang="en-US" sz="1800" dirty="0"/>
                  <a:t>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, </m:t>
                        </m:r>
                        <m:r>
                          <a:rPr lang="en-US" sz="1800" b="1" i="1" smtClean="0">
                            <a:latin typeface="Cambria Math"/>
                          </a:rPr>
                          <m:t>𝑪</m:t>
                        </m:r>
                        <m:d>
                          <m:d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b="0" i="1" smtClean="0">
                        <a:latin typeface="Cambria Math"/>
                      </a:rPr>
                      <m:t>…,</m:t>
                    </m:r>
                    <m:r>
                      <a:rPr lang="en-US" sz="18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 </m:t>
                    </m:r>
                    <m:r>
                      <a:rPr lang="en-US" sz="1800" b="1" i="1" smtClean="0"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} </a:t>
                </a:r>
                <a:r>
                  <a:rPr lang="en-US" sz="1800" dirty="0" smtClean="0"/>
                  <a:t> is a (</a:t>
                </a:r>
                <a:r>
                  <a:rPr lang="en-US" sz="1800" dirty="0" err="1" smtClean="0"/>
                  <a:t>point,value</a:t>
                </a:r>
                <a:r>
                  <a:rPr lang="en-US" sz="1800" dirty="0" smtClean="0"/>
                  <a:t>) representation of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𝑪</m:t>
                    </m:r>
                  </m:oMath>
                </a14:m>
                <a:r>
                  <a:rPr lang="en-US" sz="1800" dirty="0" smtClean="0"/>
                  <a:t> ?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  <a:blipFill rotWithShape="1">
                <a:blip r:embed="rId2"/>
                <a:stretch>
                  <a:fillRect l="-593" t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601335" y="3669268"/>
                <a:ext cx="1161665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) time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1335" y="3669268"/>
                <a:ext cx="1161665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4712" t="-8197" r="-837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543800" y="4659868"/>
                <a:ext cx="906787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4659868"/>
                <a:ext cx="90678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878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582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13552" y="2133600"/>
                <a:ext cx="2144048" cy="6463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&gt;</a:t>
                </a:r>
              </a:p>
              <a:p>
                <a:r>
                  <a:rPr lang="en-US" dirty="0" smtClean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&gt;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552" y="2133600"/>
                <a:ext cx="2144048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1977" t="-3704" r="-3955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161752" y="2221468"/>
                <a:ext cx="2129494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dirty="0" smtClean="0"/>
                  <a:t>&gt;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752" y="2221468"/>
                <a:ext cx="212949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279" t="-6349" r="-3704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2848" y="1981200"/>
                <a:ext cx="1361152" cy="10772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𝑨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/>
                        </a:rPr>
                        <m:t>𝑩</m:t>
                      </m:r>
                      <m:d>
                        <m:dPr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600" b="1" dirty="0" smtClean="0">
                  <a:solidFill>
                    <a:schemeClr val="tx1"/>
                  </a:solidFill>
                </a:endParaRPr>
              </a:p>
              <a:p>
                <a:r>
                  <a:rPr lang="en-US" sz="1600" dirty="0" smtClean="0"/>
                  <a:t>Coefficient </a:t>
                </a:r>
              </a:p>
              <a:p>
                <a:r>
                  <a:rPr lang="en-US" sz="1600" dirty="0" err="1" smtClean="0"/>
                  <a:t>represntation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48" y="1981200"/>
                <a:ext cx="1361152" cy="1077218"/>
              </a:xfrm>
              <a:prstGeom prst="rect">
                <a:avLst/>
              </a:prstGeom>
              <a:blipFill rotWithShape="1">
                <a:blip r:embed="rId4"/>
                <a:stretch>
                  <a:fillRect l="-2222" t="-1117" r="-444" b="-55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3657600" y="2209801"/>
            <a:ext cx="2504152" cy="371564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486400" y="5421868"/>
                <a:ext cx="3370859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b="1" i="1">
                            <a:latin typeface="Cambria Math"/>
                          </a:rPr>
                          <m:t>𝑪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,…,(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b="1" i="1"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}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5421868"/>
                <a:ext cx="337085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261"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38200" y="5257800"/>
                <a:ext cx="3317960" cy="64633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b="1" i="1" smtClean="0">
                            <a:latin typeface="Cambria Math"/>
                          </a:rPr>
                          <m:t>𝑨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,…,(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b="1" i="1" smtClean="0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}</a:t>
                </a:r>
                <a:endParaRPr lang="en-US" dirty="0" smtClean="0"/>
              </a:p>
              <a:p>
                <a:r>
                  <a:rPr lang="en-US" dirty="0"/>
                  <a:t>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b="1" i="1" smtClean="0">
                            <a:latin typeface="Cambria Math"/>
                          </a:rPr>
                          <m:t>𝑩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,…,(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b="1" i="1" smtClean="0">
                        <a:latin typeface="Cambria Math"/>
                      </a:rPr>
                      <m:t>𝑩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}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57800"/>
                <a:ext cx="3317960" cy="646331"/>
              </a:xfrm>
              <a:prstGeom prst="rect">
                <a:avLst/>
              </a:prstGeom>
              <a:blipFill rotWithShape="1">
                <a:blip r:embed="rId6"/>
                <a:stretch>
                  <a:fillRect l="-1465" t="-3704" r="-2198" b="-120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/>
          <p:cNvSpPr/>
          <p:nvPr/>
        </p:nvSpPr>
        <p:spPr>
          <a:xfrm>
            <a:off x="4156160" y="5382768"/>
            <a:ext cx="1330240" cy="4846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233249" y="5906869"/>
                <a:ext cx="1100751" cy="64633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) time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</a:t>
                </a:r>
                <a:r>
                  <a:rPr lang="en-US" dirty="0" smtClean="0">
                    <a:sym typeface="Wingdings" pitchFamily="2" charset="2"/>
                  </a:rPr>
                  <a:t>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249" y="5906869"/>
                <a:ext cx="1100751" cy="646331"/>
              </a:xfrm>
              <a:prstGeom prst="rect">
                <a:avLst/>
              </a:prstGeom>
              <a:blipFill rotWithShape="1">
                <a:blip r:embed="rId7"/>
                <a:stretch>
                  <a:fillRect l="-3825" t="-3704" r="-8743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291187" y="1563469"/>
                <a:ext cx="1260986" cy="64633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) time </a:t>
                </a:r>
              </a:p>
              <a:p>
                <a:r>
                  <a:rPr lang="en-US" dirty="0">
                    <a:sym typeface="Wingdings" pitchFamily="2" charset="2"/>
                  </a:rPr>
                  <a:t> </a:t>
                </a:r>
                <a:r>
                  <a:rPr lang="en-US" dirty="0" smtClean="0">
                    <a:sym typeface="Wingdings" pitchFamily="2" charset="2"/>
                  </a:rPr>
                  <a:t>         </a:t>
                </a:r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187" y="1563469"/>
                <a:ext cx="1260986" cy="646331"/>
              </a:xfrm>
              <a:prstGeom prst="rect">
                <a:avLst/>
              </a:prstGeom>
              <a:blipFill rotWithShape="1">
                <a:blip r:embed="rId8"/>
                <a:stretch>
                  <a:fillRect l="-4348" t="-4673" r="-7246" b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Down Arrow 16"/>
          <p:cNvSpPr/>
          <p:nvPr/>
        </p:nvSpPr>
        <p:spPr>
          <a:xfrm>
            <a:off x="2209800" y="2779931"/>
            <a:ext cx="484632" cy="2477869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10800000">
            <a:off x="7059168" y="2581364"/>
            <a:ext cx="484632" cy="2828836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58695" y="3581400"/>
                <a:ext cx="1627305" cy="3693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log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) time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95" y="3581400"/>
                <a:ext cx="1627305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2602" t="-6452" r="-5576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440495" y="3733800"/>
                <a:ext cx="1627305" cy="3693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log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) time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495" y="3733800"/>
                <a:ext cx="1627305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2974" t="-6452" r="-5204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691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Sub-problem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763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Given a polynomial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𝑥</m:t>
                    </m:r>
                    <m:r>
                      <a:rPr lang="en-US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/>
                      </a:rPr>
                      <m:t>+ …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/>
                  <a:t>i</a:t>
                </a:r>
                <a:r>
                  <a:rPr lang="en-US" sz="1800" dirty="0" smtClean="0"/>
                  <a:t>n coefficient representation, </a:t>
                </a:r>
              </a:p>
              <a:p>
                <a:pPr>
                  <a:buFont typeface="+mj-lt"/>
                  <a:buAutoNum type="arabicPeriod"/>
                </a:pPr>
                <a:endParaRPr lang="en-US" sz="1800" dirty="0" smtClean="0"/>
              </a:p>
              <a:p>
                <a:pPr>
                  <a:buFont typeface="+mj-lt"/>
                  <a:buAutoNum type="arabicPeriod"/>
                </a:pPr>
                <a:r>
                  <a:rPr lang="en-US" sz="1800" dirty="0" smtClean="0"/>
                  <a:t>Choose “</a:t>
                </a:r>
                <a:r>
                  <a:rPr lang="en-US" sz="1800" b="1" dirty="0" smtClean="0"/>
                  <a:t>any</a:t>
                </a:r>
                <a:r>
                  <a:rPr lang="en-US" sz="1800" dirty="0" smtClean="0"/>
                  <a:t>”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numbers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,…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800" dirty="0" smtClean="0"/>
                  <a:t> </a:t>
                </a:r>
              </a:p>
              <a:p>
                <a:pPr>
                  <a:buFont typeface="+mj-lt"/>
                  <a:buAutoNum type="arabicPeriod"/>
                </a:pPr>
                <a:endParaRPr lang="en-US" sz="1800" dirty="0" smtClean="0"/>
              </a:p>
              <a:p>
                <a:pPr>
                  <a:buFont typeface="+mj-lt"/>
                  <a:buAutoNum type="arabicPeriod"/>
                </a:pPr>
                <a:r>
                  <a:rPr lang="en-US" sz="1800" dirty="0" smtClean="0"/>
                  <a:t>Compute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 smtClean="0"/>
                  <a:t> 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 smtClean="0"/>
                  <a:t>.</a:t>
                </a:r>
              </a:p>
              <a:p>
                <a:pPr>
                  <a:buFont typeface="+mj-lt"/>
                  <a:buAutoNum type="arabicPeriod"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     We shall design an algorithm for this problem with</a:t>
                </a:r>
                <a:r>
                  <a:rPr lang="en-US" sz="1800" dirty="0" smtClean="0"/>
                  <a:t> </a:t>
                </a:r>
                <a:r>
                  <a:rPr lang="en-US" sz="1800" b="1" dirty="0"/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 log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) </a:t>
                </a:r>
                <a:r>
                  <a:rPr lang="en-US" sz="1800" dirty="0" smtClean="0"/>
                  <a:t>running time using</a:t>
                </a:r>
              </a:p>
              <a:p>
                <a:r>
                  <a:rPr lang="en-US" sz="1800" dirty="0" smtClean="0">
                    <a:solidFill>
                      <a:srgbClr val="7030A0"/>
                    </a:solidFill>
                  </a:rPr>
                  <a:t>Divide and conquer </a:t>
                </a:r>
                <a:r>
                  <a:rPr lang="en-US" sz="1800" dirty="0" smtClean="0"/>
                  <a:t>strategy</a:t>
                </a:r>
              </a:p>
              <a:p>
                <a:r>
                  <a:rPr lang="en-US" sz="1800" dirty="0" smtClean="0"/>
                  <a:t>Elementary knowledge about </a:t>
                </a:r>
                <a:r>
                  <a:rPr lang="en-US" sz="1800" dirty="0" smtClean="0">
                    <a:solidFill>
                      <a:srgbClr val="7030A0"/>
                    </a:solidFill>
                  </a:rPr>
                  <a:t>complex numbers 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 smtClean="0"/>
                  <a:t>th roots of unity).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      Keep pondering over the algorithm …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                  see you on Monday ……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                               Don’t miss this important class…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763000" cy="4525963"/>
              </a:xfrm>
              <a:blipFill rotWithShape="1">
                <a:blip r:embed="rId2"/>
                <a:stretch>
                  <a:fillRect l="-556" t="-674" b="-41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28600" y="2438400"/>
            <a:ext cx="8686800" cy="1905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26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The </a:t>
            </a:r>
            <a:r>
              <a:rPr lang="en-US" sz="4000" b="1" dirty="0" smtClean="0">
                <a:solidFill>
                  <a:srgbClr val="7030A0"/>
                </a:solidFill>
              </a:rPr>
              <a:t>Non Dominated </a:t>
            </a:r>
            <a:r>
              <a:rPr lang="en-US" sz="4000" b="1" dirty="0" smtClean="0"/>
              <a:t>Points</a:t>
            </a:r>
            <a:br>
              <a:rPr lang="en-US" sz="4000" b="1" dirty="0" smtClean="0"/>
            </a:b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   Given a set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sz="2000" dirty="0" smtClean="0"/>
                  <a:t>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 points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 smtClean="0"/>
                  <a:t>: point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𝑞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sz="2000" dirty="0" smtClean="0"/>
                  <a:t> is said to be 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non-dominated</a:t>
                </a:r>
                <a:r>
                  <a:rPr lang="en-US" sz="2000" dirty="0" smtClean="0"/>
                  <a:t> point if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there is no point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sz="2000" dirty="0" smtClean="0"/>
                  <a:t> such that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		x(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 smtClean="0"/>
                  <a:t>) &gt; x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𝑞</m:t>
                    </m:r>
                  </m:oMath>
                </a14:m>
                <a:r>
                  <a:rPr lang="en-US" sz="2000" dirty="0" smtClean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	and         y(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 smtClean="0"/>
                  <a:t>) &gt; y(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𝑞</m:t>
                    </m:r>
                  </m:oMath>
                </a14:m>
                <a:r>
                  <a:rPr lang="en-US" sz="2000" dirty="0"/>
                  <a:t>)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  <a:blipFill rotWithShape="1">
                <a:blip r:embed="rId2"/>
                <a:stretch>
                  <a:fillRect l="-741" t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990600"/>
            <a:ext cx="0" cy="5638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52400" y="6126163"/>
            <a:ext cx="838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619500" y="3810000"/>
            <a:ext cx="1" cy="231616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81" idx="3"/>
          </p:cNvCxnSpPr>
          <p:nvPr/>
        </p:nvCxnSpPr>
        <p:spPr>
          <a:xfrm>
            <a:off x="609600" y="3798841"/>
            <a:ext cx="29829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352800" y="3733800"/>
            <a:ext cx="368627" cy="407432"/>
            <a:chOff x="3352800" y="3733800"/>
            <a:chExt cx="368627" cy="407432"/>
          </a:xfrm>
        </p:grpSpPr>
        <p:sp>
          <p:nvSpPr>
            <p:cNvPr id="81" name="Oval 80"/>
            <p:cNvSpPr/>
            <p:nvPr/>
          </p:nvSpPr>
          <p:spPr>
            <a:xfrm>
              <a:off x="3581400" y="3733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352800" y="3771900"/>
                  <a:ext cx="3686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3771900"/>
                  <a:ext cx="3686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16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4343400" y="5410200"/>
            <a:ext cx="369588" cy="445532"/>
            <a:chOff x="4343400" y="5410200"/>
            <a:chExt cx="369588" cy="445532"/>
          </a:xfrm>
        </p:grpSpPr>
        <p:sp>
          <p:nvSpPr>
            <p:cNvPr id="62" name="Oval 61"/>
            <p:cNvSpPr/>
            <p:nvPr/>
          </p:nvSpPr>
          <p:spPr>
            <a:xfrm>
              <a:off x="4495800" y="5410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4343400" y="5486400"/>
                  <a:ext cx="36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5486400"/>
                  <a:ext cx="369588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69977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The </a:t>
            </a:r>
            <a:r>
              <a:rPr lang="en-US" sz="4000" b="1" dirty="0">
                <a:solidFill>
                  <a:srgbClr val="7030A0"/>
                </a:solidFill>
              </a:rPr>
              <a:t>Non Dominated </a:t>
            </a:r>
            <a:r>
              <a:rPr lang="en-US" sz="4000" b="1" dirty="0" smtClean="0"/>
              <a:t>Points</a:t>
            </a:r>
            <a:br>
              <a:rPr lang="en-US" sz="4000" b="1" dirty="0" smtClean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8862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3246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76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9436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4478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60198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2590800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35052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8458200" y="548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3152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81534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7620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36576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4008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5715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58674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191000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990600"/>
            <a:ext cx="0" cy="5638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52400" y="6126163"/>
            <a:ext cx="838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endCxn id="42" idx="3"/>
          </p:cNvCxnSpPr>
          <p:nvPr/>
        </p:nvCxnSpPr>
        <p:spPr>
          <a:xfrm>
            <a:off x="609600" y="1512841"/>
            <a:ext cx="11541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1790700" y="1512842"/>
            <a:ext cx="0" cy="50645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790700" y="2019300"/>
            <a:ext cx="8112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667000" y="2046242"/>
            <a:ext cx="0" cy="50645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3733800" y="2579642"/>
            <a:ext cx="0" cy="17471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endCxn id="85" idx="2"/>
          </p:cNvCxnSpPr>
          <p:nvPr/>
        </p:nvCxnSpPr>
        <p:spPr>
          <a:xfrm>
            <a:off x="2667000" y="2552700"/>
            <a:ext cx="9906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84" idx="1"/>
          </p:cNvCxnSpPr>
          <p:nvPr/>
        </p:nvCxnSpPr>
        <p:spPr>
          <a:xfrm>
            <a:off x="3733800" y="2754359"/>
            <a:ext cx="21447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5905500" y="3048000"/>
            <a:ext cx="5826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6515100" y="3657600"/>
            <a:ext cx="8001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7315200" y="4038600"/>
            <a:ext cx="6096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962900" y="5029200"/>
            <a:ext cx="1905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8153400" y="5536532"/>
            <a:ext cx="3429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5905500" y="2819401"/>
            <a:ext cx="0" cy="22859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6553200" y="3124201"/>
            <a:ext cx="0" cy="53339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7315200" y="3657602"/>
            <a:ext cx="0" cy="38099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7962900" y="4114800"/>
            <a:ext cx="0" cy="9144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8153400" y="5105400"/>
            <a:ext cx="0" cy="43113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8496300" y="5562600"/>
            <a:ext cx="0" cy="56356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loud Callout 69"/>
          <p:cNvSpPr/>
          <p:nvPr/>
        </p:nvSpPr>
        <p:spPr>
          <a:xfrm>
            <a:off x="4161455" y="990600"/>
            <a:ext cx="4038600" cy="838200"/>
          </a:xfrm>
          <a:prstGeom prst="cloudCallout">
            <a:avLst>
              <a:gd name="adj1" fmla="val -43842"/>
              <a:gd name="adj2" fmla="val 730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How does the structure formed by all the non-dominated point</a:t>
            </a:r>
            <a:r>
              <a:rPr lang="en-US" dirty="0" smtClean="0">
                <a:solidFill>
                  <a:schemeClr val="tx1"/>
                </a:solidFill>
              </a:rPr>
              <a:t>s </a:t>
            </a:r>
            <a:r>
              <a:rPr lang="en-US" sz="1400" dirty="0" smtClean="0">
                <a:solidFill>
                  <a:schemeClr val="tx1"/>
                </a:solidFill>
              </a:rPr>
              <a:t>look like ?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142655" y="2057400"/>
            <a:ext cx="239174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r>
              <a:rPr lang="en-US" dirty="0" smtClean="0"/>
              <a:t>A staircase structure </a:t>
            </a:r>
            <a:r>
              <a:rPr lang="en-US" dirty="0" smtClean="0">
                <a:sym typeface="Wingdings" pitchFamily="2" charset="2"/>
              </a:rPr>
              <a:t>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12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9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A </a:t>
            </a:r>
            <a:r>
              <a:rPr lang="en-US" sz="4000" b="1" dirty="0" smtClean="0">
                <a:solidFill>
                  <a:srgbClr val="7030A0"/>
                </a:solidFill>
              </a:rPr>
              <a:t>Simple Algorithm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8862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3246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4478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60198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2590800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35052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8458200" y="548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3152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81534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7620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343400" y="5562600"/>
            <a:ext cx="1371600" cy="228600"/>
            <a:chOff x="4343400" y="5562600"/>
            <a:chExt cx="1371600" cy="228600"/>
          </a:xfrm>
        </p:grpSpPr>
        <p:sp>
          <p:nvSpPr>
            <p:cNvPr id="62" name="Oval 61"/>
            <p:cNvSpPr/>
            <p:nvPr/>
          </p:nvSpPr>
          <p:spPr>
            <a:xfrm>
              <a:off x="5638800" y="5562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4343400" y="5715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00200" y="4114800"/>
            <a:ext cx="5410200" cy="762000"/>
            <a:chOff x="1600200" y="4114800"/>
            <a:chExt cx="5410200" cy="762000"/>
          </a:xfrm>
        </p:grpSpPr>
        <p:sp>
          <p:nvSpPr>
            <p:cNvPr id="37" name="Oval 36"/>
            <p:cNvSpPr/>
            <p:nvPr/>
          </p:nvSpPr>
          <p:spPr>
            <a:xfrm>
              <a:off x="1600200" y="4267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2766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69342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59436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2590800" y="4800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1" name="Oval 60"/>
            <p:cNvSpPr/>
            <p:nvPr/>
          </p:nvSpPr>
          <p:spPr>
            <a:xfrm>
              <a:off x="54864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3657600" y="4267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/>
            <p:cNvSpPr/>
            <p:nvPr/>
          </p:nvSpPr>
          <p:spPr>
            <a:xfrm>
              <a:off x="6400800" y="4267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667000" y="4114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4876800" y="4191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58674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371600" y="5029200"/>
            <a:ext cx="4800600" cy="381000"/>
            <a:chOff x="1371600" y="5029200"/>
            <a:chExt cx="4800600" cy="381000"/>
          </a:xfrm>
        </p:grpSpPr>
        <p:sp>
          <p:nvSpPr>
            <p:cNvPr id="41" name="Oval 40"/>
            <p:cNvSpPr/>
            <p:nvPr/>
          </p:nvSpPr>
          <p:spPr>
            <a:xfrm>
              <a:off x="6096000" y="5181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3124200" y="5334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1371600" y="5029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4191000" y="5105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990600"/>
            <a:ext cx="0" cy="5638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52400" y="6126163"/>
            <a:ext cx="838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endCxn id="42" idx="3"/>
          </p:cNvCxnSpPr>
          <p:nvPr/>
        </p:nvCxnSpPr>
        <p:spPr>
          <a:xfrm>
            <a:off x="609600" y="1512841"/>
            <a:ext cx="11541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1790700" y="1512842"/>
            <a:ext cx="0" cy="50645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790700" y="2019300"/>
            <a:ext cx="8112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667000" y="2046242"/>
            <a:ext cx="0" cy="50645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3733800" y="2579642"/>
            <a:ext cx="0" cy="17471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endCxn id="85" idx="2"/>
          </p:cNvCxnSpPr>
          <p:nvPr/>
        </p:nvCxnSpPr>
        <p:spPr>
          <a:xfrm>
            <a:off x="2667000" y="2552700"/>
            <a:ext cx="9906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84" idx="1"/>
          </p:cNvCxnSpPr>
          <p:nvPr/>
        </p:nvCxnSpPr>
        <p:spPr>
          <a:xfrm>
            <a:off x="3733800" y="2754359"/>
            <a:ext cx="21447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5905500" y="3048000"/>
            <a:ext cx="5826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6515100" y="3657600"/>
            <a:ext cx="8001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7315200" y="4038600"/>
            <a:ext cx="6096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962900" y="5029200"/>
            <a:ext cx="1905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8153400" y="5536532"/>
            <a:ext cx="3429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5905500" y="2819401"/>
            <a:ext cx="0" cy="22859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6553200" y="3124201"/>
            <a:ext cx="0" cy="53339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7315200" y="3657602"/>
            <a:ext cx="0" cy="38099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7962900" y="4114800"/>
            <a:ext cx="0" cy="9144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8153400" y="5105400"/>
            <a:ext cx="0" cy="43113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8496300" y="5562600"/>
            <a:ext cx="0" cy="56356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8382000" y="5410200"/>
            <a:ext cx="228600" cy="2546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8077200" y="4953000"/>
            <a:ext cx="228600" cy="2546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7848600" y="3936332"/>
            <a:ext cx="228600" cy="2546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581607" y="1524000"/>
                <a:ext cx="2190793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h</m:t>
                    </m:r>
                  </m:oMath>
                </a14:m>
                <a:r>
                  <a:rPr lang="en-US" dirty="0" smtClean="0"/>
                  <a:t>) time algorithm</a:t>
                </a:r>
                <a:endParaRPr lang="en-US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607" y="1524000"/>
                <a:ext cx="2190793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216" t="-6349" r="-415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524500" y="914400"/>
                <a:ext cx="3179525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h</m:t>
                    </m:r>
                  </m:oMath>
                </a14:m>
                <a:r>
                  <a:rPr lang="en-US" dirty="0" smtClean="0"/>
                  <a:t> : no. of non-dominated points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500" y="914400"/>
                <a:ext cx="31795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349" r="-2481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9276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70" grpId="0" animBg="1"/>
      <p:bldP spid="91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 Divide and Conquer </a:t>
            </a:r>
            <a:r>
              <a:rPr lang="en-US" sz="3600" b="1" dirty="0" smtClean="0"/>
              <a:t>algorithm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479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A </a:t>
            </a:r>
            <a:r>
              <a:rPr lang="en-US" sz="4000" b="1" dirty="0" smtClean="0">
                <a:solidFill>
                  <a:srgbClr val="7030A0"/>
                </a:solidFill>
              </a:rPr>
              <a:t>Divide and conquer </a:t>
            </a:r>
            <a:r>
              <a:rPr lang="en-US" sz="4000" b="1" dirty="0" smtClean="0"/>
              <a:t>algorithm</a:t>
            </a:r>
            <a:br>
              <a:rPr lang="en-US" sz="4000" b="1" dirty="0" smtClean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8862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3246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76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9436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4478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60198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2590800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35052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8458200" y="548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3152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81534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7620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36576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4008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5715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58674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191000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9600" y="990600"/>
            <a:ext cx="0" cy="5638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52400" y="6126163"/>
            <a:ext cx="838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685800" y="6283452"/>
            <a:ext cx="3810000" cy="726948"/>
            <a:chOff x="685800" y="5978652"/>
            <a:chExt cx="3810000" cy="726948"/>
          </a:xfrm>
        </p:grpSpPr>
        <p:sp>
          <p:nvSpPr>
            <p:cNvPr id="92" name="Right Brace 91"/>
            <p:cNvSpPr/>
            <p:nvPr/>
          </p:nvSpPr>
          <p:spPr>
            <a:xfrm rot="5400000">
              <a:off x="2417826" y="4246626"/>
              <a:ext cx="345948" cy="38100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2209800" y="6245218"/>
                  <a:ext cx="876650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a14:m>
                  <a:r>
                    <a:rPr lang="en-US" dirty="0" smtClean="0"/>
                    <a:t>points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45218"/>
                  <a:ext cx="876650" cy="46038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13287"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" name="Group 93"/>
          <p:cNvGrpSpPr/>
          <p:nvPr/>
        </p:nvGrpSpPr>
        <p:grpSpPr>
          <a:xfrm>
            <a:off x="4648200" y="6283452"/>
            <a:ext cx="3810000" cy="726948"/>
            <a:chOff x="685800" y="5978652"/>
            <a:chExt cx="3810000" cy="726948"/>
          </a:xfrm>
        </p:grpSpPr>
        <p:sp>
          <p:nvSpPr>
            <p:cNvPr id="95" name="Right Brace 94"/>
            <p:cNvSpPr/>
            <p:nvPr/>
          </p:nvSpPr>
          <p:spPr>
            <a:xfrm rot="5400000">
              <a:off x="2417826" y="4246626"/>
              <a:ext cx="345948" cy="38100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2209800" y="6245218"/>
                  <a:ext cx="876650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a14:m>
                  <a:r>
                    <a:rPr lang="en-US" dirty="0" smtClean="0"/>
                    <a:t>points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45218"/>
                  <a:ext cx="876650" cy="46038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13287"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609600" y="1512841"/>
            <a:ext cx="3798841" cy="4613322"/>
            <a:chOff x="609600" y="1512841"/>
            <a:chExt cx="3798841" cy="4613322"/>
          </a:xfrm>
        </p:grpSpPr>
        <p:grpSp>
          <p:nvGrpSpPr>
            <p:cNvPr id="5" name="Group 4"/>
            <p:cNvGrpSpPr/>
            <p:nvPr/>
          </p:nvGrpSpPr>
          <p:grpSpPr>
            <a:xfrm>
              <a:off x="609600" y="1512841"/>
              <a:ext cx="3124200" cy="2563859"/>
              <a:chOff x="609600" y="1512841"/>
              <a:chExt cx="3124200" cy="2563859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609600" y="1512841"/>
                <a:ext cx="1154159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1790700" y="1512842"/>
                <a:ext cx="0" cy="506458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1790700" y="2019300"/>
                <a:ext cx="811259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V="1">
                <a:off x="2667000" y="2046242"/>
                <a:ext cx="0" cy="506458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V="1">
                <a:off x="3733800" y="2579643"/>
                <a:ext cx="0" cy="1497057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667000" y="2552700"/>
                <a:ext cx="9906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8" name="Straight Connector 87"/>
            <p:cNvCxnSpPr/>
            <p:nvPr/>
          </p:nvCxnSpPr>
          <p:spPr>
            <a:xfrm>
              <a:off x="3733800" y="4038600"/>
              <a:ext cx="2286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3962400" y="4065544"/>
              <a:ext cx="0" cy="107795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3962400" y="5143500"/>
              <a:ext cx="2286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4267200" y="5170444"/>
              <a:ext cx="0" cy="58265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4267200" y="5753100"/>
              <a:ext cx="9625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endCxn id="81" idx="5"/>
            </p:cNvCxnSpPr>
            <p:nvPr/>
          </p:nvCxnSpPr>
          <p:spPr>
            <a:xfrm flipV="1">
              <a:off x="4408441" y="5780041"/>
              <a:ext cx="0" cy="34612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572000" y="2781300"/>
            <a:ext cx="3924300" cy="3344864"/>
            <a:chOff x="4572000" y="2781300"/>
            <a:chExt cx="3924300" cy="3344864"/>
          </a:xfrm>
        </p:grpSpPr>
        <p:grpSp>
          <p:nvGrpSpPr>
            <p:cNvPr id="14" name="Group 13"/>
            <p:cNvGrpSpPr/>
            <p:nvPr/>
          </p:nvGrpSpPr>
          <p:grpSpPr>
            <a:xfrm>
              <a:off x="5905500" y="2819401"/>
              <a:ext cx="2590800" cy="3306763"/>
              <a:chOff x="5905500" y="2819401"/>
              <a:chExt cx="2590800" cy="3306763"/>
            </a:xfrm>
          </p:grpSpPr>
          <p:cxnSp>
            <p:nvCxnSpPr>
              <p:cNvPr id="101" name="Straight Connector 100"/>
              <p:cNvCxnSpPr/>
              <p:nvPr/>
            </p:nvCxnSpPr>
            <p:spPr>
              <a:xfrm>
                <a:off x="5905500" y="3048000"/>
                <a:ext cx="582659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515100" y="3657600"/>
                <a:ext cx="8001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7315200" y="4038600"/>
                <a:ext cx="6096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7962900" y="5029200"/>
                <a:ext cx="1905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8153400" y="5536532"/>
                <a:ext cx="3429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V="1">
                <a:off x="5905500" y="2819401"/>
                <a:ext cx="0" cy="228599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flipV="1">
                <a:off x="6553200" y="3124201"/>
                <a:ext cx="0" cy="533399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V="1">
                <a:off x="7315200" y="3657602"/>
                <a:ext cx="0" cy="380998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V="1">
                <a:off x="7962900" y="4114800"/>
                <a:ext cx="0" cy="914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V="1">
                <a:off x="8153400" y="5105400"/>
                <a:ext cx="0" cy="431132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V="1">
                <a:off x="8496300" y="5562600"/>
                <a:ext cx="0" cy="563564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2" name="Straight Connector 111"/>
            <p:cNvCxnSpPr>
              <a:endCxn id="84" idx="6"/>
            </p:cNvCxnSpPr>
            <p:nvPr/>
          </p:nvCxnSpPr>
          <p:spPr>
            <a:xfrm>
              <a:off x="4572000" y="2781300"/>
              <a:ext cx="13716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9620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4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4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A </a:t>
            </a:r>
            <a:r>
              <a:rPr lang="en-US" sz="4000" b="1" dirty="0" smtClean="0">
                <a:solidFill>
                  <a:srgbClr val="7030A0"/>
                </a:solidFill>
              </a:rPr>
              <a:t>Divide and conquer </a:t>
            </a:r>
            <a:r>
              <a:rPr lang="en-US" sz="4000" b="1" dirty="0" smtClean="0"/>
              <a:t>algorithm</a:t>
            </a:r>
            <a:br>
              <a:rPr lang="en-US" sz="4000" b="1" dirty="0" smtClean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8862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3246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76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9436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4478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60198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2590800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35052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8458200" y="548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3152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81534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7620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36576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4008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5715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58674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191000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9600" y="990600"/>
            <a:ext cx="0" cy="5638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52400" y="6126163"/>
            <a:ext cx="838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685800" y="6283452"/>
            <a:ext cx="3810000" cy="726948"/>
            <a:chOff x="685800" y="5978652"/>
            <a:chExt cx="3810000" cy="726948"/>
          </a:xfrm>
        </p:grpSpPr>
        <p:sp>
          <p:nvSpPr>
            <p:cNvPr id="92" name="Right Brace 91"/>
            <p:cNvSpPr/>
            <p:nvPr/>
          </p:nvSpPr>
          <p:spPr>
            <a:xfrm rot="5400000">
              <a:off x="2417826" y="4246626"/>
              <a:ext cx="345948" cy="38100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2209800" y="6245218"/>
                  <a:ext cx="876650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a14:m>
                  <a:r>
                    <a:rPr lang="en-US" dirty="0" smtClean="0"/>
                    <a:t>points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45218"/>
                  <a:ext cx="876650" cy="46038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13287"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" name="Group 93"/>
          <p:cNvGrpSpPr/>
          <p:nvPr/>
        </p:nvGrpSpPr>
        <p:grpSpPr>
          <a:xfrm>
            <a:off x="4648200" y="6283452"/>
            <a:ext cx="3810000" cy="726948"/>
            <a:chOff x="685800" y="5978652"/>
            <a:chExt cx="3810000" cy="726948"/>
          </a:xfrm>
        </p:grpSpPr>
        <p:sp>
          <p:nvSpPr>
            <p:cNvPr id="95" name="Right Brace 94"/>
            <p:cNvSpPr/>
            <p:nvPr/>
          </p:nvSpPr>
          <p:spPr>
            <a:xfrm rot="5400000">
              <a:off x="2417826" y="4246626"/>
              <a:ext cx="345948" cy="38100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2209800" y="6245218"/>
                  <a:ext cx="876650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a14:m>
                  <a:r>
                    <a:rPr lang="en-US" dirty="0" smtClean="0"/>
                    <a:t>points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45218"/>
                  <a:ext cx="876650" cy="46038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13287"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/>
          <p:cNvGrpSpPr/>
          <p:nvPr/>
        </p:nvGrpSpPr>
        <p:grpSpPr>
          <a:xfrm>
            <a:off x="609600" y="1512841"/>
            <a:ext cx="3124200" cy="1268459"/>
            <a:chOff x="609600" y="1512841"/>
            <a:chExt cx="3124200" cy="1268459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609600" y="1512841"/>
              <a:ext cx="1154159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1790700" y="1512842"/>
              <a:ext cx="0" cy="50645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1790700" y="2019300"/>
              <a:ext cx="811259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2667000" y="2046242"/>
              <a:ext cx="0" cy="50645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3733800" y="2579644"/>
              <a:ext cx="0" cy="20165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667000" y="2552700"/>
              <a:ext cx="9906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572000" y="2781300"/>
            <a:ext cx="3924300" cy="3344864"/>
            <a:chOff x="4572000" y="2781300"/>
            <a:chExt cx="3924300" cy="3344864"/>
          </a:xfrm>
        </p:grpSpPr>
        <p:grpSp>
          <p:nvGrpSpPr>
            <p:cNvPr id="14" name="Group 13"/>
            <p:cNvGrpSpPr/>
            <p:nvPr/>
          </p:nvGrpSpPr>
          <p:grpSpPr>
            <a:xfrm>
              <a:off x="5905500" y="2819401"/>
              <a:ext cx="2590800" cy="3306763"/>
              <a:chOff x="5905500" y="2819401"/>
              <a:chExt cx="2590800" cy="3306763"/>
            </a:xfrm>
          </p:grpSpPr>
          <p:cxnSp>
            <p:nvCxnSpPr>
              <p:cNvPr id="101" name="Straight Connector 100"/>
              <p:cNvCxnSpPr/>
              <p:nvPr/>
            </p:nvCxnSpPr>
            <p:spPr>
              <a:xfrm>
                <a:off x="5905500" y="3048000"/>
                <a:ext cx="582659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515100" y="3657600"/>
                <a:ext cx="8001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7315200" y="4038600"/>
                <a:ext cx="6096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7962900" y="5029200"/>
                <a:ext cx="1905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8153400" y="5536532"/>
                <a:ext cx="3429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V="1">
                <a:off x="5905500" y="2819401"/>
                <a:ext cx="0" cy="228599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flipV="1">
                <a:off x="6553200" y="3124201"/>
                <a:ext cx="0" cy="533399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V="1">
                <a:off x="7315200" y="3657602"/>
                <a:ext cx="0" cy="380998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V="1">
                <a:off x="7962900" y="4114800"/>
                <a:ext cx="0" cy="914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V="1">
                <a:off x="8153400" y="5105400"/>
                <a:ext cx="0" cy="431132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V="1">
                <a:off x="8496300" y="5562600"/>
                <a:ext cx="0" cy="563564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2" name="Straight Connector 111"/>
            <p:cNvCxnSpPr>
              <a:endCxn id="84" idx="6"/>
            </p:cNvCxnSpPr>
            <p:nvPr/>
          </p:nvCxnSpPr>
          <p:spPr>
            <a:xfrm>
              <a:off x="4572000" y="2781300"/>
              <a:ext cx="13716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Straight Connector 112"/>
          <p:cNvCxnSpPr/>
          <p:nvPr/>
        </p:nvCxnSpPr>
        <p:spPr>
          <a:xfrm>
            <a:off x="3733800" y="2767263"/>
            <a:ext cx="838200" cy="0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733800" y="2732044"/>
            <a:ext cx="674641" cy="3394119"/>
            <a:chOff x="3733800" y="2732044"/>
            <a:chExt cx="674641" cy="3394119"/>
          </a:xfrm>
        </p:grpSpPr>
        <p:cxnSp>
          <p:nvCxnSpPr>
            <p:cNvPr id="88" name="Straight Connector 87"/>
            <p:cNvCxnSpPr/>
            <p:nvPr/>
          </p:nvCxnSpPr>
          <p:spPr>
            <a:xfrm>
              <a:off x="3733800" y="4038600"/>
              <a:ext cx="2286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3962400" y="4065544"/>
              <a:ext cx="0" cy="107795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3962400" y="5143500"/>
              <a:ext cx="2286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4267200" y="5170444"/>
              <a:ext cx="0" cy="58265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4267200" y="5753100"/>
              <a:ext cx="9625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endCxn id="81" idx="5"/>
            </p:cNvCxnSpPr>
            <p:nvPr/>
          </p:nvCxnSpPr>
          <p:spPr>
            <a:xfrm flipV="1">
              <a:off x="4408441" y="5780041"/>
              <a:ext cx="0" cy="34612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V="1">
              <a:off x="3733800" y="2732044"/>
              <a:ext cx="0" cy="13335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4690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Divide and Conquer based algorithm</a:t>
            </a:r>
            <a:br>
              <a:rPr lang="en-US" sz="32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85800"/>
                <a:ext cx="8229600" cy="5440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600" b="1" dirty="0" smtClean="0">
                    <a:solidFill>
                      <a:srgbClr val="7030A0"/>
                    </a:solidFill>
                  </a:rPr>
                  <a:t>NonDomPoints</a:t>
                </a:r>
                <a:r>
                  <a:rPr lang="en-US" sz="1600" dirty="0" smtClean="0"/>
                  <a:t>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</m:oMath>
                </a14:m>
                <a:r>
                  <a:rPr lang="en-US" sz="1600" dirty="0" smtClean="0"/>
                  <a:t>) 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{   </a:t>
                </a:r>
                <a:r>
                  <a:rPr lang="en-US" sz="1600" b="1" dirty="0" smtClean="0"/>
                  <a:t>If</a:t>
                </a:r>
                <a:r>
                  <a:rPr lang="en-US" sz="1600" dirty="0" smtClean="0"/>
                  <a:t> (|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  <m:r>
                      <a:rPr lang="en-US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/>
                  <a:t>|=1 ) return 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</m:oMath>
                </a14:m>
                <a:r>
                  <a:rPr lang="en-US" sz="16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1600" dirty="0"/>
                  <a:t> </a:t>
                </a:r>
                <a:r>
                  <a:rPr lang="en-US" sz="1600" dirty="0" smtClean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𝑚𝑒𝑑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>
                    <a:sym typeface="Wingdings" pitchFamily="2" charset="2"/>
                  </a:rPr>
                  <a:t></a:t>
                </a:r>
                <a:r>
                  <a:rPr lang="en-US" sz="1600" dirty="0" smtClean="0"/>
                  <a:t>Compute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1600" dirty="0" smtClean="0"/>
                  <a:t>-median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</m:oMath>
                </a14:m>
                <a:r>
                  <a:rPr lang="en-US" sz="16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600" b="0" dirty="0" smtClean="0"/>
                  <a:t>          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 smtClean="0">
                    <a:sym typeface="Wingdings" pitchFamily="2" charset="2"/>
                  </a:rPr>
                  <a:t>Split-by-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1600" dirty="0" smtClean="0">
                    <a:sym typeface="Wingdings" pitchFamily="2" charset="2"/>
                  </a:rPr>
                  <a:t>-median(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</m:oMath>
                </a14:m>
                <a:r>
                  <a:rPr lang="en-US" sz="1600" dirty="0" smtClean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endParaRPr lang="en-US" sz="16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600" dirty="0" smtClean="0">
                    <a:sym typeface="Wingdings" pitchFamily="2" charset="2"/>
                  </a:rPr>
                  <a:t>    </a:t>
                </a:r>
              </a:p>
              <a:p>
                <a:pPr marL="0" indent="0">
                  <a:buNone/>
                </a:pP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smtClean="0">
                    <a:sym typeface="Wingdings" pitchFamily="2" charset="2"/>
                  </a:rPr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1600" dirty="0" smtClean="0">
                    <a:sym typeface="Wingdings" pitchFamily="2" charset="2"/>
                  </a:rPr>
                  <a:t> </a:t>
                </a:r>
                <a:r>
                  <a:rPr lang="en-US" sz="1600" b="1" dirty="0">
                    <a:solidFill>
                      <a:srgbClr val="7030A0"/>
                    </a:solidFill>
                  </a:rPr>
                  <a:t>NonDomPoints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600" dirty="0"/>
                  <a:t>) </a:t>
                </a:r>
                <a:r>
                  <a:rPr lang="en-US" sz="16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endParaRPr lang="en-US" sz="16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6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600" b="1" dirty="0" smtClean="0">
                    <a:solidFill>
                      <a:srgbClr val="0070C0"/>
                    </a:solidFill>
                  </a:rPr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itchFamily="2" charset="2"/>
                  </a:rPr>
                  <a:t> </a:t>
                </a:r>
                <a:r>
                  <a:rPr lang="en-US" sz="1600" b="1" dirty="0">
                    <a:solidFill>
                      <a:srgbClr val="7030A0"/>
                    </a:solidFill>
                  </a:rPr>
                  <a:t>NonDomPoints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dirty="0"/>
                  <a:t>) </a:t>
                </a:r>
                <a:r>
                  <a:rPr lang="en-US" sz="16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endParaRPr lang="en-US" sz="16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600" dirty="0" smtClean="0">
                    <a:sym typeface="Wingdings" pitchFamily="2" charset="2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1600" dirty="0" smtClean="0">
                    <a:sym typeface="Wingdings" pitchFamily="2" charset="2"/>
                  </a:rPr>
                  <a:t> point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>
                    <a:sym typeface="Wingdings" pitchFamily="2" charset="2"/>
                  </a:rPr>
                  <a:t>with maximum y-coordinate;</a:t>
                </a:r>
              </a:p>
              <a:p>
                <a:pPr marL="0" indent="0">
                  <a:buNone/>
                </a:pP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smtClean="0">
                    <a:sym typeface="Wingdings" pitchFamily="2" charset="2"/>
                  </a:rPr>
                  <a:t>          Remove all those points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sz="1600" dirty="0" smtClean="0">
                    <a:sym typeface="Wingdings" pitchFamily="2" charset="2"/>
                  </a:rPr>
                  <a:t> whose y-coordinate &lt;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tx1"/>
                        </a:solidFill>
                        <a:latin typeface="Cambria Math"/>
                      </a:rPr>
                      <m:t>y</m:t>
                    </m:r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</a:t>
                </a:r>
                <a:r>
                  <a:rPr lang="en-US" sz="1600" b="1" dirty="0" smtClean="0">
                    <a:sym typeface="Wingdings" pitchFamily="2" charset="2"/>
                  </a:rPr>
                  <a:t>          Append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1600" b="1" dirty="0" smtClean="0">
                    <a:sym typeface="Wingdings" pitchFamily="2" charset="2"/>
                  </a:rPr>
                  <a:t> </a:t>
                </a:r>
                <a:r>
                  <a:rPr lang="en-US" sz="1600" dirty="0" smtClean="0">
                    <a:sym typeface="Wingdings" pitchFamily="2" charset="2"/>
                  </a:rPr>
                  <a:t>at the end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sz="1600" b="1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b="1" dirty="0" smtClean="0">
                    <a:sym typeface="Wingdings" pitchFamily="2" charset="2"/>
                  </a:rPr>
                  <a:t>           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sz="16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b="1" dirty="0" smtClean="0">
                    <a:sym typeface="Wingdings" pitchFamily="2" charset="2"/>
                  </a:rPr>
                  <a:t>}</a:t>
                </a:r>
                <a:r>
                  <a:rPr lang="en-US" sz="1600" dirty="0" smtClean="0">
                    <a:sym typeface="Wingdings" pitchFamily="2" charset="2"/>
                  </a:rPr>
                  <a:t>             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85800"/>
                <a:ext cx="8229600" cy="5440363"/>
              </a:xfrm>
              <a:blipFill rotWithShape="1">
                <a:blip r:embed="rId2"/>
                <a:stretch>
                  <a:fillRect l="-370" t="-3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012639" y="1371600"/>
            <a:ext cx="2369361" cy="2141692"/>
            <a:chOff x="1371601" y="1567934"/>
            <a:chExt cx="2369361" cy="2141692"/>
          </a:xfrm>
        </p:grpSpPr>
        <p:sp>
          <p:nvSpPr>
            <p:cNvPr id="5" name="Right Brace 4"/>
            <p:cNvSpPr/>
            <p:nvPr/>
          </p:nvSpPr>
          <p:spPr>
            <a:xfrm>
              <a:off x="1371601" y="1567934"/>
              <a:ext cx="1752600" cy="2141692"/>
            </a:xfrm>
            <a:prstGeom prst="rightBrace">
              <a:avLst>
                <a:gd name="adj1" fmla="val 0"/>
                <a:gd name="adj2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14601" y="2710934"/>
              <a:ext cx="1226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</a:rPr>
                <a:t>Divide step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32577" y="3733800"/>
            <a:ext cx="2316819" cy="1143000"/>
            <a:chOff x="1885173" y="1166336"/>
            <a:chExt cx="2316819" cy="1143000"/>
          </a:xfrm>
        </p:grpSpPr>
        <p:sp>
          <p:nvSpPr>
            <p:cNvPr id="9" name="Right Brace 8"/>
            <p:cNvSpPr/>
            <p:nvPr/>
          </p:nvSpPr>
          <p:spPr>
            <a:xfrm>
              <a:off x="1885173" y="1166336"/>
              <a:ext cx="1600200" cy="1143000"/>
            </a:xfrm>
            <a:prstGeom prst="rightBrace">
              <a:avLst>
                <a:gd name="adj1" fmla="val 646"/>
                <a:gd name="adj2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86796" y="1828800"/>
              <a:ext cx="1415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</a:rPr>
                <a:t>conquer step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87619" y="3886200"/>
                <a:ext cx="659219" cy="33855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1" i="0" smtClean="0">
                            <a:latin typeface="Cambria Math"/>
                          </a:rPr>
                          <m:t>𝐏</m:t>
                        </m:r>
                      </m:e>
                    </m:d>
                  </m:oMath>
                </a14:m>
                <a:r>
                  <a:rPr lang="en-US" sz="1600" dirty="0" smtClean="0"/>
                  <a:t> </a:t>
                </a:r>
                <a:endParaRPr lang="en-US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7619" y="3886200"/>
                <a:ext cx="659219" cy="338554"/>
              </a:xfrm>
              <a:prstGeom prst="rect">
                <a:avLst/>
              </a:prstGeom>
              <a:blipFill rotWithShape="1">
                <a:blip r:embed="rId3"/>
                <a:stretch>
                  <a:fillRect t="-5455" r="-12037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028166" y="2023646"/>
                <a:ext cx="1734834" cy="33855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1">
                            <a:latin typeface="Cambria Math"/>
                          </a:rPr>
                          <m:t>𝐏</m:t>
                        </m:r>
                      </m:e>
                    </m:d>
                  </m:oMath>
                </a14:m>
                <a:r>
                  <a:rPr lang="en-US" sz="1600" dirty="0"/>
                  <a:t> + </a:t>
                </a:r>
                <a:r>
                  <a:rPr lang="en-US" sz="1600" dirty="0">
                    <a:solidFill>
                      <a:srgbClr val="0070C0"/>
                    </a:solidFill>
                  </a:rPr>
                  <a:t>2</a:t>
                </a:r>
                <a:r>
                  <a:rPr lang="en-US" sz="1600" dirty="0"/>
                  <a:t> </a:t>
                </a:r>
                <a:r>
                  <a:rPr lang="en-US" sz="1600" b="1" dirty="0"/>
                  <a:t>T</a:t>
                </a:r>
                <a:r>
                  <a:rPr lang="en-US" sz="1600" dirty="0"/>
                  <a:t>(|</a:t>
                </a:r>
                <a14:m>
                  <m:oMath xmlns:m="http://schemas.openxmlformats.org/officeDocument/2006/math">
                    <m:r>
                      <a:rPr lang="en-US" sz="1600" b="1">
                        <a:latin typeface="Cambria Math"/>
                      </a:rPr>
                      <m:t>𝐏</m:t>
                    </m:r>
                  </m:oMath>
                </a14:m>
                <a:r>
                  <a:rPr lang="en-US" sz="1600" dirty="0"/>
                  <a:t>|/</a:t>
                </a:r>
                <a:r>
                  <a:rPr lang="en-US" sz="1600" dirty="0">
                    <a:solidFill>
                      <a:srgbClr val="0070C0"/>
                    </a:solidFill>
                  </a:rPr>
                  <a:t>2</a:t>
                </a:r>
                <a:r>
                  <a:rPr lang="en-US" sz="1600" dirty="0"/>
                  <a:t>) 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166" y="2023646"/>
                <a:ext cx="1734834" cy="338554"/>
              </a:xfrm>
              <a:prstGeom prst="rect">
                <a:avLst/>
              </a:prstGeom>
              <a:blipFill rotWithShape="1">
                <a:blip r:embed="rId4"/>
                <a:stretch>
                  <a:fillRect t="-5357" r="-3158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028166" y="2023646"/>
                <a:ext cx="1797287" cy="33855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dirty="0"/>
                  <a:t> + </a:t>
                </a:r>
                <a:r>
                  <a:rPr lang="en-US" sz="1600" dirty="0">
                    <a:solidFill>
                      <a:srgbClr val="0070C0"/>
                    </a:solidFill>
                  </a:rPr>
                  <a:t>2</a:t>
                </a:r>
                <a:r>
                  <a:rPr lang="en-US" sz="1600" dirty="0"/>
                  <a:t> </a:t>
                </a:r>
                <a:r>
                  <a:rPr lang="en-US" sz="1600" b="1" dirty="0"/>
                  <a:t>T</a:t>
                </a:r>
                <a:r>
                  <a:rPr lang="en-US" sz="1600" dirty="0" smtClean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dirty="0" smtClean="0"/>
                  <a:t>/</a:t>
                </a:r>
                <a:r>
                  <a:rPr lang="en-US" sz="1600" dirty="0">
                    <a:solidFill>
                      <a:srgbClr val="0070C0"/>
                    </a:solidFill>
                  </a:rPr>
                  <a:t>2</a:t>
                </a:r>
                <a:r>
                  <a:rPr lang="en-US" sz="1600" dirty="0"/>
                  <a:t>) </a:t>
                </a:r>
                <a:r>
                  <a:rPr lang="en-US" sz="1600" dirty="0" smtClean="0"/>
                  <a:t>        </a:t>
                </a:r>
                <a:endParaRPr lang="en-US" sz="16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166" y="2023646"/>
                <a:ext cx="1797287" cy="338554"/>
              </a:xfrm>
              <a:prstGeom prst="rect">
                <a:avLst/>
              </a:prstGeom>
              <a:blipFill rotWithShape="1">
                <a:blip r:embed="rId5"/>
                <a:stretch>
                  <a:fillRect t="-5357" r="-3390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010400" y="3886200"/>
                <a:ext cx="627095" cy="33855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dirty="0" smtClean="0"/>
                  <a:t>   </a:t>
                </a:r>
                <a:endParaRPr lang="en-US" sz="16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3886200"/>
                <a:ext cx="627095" cy="338554"/>
              </a:xfrm>
              <a:prstGeom prst="rect">
                <a:avLst/>
              </a:prstGeom>
              <a:blipFill rotWithShape="1">
                <a:blip r:embed="rId6"/>
                <a:stretch>
                  <a:fillRect t="-5455" r="-10680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9206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1" grpId="0" animBg="1"/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4026</TotalTime>
  <Words>2103</Words>
  <Application>Microsoft Office PowerPoint</Application>
  <PresentationFormat>On-screen Show (4:3)</PresentationFormat>
  <Paragraphs>275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Design and Analysis of Algorithms CS345 </vt:lpstr>
      <vt:lpstr>Recap from Lecture 1</vt:lpstr>
      <vt:lpstr>The Non Dominated Points </vt:lpstr>
      <vt:lpstr>The Non Dominated Points </vt:lpstr>
      <vt:lpstr>A Simple Algorithm </vt:lpstr>
      <vt:lpstr>A Divide and Conquer algorithm</vt:lpstr>
      <vt:lpstr>A Divide and conquer algorithm </vt:lpstr>
      <vt:lpstr>A Divide and conquer algorithm </vt:lpstr>
      <vt:lpstr>Divide and Conquer based algorithm  </vt:lpstr>
      <vt:lpstr>Running time of the algorithm</vt:lpstr>
      <vt:lpstr>An O( n log⁡h) algorithm</vt:lpstr>
      <vt:lpstr> </vt:lpstr>
      <vt:lpstr>  </vt:lpstr>
      <vt:lpstr>Running time of the algorithm  </vt:lpstr>
      <vt:lpstr>PowerPoint Presentation</vt:lpstr>
      <vt:lpstr>Research for fun </vt:lpstr>
      <vt:lpstr>An algorithm for  multiplying two polynomials</vt:lpstr>
      <vt:lpstr>Multiplying two polynomials </vt:lpstr>
      <vt:lpstr>Representation of a polynomial ? </vt:lpstr>
      <vt:lpstr>Representation of a polynomial ? </vt:lpstr>
      <vt:lpstr>Representation of a polynomial ? </vt:lpstr>
      <vt:lpstr>Questions </vt:lpstr>
      <vt:lpstr>PowerPoint Presentation</vt:lpstr>
      <vt:lpstr>Sub-problem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622</cp:revision>
  <dcterms:created xsi:type="dcterms:W3CDTF">2011-12-03T04:13:03Z</dcterms:created>
  <dcterms:modified xsi:type="dcterms:W3CDTF">2015-07-31T06:48:36Z</dcterms:modified>
</cp:coreProperties>
</file>