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74" r:id="rId2"/>
    <p:sldId id="487" r:id="rId3"/>
    <p:sldId id="483" r:id="rId4"/>
    <p:sldId id="488" r:id="rId5"/>
    <p:sldId id="489" r:id="rId6"/>
    <p:sldId id="497" r:id="rId7"/>
    <p:sldId id="492" r:id="rId8"/>
    <p:sldId id="494" r:id="rId9"/>
    <p:sldId id="505" r:id="rId10"/>
    <p:sldId id="493" r:id="rId11"/>
    <p:sldId id="506" r:id="rId12"/>
    <p:sldId id="503" r:id="rId13"/>
    <p:sldId id="504" r:id="rId14"/>
    <p:sldId id="498" r:id="rId15"/>
    <p:sldId id="491" r:id="rId16"/>
    <p:sldId id="502" r:id="rId17"/>
    <p:sldId id="499" r:id="rId18"/>
    <p:sldId id="490" r:id="rId19"/>
    <p:sldId id="500" r:id="rId20"/>
    <p:sldId id="510" r:id="rId21"/>
    <p:sldId id="51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30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rgbClr val="006C31"/>
                </a:solidFill>
              </a:rPr>
              <a:t>A powerful tool </a:t>
            </a:r>
            <a:r>
              <a:rPr lang="en-US" sz="1800" b="1" dirty="0" smtClean="0">
                <a:solidFill>
                  <a:schemeClr val="tx1"/>
                </a:solidFill>
              </a:rPr>
              <a:t>to </a:t>
            </a:r>
            <a:r>
              <a:rPr lang="en-US" sz="1800" b="1" dirty="0" err="1" smtClean="0">
                <a:solidFill>
                  <a:schemeClr val="tx1"/>
                </a:solidFill>
              </a:rPr>
              <a:t>analyse</a:t>
            </a:r>
            <a:r>
              <a:rPr lang="en-US" sz="1800" b="1" dirty="0" smtClean="0">
                <a:solidFill>
                  <a:schemeClr val="tx1"/>
                </a:solidFill>
              </a:rPr>
              <a:t> algorithm)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COST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Inspiration from </a:t>
            </a:r>
            <a:r>
              <a:rPr lang="en-US" sz="2800" b="1" dirty="0" smtClean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=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 smtClean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Overview of using this concept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In order to get a bound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on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it suffices if we </a:t>
                </a:r>
                <a:r>
                  <a:rPr lang="en-US" sz="2000" dirty="0"/>
                  <a:t>can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16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o </a:t>
                </a:r>
                <a:r>
                  <a:rPr lang="en-US" sz="2000" dirty="0" smtClean="0"/>
                  <a:t>get a </a:t>
                </a:r>
                <a:r>
                  <a:rPr lang="en-US" sz="2000" dirty="0" smtClean="0"/>
                  <a:t>bound on 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 smtClean="0"/>
                  <a:t>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to such an extent that it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dirty="0" smtClean="0"/>
                  <a:t>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and </a:t>
                </a:r>
                <a:r>
                  <a:rPr lang="en-US" sz="2000" dirty="0" smtClean="0"/>
                  <a:t>see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if there is some quantity that is “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bit flips of a binary counter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Algorithm for increment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Keep scanning from right to left till we get the first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 smtClean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increment =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0491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80559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590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1369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increment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</p:spTree>
    <p:extLst>
      <p:ext uri="{BB962C8B-B14F-4D97-AF65-F5344CB8AC3E}">
        <p14:creationId xmlns:p14="http://schemas.microsoft.com/office/powerpoint/2010/main" val="17711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Stack with multi-pop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 smtClean="0"/>
                        <a:t> elements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may be </a:t>
            </a:r>
            <a:r>
              <a:rPr lang="en-US" b="1" dirty="0" smtClean="0">
                <a:solidFill>
                  <a:schemeClr val="tx1"/>
                </a:solidFill>
              </a:rPr>
              <a:t>grossly</a:t>
            </a:r>
            <a:r>
              <a:rPr lang="en-US" dirty="0" smtClean="0">
                <a:solidFill>
                  <a:schemeClr val="tx1"/>
                </a:solidFill>
              </a:rPr>
              <a:t> wrong.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is a </a:t>
            </a:r>
            <a:r>
              <a:rPr lang="en-US" sz="1400" b="1" dirty="0" smtClean="0">
                <a:solidFill>
                  <a:schemeClr val="tx1"/>
                </a:solidFill>
              </a:rPr>
              <a:t>huge variation</a:t>
            </a:r>
            <a:r>
              <a:rPr lang="en-US" sz="1400" dirty="0" smtClean="0">
                <a:solidFill>
                  <a:schemeClr val="tx1"/>
                </a:solidFill>
              </a:rPr>
              <a:t> in the time complexity of these operations.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A </a:t>
            </a:r>
            <a:r>
              <a:rPr lang="en-US" sz="2800" b="1" dirty="0" smtClean="0"/>
              <a:t>simple exercise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1800" dirty="0" smtClean="0"/>
                  <a:t>: (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Binary heap</a:t>
                </a:r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the amortized cost of </a:t>
                </a:r>
                <a:r>
                  <a:rPr lang="en-US" sz="1800" b="1" dirty="0" smtClean="0"/>
                  <a:t>Extract-min</a:t>
                </a:r>
                <a:r>
                  <a:rPr lang="en-US" sz="1800" dirty="0" smtClean="0"/>
                  <a:t> operation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the amortized cost of </a:t>
                </a:r>
                <a:r>
                  <a:rPr lang="en-US" sz="1800" b="1" dirty="0" smtClean="0"/>
                  <a:t>insert </a:t>
                </a:r>
                <a:r>
                  <a:rPr lang="en-US" sz="1800" dirty="0" smtClean="0"/>
                  <a:t>operation is still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Extract-min(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56" t="-5747" r="-1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545" r="-3003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6897" r="-30035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height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height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𝒅𝒆𝒑𝒕𝒉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5" t="-119672" r="-382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5562600" y="2590800"/>
            <a:ext cx="2743200" cy="1905000"/>
            <a:chOff x="1828800" y="1981200"/>
            <a:chExt cx="5029200" cy="3276600"/>
          </a:xfrm>
        </p:grpSpPr>
        <p:sp>
          <p:nvSpPr>
            <p:cNvPr id="48" name="Oval 47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stCxn id="81" idx="3"/>
                <a:endCxn id="7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81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72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7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6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74" idx="3"/>
                <a:endCxn id="64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762000" y="2590800"/>
            <a:ext cx="2743200" cy="1905000"/>
            <a:chOff x="1828800" y="1981200"/>
            <a:chExt cx="5029200" cy="3276600"/>
          </a:xfrm>
        </p:grpSpPr>
        <p:sp>
          <p:nvSpPr>
            <p:cNvPr id="12" name="Oval 11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45" idx="3"/>
                <a:endCxn id="4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stCxn id="4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endCxn id="3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4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endCxn id="3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>
                <a:stCxn id="38" idx="3"/>
                <a:endCxn id="28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2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ight Arrow 83"/>
              <p:cNvSpPr/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Extract-min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84" name="Right Arrow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7539390" y="3875567"/>
            <a:ext cx="226082" cy="42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82346" y="4318591"/>
            <a:ext cx="166254" cy="17720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loud Callout 87"/>
          <p:cNvSpPr/>
          <p:nvPr/>
        </p:nvSpPr>
        <p:spPr>
          <a:xfrm>
            <a:off x="6186055" y="685800"/>
            <a:ext cx="2729345" cy="993648"/>
          </a:xfrm>
          <a:prstGeom prst="cloudCallout">
            <a:avLst>
              <a:gd name="adj1" fmla="val -26514"/>
              <a:gd name="adj2" fmla="val 78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“</a:t>
            </a:r>
            <a:r>
              <a:rPr lang="en-US" i="1" dirty="0" smtClean="0">
                <a:solidFill>
                  <a:srgbClr val="7030A0"/>
                </a:solidFill>
              </a:rPr>
              <a:t>decreasing</a:t>
            </a:r>
            <a:r>
              <a:rPr lang="en-US" dirty="0" smtClean="0">
                <a:solidFill>
                  <a:schemeClr val="tx1"/>
                </a:solidFill>
              </a:rPr>
              <a:t>”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0" grpId="0"/>
      <p:bldP spid="11" grpId="0" animBg="1"/>
      <p:bldP spid="84" grpId="0" animBg="1"/>
      <p:bldP spid="87" grpId="0" animBg="1"/>
      <p:bldP spid="87" grpId="1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Home work </a:t>
            </a:r>
            <a:r>
              <a:rPr lang="en-US" sz="2800" b="1" dirty="0" smtClean="0"/>
              <a:t>Exercises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worst case upper bound on the number of bit flips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b="1" dirty="0"/>
                  <a:t>increment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decrement</a:t>
                </a:r>
                <a:r>
                  <a:rPr lang="en-US" sz="2000" dirty="0"/>
                  <a:t>} on a binary counter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initialized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 </a:t>
                </a:r>
                <a:r>
                  <a:rPr lang="en-US" sz="2000" dirty="0" smtClean="0"/>
                  <a:t>: (Simulating a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 smtClean="0"/>
                  <a:t> by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stacks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 smtClean="0"/>
                  <a:t>cost of </a:t>
                </a:r>
                <a:r>
                  <a:rPr lang="en-US" sz="2000" b="1" dirty="0" err="1" smtClean="0"/>
                  <a:t>Enqueue</a:t>
                </a:r>
                <a:r>
                  <a:rPr lang="en-US" sz="2000" dirty="0" smtClean="0"/>
                  <a:t> operation =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:r>
                  <a:rPr lang="en-US" sz="2000" b="1" dirty="0" err="1" smtClean="0"/>
                  <a:t>Dequeue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1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34946" y="4355068"/>
                <a:ext cx="10326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log</m:t>
                      </m:r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46" y="4355068"/>
                <a:ext cx="10326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2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    0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:r>
                  <a:rPr lang="en-US" dirty="0"/>
                  <a:t>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increments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Stack with </a:t>
            </a:r>
            <a:r>
              <a:rPr lang="en-US" sz="3600" b="1" dirty="0" smtClean="0">
                <a:solidFill>
                  <a:srgbClr val="7030A0"/>
                </a:solidFill>
              </a:rPr>
              <a:t>multi-pop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Multi-pop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Top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 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1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</a:t>
                </a:r>
                <a:r>
                  <a:rPr lang="en-US" sz="2000" u="sng" dirty="0" smtClean="0"/>
                  <a:t>pop operations of all </a:t>
                </a:r>
                <a:r>
                  <a:rPr lang="en-US" sz="2000" u="sng" dirty="0" err="1" smtClean="0"/>
                  <a:t>multipops</a:t>
                </a:r>
                <a:r>
                  <a:rPr lang="en-US" sz="2000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pushed </a:t>
                </a:r>
                <a:r>
                  <a:rPr lang="en-US" sz="2000" dirty="0"/>
                  <a:t>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dirty="0" smtClean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12632</TotalTime>
  <Words>1680</Words>
  <Application>Microsoft Office PowerPoint</Application>
  <PresentationFormat>On-screen Show (4:3)</PresentationFormat>
  <Paragraphs>386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Design and Analysis of Algorithms (CS345/CS345A)  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Amortized Cost </vt:lpstr>
      <vt:lpstr>amortized analysis of bit flips of a binary counter</vt:lpstr>
      <vt:lpstr>A careful insight into increment</vt:lpstr>
      <vt:lpstr>A careful insight into increment</vt:lpstr>
      <vt:lpstr>amortized analysis of Stack with multi-pop</vt:lpstr>
      <vt:lpstr>Stack with multi-pop </vt:lpstr>
      <vt:lpstr>Stack with multi-pop </vt:lpstr>
      <vt:lpstr>A simple exercise </vt:lpstr>
      <vt:lpstr>Home 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1268</cp:revision>
  <dcterms:created xsi:type="dcterms:W3CDTF">2011-12-03T04:13:03Z</dcterms:created>
  <dcterms:modified xsi:type="dcterms:W3CDTF">2015-10-12T04:53:51Z</dcterms:modified>
</cp:coreProperties>
</file>