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483" r:id="rId3"/>
    <p:sldId id="529" r:id="rId4"/>
    <p:sldId id="539" r:id="rId5"/>
    <p:sldId id="536" r:id="rId6"/>
    <p:sldId id="537" r:id="rId7"/>
    <p:sldId id="544" r:id="rId8"/>
    <p:sldId id="538" r:id="rId9"/>
    <p:sldId id="535" r:id="rId10"/>
    <p:sldId id="531" r:id="rId11"/>
    <p:sldId id="540" r:id="rId12"/>
    <p:sldId id="533" r:id="rId13"/>
    <p:sldId id="534" r:id="rId14"/>
    <p:sldId id="522" r:id="rId15"/>
    <p:sldId id="523" r:id="rId16"/>
    <p:sldId id="530" r:id="rId17"/>
    <p:sldId id="541" r:id="rId18"/>
    <p:sldId id="526" r:id="rId19"/>
    <p:sldId id="548" r:id="rId20"/>
    <p:sldId id="525" r:id="rId21"/>
    <p:sldId id="546" r:id="rId22"/>
    <p:sldId id="543" r:id="rId23"/>
    <p:sldId id="542" r:id="rId24"/>
    <p:sldId id="527" r:id="rId25"/>
    <p:sldId id="528" r:id="rId26"/>
    <p:sldId id="52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.png"/><Relationship Id="rId7" Type="http://schemas.openxmlformats.org/officeDocument/2006/relationships/image" Target="../media/image210.png"/><Relationship Id="rId12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Amortized Analysis – III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(A magical </a:t>
            </a:r>
            <a:r>
              <a:rPr lang="en-US" sz="2000" dirty="0" smtClean="0">
                <a:solidFill>
                  <a:schemeClr val="tx1"/>
                </a:solidFill>
              </a:rPr>
              <a:t>application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</a:rPr>
              <a:t>Self Organizing Data structures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</a:t>
            </a:r>
            <a:r>
              <a:rPr lang="en-US" sz="3600" b="1" dirty="0" smtClean="0"/>
              <a:t>: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Online </a:t>
            </a:r>
            <a:r>
              <a:rPr lang="en-US" sz="3600" b="1" dirty="0">
                <a:solidFill>
                  <a:srgbClr val="7030A0"/>
                </a:solidFill>
              </a:rPr>
              <a:t>l</a:t>
            </a:r>
            <a:r>
              <a:rPr lang="en-US" sz="3600" b="1" dirty="0" smtClean="0">
                <a:solidFill>
                  <a:srgbClr val="7030A0"/>
                </a:solidFill>
              </a:rPr>
              <a:t>ist search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7630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Given </a:t>
                </a:r>
                <a:r>
                  <a:rPr lang="en-US" sz="2000" dirty="0" smtClean="0"/>
                  <a:t>: A doubly linked list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an  </a:t>
                </a:r>
                <a:r>
                  <a:rPr lang="en-US" sz="2000" b="1" dirty="0" smtClean="0"/>
                  <a:t>online</a:t>
                </a:r>
                <a:r>
                  <a:rPr lang="en-US" sz="2000" dirty="0" smtClean="0"/>
                  <a:t> 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 operations</a:t>
                </a: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Constraints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Access </a:t>
                </a:r>
                <a:r>
                  <a:rPr lang="en-US" sz="2000" dirty="0"/>
                  <a:t>only through </a:t>
                </a:r>
                <a:r>
                  <a:rPr lang="en-US" sz="1600" b="1" dirty="0" smtClean="0"/>
                  <a:t>HEAD</a:t>
                </a:r>
                <a:r>
                  <a:rPr lang="en-US" sz="2000" b="1" dirty="0" smtClean="0"/>
                  <a:t>.</a:t>
                </a:r>
                <a:endParaRPr lang="en-US" sz="2000" dirty="0" smtClean="0"/>
              </a:p>
              <a:p>
                <a:r>
                  <a:rPr lang="en-US" sz="2000" dirty="0" smtClean="0"/>
                  <a:t>Only way to update the list: </a:t>
                </a:r>
              </a:p>
              <a:p>
                <a:pPr lvl="1"/>
                <a:r>
                  <a:rPr lang="en-US" sz="1800" dirty="0" smtClean="0"/>
                  <a:t>Any two </a:t>
                </a:r>
                <a:r>
                  <a:rPr lang="en-US" sz="1800" u="sng" dirty="0" smtClean="0"/>
                  <a:t>neighboring</a:t>
                </a:r>
                <a:r>
                  <a:rPr lang="en-US" sz="1800" dirty="0" smtClean="0"/>
                  <a:t> elements can be swapped.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design an online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that achieves </a:t>
                </a:r>
                <a:r>
                  <a:rPr lang="en-US" sz="2000" b="1" dirty="0" smtClean="0"/>
                  <a:t>minimum</a:t>
                </a:r>
                <a:r>
                  <a:rPr lang="en-US" sz="2000" dirty="0" smtClean="0"/>
                  <a:t> search time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 smtClean="0"/>
                  <a:t>: any </a:t>
                </a:r>
                <a:r>
                  <a:rPr lang="en-US" sz="2000" b="1" dirty="0" smtClean="0"/>
                  <a:t>online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763000" cy="4754563"/>
              </a:xfrm>
              <a:blipFill rotWithShape="1">
                <a:blip r:embed="rId2"/>
                <a:stretch>
                  <a:fillRect l="-765" t="-641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1881" y="2895600"/>
            <a:ext cx="30521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(you </a:t>
            </a:r>
            <a:r>
              <a:rPr lang="en-US" dirty="0" smtClean="0"/>
              <a:t>do </a:t>
            </a:r>
            <a:r>
              <a:rPr lang="en-US" u="sng" dirty="0"/>
              <a:t>not</a:t>
            </a:r>
            <a:r>
              <a:rPr lang="en-US" dirty="0"/>
              <a:t> know the </a:t>
            </a:r>
            <a:r>
              <a:rPr lang="en-US" dirty="0" smtClean="0"/>
              <a:t>future).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5029200" y="5650468"/>
            <a:ext cx="4114800" cy="978932"/>
          </a:xfrm>
          <a:prstGeom prst="cloudCallout">
            <a:avLst>
              <a:gd name="adj1" fmla="val -18448"/>
              <a:gd name="adj2" fmla="val 82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judge </a:t>
            </a:r>
            <a:r>
              <a:rPr lang="en-US" dirty="0" smtClean="0">
                <a:solidFill>
                  <a:schemeClr val="tx1"/>
                </a:solidFill>
              </a:rPr>
              <a:t>the efficiency </a:t>
            </a:r>
            <a:r>
              <a:rPr lang="en-US" dirty="0">
                <a:solidFill>
                  <a:schemeClr val="tx1"/>
                </a:solidFill>
              </a:rPr>
              <a:t>of algorithm  </a:t>
            </a:r>
            <a:r>
              <a:rPr lang="en-US" b="1" dirty="0">
                <a:solidFill>
                  <a:srgbClr val="7030A0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Competitive ratio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 smtClean="0"/>
                  <a:t>: an </a:t>
                </a:r>
                <a:r>
                  <a:rPr lang="en-US" sz="2000" b="1" dirty="0" smtClean="0"/>
                  <a:t>online</a:t>
                </a:r>
                <a:r>
                  <a:rPr lang="en-US" sz="2000" dirty="0" smtClean="0"/>
                  <a:t> algorithm for the list search problem.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optimal offline </a:t>
                </a:r>
                <a:r>
                  <a:rPr lang="en-US" sz="2000" dirty="0"/>
                  <a:t>algorithm that knows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operations.</a:t>
                </a:r>
              </a:p>
              <a:p>
                <a:pPr marL="0" indent="0" algn="ctr">
                  <a:buNone/>
                </a:pPr>
                <a:endParaRPr lang="en-US" sz="2000" i="1" u="sng" dirty="0" smtClean="0"/>
              </a:p>
              <a:p>
                <a:pPr marL="0" indent="0" algn="ctr">
                  <a:buNone/>
                </a:pPr>
                <a:r>
                  <a:rPr lang="en-US" sz="2000" i="1" u="sng" dirty="0" smtClean="0"/>
                  <a:t>How </a:t>
                </a:r>
                <a:r>
                  <a:rPr lang="en-US" sz="2000" i="1" u="sng" dirty="0"/>
                  <a:t>well does </a:t>
                </a:r>
                <a:r>
                  <a:rPr lang="en-US" sz="2000" b="1" i="1" u="sng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b="1" i="1" u="sng" dirty="0"/>
                  <a:t>compete</a:t>
                </a:r>
                <a:r>
                  <a:rPr lang="en-US" sz="2000" i="1" u="sng" dirty="0"/>
                  <a:t> with </a:t>
                </a:r>
                <a:r>
                  <a:rPr lang="en-US" sz="2000" b="1" i="1" u="sng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i="1" u="sng" dirty="0"/>
                  <a:t>for any sequence ? </a:t>
                </a:r>
              </a:p>
              <a:p>
                <a:pPr marL="0" indent="0" algn="ctr">
                  <a:buNone/>
                </a:pPr>
                <a:endParaRPr lang="en-US" sz="2000" b="1" i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𝐀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 smtClean="0"/>
                  <a:t>for a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for </a:t>
                </a:r>
                <a:r>
                  <a:rPr lang="en-US" sz="2000" dirty="0" smtClean="0"/>
                  <a:t>the same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 smtClean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 smtClean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such that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or </a:t>
                </a:r>
                <a:r>
                  <a:rPr lang="en-US" sz="2000" b="1" u="sng" dirty="0" smtClean="0"/>
                  <a:t>every</a:t>
                </a:r>
                <a:r>
                  <a:rPr lang="en-US" sz="2000" dirty="0" smtClean="0"/>
                  <a:t> sequence of 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67000" y="914400"/>
            <a:ext cx="37418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tool to analyze any </a:t>
            </a:r>
            <a:r>
              <a:rPr lang="en-US" b="1" dirty="0" smtClean="0"/>
              <a:t>online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 smtClean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 smtClean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 such that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A Heuristic </a:t>
                </a:r>
                <a:r>
                  <a:rPr lang="en-US" sz="2000" b="1" dirty="0" smtClean="0"/>
                  <a:t>for list search 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Whenever we search an element,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dirty="0" smtClean="0"/>
                  <a:t>bring </a:t>
                </a:r>
                <a:r>
                  <a:rPr lang="en-US" sz="2000" dirty="0" smtClean="0"/>
                  <a:t>the element to 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the front</a:t>
                </a:r>
                <a:r>
                  <a:rPr lang="en-US" sz="2000" dirty="0" smtClean="0"/>
                  <a:t> of the list after the search.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54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Move to Front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Caution</a:t>
            </a:r>
            <a:r>
              <a:rPr lang="en-US" sz="2800" b="1" dirty="0" smtClean="0">
                <a:solidFill>
                  <a:schemeClr val="tx1"/>
                </a:solidFill>
              </a:rPr>
              <a:t> 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a better understanding, please </a:t>
            </a:r>
            <a:r>
              <a:rPr lang="en-US" u="sng" dirty="0" smtClean="0">
                <a:solidFill>
                  <a:schemeClr val="tx1"/>
                </a:solidFill>
              </a:rPr>
              <a:t>go slow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u="sng" dirty="0" smtClean="0">
                <a:solidFill>
                  <a:schemeClr val="tx1"/>
                </a:solidFill>
              </a:rPr>
              <a:t>take long pauses</a:t>
            </a:r>
            <a:r>
              <a:rPr lang="en-US" dirty="0" smtClean="0">
                <a:solidFill>
                  <a:schemeClr val="tx1"/>
                </a:solidFill>
              </a:rPr>
              <a:t> in the remaining slides.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 smtClean="0"/>
              <a:t>algorithm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Starting from </a:t>
                </a:r>
                <a:r>
                  <a:rPr lang="en-US" sz="1600" b="1" dirty="0" smtClean="0"/>
                  <a:t>HEAD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pointer, scan linearly till we find element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Bring the node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storing </a:t>
                </a:r>
                <a:r>
                  <a:rPr lang="en-US" sz="2000" b="1" dirty="0"/>
                  <a:t>e</a:t>
                </a:r>
                <a:r>
                  <a:rPr lang="en-US" sz="2000" dirty="0" smtClean="0"/>
                  <a:t> to the front of list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 notation: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(e): rank of element e in the list.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287256" y="3429000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by  a sequence  of </a:t>
            </a:r>
            <a:r>
              <a:rPr lang="en-US" b="1" u="sng" dirty="0" smtClean="0">
                <a:solidFill>
                  <a:srgbClr val="002060"/>
                </a:solidFill>
              </a:rPr>
              <a:t>swaps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1" name="Down Ribbon 150"/>
          <p:cNvSpPr/>
          <p:nvPr/>
        </p:nvSpPr>
        <p:spPr>
          <a:xfrm>
            <a:off x="2667000" y="4191000"/>
            <a:ext cx="4267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Example: </a:t>
            </a:r>
            <a:r>
              <a:rPr lang="en-US" b="1" dirty="0" smtClean="0">
                <a:solidFill>
                  <a:srgbClr val="7030A0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(R)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0" grpId="0"/>
      <p:bldP spid="1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 smtClean="0"/>
              <a:t>algorithm</a:t>
            </a:r>
            <a:br>
              <a:rPr lang="en-US" sz="3200" b="1" dirty="0" smtClean="0"/>
            </a:br>
            <a:r>
              <a:rPr lang="en-US" sz="3200" dirty="0" smtClean="0"/>
              <a:t>Execution of </a:t>
            </a:r>
            <a:r>
              <a:rPr lang="en-US" sz="3200" b="1" dirty="0" smtClean="0">
                <a:solidFill>
                  <a:srgbClr val="7030A0"/>
                </a:solidFill>
              </a:rPr>
              <a:t>Search</a:t>
            </a:r>
            <a:r>
              <a:rPr lang="en-US" sz="3200" dirty="0" smtClean="0"/>
              <a:t>(R)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61471" y="1828800"/>
            <a:ext cx="1201129" cy="1115732"/>
            <a:chOff x="5147377" y="1632282"/>
            <a:chExt cx="1201129" cy="1115732"/>
          </a:xfrm>
        </p:grpSpPr>
        <p:sp>
          <p:nvSpPr>
            <p:cNvPr id="6" name="Arc 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0800000">
            <a:off x="4446370" y="1541259"/>
            <a:ext cx="1201129" cy="1115732"/>
            <a:chOff x="5147377" y="1632282"/>
            <a:chExt cx="1201129" cy="1115732"/>
          </a:xfrm>
        </p:grpSpPr>
        <p:sp>
          <p:nvSpPr>
            <p:cNvPr id="34" name="Arc 3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6200" y="2514600"/>
            <a:ext cx="7448073" cy="902732"/>
            <a:chOff x="76200" y="2514600"/>
            <a:chExt cx="7448073" cy="902732"/>
          </a:xfrm>
        </p:grpSpPr>
        <p:grpSp>
          <p:nvGrpSpPr>
            <p:cNvPr id="36" name="Group 35"/>
            <p:cNvGrpSpPr/>
            <p:nvPr/>
          </p:nvGrpSpPr>
          <p:grpSpPr>
            <a:xfrm>
              <a:off x="1580673" y="3036332"/>
              <a:ext cx="5943600" cy="381000"/>
              <a:chOff x="1600200" y="2438400"/>
              <a:chExt cx="59436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ounded Rectangle 4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ounded Rectangle 4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</a:t>
                  </a:r>
                  <a:endParaRPr lang="en-US" dirty="0"/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ounded Rectangle 3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6200" y="2514600"/>
              <a:ext cx="1552563" cy="674132"/>
              <a:chOff x="95727" y="1916668"/>
              <a:chExt cx="1552563" cy="674132"/>
            </a:xfrm>
          </p:grpSpPr>
          <p:cxnSp>
            <p:nvCxnSpPr>
              <p:cNvPr id="54" name="Curved Connector 53"/>
              <p:cNvCxnSpPr>
                <a:stCxn id="5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76200" y="3516868"/>
            <a:ext cx="7448073" cy="902732"/>
            <a:chOff x="76200" y="3516868"/>
            <a:chExt cx="7448073" cy="902732"/>
          </a:xfrm>
        </p:grpSpPr>
        <p:grpSp>
          <p:nvGrpSpPr>
            <p:cNvPr id="56" name="Group 55"/>
            <p:cNvGrpSpPr/>
            <p:nvPr/>
          </p:nvGrpSpPr>
          <p:grpSpPr>
            <a:xfrm>
              <a:off x="1580673" y="4038600"/>
              <a:ext cx="5943600" cy="381000"/>
              <a:chOff x="1600200" y="2438400"/>
              <a:chExt cx="5943600" cy="3810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ounded Rectangle 7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ounded Rectangle 6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</a:t>
                  </a:r>
                  <a:endParaRPr lang="en-US" dirty="0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ounded Rectangle 5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200" y="3516868"/>
              <a:ext cx="1552563" cy="674132"/>
              <a:chOff x="95727" y="1916668"/>
              <a:chExt cx="1552563" cy="674132"/>
            </a:xfrm>
          </p:grpSpPr>
          <p:cxnSp>
            <p:nvCxnSpPr>
              <p:cNvPr id="74" name="Curved Connector 73"/>
              <p:cNvCxnSpPr>
                <a:stCxn id="7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95727" y="4507468"/>
            <a:ext cx="7448073" cy="902732"/>
            <a:chOff x="95727" y="4507468"/>
            <a:chExt cx="7448073" cy="902732"/>
          </a:xfrm>
        </p:grpSpPr>
        <p:grpSp>
          <p:nvGrpSpPr>
            <p:cNvPr id="76" name="Group 75"/>
            <p:cNvGrpSpPr/>
            <p:nvPr/>
          </p:nvGrpSpPr>
          <p:grpSpPr>
            <a:xfrm>
              <a:off x="1600200" y="5029200"/>
              <a:ext cx="5943600" cy="381000"/>
              <a:chOff x="1600200" y="2438400"/>
              <a:chExt cx="5943600" cy="3810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ounded Rectangle 9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ounded Rectangle 8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ounded Rectangle 8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</a:t>
                  </a:r>
                  <a:endParaRPr lang="en-US" dirty="0"/>
                </a:p>
              </p:txBody>
            </p: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ounded Rectangle 7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5727" y="4507468"/>
              <a:ext cx="1552563" cy="674132"/>
              <a:chOff x="95727" y="1916668"/>
              <a:chExt cx="1552563" cy="674132"/>
            </a:xfrm>
          </p:grpSpPr>
          <p:cxnSp>
            <p:nvCxnSpPr>
              <p:cNvPr id="94" name="Curved Connector 93"/>
              <p:cNvCxnSpPr>
                <a:stCxn id="9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6200" y="5498068"/>
            <a:ext cx="7448073" cy="902732"/>
            <a:chOff x="76200" y="5498068"/>
            <a:chExt cx="7448073" cy="902732"/>
          </a:xfrm>
        </p:grpSpPr>
        <p:grpSp>
          <p:nvGrpSpPr>
            <p:cNvPr id="96" name="Group 95"/>
            <p:cNvGrpSpPr/>
            <p:nvPr/>
          </p:nvGrpSpPr>
          <p:grpSpPr>
            <a:xfrm>
              <a:off x="1580673" y="6019800"/>
              <a:ext cx="5943600" cy="381000"/>
              <a:chOff x="1600200" y="2438400"/>
              <a:chExt cx="5943600" cy="3810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ounded Rectangle 11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ounded Rectangle 10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</a:t>
                  </a:r>
                  <a:endParaRPr lang="en-US" dirty="0"/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ounded Rectangle 9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6200" y="5498068"/>
              <a:ext cx="1552563" cy="674132"/>
              <a:chOff x="95727" y="1916668"/>
              <a:chExt cx="1552563" cy="674132"/>
            </a:xfrm>
          </p:grpSpPr>
          <p:cxnSp>
            <p:nvCxnSpPr>
              <p:cNvPr id="114" name="Curved Connector 113"/>
              <p:cNvCxnSpPr>
                <a:stCxn id="11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3429000" y="2802141"/>
            <a:ext cx="1201129" cy="1115732"/>
            <a:chOff x="5147377" y="1632282"/>
            <a:chExt cx="1201129" cy="1115732"/>
          </a:xfrm>
        </p:grpSpPr>
        <p:sp>
          <p:nvSpPr>
            <p:cNvPr id="121" name="Arc 120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0800000">
            <a:off x="3513899" y="2514600"/>
            <a:ext cx="1201129" cy="1115732"/>
            <a:chOff x="5147377" y="1632282"/>
            <a:chExt cx="1201129" cy="1115732"/>
          </a:xfrm>
        </p:grpSpPr>
        <p:sp>
          <p:nvSpPr>
            <p:cNvPr id="124" name="Arc 12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2514600" y="3837268"/>
            <a:ext cx="1201129" cy="1115732"/>
            <a:chOff x="5147377" y="1632282"/>
            <a:chExt cx="1201129" cy="1115732"/>
          </a:xfrm>
        </p:grpSpPr>
        <p:sp>
          <p:nvSpPr>
            <p:cNvPr id="127" name="Arc 126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 rot="10800000">
            <a:off x="2599499" y="3549727"/>
            <a:ext cx="1201129" cy="1115732"/>
            <a:chOff x="5147377" y="1632282"/>
            <a:chExt cx="1201129" cy="1115732"/>
          </a:xfrm>
        </p:grpSpPr>
        <p:sp>
          <p:nvSpPr>
            <p:cNvPr id="130" name="Arc 129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6400" y="4783341"/>
            <a:ext cx="1201129" cy="1115732"/>
            <a:chOff x="5147377" y="1632282"/>
            <a:chExt cx="1201129" cy="1115732"/>
          </a:xfrm>
        </p:grpSpPr>
        <p:sp>
          <p:nvSpPr>
            <p:cNvPr id="133" name="Arc 132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1761299" y="4495800"/>
            <a:ext cx="1201129" cy="1115732"/>
            <a:chOff x="5147377" y="1632282"/>
            <a:chExt cx="1201129" cy="1115732"/>
          </a:xfrm>
        </p:grpSpPr>
        <p:sp>
          <p:nvSpPr>
            <p:cNvPr id="136" name="Arc 13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Down Arrow 137"/>
          <p:cNvSpPr/>
          <p:nvPr/>
        </p:nvSpPr>
        <p:spPr>
          <a:xfrm>
            <a:off x="5257800" y="25692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/>
          <p:cNvSpPr/>
          <p:nvPr/>
        </p:nvSpPr>
        <p:spPr>
          <a:xfrm>
            <a:off x="5257800" y="35598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5257800" y="45504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/>
          <p:cNvSpPr/>
          <p:nvPr/>
        </p:nvSpPr>
        <p:spPr>
          <a:xfrm>
            <a:off x="5334000" y="55410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(R) steps for locating R</a:t>
                </a:r>
                <a:endParaRPr lang="en-US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(R)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swaps</a:t>
                </a:r>
                <a:endParaRPr lang="en-US" b="1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5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828800" y="1752600"/>
            <a:ext cx="3633694" cy="2397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8" grpId="0" animBg="1"/>
      <p:bldP spid="149" grpId="0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How good is </a:t>
            </a:r>
            <a:r>
              <a:rPr lang="en-US" sz="3200" dirty="0" smtClean="0">
                <a:solidFill>
                  <a:srgbClr val="7030A0"/>
                </a:solidFill>
              </a:rPr>
              <a:t>MTF </a:t>
            </a:r>
            <a:r>
              <a:rPr lang="en-US" sz="3200" dirty="0" smtClean="0"/>
              <a:t>Algorithm ?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MTF</a:t>
            </a:r>
            <a:r>
              <a:rPr lang="en-US" sz="2800" b="1" dirty="0" smtClean="0">
                <a:solidFill>
                  <a:srgbClr val="0070C0"/>
                </a:solidFill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</a:rPr>
              <a:t>versus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OPT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is the </a:t>
            </a:r>
            <a:r>
              <a:rPr lang="en-US" sz="3200" b="1" dirty="0" smtClean="0"/>
              <a:t>main </a:t>
            </a:r>
            <a:r>
              <a:rPr lang="en-US" sz="3200" b="1" dirty="0" smtClean="0">
                <a:solidFill>
                  <a:srgbClr val="C00000"/>
                </a:solidFill>
              </a:rPr>
              <a:t>challenge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 No knowledge about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 smtClean="0"/>
                  <a:t> algorithm</a:t>
                </a:r>
              </a:p>
              <a:p>
                <a:r>
                  <a:rPr lang="en-US" sz="2000" dirty="0" smtClean="0"/>
                  <a:t>There are so many query sequences.</a:t>
                </a:r>
              </a:p>
              <a:p>
                <a:r>
                  <a:rPr lang="en-US" sz="2000" dirty="0" smtClean="0"/>
                  <a:t>We don’t know how will </a:t>
                </a: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behave on any sequence.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...and yet we wish to get a guarantee on the behavior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Focus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/>
                  <a:t>th</a:t>
                </a:r>
                <a:r>
                  <a:rPr lang="en-US" sz="2000" b="1" dirty="0"/>
                  <a:t> query operation </a:t>
                </a:r>
                <a:r>
                  <a:rPr lang="en-US" sz="2000" dirty="0" smtClean="0"/>
                  <a:t>to analyze the behavior of the two algorithms.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438400" y="3581400"/>
            <a:ext cx="43434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Doesn’t this goal look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impossible or unrealistic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449669"/>
            <a:ext cx="814588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 the world of algorithms is full of such magical results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So think over </a:t>
            </a:r>
            <a:r>
              <a:rPr lang="en-US" dirty="0" smtClean="0"/>
              <a:t>“how </a:t>
            </a:r>
            <a:r>
              <a:rPr lang="en-US" dirty="0" smtClean="0"/>
              <a:t>should the analysis </a:t>
            </a:r>
            <a:r>
              <a:rPr lang="en-US" dirty="0" smtClean="0"/>
              <a:t>proceed?” for 10 minutes before you proceed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7" grpId="1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 of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 smtClean="0"/>
                  <a:t>and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 smtClean="0"/>
                  <a:t>algorithm </a:t>
                </a:r>
                <a:r>
                  <a:rPr lang="en-US" sz="2000" dirty="0" smtClean="0"/>
                  <a:t>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Actual </a:t>
                </a:r>
                <a:r>
                  <a:rPr lang="en-US" sz="2000" dirty="0"/>
                  <a:t>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 </a:t>
                </a:r>
                <a:r>
                  <a:rPr lang="en-US" sz="2000" b="1" dirty="0"/>
                  <a:t>algorithm </a:t>
                </a:r>
                <a:r>
                  <a:rPr lang="en-US" sz="2000" dirty="0" smtClean="0"/>
                  <a:t>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Our aim</a:t>
                </a:r>
                <a:r>
                  <a:rPr lang="en-US" sz="2000" dirty="0" smtClean="0"/>
                  <a:t>:  To show that amortized cost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</a:t>
                </a:r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 smtClean="0"/>
                  <a:t>is bounded 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u="sng" dirty="0"/>
                  <a:t>(x)</a:t>
                </a:r>
                <a:r>
                  <a:rPr lang="en-US" sz="2000" u="sng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u="sng">
                        <a:latin typeface="Cambria Math"/>
                      </a:rPr>
                      <m:t>+</m:t>
                    </m:r>
                    <m:r>
                      <a:rPr lang="en-US" sz="2000" b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 should be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Δ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must have “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 smtClean="0"/>
                  <a:t>x)” term to nullify the actual cost.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  <a:blipFill rotWithShape="1">
                <a:blip r:embed="rId3"/>
                <a:stretch>
                  <a:fillRect l="-708" t="-585" r="-354" b="-6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350532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600200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524000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124200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124200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537157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3798332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664732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331732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809860" y="4876800"/>
            <a:ext cx="2820297" cy="457200"/>
            <a:chOff x="5715000" y="5105400"/>
            <a:chExt cx="2820297" cy="4572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1816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No. of swaps by </a:t>
              </a:r>
              <a:r>
                <a:rPr lang="en-US" b="1" dirty="0" smtClean="0">
                  <a:solidFill>
                    <a:srgbClr val="7030A0"/>
                  </a:solidFill>
                </a:rPr>
                <a:t>OPT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  <p:cxnSp>
          <p:nvCxnSpPr>
            <p:cNvPr id="81" name="Straight Connector 80"/>
            <p:cNvCxnSpPr>
              <a:endCxn id="79" idx="1"/>
            </p:cNvCxnSpPr>
            <p:nvPr/>
          </p:nvCxnSpPr>
          <p:spPr>
            <a:xfrm>
              <a:off x="6120927" y="5366266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loud Callout 5"/>
          <p:cNvSpPr/>
          <p:nvPr/>
        </p:nvSpPr>
        <p:spPr>
          <a:xfrm>
            <a:off x="3429000" y="6290847"/>
            <a:ext cx="4639188" cy="719553"/>
          </a:xfrm>
          <a:prstGeom prst="cloudCallout">
            <a:avLst>
              <a:gd name="adj1" fmla="val -19808"/>
              <a:gd name="adj2" fmla="val 78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be the potential function  with this feature?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animBg="1"/>
      <p:bldP spid="85" grpId="0" animBg="1"/>
      <p:bldP spid="86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 of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 smtClean="0"/>
                  <a:t>and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 smtClean="0"/>
                  <a:t>algorithm </a:t>
                </a:r>
                <a:r>
                  <a:rPr lang="en-US" sz="2000" dirty="0" smtClean="0"/>
                  <a:t>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Actual </a:t>
                </a:r>
                <a:r>
                  <a:rPr lang="en-US" sz="2000" dirty="0"/>
                  <a:t>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 </a:t>
                </a:r>
                <a:r>
                  <a:rPr lang="en-US" sz="2000" b="1" dirty="0"/>
                  <a:t>algorithm </a:t>
                </a:r>
                <a:r>
                  <a:rPr lang="en-US" sz="2000" dirty="0" smtClean="0"/>
                  <a:t>: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Our aim</a:t>
                </a:r>
                <a:r>
                  <a:rPr lang="en-US" sz="2000" dirty="0" smtClean="0"/>
                  <a:t>:  To show that amortized cost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</a:t>
                </a:r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 smtClean="0"/>
                  <a:t>is bounded 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u="sng" dirty="0"/>
                  <a:t>(x)</a:t>
                </a:r>
                <a:r>
                  <a:rPr lang="en-US" sz="2000" u="sng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u="sng">
                        <a:latin typeface="Cambria Math"/>
                      </a:rPr>
                      <m:t>+</m:t>
                    </m:r>
                    <m:r>
                      <a:rPr lang="en-US" sz="2000" b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u="sng" dirty="0" smtClean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610600" cy="5211763"/>
              </a:xfrm>
              <a:blipFill rotWithShape="1">
                <a:blip r:embed="rId3"/>
                <a:stretch>
                  <a:fillRect l="-708" t="-585" r="-354" b="-6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350532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600200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524000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124200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124200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537157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3798332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664732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331732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809860" y="4876800"/>
            <a:ext cx="2820297" cy="457200"/>
            <a:chOff x="5715000" y="5105400"/>
            <a:chExt cx="2820297" cy="4572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1816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No. of swaps by </a:t>
              </a:r>
              <a:r>
                <a:rPr lang="en-US" b="1" dirty="0" smtClean="0">
                  <a:solidFill>
                    <a:srgbClr val="7030A0"/>
                  </a:solidFill>
                </a:rPr>
                <a:t>OPT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  <p:cxnSp>
          <p:nvCxnSpPr>
            <p:cNvPr id="81" name="Straight Connector 80"/>
            <p:cNvCxnSpPr>
              <a:endCxn id="79" idx="1"/>
            </p:cNvCxnSpPr>
            <p:nvPr/>
          </p:nvCxnSpPr>
          <p:spPr>
            <a:xfrm>
              <a:off x="6120927" y="5366266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21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53" grpId="0" animBg="1"/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Self Organizing </a:t>
            </a:r>
            <a:r>
              <a:rPr lang="en-US" sz="3200" dirty="0" smtClean="0">
                <a:solidFill>
                  <a:srgbClr val="7030A0"/>
                </a:solidFill>
              </a:rPr>
              <a:t>Binary Search Trees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For Motivation </a:t>
            </a:r>
            <a:r>
              <a:rPr lang="en-US" sz="2800" b="1" dirty="0" smtClean="0">
                <a:solidFill>
                  <a:schemeClr val="tx1"/>
                </a:solidFill>
              </a:rPr>
              <a:t>only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No worry of exam </a:t>
            </a:r>
            <a:r>
              <a:rPr lang="en-US" sz="2800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the </a:t>
                </a:r>
                <a:r>
                  <a:rPr lang="en-US" sz="3200" b="1" dirty="0" smtClean="0"/>
                  <a:t>potential </a:t>
                </a:r>
                <a:r>
                  <a:rPr lang="en-US" sz="3200" b="1" dirty="0"/>
                  <a:t>f</a:t>
                </a:r>
                <a:r>
                  <a:rPr lang="en-US" sz="3200" b="1" dirty="0" smtClean="0"/>
                  <a:t>unction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3200" b="1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potential of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 smtClean="0"/>
                  <a:t> algorithm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steps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. # </a:t>
                </a:r>
                <a:r>
                  <a:rPr lang="en-US" sz="2000" b="1" dirty="0" smtClean="0"/>
                  <a:t>inversions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Inversions</a:t>
                </a:r>
                <a:r>
                  <a:rPr lang="en-US" sz="2000" dirty="0"/>
                  <a:t>: {(E,C) , (E,A) , (E,D) , (E,B) , (D,B)} </a:t>
                </a:r>
              </a:p>
              <a:p>
                <a:pPr algn="ctr"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Note: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since two lists are same in the beginning.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and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always.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 is a valid potential function.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741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4114800" cy="381000"/>
            <a:chOff x="1600200" y="2438400"/>
            <a:chExt cx="41148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93878" y="20690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3124200"/>
            <a:ext cx="4114800" cy="381000"/>
            <a:chOff x="1600200" y="2438400"/>
            <a:chExt cx="4114800" cy="3810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5727" y="2602468"/>
            <a:ext cx="1552563" cy="674132"/>
            <a:chOff x="95727" y="1916668"/>
            <a:chExt cx="1552563" cy="674132"/>
          </a:xfrm>
        </p:grpSpPr>
        <p:cxnSp>
          <p:nvCxnSpPr>
            <p:cNvPr id="44" name="Curved Connector 43"/>
            <p:cNvCxnSpPr>
              <a:stCxn id="45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sz="16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47238" y="31358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000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To find the answer, first execute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 smtClean="0"/>
                  <a:t> , and then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</a:t>
                </a:r>
                <a:r>
                  <a:rPr lang="en-US" sz="2000" b="1" dirty="0" smtClean="0"/>
                  <a:t>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After execution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algorithm, “x” comes at the front of the list.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elements </a:t>
                </a:r>
                <a:r>
                  <a:rPr lang="en-US" sz="2000" u="sng" dirty="0" smtClean="0"/>
                  <a:t>preceding</a:t>
                </a:r>
                <a:r>
                  <a:rPr lang="en-US" sz="2000" dirty="0" smtClean="0"/>
                  <a:t> it now </a:t>
                </a:r>
                <a:r>
                  <a:rPr lang="en-US" sz="2000" u="sng" dirty="0" smtClean="0"/>
                  <a:t>follow</a:t>
                </a:r>
                <a:r>
                  <a:rPr lang="en-US" sz="2000" dirty="0" smtClean="0"/>
                  <a:t> it.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Each such swap either </a:t>
                </a:r>
                <a:r>
                  <a:rPr lang="en-US" sz="2000" u="sng" dirty="0" smtClean="0"/>
                  <a:t>creates</a:t>
                </a:r>
                <a:r>
                  <a:rPr lang="en-US" sz="2000" dirty="0" smtClean="0"/>
                  <a:t> a new inversion or </a:t>
                </a:r>
                <a:r>
                  <a:rPr lang="en-US" sz="2000" u="sng" dirty="0" smtClean="0"/>
                  <a:t>destroys </a:t>
                </a:r>
                <a:r>
                  <a:rPr lang="en-US" sz="2000" dirty="0" smtClean="0"/>
                  <a:t>an existing one.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05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000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Let “e” be any element preceding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list </a:t>
                </a:r>
                <a:r>
                  <a:rPr lang="en-US" sz="2000" dirty="0" smtClean="0"/>
                  <a:t>just before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Under what circumstances does </a:t>
                </a:r>
                <a:r>
                  <a:rPr lang="en-US" sz="2000" dirty="0"/>
                  <a:t>the moving of “x</a:t>
                </a:r>
                <a:r>
                  <a:rPr lang="en-US" sz="2000" dirty="0" smtClean="0"/>
                  <a:t>” to the front creates a new inversion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If and only </a:t>
                </a:r>
                <a:r>
                  <a:rPr lang="en-US" sz="2000" dirty="0"/>
                  <a:t>if “e</a:t>
                </a:r>
                <a:r>
                  <a:rPr lang="en-US" sz="2000" dirty="0" smtClean="0"/>
                  <a:t>” precedes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list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>
          <a:xfrm>
            <a:off x="2590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886200" y="2438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3212068"/>
            <a:ext cx="27109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Inversion (</a:t>
            </a:r>
            <a:r>
              <a:rPr lang="en-US" dirty="0" err="1" smtClean="0"/>
              <a:t>x,e</a:t>
            </a:r>
            <a:r>
              <a:rPr lang="en-US" dirty="0" smtClean="0"/>
              <a:t>) gets created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638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38600" y="3212068"/>
            <a:ext cx="29375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Inversion (</a:t>
            </a:r>
            <a:r>
              <a:rPr lang="en-US" dirty="0" err="1" smtClean="0"/>
              <a:t>x,e</a:t>
            </a:r>
            <a:r>
              <a:rPr lang="en-US" dirty="0" smtClean="0"/>
              <a:t>) gets destroyed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8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0" animBg="1"/>
      <p:bldP spid="63" grpId="1" animBg="1"/>
      <p:bldP spid="64" grpId="0" animBg="1"/>
      <p:bldP spid="6" grpId="0" animBg="1"/>
      <p:bldP spid="6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000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new inversions created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</a:t>
                </a:r>
                <a:endParaRPr lang="en-US" sz="2000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</a:t>
                </a:r>
                <a:r>
                  <a:rPr lang="en-US" sz="2000" dirty="0" smtClean="0"/>
                  <a:t>old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inversions </a:t>
                </a:r>
                <a:r>
                  <a:rPr lang="en-US" sz="2000" dirty="0" smtClean="0"/>
                  <a:t>destroyed 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= ?</a:t>
                </a:r>
                <a:endParaRPr lang="en-US" sz="2000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</a:t>
                </a:r>
                <a:r>
                  <a:rPr lang="en-US" sz="2000" dirty="0" smtClean="0"/>
                  <a:t>created 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endParaRPr lang="en-US" sz="2000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(No. of new inversions </a:t>
                </a:r>
                <a:r>
                  <a:rPr lang="en-US" dirty="0"/>
                  <a:t>c</a:t>
                </a:r>
                <a:r>
                  <a:rPr lang="en-US" dirty="0" smtClean="0"/>
                  <a:t>reated  –  No. of old inversions destroyed)</a:t>
                </a:r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333103" y="5867400"/>
            <a:ext cx="2820297" cy="381000"/>
            <a:chOff x="5715000" y="5029200"/>
            <a:chExt cx="2820297" cy="3810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0292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No. of swaps by </a:t>
              </a:r>
              <a:r>
                <a:rPr lang="en-US" b="1" dirty="0" smtClean="0">
                  <a:solidFill>
                    <a:srgbClr val="7030A0"/>
                  </a:solidFill>
                </a:rPr>
                <a:t>OPT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20927" y="5257800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)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6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8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88" grpId="0" animBg="1"/>
      <p:bldP spid="89" grpId="0" animBg="1"/>
      <p:bldP spid="90" grpId="0" animBg="1"/>
      <p:bldP spid="91" grpId="0" animBg="1"/>
      <p:bldP spid="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query operation by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MTF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111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query operation</a:t>
                </a:r>
                <a:r>
                  <a:rPr lang="en-US" sz="2000" dirty="0" smtClean="0"/>
                  <a:t>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 smtClean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000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			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 (Actual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 smtClean="0"/>
                  <a:t>)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sz="16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MTF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sz="1600" b="1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OPT</a:t>
            </a:r>
            <a:r>
              <a:rPr lang="en-US" b="1" dirty="0" smtClean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 smtClean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</a:t>
                  </a:r>
                  <a:r>
                    <a:rPr lang="en-US" sz="1600" dirty="0" smtClean="0"/>
                    <a:t>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…</a:t>
              </a:r>
              <a:endParaRPr lang="en-U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46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)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  )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</a:t>
                </a:r>
                <a:r>
                  <a:rPr lang="en-US" dirty="0" smtClean="0"/>
                  <a:t>)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0" grpId="0" animBg="1"/>
      <p:bldP spid="82" grpId="0" animBg="1"/>
      <p:bldP spid="83" grpId="0" animBg="1"/>
      <p:bldP spid="91" grpId="0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Analysis of </a:t>
            </a:r>
            <a:r>
              <a:rPr lang="en-US" sz="3200" b="1" dirty="0" smtClean="0">
                <a:solidFill>
                  <a:srgbClr val="7030A0"/>
                </a:solidFill>
              </a:rPr>
              <a:t>MTF </a:t>
            </a:r>
            <a:r>
              <a:rPr lang="en-US" sz="3200" b="1" dirty="0" smtClean="0"/>
              <a:t>versus </a:t>
            </a:r>
            <a:r>
              <a:rPr lang="en-US" sz="3200" b="1" dirty="0" smtClean="0">
                <a:solidFill>
                  <a:srgbClr val="7030A0"/>
                </a:solidFill>
              </a:rPr>
              <a:t>OPT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</a:t>
                </a:r>
                <a:r>
                  <a:rPr lang="en-US" sz="2000" b="1" dirty="0" smtClean="0"/>
                  <a:t>operation</a:t>
                </a:r>
                <a:r>
                  <a:rPr lang="en-US" sz="2000" dirty="0" smtClean="0"/>
                  <a:t>,  amortized </a:t>
                </a:r>
                <a:r>
                  <a:rPr lang="en-US" sz="2000" dirty="0"/>
                  <a:t>cost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 actual </a:t>
                </a:r>
                <a:r>
                  <a:rPr lang="en-US" sz="2000" dirty="0"/>
                  <a:t>cost </a:t>
                </a:r>
                <a:r>
                  <a:rPr lang="en-US" sz="2000" dirty="0" smtClean="0"/>
                  <a:t>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For any sequence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query </a:t>
                </a:r>
                <a:r>
                  <a:rPr lang="en-US" sz="2000" b="1" dirty="0" smtClean="0"/>
                  <a:t>operation</a:t>
                </a:r>
                <a:r>
                  <a:rPr lang="en-US" sz="2000" dirty="0" smtClean="0"/>
                  <a:t>,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Actual cost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</m:t>
                        </m:r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     </a:t>
                </a:r>
                <a:r>
                  <a:rPr lang="en-US" sz="2000" dirty="0" smtClean="0"/>
                  <a:t>Amortized </a:t>
                </a:r>
                <a:r>
                  <a:rPr lang="en-US" sz="2000" dirty="0"/>
                  <a:t>cost </a:t>
                </a:r>
                <a:r>
                  <a:rPr lang="en-US" sz="2000" dirty="0" smtClean="0"/>
                  <a:t>of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 smtClean="0"/>
                  <a:t> 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Actual cost </a:t>
                </a:r>
                <a:r>
                  <a:rPr lang="en-US" sz="2000" dirty="0" smtClean="0"/>
                  <a:t>of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query operation </a:t>
                </a:r>
                <a:r>
                  <a:rPr lang="en-US" sz="2000" dirty="0"/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 smtClean="0"/>
                  <a:t>algorithm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4 </a:t>
                </a:r>
                <a:r>
                  <a:rPr lang="en-US" sz="2000" dirty="0" smtClean="0"/>
                  <a:t>competitive.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</a:t>
            </a:r>
            <a:r>
              <a:rPr lang="en-US" sz="2000" dirty="0" smtClean="0"/>
              <a:t>: How would anyone have come up with such a magical analysis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perhaps a </a:t>
            </a:r>
            <a:r>
              <a:rPr lang="en-US" sz="2000" i="1" dirty="0" smtClean="0">
                <a:solidFill>
                  <a:srgbClr val="0070C0"/>
                </a:solidFill>
              </a:rPr>
              <a:t>persistent meditation </a:t>
            </a:r>
            <a:r>
              <a:rPr lang="en-US" sz="2000" dirty="0" smtClean="0"/>
              <a:t>on the problem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for a </a:t>
            </a:r>
            <a:r>
              <a:rPr lang="en-US" sz="2000" dirty="0" smtClean="0"/>
              <a:t>few months would have led the researcher to come up with this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 hope some of you are also inspired by such magical and elegant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Best wishes for the mid semester break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Search Trees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Examples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AVL</a:t>
                </a:r>
                <a:r>
                  <a:rPr lang="en-US" sz="2000" dirty="0" smtClean="0"/>
                  <a:t> tree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-Black tree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Strength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Achieve worst case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for all operations.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Weakness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Very difficult to implement.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Can we have a simpler data structure for binary search trees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Yes !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Splay </a:t>
                </a:r>
                <a:r>
                  <a:rPr lang="en-US" sz="2000" b="1" dirty="0" smtClean="0"/>
                  <a:t>tree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5943600"/>
            <a:ext cx="37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i="1" u="sng" dirty="0">
                <a:solidFill>
                  <a:srgbClr val="006C31"/>
                </a:solidFill>
              </a:rPr>
              <a:t>self organizing </a:t>
            </a:r>
            <a:r>
              <a:rPr lang="en-US" dirty="0"/>
              <a:t>Binary search trees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0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Splay</a:t>
            </a:r>
            <a:r>
              <a:rPr lang="en-US" sz="3600" b="1" dirty="0" smtClean="0"/>
              <a:t> operation  </a:t>
            </a:r>
            <a:br>
              <a:rPr lang="en-US" sz="3600" b="1" dirty="0" smtClean="0"/>
            </a:b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676400"/>
            <a:ext cx="3676650" cy="981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048000"/>
            <a:ext cx="37242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4876800"/>
            <a:ext cx="3752850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750" y="990600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Search(</a:t>
            </a:r>
            <a:r>
              <a:rPr lang="en-US" dirty="0"/>
              <a:t>x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371600"/>
            <a:ext cx="2438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28194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46482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Splay</a:t>
            </a:r>
            <a:r>
              <a:rPr lang="en-US" sz="3600" b="1" dirty="0" smtClean="0"/>
              <a:t> operation  </a:t>
            </a:r>
            <a:br>
              <a:rPr lang="en-US" sz="3600" b="1" dirty="0" smtClean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86756"/>
            <a:ext cx="4191000" cy="375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1981200"/>
            <a:ext cx="2438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038600"/>
            <a:ext cx="25146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38600"/>
            <a:ext cx="24384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926068"/>
            <a:ext cx="10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Search(</a:t>
            </a:r>
            <a:r>
              <a:rPr lang="en-US" dirty="0"/>
              <a:t>B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0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Search(</a:t>
            </a:r>
            <a:r>
              <a:rPr lang="en-US" sz="3600" dirty="0" smtClean="0"/>
              <a:t>x</a:t>
            </a:r>
            <a:r>
              <a:rPr lang="en-US" sz="3600" b="1" dirty="0" smtClean="0"/>
              <a:t>) on a </a:t>
            </a:r>
            <a:r>
              <a:rPr lang="en-US" sz="3600" b="1" dirty="0" smtClean="0">
                <a:solidFill>
                  <a:srgbClr val="7030A0"/>
                </a:solidFill>
              </a:rPr>
              <a:t>Splay Tree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Perform ordinary search for “x” on the BST.</a:t>
            </a:r>
          </a:p>
          <a:p>
            <a:endParaRPr lang="en-US" sz="2000" dirty="0" smtClean="0"/>
          </a:p>
          <a:p>
            <a:r>
              <a:rPr lang="en-US" sz="2000" dirty="0" smtClean="0"/>
              <a:t>Bring the element “x” to the root by a sequence of splaying.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Intuition for splaying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Element accessed </a:t>
            </a:r>
            <a:r>
              <a:rPr lang="en-US" sz="2000" b="1" u="sng" dirty="0" smtClean="0"/>
              <a:t>more frequently</a:t>
            </a:r>
            <a:r>
              <a:rPr lang="en-US" sz="2000" dirty="0" smtClean="0"/>
              <a:t> will be </a:t>
            </a:r>
            <a:r>
              <a:rPr lang="en-US" sz="2000" b="1" u="sng" dirty="0" smtClean="0"/>
              <a:t>closer to the root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so their search time will be very 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Analysis of Splay trees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Starting from any arbitrary (even </a:t>
                </a:r>
                <a:r>
                  <a:rPr lang="en-US" sz="2000" dirty="0" err="1" smtClean="0"/>
                  <a:t>sqewed</a:t>
                </a:r>
                <a:r>
                  <a:rPr lang="en-US" sz="2000" dirty="0" smtClean="0"/>
                  <a:t>) BST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nodes,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perform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search operations,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every time we bring the element searched to the root by splaying.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Total time complexity of these operations will </a:t>
                </a:r>
                <a:r>
                  <a:rPr lang="en-US" sz="2000" dirty="0" smtClean="0"/>
                  <a:t>be</a:t>
                </a: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[this is as good as having a height balanced tree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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Proof is based on a novel </a:t>
                </a:r>
                <a:r>
                  <a:rPr lang="en-US" sz="2000" b="1" dirty="0" smtClean="0"/>
                  <a:t>amortized analysis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Visit the following hyperlink during </a:t>
                </a:r>
                <a:r>
                  <a:rPr lang="en-US" sz="2000" dirty="0" smtClean="0"/>
                  <a:t>the 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Dussehra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vacation: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600" dirty="0"/>
                  <a:t>http://www.cs.princeton.edu/courses/archive/fall07/cos521/handouts/self-adjusting.pdf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12320" y="3505200"/>
                <a:ext cx="25410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log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320" y="3505200"/>
                <a:ext cx="25410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58" t="-8197" r="-3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5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Self Organizing </a:t>
            </a:r>
            <a:r>
              <a:rPr lang="en-US" sz="3200" dirty="0" smtClean="0">
                <a:solidFill>
                  <a:srgbClr val="7030A0"/>
                </a:solidFill>
              </a:rPr>
              <a:t>LIST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 nice problem to realize the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magical power </a:t>
            </a:r>
            <a:r>
              <a:rPr lang="en-US" sz="2800" b="1" dirty="0" smtClean="0">
                <a:solidFill>
                  <a:schemeClr val="tx1"/>
                </a:solidFill>
              </a:rPr>
              <a:t>of </a:t>
            </a:r>
            <a:r>
              <a:rPr lang="en-US" sz="2800" b="1" u="sng" dirty="0" smtClean="0">
                <a:solidFill>
                  <a:schemeClr val="tx1"/>
                </a:solidFill>
              </a:rPr>
              <a:t>amortized analysis</a:t>
            </a:r>
            <a:endParaRPr lang="en-US" sz="2800" b="1" u="sng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13552</TotalTime>
  <Words>1969</Words>
  <Application>Microsoft Office PowerPoint</Application>
  <PresentationFormat>On-screen Show (4:3)</PresentationFormat>
  <Paragraphs>507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Design and Analysis of Algorithms (CS345/CS345A)  </vt:lpstr>
      <vt:lpstr>Self Organizing Binary Search Trees</vt:lpstr>
      <vt:lpstr>Binary Search Trees </vt:lpstr>
      <vt:lpstr>Splay tree:  A self organizing Binary search trees. </vt:lpstr>
      <vt:lpstr>Splay operation   </vt:lpstr>
      <vt:lpstr>Splay operation   </vt:lpstr>
      <vt:lpstr>Search(x) on a Splay Tree</vt:lpstr>
      <vt:lpstr>Analysis of Splay trees</vt:lpstr>
      <vt:lpstr>Self Organizing LIST</vt:lpstr>
      <vt:lpstr>Problem : Online list search </vt:lpstr>
      <vt:lpstr>Competitive ratio </vt:lpstr>
      <vt:lpstr> </vt:lpstr>
      <vt:lpstr>Move to Front Algorithm</vt:lpstr>
      <vt:lpstr>Move-to-Front algorithm </vt:lpstr>
      <vt:lpstr>Move-to-Front algorithm Execution of Search(R)</vt:lpstr>
      <vt:lpstr>How good is MTF Algorithm ?</vt:lpstr>
      <vt:lpstr>What is the main challenge ?</vt:lpstr>
      <vt:lpstr>ith query operation of MTF and OPT </vt:lpstr>
      <vt:lpstr>ith query operation of MTF and OPT </vt:lpstr>
      <vt:lpstr>the potential function ϕ </vt:lpstr>
      <vt:lpstr>Change in potential during ith query operation </vt:lpstr>
      <vt:lpstr>Change in potential during ith query operation </vt:lpstr>
      <vt:lpstr>Change in potential during ith query operation </vt:lpstr>
      <vt:lpstr>Amortized cost of ith query operation by MTF </vt:lpstr>
      <vt:lpstr>Analysis of MTF versus OPT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1330</cp:revision>
  <dcterms:created xsi:type="dcterms:W3CDTF">2011-12-03T04:13:03Z</dcterms:created>
  <dcterms:modified xsi:type="dcterms:W3CDTF">2015-10-16T05:49:31Z</dcterms:modified>
</cp:coreProperties>
</file>