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3"/>
  </p:notesMasterIdLst>
  <p:sldIdLst>
    <p:sldId id="274" r:id="rId2"/>
    <p:sldId id="543" r:id="rId3"/>
    <p:sldId id="541" r:id="rId4"/>
    <p:sldId id="544" r:id="rId5"/>
    <p:sldId id="545" r:id="rId6"/>
    <p:sldId id="518" r:id="rId7"/>
    <p:sldId id="539" r:id="rId8"/>
    <p:sldId id="519" r:id="rId9"/>
    <p:sldId id="520" r:id="rId10"/>
    <p:sldId id="522" r:id="rId11"/>
    <p:sldId id="524" r:id="rId12"/>
    <p:sldId id="523" r:id="rId13"/>
    <p:sldId id="525" r:id="rId14"/>
    <p:sldId id="540" r:id="rId15"/>
    <p:sldId id="551" r:id="rId16"/>
    <p:sldId id="531" r:id="rId17"/>
    <p:sldId id="527" r:id="rId18"/>
    <p:sldId id="528" r:id="rId19"/>
    <p:sldId id="529" r:id="rId20"/>
    <p:sldId id="530" r:id="rId21"/>
    <p:sldId id="532" r:id="rId22"/>
    <p:sldId id="533" r:id="rId23"/>
    <p:sldId id="536" r:id="rId24"/>
    <p:sldId id="537" r:id="rId25"/>
    <p:sldId id="538" r:id="rId26"/>
    <p:sldId id="534" r:id="rId27"/>
    <p:sldId id="535" r:id="rId28"/>
    <p:sldId id="547" r:id="rId29"/>
    <p:sldId id="548" r:id="rId30"/>
    <p:sldId id="549" r:id="rId31"/>
    <p:sldId id="550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 autoAdjust="0"/>
    <p:restoredTop sz="94676" autoAdjust="0"/>
  </p:normalViewPr>
  <p:slideViewPr>
    <p:cSldViewPr>
      <p:cViewPr varScale="1">
        <p:scale>
          <a:sx n="111" d="100"/>
          <a:sy n="111" d="100"/>
        </p:scale>
        <p:origin x="-108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10/28/2015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10/28/2015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10/28/2015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10/28/2015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10/28/2015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10/28/2015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30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35.png"/><Relationship Id="rId5" Type="http://schemas.openxmlformats.org/officeDocument/2006/relationships/image" Target="../media/image65.png"/><Relationship Id="rId10" Type="http://schemas.openxmlformats.org/officeDocument/2006/relationships/image" Target="../media/image34.png"/><Relationship Id="rId4" Type="http://schemas.openxmlformats.org/officeDocument/2006/relationships/image" Target="../media/image511.png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42.png"/><Relationship Id="rId7" Type="http://schemas.openxmlformats.org/officeDocument/2006/relationships/image" Target="../media/image180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38.png"/><Relationship Id="rId4" Type="http://schemas.openxmlformats.org/officeDocument/2006/relationships/image" Target="../media/image1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42.png"/><Relationship Id="rId7" Type="http://schemas.openxmlformats.org/officeDocument/2006/relationships/image" Target="../media/image180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200.png"/><Relationship Id="rId4" Type="http://schemas.openxmlformats.org/officeDocument/2006/relationships/image" Target="../media/image1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42.png"/><Relationship Id="rId7" Type="http://schemas.openxmlformats.org/officeDocument/2006/relationships/image" Target="../media/image180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200.png"/><Relationship Id="rId4" Type="http://schemas.openxmlformats.org/officeDocument/2006/relationships/image" Target="../media/image15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42.png"/><Relationship Id="rId7" Type="http://schemas.openxmlformats.org/officeDocument/2006/relationships/image" Target="../media/image180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200.png"/><Relationship Id="rId4" Type="http://schemas.openxmlformats.org/officeDocument/2006/relationships/image" Target="../media/image15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0.png"/><Relationship Id="rId3" Type="http://schemas.openxmlformats.org/officeDocument/2006/relationships/image" Target="../media/image220.png"/><Relationship Id="rId7" Type="http://schemas.openxmlformats.org/officeDocument/2006/relationships/image" Target="../media/image240.png"/><Relationship Id="rId12" Type="http://schemas.openxmlformats.org/officeDocument/2006/relationships/image" Target="../media/image290.png"/><Relationship Id="rId2" Type="http://schemas.openxmlformats.org/officeDocument/2006/relationships/image" Target="../media/image210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280.png"/><Relationship Id="rId15" Type="http://schemas.openxmlformats.org/officeDocument/2006/relationships/image" Target="../media/image320.png"/><Relationship Id="rId10" Type="http://schemas.openxmlformats.org/officeDocument/2006/relationships/image" Target="../media/image270.png"/><Relationship Id="rId4" Type="http://schemas.openxmlformats.org/officeDocument/2006/relationships/image" Target="../media/image230.png"/><Relationship Id="rId9" Type="http://schemas.openxmlformats.org/officeDocument/2006/relationships/image" Target="../media/image260.png"/><Relationship Id="rId14" Type="http://schemas.openxmlformats.org/officeDocument/2006/relationships/image" Target="../media/image3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70.png"/><Relationship Id="rId3" Type="http://schemas.openxmlformats.org/officeDocument/2006/relationships/image" Target="../media/image210.png"/><Relationship Id="rId7" Type="http://schemas.openxmlformats.org/officeDocument/2006/relationships/image" Target="../media/image340.png"/><Relationship Id="rId12" Type="http://schemas.openxmlformats.org/officeDocument/2006/relationships/image" Target="../media/image360.png"/><Relationship Id="rId2" Type="http://schemas.openxmlformats.org/officeDocument/2006/relationships/image" Target="../media/image134.png"/><Relationship Id="rId16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350.png"/><Relationship Id="rId5" Type="http://schemas.openxmlformats.org/officeDocument/2006/relationships/image" Target="../media/image230.png"/><Relationship Id="rId15" Type="http://schemas.openxmlformats.org/officeDocument/2006/relationships/image" Target="../media/image320.png"/><Relationship Id="rId10" Type="http://schemas.openxmlformats.org/officeDocument/2006/relationships/image" Target="../media/image280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Relationship Id="rId14" Type="http://schemas.openxmlformats.org/officeDocument/2006/relationships/image" Target="../media/image3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70.png"/><Relationship Id="rId3" Type="http://schemas.openxmlformats.org/officeDocument/2006/relationships/image" Target="../media/image220.png"/><Relationship Id="rId7" Type="http://schemas.openxmlformats.org/officeDocument/2006/relationships/image" Target="../media/image340.png"/><Relationship Id="rId12" Type="http://schemas.openxmlformats.org/officeDocument/2006/relationships/image" Target="../media/image360.png"/><Relationship Id="rId17" Type="http://schemas.openxmlformats.org/officeDocument/2006/relationships/image" Target="../media/image320.png"/><Relationship Id="rId2" Type="http://schemas.openxmlformats.org/officeDocument/2006/relationships/image" Target="../media/image210.png"/><Relationship Id="rId16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350.png"/><Relationship Id="rId15" Type="http://schemas.openxmlformats.org/officeDocument/2006/relationships/image" Target="../media/image390.png"/><Relationship Id="rId10" Type="http://schemas.openxmlformats.org/officeDocument/2006/relationships/image" Target="../media/image280.png"/><Relationship Id="rId4" Type="http://schemas.openxmlformats.org/officeDocument/2006/relationships/image" Target="../media/image230.png"/><Relationship Id="rId9" Type="http://schemas.openxmlformats.org/officeDocument/2006/relationships/image" Target="../media/image270.png"/><Relationship Id="rId14" Type="http://schemas.openxmlformats.org/officeDocument/2006/relationships/image" Target="../media/image38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320.png"/><Relationship Id="rId3" Type="http://schemas.openxmlformats.org/officeDocument/2006/relationships/image" Target="../media/image370.png"/><Relationship Id="rId7" Type="http://schemas.openxmlformats.org/officeDocument/2006/relationships/image" Target="../media/image220.png"/><Relationship Id="rId12" Type="http://schemas.openxmlformats.org/officeDocument/2006/relationships/image" Target="../media/image31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image" Target="../media/image280.png"/><Relationship Id="rId5" Type="http://schemas.openxmlformats.org/officeDocument/2006/relationships/image" Target="../media/image40.png"/><Relationship Id="rId10" Type="http://schemas.openxmlformats.org/officeDocument/2006/relationships/image" Target="../media/image270.png"/><Relationship Id="rId4" Type="http://schemas.openxmlformats.org/officeDocument/2006/relationships/image" Target="../media/image390.png"/><Relationship Id="rId9" Type="http://schemas.openxmlformats.org/officeDocument/2006/relationships/image" Target="../media/image26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8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23.png"/><Relationship Id="rId17" Type="http://schemas.openxmlformats.org/officeDocument/2006/relationships/image" Target="../media/image16.png"/><Relationship Id="rId2" Type="http://schemas.openxmlformats.org/officeDocument/2006/relationships/image" Target="../media/image8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2.png"/><Relationship Id="rId5" Type="http://schemas.openxmlformats.org/officeDocument/2006/relationships/image" Target="../media/image11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40.jpg"/><Relationship Id="rId4" Type="http://schemas.openxmlformats.org/officeDocument/2006/relationships/image" Target="../media/image10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511.png"/><Relationship Id="rId7" Type="http://schemas.openxmlformats.org/officeDocument/2006/relationships/image" Target="../media/image29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71.png"/><Relationship Id="rId4" Type="http://schemas.openxmlformats.org/officeDocument/2006/relationships/image" Target="../media/image6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34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Fibonacci Heap - I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76200"/>
                <a:ext cx="8229600" cy="1143000"/>
              </a:xfrm>
            </p:spPr>
            <p:txBody>
              <a:bodyPr/>
              <a:lstStyle/>
              <a:p>
                <a:r>
                  <a:rPr lang="en-US" sz="3200" b="1" dirty="0" smtClean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b="1" dirty="0" smtClean="0"/>
                  <a:t>?</a:t>
                </a:r>
                <a:br>
                  <a:rPr lang="en-US" sz="3200" b="1" dirty="0" smtClean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76200"/>
                <a:ext cx="8229600" cy="1143000"/>
              </a:xfrm>
              <a:blipFill rotWithShape="1">
                <a:blip r:embed="rId2"/>
                <a:stretch>
                  <a:fillRect t="-3209" b="-14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570037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Height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/>
                  <a:t> =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𝒉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…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No. of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=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No</a:t>
                </a:r>
                <a:r>
                  <a:rPr lang="en-US" sz="2000" dirty="0"/>
                  <a:t>. of nodes </a:t>
                </a:r>
                <a:r>
                  <a:rPr lang="en-US" sz="2000" dirty="0" smtClean="0"/>
                  <a:t>at depth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=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570037"/>
                <a:ext cx="8610600" cy="4525963"/>
              </a:xfrm>
              <a:blipFill rotWithShape="1">
                <a:blip r:embed="rId3"/>
                <a:stretch>
                  <a:fillRect l="-779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352800" y="1600200"/>
            <a:ext cx="905412" cy="1324051"/>
            <a:chOff x="838200" y="2286000"/>
            <a:chExt cx="905412" cy="13240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/>
            <p:cNvGrpSpPr/>
            <p:nvPr/>
          </p:nvGrpSpPr>
          <p:grpSpPr>
            <a:xfrm>
              <a:off x="838200" y="2286000"/>
              <a:ext cx="762000" cy="990600"/>
              <a:chOff x="838200" y="2286000"/>
              <a:chExt cx="762000" cy="990600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838200" y="2362200"/>
                <a:ext cx="762000" cy="914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104900" y="2286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4419600" y="990600"/>
            <a:ext cx="905412" cy="1324051"/>
            <a:chOff x="838200" y="2286000"/>
            <a:chExt cx="905412" cy="13240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Group 13"/>
            <p:cNvGrpSpPr/>
            <p:nvPr/>
          </p:nvGrpSpPr>
          <p:grpSpPr>
            <a:xfrm>
              <a:off x="838200" y="2286000"/>
              <a:ext cx="762000" cy="990600"/>
              <a:chOff x="838200" y="2286000"/>
              <a:chExt cx="762000" cy="990600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838200" y="2362200"/>
                <a:ext cx="762000" cy="914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104900" y="2286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8" name="Straight Connector 17"/>
          <p:cNvCxnSpPr/>
          <p:nvPr/>
        </p:nvCxnSpPr>
        <p:spPr>
          <a:xfrm flipH="1">
            <a:off x="3814622" y="1104900"/>
            <a:ext cx="871678" cy="5287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276600" y="2827673"/>
            <a:ext cx="2069507" cy="577553"/>
            <a:chOff x="3657600" y="3842047"/>
            <a:chExt cx="2069507" cy="577553"/>
          </a:xfrm>
        </p:grpSpPr>
        <p:sp>
          <p:nvSpPr>
            <p:cNvPr id="21" name="Left Brace 20"/>
            <p:cNvSpPr/>
            <p:nvPr/>
          </p:nvSpPr>
          <p:spPr>
            <a:xfrm rot="16200000">
              <a:off x="4539954" y="2959693"/>
              <a:ext cx="304800" cy="2069507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364428" y="4050268"/>
                  <a:ext cx="5213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428" y="4050268"/>
                  <a:ext cx="52136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11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6781800" y="3581400"/>
            <a:ext cx="838200" cy="1431061"/>
            <a:chOff x="7620000" y="3505200"/>
            <a:chExt cx="838200" cy="1431061"/>
          </a:xfrm>
        </p:grpSpPr>
        <p:grpSp>
          <p:nvGrpSpPr>
            <p:cNvPr id="57" name="Group 56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4"/>
                <a:endCxn id="59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>
                <a:stCxn id="62" idx="4"/>
                <a:endCxn id="63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Straight Connector 64"/>
            <p:cNvCxnSpPr>
              <a:stCxn id="58" idx="3"/>
            </p:cNvCxnSpPr>
            <p:nvPr/>
          </p:nvCxnSpPr>
          <p:spPr>
            <a:xfrm flipH="1">
              <a:off x="7738922" y="3700322"/>
              <a:ext cx="524156" cy="41447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10200" y="4207739"/>
            <a:ext cx="838200" cy="1431061"/>
            <a:chOff x="7620000" y="3505200"/>
            <a:chExt cx="838200" cy="1431061"/>
          </a:xfrm>
        </p:grpSpPr>
        <p:grpSp>
          <p:nvGrpSpPr>
            <p:cNvPr id="68" name="Group 67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Connector 75"/>
              <p:cNvCxnSpPr>
                <a:stCxn id="74" idx="4"/>
                <a:endCxn id="75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Connector 72"/>
              <p:cNvCxnSpPr>
                <a:stCxn id="71" idx="4"/>
                <a:endCxn id="72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/>
            <p:cNvCxnSpPr/>
            <p:nvPr/>
          </p:nvCxnSpPr>
          <p:spPr>
            <a:xfrm flipH="1">
              <a:off x="7738922" y="3619500"/>
              <a:ext cx="490678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Connector 76"/>
          <p:cNvCxnSpPr/>
          <p:nvPr/>
        </p:nvCxnSpPr>
        <p:spPr>
          <a:xfrm flipH="1">
            <a:off x="6134100" y="36957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19400" y="4191000"/>
            <a:ext cx="2209800" cy="2057400"/>
            <a:chOff x="5562600" y="3733800"/>
            <a:chExt cx="2209800" cy="2057400"/>
          </a:xfrm>
        </p:grpSpPr>
        <p:grpSp>
          <p:nvGrpSpPr>
            <p:cNvPr id="78" name="Group 77"/>
            <p:cNvGrpSpPr/>
            <p:nvPr/>
          </p:nvGrpSpPr>
          <p:grpSpPr>
            <a:xfrm>
              <a:off x="6934200" y="3733800"/>
              <a:ext cx="838200" cy="1431061"/>
              <a:chOff x="7620000" y="3505200"/>
              <a:chExt cx="838200" cy="1431061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7" name="Straight Connector 86"/>
                <p:cNvCxnSpPr>
                  <a:stCxn id="85" idx="4"/>
                  <a:endCxn id="8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82" name="Oval 8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4" name="Straight Connector 83"/>
                <p:cNvCxnSpPr>
                  <a:stCxn id="82" idx="4"/>
                  <a:endCxn id="8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Straight Connector 80"/>
              <p:cNvCxnSpPr>
                <a:stCxn id="85" idx="3"/>
              </p:cNvCxnSpPr>
              <p:nvPr/>
            </p:nvCxnSpPr>
            <p:spPr>
              <a:xfrm flipH="1">
                <a:off x="7738922" y="3700322"/>
                <a:ext cx="524156" cy="414478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>
              <a:off x="5562600" y="4360139"/>
              <a:ext cx="838200" cy="1431061"/>
              <a:chOff x="7620000" y="3505200"/>
              <a:chExt cx="838200" cy="1431061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" name="Straight Connector 96"/>
                <p:cNvCxnSpPr>
                  <a:stCxn id="95" idx="4"/>
                  <a:endCxn id="9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8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4" name="Straight Connector 93"/>
                <p:cNvCxnSpPr>
                  <a:stCxn id="92" idx="4"/>
                  <a:endCxn id="9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1" name="Straight Connector 90"/>
              <p:cNvCxnSpPr/>
              <p:nvPr/>
            </p:nvCxnSpPr>
            <p:spPr>
              <a:xfrm flipH="1">
                <a:off x="7738922" y="3619500"/>
                <a:ext cx="490678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8" name="Straight Connector 97"/>
            <p:cNvCxnSpPr/>
            <p:nvPr/>
          </p:nvCxnSpPr>
          <p:spPr>
            <a:xfrm flipH="1">
              <a:off x="6286500" y="3848100"/>
              <a:ext cx="1257300" cy="512039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Straight Connector 98"/>
          <p:cNvCxnSpPr>
            <a:stCxn id="58" idx="1"/>
            <a:endCxn id="85" idx="7"/>
          </p:cNvCxnSpPr>
          <p:nvPr/>
        </p:nvCxnSpPr>
        <p:spPr>
          <a:xfrm flipH="1">
            <a:off x="4995722" y="3614878"/>
            <a:ext cx="2429156" cy="6096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2819401" y="6172200"/>
            <a:ext cx="5105401" cy="577553"/>
            <a:chOff x="3657601" y="3842047"/>
            <a:chExt cx="5105401" cy="577553"/>
          </a:xfrm>
        </p:grpSpPr>
        <p:sp>
          <p:nvSpPr>
            <p:cNvPr id="101" name="Left Brace 100"/>
            <p:cNvSpPr/>
            <p:nvPr/>
          </p:nvSpPr>
          <p:spPr>
            <a:xfrm rot="16200000">
              <a:off x="6057902" y="1441746"/>
              <a:ext cx="304800" cy="510540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5943600" y="4050268"/>
                  <a:ext cx="5116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4050268"/>
                  <a:ext cx="51161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8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90600" y="1970314"/>
                <a:ext cx="151631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𝒉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0314"/>
                <a:ext cx="151631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483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1143000" y="3048000"/>
                <a:ext cx="133036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latin typeface="Cambria Math"/>
                        </a:rPr>
                        <m:t>𝑵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048000"/>
                <a:ext cx="133036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55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1291208" y="4126468"/>
                <a:ext cx="284654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−1,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208" y="4126468"/>
                <a:ext cx="284654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78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1696942" y="1611868"/>
                <a:ext cx="37093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942" y="1611868"/>
                <a:ext cx="37093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295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2286000" y="2667000"/>
                <a:ext cx="482888" cy="37427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667000"/>
                <a:ext cx="482888" cy="374270"/>
              </a:xfrm>
              <a:prstGeom prst="rect">
                <a:avLst/>
              </a:prstGeom>
              <a:blipFill rotWithShape="1">
                <a:blip r:embed="rId11"/>
                <a:stretch>
                  <a:fillRect t="-6557" r="-164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3429000" y="3607482"/>
                <a:ext cx="485967" cy="50731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2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12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607482"/>
                <a:ext cx="485967" cy="507318"/>
              </a:xfrm>
              <a:prstGeom prst="rect">
                <a:avLst/>
              </a:prstGeom>
              <a:blipFill rotWithShape="1">
                <a:blip r:embed="rId12"/>
                <a:stretch>
                  <a:fillRect r="-3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0975333"/>
                  </p:ext>
                </p:extLst>
              </p:nvPr>
            </p:nvGraphicFramePr>
            <p:xfrm>
              <a:off x="8153400" y="3581400"/>
              <a:ext cx="609600" cy="2667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600"/>
                  </a:tblGrid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0975333"/>
                  </p:ext>
                </p:extLst>
              </p:nvPr>
            </p:nvGraphicFramePr>
            <p:xfrm>
              <a:off x="8153400" y="3581400"/>
              <a:ext cx="609600" cy="2667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600"/>
                  </a:tblGrid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0" t="-5747" b="-402299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0" t="-104545" b="-297727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0" t="-206897" b="-201149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0" t="-303409" b="-98864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0" t="-40804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1084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animBg="1"/>
      <p:bldP spid="103" grpId="0" animBg="1"/>
      <p:bldP spid="104" grpId="0" animBg="1"/>
      <p:bldP spid="106" grpId="0" animBg="1"/>
      <p:bldP spid="107" grpId="0" animBg="1"/>
      <p:bldP spid="10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Binomial </a:t>
            </a:r>
            <a:r>
              <a:rPr lang="en-US" sz="3200" dirty="0" smtClean="0">
                <a:solidFill>
                  <a:srgbClr val="006C31"/>
                </a:solidFill>
              </a:rPr>
              <a:t>Heap</a:t>
            </a:r>
            <a:endParaRPr lang="en-US" sz="3200" dirty="0">
              <a:solidFill>
                <a:srgbClr val="006C3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A</a:t>
            </a:r>
            <a:r>
              <a:rPr lang="en-US" sz="2800" b="1" dirty="0" smtClean="0">
                <a:solidFill>
                  <a:srgbClr val="0070C0"/>
                </a:solidFill>
              </a:rPr>
              <a:t> collection </a:t>
            </a:r>
            <a:r>
              <a:rPr lang="en-US" sz="2800" b="1" dirty="0" smtClean="0">
                <a:solidFill>
                  <a:schemeClr val="tx1"/>
                </a:solidFill>
              </a:rPr>
              <a:t>of 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           </a:t>
            </a:r>
            <a:r>
              <a:rPr lang="en-US" sz="2400" b="1" dirty="0" smtClean="0">
                <a:solidFill>
                  <a:schemeClr val="tx1"/>
                </a:solidFill>
              </a:rPr>
              <a:t>Binomial trees</a:t>
            </a: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165175" y="3918247"/>
            <a:ext cx="1937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Heap ordered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09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Binomial heap of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/>
                </a:r>
                <a:br>
                  <a:rPr lang="en-US" sz="3200" b="1" dirty="0">
                    <a:solidFill>
                      <a:srgbClr val="0070C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18901890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18901890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51"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1351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4110" t="-8333" r="-2041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92725547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92725547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351" t="-8333" r="-4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351" t="-8333" r="-3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4110" t="-8333" r="-2041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8333" r="-10135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000" t="-8333" r="-1351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779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/>
          <p:cNvGrpSpPr/>
          <p:nvPr/>
        </p:nvGrpSpPr>
        <p:grpSpPr>
          <a:xfrm>
            <a:off x="3810000" y="3581400"/>
            <a:ext cx="4800600" cy="2667000"/>
            <a:chOff x="3810000" y="3581400"/>
            <a:chExt cx="4800600" cy="2667000"/>
          </a:xfrm>
        </p:grpSpPr>
        <p:grpSp>
          <p:nvGrpSpPr>
            <p:cNvPr id="8" name="Group 7"/>
            <p:cNvGrpSpPr/>
            <p:nvPr/>
          </p:nvGrpSpPr>
          <p:grpSpPr>
            <a:xfrm>
              <a:off x="7772400" y="3581400"/>
              <a:ext cx="838200" cy="1431061"/>
              <a:chOff x="7620000" y="3505200"/>
              <a:chExt cx="838200" cy="1431061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" name="Straight Connector 16"/>
                <p:cNvCxnSpPr>
                  <a:stCxn id="15" idx="4"/>
                  <a:endCxn id="1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Connector 13"/>
                <p:cNvCxnSpPr>
                  <a:stCxn id="12" idx="4"/>
                  <a:endCxn id="1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Connector 10"/>
              <p:cNvCxnSpPr>
                <a:stCxn id="15" idx="3"/>
              </p:cNvCxnSpPr>
              <p:nvPr/>
            </p:nvCxnSpPr>
            <p:spPr>
              <a:xfrm flipH="1">
                <a:off x="7738922" y="3700322"/>
                <a:ext cx="524156" cy="414478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6400800" y="4207739"/>
              <a:ext cx="838200" cy="1431061"/>
              <a:chOff x="7620000" y="3505200"/>
              <a:chExt cx="838200" cy="143106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Connector 26"/>
                <p:cNvCxnSpPr>
                  <a:stCxn id="25" idx="4"/>
                  <a:endCxn id="2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/>
                <p:cNvCxnSpPr>
                  <a:stCxn id="22" idx="4"/>
                  <a:endCxn id="2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Straight Connector 20"/>
              <p:cNvCxnSpPr/>
              <p:nvPr/>
            </p:nvCxnSpPr>
            <p:spPr>
              <a:xfrm flipH="1">
                <a:off x="7738922" y="3619500"/>
                <a:ext cx="490678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/>
            <p:cNvCxnSpPr>
              <a:stCxn id="15" idx="2"/>
            </p:cNvCxnSpPr>
            <p:nvPr/>
          </p:nvCxnSpPr>
          <p:spPr>
            <a:xfrm flipH="1">
              <a:off x="7124700" y="3695700"/>
              <a:ext cx="1257300" cy="512039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3810000" y="4191000"/>
              <a:ext cx="2209800" cy="2057400"/>
              <a:chOff x="5562600" y="3733800"/>
              <a:chExt cx="2209800" cy="205740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6934200" y="37338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48" name="Oval 47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Oval 48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0" name="Straight Connector 49"/>
                  <p:cNvCxnSpPr>
                    <a:stCxn id="48" idx="4"/>
                    <a:endCxn id="49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45" name="Oval 4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Oval 4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7" name="Straight Connector 46"/>
                  <p:cNvCxnSpPr>
                    <a:stCxn id="45" idx="4"/>
                    <a:endCxn id="4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Straight Connector 43"/>
                <p:cNvCxnSpPr>
                  <a:stCxn id="48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/>
              <p:cNvGrpSpPr/>
              <p:nvPr/>
            </p:nvGrpSpPr>
            <p:grpSpPr>
              <a:xfrm>
                <a:off x="5562600" y="43601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39" name="Oval 38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/>
                  <p:cNvCxnSpPr>
                    <a:stCxn id="39" idx="4"/>
                    <a:endCxn id="40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36" name="Oval 35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Connector 37"/>
                  <p:cNvCxnSpPr>
                    <a:stCxn id="36" idx="4"/>
                    <a:endCxn id="37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" name="Straight Connector 34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>
              <a:xfrm flipH="1">
                <a:off x="6286500" y="38481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/>
            <p:cNvCxnSpPr>
              <a:stCxn id="15" idx="2"/>
            </p:cNvCxnSpPr>
            <p:nvPr/>
          </p:nvCxnSpPr>
          <p:spPr>
            <a:xfrm flipH="1">
              <a:off x="5986322" y="3695700"/>
              <a:ext cx="2395678" cy="52877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Oval 51"/>
          <p:cNvSpPr/>
          <p:nvPr/>
        </p:nvSpPr>
        <p:spPr>
          <a:xfrm>
            <a:off x="1103358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2379121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endCxn id="55" idx="2"/>
          </p:cNvCxnSpPr>
          <p:nvPr/>
        </p:nvCxnSpPr>
        <p:spPr>
          <a:xfrm>
            <a:off x="1322508" y="3657600"/>
            <a:ext cx="10623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636027" y="3657600"/>
            <a:ext cx="574597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urved Connector 75"/>
          <p:cNvCxnSpPr/>
          <p:nvPr/>
        </p:nvCxnSpPr>
        <p:spPr>
          <a:xfrm>
            <a:off x="533400" y="3352800"/>
            <a:ext cx="609600" cy="3048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0" y="31974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2659528" y="838200"/>
            <a:ext cx="8536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Least </a:t>
            </a:r>
          </a:p>
          <a:p>
            <a:pPr algn="ctr"/>
            <a:r>
              <a:rPr lang="en-US" sz="1200" dirty="0" smtClean="0"/>
              <a:t>significant </a:t>
            </a:r>
          </a:p>
          <a:p>
            <a:pPr algn="ctr"/>
            <a:r>
              <a:rPr lang="en-US" sz="1200" dirty="0" smtClean="0"/>
              <a:t>bit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4735734" y="838200"/>
            <a:ext cx="8536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Most </a:t>
            </a:r>
          </a:p>
          <a:p>
            <a:pPr algn="ctr"/>
            <a:r>
              <a:rPr lang="en-US" sz="1200" dirty="0" smtClean="0"/>
              <a:t>significant </a:t>
            </a:r>
          </a:p>
          <a:p>
            <a:pPr algn="ctr"/>
            <a:r>
              <a:rPr lang="en-US" sz="1200" dirty="0" smtClean="0"/>
              <a:t>bit</a:t>
            </a:r>
            <a:endParaRPr lang="en-US" sz="1200" dirty="0"/>
          </a:p>
        </p:txBody>
      </p:sp>
      <p:sp>
        <p:nvSpPr>
          <p:cNvPr id="60" name="Right Arrow 59"/>
          <p:cNvSpPr/>
          <p:nvPr/>
        </p:nvSpPr>
        <p:spPr>
          <a:xfrm>
            <a:off x="3866953" y="1008965"/>
            <a:ext cx="778739" cy="3048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0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52" grpId="0" animBg="1"/>
      <p:bldP spid="53" grpId="0"/>
      <p:bldP spid="54" grpId="0"/>
      <p:bldP spid="65" grpId="0"/>
      <p:bldP spid="82" grpId="0" animBg="1"/>
      <p:bldP spid="58" grpId="0" animBg="1"/>
      <p:bldP spid="66" grpId="0" animBg="1"/>
      <p:bldP spid="6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Binomial heap of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/>
                </a:r>
                <a:br>
                  <a:rPr lang="en-US" sz="3200" b="1" dirty="0">
                    <a:solidFill>
                      <a:srgbClr val="0070C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6253994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6253994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51"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1351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4110" t="-8333" r="-2041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2236291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2236291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351" t="-8333" r="-4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351" t="-8333" r="-3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4110" t="-8333" r="-2041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8333" r="-10135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000" t="-8333" r="-1351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779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/>
          <p:cNvGrpSpPr/>
          <p:nvPr/>
        </p:nvGrpSpPr>
        <p:grpSpPr>
          <a:xfrm>
            <a:off x="3810000" y="3581400"/>
            <a:ext cx="4800600" cy="2667000"/>
            <a:chOff x="3810000" y="3581400"/>
            <a:chExt cx="4800600" cy="2667000"/>
          </a:xfrm>
        </p:grpSpPr>
        <p:grpSp>
          <p:nvGrpSpPr>
            <p:cNvPr id="8" name="Group 7"/>
            <p:cNvGrpSpPr/>
            <p:nvPr/>
          </p:nvGrpSpPr>
          <p:grpSpPr>
            <a:xfrm>
              <a:off x="7772400" y="3581400"/>
              <a:ext cx="838200" cy="1431061"/>
              <a:chOff x="7620000" y="3505200"/>
              <a:chExt cx="838200" cy="1431061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" name="Straight Connector 16"/>
                <p:cNvCxnSpPr>
                  <a:stCxn id="15" idx="4"/>
                  <a:endCxn id="1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Connector 13"/>
                <p:cNvCxnSpPr>
                  <a:stCxn id="12" idx="4"/>
                  <a:endCxn id="1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Connector 10"/>
              <p:cNvCxnSpPr>
                <a:stCxn id="15" idx="3"/>
              </p:cNvCxnSpPr>
              <p:nvPr/>
            </p:nvCxnSpPr>
            <p:spPr>
              <a:xfrm flipH="1">
                <a:off x="7738922" y="3700322"/>
                <a:ext cx="524156" cy="414478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6400800" y="4207739"/>
              <a:ext cx="838200" cy="1431061"/>
              <a:chOff x="7620000" y="3505200"/>
              <a:chExt cx="838200" cy="143106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Connector 26"/>
                <p:cNvCxnSpPr>
                  <a:stCxn id="25" idx="4"/>
                  <a:endCxn id="2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/>
                <p:cNvCxnSpPr>
                  <a:stCxn id="22" idx="4"/>
                  <a:endCxn id="2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Straight Connector 20"/>
              <p:cNvCxnSpPr/>
              <p:nvPr/>
            </p:nvCxnSpPr>
            <p:spPr>
              <a:xfrm flipH="1">
                <a:off x="7738922" y="3619500"/>
                <a:ext cx="490678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/>
            <p:cNvCxnSpPr>
              <a:stCxn id="15" idx="2"/>
            </p:cNvCxnSpPr>
            <p:nvPr/>
          </p:nvCxnSpPr>
          <p:spPr>
            <a:xfrm flipH="1">
              <a:off x="7124700" y="3695700"/>
              <a:ext cx="1257300" cy="512039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3810000" y="4191000"/>
              <a:ext cx="2209800" cy="2057400"/>
              <a:chOff x="5562600" y="3733800"/>
              <a:chExt cx="2209800" cy="205740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6934200" y="37338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48" name="Oval 47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Oval 48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0" name="Straight Connector 49"/>
                  <p:cNvCxnSpPr>
                    <a:stCxn id="48" idx="4"/>
                    <a:endCxn id="49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45" name="Oval 4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Oval 4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7" name="Straight Connector 46"/>
                  <p:cNvCxnSpPr>
                    <a:stCxn id="45" idx="4"/>
                    <a:endCxn id="4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Straight Connector 43"/>
                <p:cNvCxnSpPr>
                  <a:stCxn id="48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/>
              <p:cNvGrpSpPr/>
              <p:nvPr/>
            </p:nvGrpSpPr>
            <p:grpSpPr>
              <a:xfrm>
                <a:off x="5562600" y="43601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39" name="Oval 38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/>
                  <p:cNvCxnSpPr>
                    <a:stCxn id="39" idx="4"/>
                    <a:endCxn id="40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36" name="Oval 35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Connector 37"/>
                  <p:cNvCxnSpPr>
                    <a:stCxn id="36" idx="4"/>
                    <a:endCxn id="37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" name="Straight Connector 34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>
              <a:xfrm flipH="1">
                <a:off x="6286500" y="38481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/>
            <p:cNvCxnSpPr>
              <a:stCxn id="15" idx="2"/>
            </p:cNvCxnSpPr>
            <p:nvPr/>
          </p:nvCxnSpPr>
          <p:spPr>
            <a:xfrm flipH="1">
              <a:off x="5986322" y="3695700"/>
              <a:ext cx="2395678" cy="52877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Oval 51"/>
          <p:cNvSpPr/>
          <p:nvPr/>
        </p:nvSpPr>
        <p:spPr>
          <a:xfrm>
            <a:off x="1103358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2379121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5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9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endCxn id="55" idx="2"/>
          </p:cNvCxnSpPr>
          <p:nvPr/>
        </p:nvCxnSpPr>
        <p:spPr>
          <a:xfrm>
            <a:off x="1322508" y="3657600"/>
            <a:ext cx="10623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636027" y="3657600"/>
            <a:ext cx="574597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urved Connector 75"/>
          <p:cNvCxnSpPr/>
          <p:nvPr/>
        </p:nvCxnSpPr>
        <p:spPr>
          <a:xfrm>
            <a:off x="533400" y="3352800"/>
            <a:ext cx="609600" cy="3048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0" y="31974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7748681" y="41681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4395881" y="47838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8358281" y="41485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5756657" y="41514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6986681" y="41766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5157881" y="47449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5756657" y="47442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5112196" y="53538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7709792" y="47610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67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6940996" y="47777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23</a:t>
            </a:r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6340003" y="4800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19</a:t>
            </a:r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6324600" y="53873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63</a:t>
            </a:r>
            <a:endParaRPr 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3747392" y="5410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26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3740596" y="59802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34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4368325" y="53706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91</a:t>
            </a:r>
            <a:endParaRPr lang="en-US" sz="1400" dirty="0"/>
          </a:p>
        </p:txBody>
      </p:sp>
      <p:sp>
        <p:nvSpPr>
          <p:cNvPr id="84" name="Cloud Callout 83"/>
          <p:cNvSpPr/>
          <p:nvPr/>
        </p:nvSpPr>
        <p:spPr>
          <a:xfrm>
            <a:off x="6340003" y="1905000"/>
            <a:ext cx="2651597" cy="914400"/>
          </a:xfrm>
          <a:prstGeom prst="cloudCallout">
            <a:avLst>
              <a:gd name="adj1" fmla="val 42003"/>
              <a:gd name="adj2" fmla="val 7773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How to implement this structure ?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59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Binomial heap of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/>
                </a:r>
                <a:br>
                  <a:rPr lang="en-US" sz="3200" b="1" dirty="0">
                    <a:solidFill>
                      <a:srgbClr val="0070C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34099445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6253994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51"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1351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4110" t="-8333" r="-2041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99127936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2236291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351" t="-8333" r="-4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351" t="-8333" r="-3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4110" t="-8333" r="-2041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8333" r="-10135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000" t="-8333" r="-1351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779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83820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382000" y="41742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4"/>
            <a:endCxn id="16" idx="0"/>
          </p:cNvCxnSpPr>
          <p:nvPr/>
        </p:nvCxnSpPr>
        <p:spPr>
          <a:xfrm>
            <a:off x="8496300" y="3810000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724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4"/>
            <a:endCxn id="13" idx="0"/>
          </p:cNvCxnSpPr>
          <p:nvPr/>
        </p:nvCxnSpPr>
        <p:spPr>
          <a:xfrm>
            <a:off x="7886700" y="4419600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5" idx="3"/>
          </p:cNvCxnSpPr>
          <p:nvPr/>
        </p:nvCxnSpPr>
        <p:spPr>
          <a:xfrm flipH="1">
            <a:off x="7891322" y="3776522"/>
            <a:ext cx="524156" cy="4144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010400" y="42077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010400" y="4800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5" idx="4"/>
            <a:endCxn id="26" idx="0"/>
          </p:cNvCxnSpPr>
          <p:nvPr/>
        </p:nvCxnSpPr>
        <p:spPr>
          <a:xfrm>
            <a:off x="7124700" y="4436339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400800" y="48173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400800" y="5410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2" idx="4"/>
            <a:endCxn id="23" idx="0"/>
          </p:cNvCxnSpPr>
          <p:nvPr/>
        </p:nvCxnSpPr>
        <p:spPr>
          <a:xfrm>
            <a:off x="6515100" y="5045939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519722" y="4322039"/>
            <a:ext cx="490678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2"/>
          </p:cNvCxnSpPr>
          <p:nvPr/>
        </p:nvCxnSpPr>
        <p:spPr>
          <a:xfrm flipH="1">
            <a:off x="7124700" y="36957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912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912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5181600" y="4800600"/>
            <a:ext cx="228600" cy="821461"/>
            <a:chOff x="4267200" y="4495800"/>
            <a:chExt cx="228600" cy="821461"/>
          </a:xfrm>
        </p:grpSpPr>
        <p:sp>
          <p:nvSpPr>
            <p:cNvPr id="45" name="Oval 44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45" idx="4"/>
              <a:endCxn id="46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419600" y="4817339"/>
            <a:ext cx="228600" cy="821461"/>
            <a:chOff x="4267200" y="4495800"/>
            <a:chExt cx="228600" cy="821461"/>
          </a:xfrm>
        </p:grpSpPr>
        <p:sp>
          <p:nvSpPr>
            <p:cNvPr id="39" name="Oval 38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39" idx="4"/>
              <a:endCxn id="40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810000" y="5426939"/>
            <a:ext cx="228600" cy="821461"/>
            <a:chOff x="4267200" y="4495800"/>
            <a:chExt cx="228600" cy="821461"/>
          </a:xfrm>
        </p:grpSpPr>
        <p:sp>
          <p:nvSpPr>
            <p:cNvPr id="36" name="Oval 35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>
              <a:stCxn id="36" idx="4"/>
              <a:endCxn id="37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/>
          <p:cNvCxnSpPr/>
          <p:nvPr/>
        </p:nvCxnSpPr>
        <p:spPr>
          <a:xfrm flipH="1">
            <a:off x="3928922" y="4931639"/>
            <a:ext cx="490678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533900" y="4305300"/>
            <a:ext cx="1371600" cy="512039"/>
            <a:chOff x="4533900" y="4305300"/>
            <a:chExt cx="1371600" cy="512039"/>
          </a:xfrm>
        </p:grpSpPr>
        <p:cxnSp>
          <p:nvCxnSpPr>
            <p:cNvPr id="50" name="Straight Connector 49"/>
            <p:cNvCxnSpPr>
              <a:stCxn id="48" idx="4"/>
              <a:endCxn id="49" idx="0"/>
            </p:cNvCxnSpPr>
            <p:nvPr/>
          </p:nvCxnSpPr>
          <p:spPr>
            <a:xfrm>
              <a:off x="5905500" y="44196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8" idx="3"/>
            </p:cNvCxnSpPr>
            <p:nvPr/>
          </p:nvCxnSpPr>
          <p:spPr>
            <a:xfrm flipH="1">
              <a:off x="5300522" y="4386122"/>
              <a:ext cx="524156" cy="41447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4533900" y="4305300"/>
              <a:ext cx="1257300" cy="512039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/>
          <p:cNvCxnSpPr>
            <a:stCxn id="15" idx="2"/>
          </p:cNvCxnSpPr>
          <p:nvPr/>
        </p:nvCxnSpPr>
        <p:spPr>
          <a:xfrm flipH="1">
            <a:off x="5986322" y="3695700"/>
            <a:ext cx="2395678" cy="5287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1103358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2379121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5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9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Straight Arrow Connector 58"/>
          <p:cNvCxnSpPr>
            <a:endCxn id="55" idx="2"/>
          </p:cNvCxnSpPr>
          <p:nvPr/>
        </p:nvCxnSpPr>
        <p:spPr>
          <a:xfrm>
            <a:off x="1322508" y="3657600"/>
            <a:ext cx="10623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636027" y="3657600"/>
            <a:ext cx="574597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urved Connector 75"/>
          <p:cNvCxnSpPr/>
          <p:nvPr/>
        </p:nvCxnSpPr>
        <p:spPr>
          <a:xfrm>
            <a:off x="533400" y="3352800"/>
            <a:ext cx="609600" cy="3048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0" y="31974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7748681" y="41681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4395881" y="47838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8358281" y="41485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5756657" y="41514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6986681" y="41766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5157881" y="47449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5756657" y="47442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5112196" y="53538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7709792" y="47610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67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6940996" y="47777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23</a:t>
            </a:r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6340003" y="4800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19</a:t>
            </a:r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6324600" y="53873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63</a:t>
            </a:r>
            <a:endParaRPr 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3747392" y="5410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26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3740596" y="59802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34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4368325" y="53706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91</a:t>
            </a:r>
            <a:endParaRPr lang="en-US" sz="1400" dirty="0"/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2514600" y="3793261"/>
            <a:ext cx="5692" cy="4953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5986322" y="3733800"/>
            <a:ext cx="2395680" cy="4572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032695" y="4343400"/>
            <a:ext cx="9539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275614" y="4343400"/>
            <a:ext cx="4967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8001000" y="4343400"/>
            <a:ext cx="3778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8" idx="1"/>
          </p:cNvCxnSpPr>
          <p:nvPr/>
        </p:nvCxnSpPr>
        <p:spPr>
          <a:xfrm flipH="1">
            <a:off x="4572000" y="4305300"/>
            <a:ext cx="1184657" cy="5715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648200" y="4953000"/>
            <a:ext cx="5729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410200" y="4953000"/>
            <a:ext cx="34645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4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/>
          <p:cNvGrpSpPr/>
          <p:nvPr/>
        </p:nvGrpSpPr>
        <p:grpSpPr>
          <a:xfrm>
            <a:off x="7543800" y="5410200"/>
            <a:ext cx="914400" cy="1046360"/>
            <a:chOff x="7543800" y="5410200"/>
            <a:chExt cx="914400" cy="1046360"/>
          </a:xfrm>
        </p:grpSpPr>
        <p:grpSp>
          <p:nvGrpSpPr>
            <p:cNvPr id="130" name="Group 129"/>
            <p:cNvGrpSpPr/>
            <p:nvPr/>
          </p:nvGrpSpPr>
          <p:grpSpPr>
            <a:xfrm>
              <a:off x="7543800" y="5410200"/>
              <a:ext cx="914400" cy="1045440"/>
              <a:chOff x="1981200" y="5507760"/>
              <a:chExt cx="914400" cy="1045440"/>
            </a:xfrm>
          </p:grpSpPr>
          <p:sp>
            <p:nvSpPr>
              <p:cNvPr id="121" name="Rounded Rectangle 120"/>
              <p:cNvSpPr/>
              <p:nvPr/>
            </p:nvSpPr>
            <p:spPr>
              <a:xfrm>
                <a:off x="1981200" y="5507760"/>
                <a:ext cx="914400" cy="104544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>
                <a:off x="1981200" y="5782791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1981200" y="6019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1981200" y="62484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5" name="Straight Connector 134"/>
            <p:cNvCxnSpPr/>
            <p:nvPr/>
          </p:nvCxnSpPr>
          <p:spPr>
            <a:xfrm>
              <a:off x="8005208" y="6177692"/>
              <a:ext cx="8417" cy="2788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Binomial heap of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/>
                </a:r>
                <a:br>
                  <a:rPr lang="en-US" sz="3200" b="1" dirty="0">
                    <a:solidFill>
                      <a:srgbClr val="0070C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1049198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6253994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51"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1351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4110" t="-8333" r="-2041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67770075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2236291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351" t="-8333" r="-4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351" t="-8333" r="-3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4110" t="-8333" r="-2041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8333" r="-10135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000" t="-8333" r="-1351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779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83820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382000" y="41742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724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010400" y="42077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010400" y="4800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00800" y="48173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400800" y="5410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7912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912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5181600" y="4800600"/>
            <a:ext cx="228600" cy="821461"/>
            <a:chOff x="4267200" y="4495800"/>
            <a:chExt cx="228600" cy="821461"/>
          </a:xfrm>
        </p:grpSpPr>
        <p:sp>
          <p:nvSpPr>
            <p:cNvPr id="45" name="Oval 44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419600" y="4817339"/>
            <a:ext cx="228600" cy="821461"/>
            <a:chOff x="4267200" y="4495800"/>
            <a:chExt cx="228600" cy="821461"/>
          </a:xfrm>
        </p:grpSpPr>
        <p:sp>
          <p:nvSpPr>
            <p:cNvPr id="39" name="Oval 38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810000" y="5426939"/>
            <a:ext cx="228600" cy="821461"/>
            <a:chOff x="4267200" y="4495800"/>
            <a:chExt cx="228600" cy="821461"/>
          </a:xfrm>
        </p:grpSpPr>
        <p:sp>
          <p:nvSpPr>
            <p:cNvPr id="36" name="Oval 35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Oval 51"/>
          <p:cNvSpPr/>
          <p:nvPr/>
        </p:nvSpPr>
        <p:spPr>
          <a:xfrm>
            <a:off x="1103358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2379121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5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9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Straight Arrow Connector 58"/>
          <p:cNvCxnSpPr>
            <a:endCxn id="55" idx="2"/>
          </p:cNvCxnSpPr>
          <p:nvPr/>
        </p:nvCxnSpPr>
        <p:spPr>
          <a:xfrm>
            <a:off x="1322508" y="3657600"/>
            <a:ext cx="10623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636027" y="3657600"/>
            <a:ext cx="574597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urved Connector 75"/>
          <p:cNvCxnSpPr/>
          <p:nvPr/>
        </p:nvCxnSpPr>
        <p:spPr>
          <a:xfrm>
            <a:off x="533400" y="3352800"/>
            <a:ext cx="609600" cy="3048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0" y="31974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7748681" y="41681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4395881" y="47838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8358281" y="41485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5756657" y="41514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6986681" y="41766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5157881" y="47449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5756657" y="47442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5112196" y="53538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7709792" y="47610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67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6940996" y="47777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23</a:t>
            </a:r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6340003" y="4800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19</a:t>
            </a:r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6324600" y="53873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63</a:t>
            </a:r>
            <a:endParaRPr 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3747392" y="5410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26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3740596" y="59802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34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4368325" y="53706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91</a:t>
            </a:r>
            <a:endParaRPr lang="en-US" sz="1400" dirty="0"/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2514600" y="3793261"/>
            <a:ext cx="5692" cy="4953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2438400" y="3776522"/>
            <a:ext cx="0" cy="490678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5986322" y="3733800"/>
            <a:ext cx="2395680" cy="4572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032695" y="4343400"/>
            <a:ext cx="9539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275614" y="4343400"/>
            <a:ext cx="4967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8001000" y="4343400"/>
            <a:ext cx="3778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4606543" y="4305300"/>
            <a:ext cx="1184657" cy="5715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648200" y="4953000"/>
            <a:ext cx="55067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410200" y="4950023"/>
            <a:ext cx="381000" cy="29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6508304" y="4322038"/>
            <a:ext cx="519808" cy="516661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78" idx="0"/>
          </p:cNvCxnSpPr>
          <p:nvPr/>
        </p:nvCxnSpPr>
        <p:spPr>
          <a:xfrm flipH="1">
            <a:off x="3931096" y="5016384"/>
            <a:ext cx="521535" cy="393816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886200" y="5675411"/>
            <a:ext cx="0" cy="344389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0" idx="2"/>
          </p:cNvCxnSpPr>
          <p:nvPr/>
        </p:nvCxnSpPr>
        <p:spPr>
          <a:xfrm>
            <a:off x="5295900" y="5052765"/>
            <a:ext cx="0" cy="357435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538494" y="5029200"/>
            <a:ext cx="14706" cy="407318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4038600" y="5553277"/>
            <a:ext cx="433531" cy="93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6629400" y="4942092"/>
            <a:ext cx="346457" cy="109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7918004" y="4419600"/>
            <a:ext cx="6796" cy="425334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loud Callout 93"/>
          <p:cNvSpPr/>
          <p:nvPr/>
        </p:nvSpPr>
        <p:spPr>
          <a:xfrm>
            <a:off x="5600700" y="1905000"/>
            <a:ext cx="3390901" cy="685800"/>
          </a:xfrm>
          <a:prstGeom prst="cloudCallout">
            <a:avLst>
              <a:gd name="adj1" fmla="val 42003"/>
              <a:gd name="adj2" fmla="val 7773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How to access parent?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905500" y="3695700"/>
            <a:ext cx="2628900" cy="480996"/>
            <a:chOff x="5905500" y="3695700"/>
            <a:chExt cx="2628900" cy="480996"/>
          </a:xfrm>
        </p:grpSpPr>
        <p:cxnSp>
          <p:nvCxnSpPr>
            <p:cNvPr id="99" name="Straight Arrow Connector 98"/>
            <p:cNvCxnSpPr/>
            <p:nvPr/>
          </p:nvCxnSpPr>
          <p:spPr>
            <a:xfrm flipV="1">
              <a:off x="5905500" y="3695700"/>
              <a:ext cx="2452781" cy="45280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8534400" y="3810000"/>
              <a:ext cx="0" cy="34141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58" idx="0"/>
              <a:endCxn id="15" idx="4"/>
            </p:cNvCxnSpPr>
            <p:nvPr/>
          </p:nvCxnSpPr>
          <p:spPr>
            <a:xfrm flipV="1">
              <a:off x="7886700" y="3810000"/>
              <a:ext cx="609600" cy="35815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69" idx="0"/>
              <a:endCxn id="15" idx="3"/>
            </p:cNvCxnSpPr>
            <p:nvPr/>
          </p:nvCxnSpPr>
          <p:spPr>
            <a:xfrm flipV="1">
              <a:off x="7124700" y="3776522"/>
              <a:ext cx="1290778" cy="400174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4572000" y="4209244"/>
            <a:ext cx="1337773" cy="591356"/>
            <a:chOff x="4572000" y="4209244"/>
            <a:chExt cx="1337773" cy="591356"/>
          </a:xfrm>
        </p:grpSpPr>
        <p:cxnSp>
          <p:nvCxnSpPr>
            <p:cNvPr id="103" name="Straight Arrow Connector 102"/>
            <p:cNvCxnSpPr/>
            <p:nvPr/>
          </p:nvCxnSpPr>
          <p:spPr>
            <a:xfrm flipV="1">
              <a:off x="5283978" y="4419600"/>
              <a:ext cx="598776" cy="37951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4572000" y="4209244"/>
              <a:ext cx="1250589" cy="59135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5909773" y="4420344"/>
              <a:ext cx="0" cy="34141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6508304" y="4343401"/>
            <a:ext cx="626791" cy="440460"/>
            <a:chOff x="6508304" y="4343401"/>
            <a:chExt cx="626791" cy="440460"/>
          </a:xfrm>
        </p:grpSpPr>
        <p:cxnSp>
          <p:nvCxnSpPr>
            <p:cNvPr id="108" name="Straight Arrow Connector 107"/>
            <p:cNvCxnSpPr/>
            <p:nvPr/>
          </p:nvCxnSpPr>
          <p:spPr>
            <a:xfrm flipV="1">
              <a:off x="7135095" y="4442449"/>
              <a:ext cx="0" cy="34141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V="1">
              <a:off x="6508304" y="4343401"/>
              <a:ext cx="432692" cy="43434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Arrow Connector 111"/>
          <p:cNvCxnSpPr/>
          <p:nvPr/>
        </p:nvCxnSpPr>
        <p:spPr>
          <a:xfrm flipV="1">
            <a:off x="7876087" y="4419599"/>
            <a:ext cx="0" cy="34141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>
            <a:off x="3861275" y="5013952"/>
            <a:ext cx="708657" cy="396248"/>
            <a:chOff x="3861275" y="5013952"/>
            <a:chExt cx="708657" cy="396248"/>
          </a:xfrm>
        </p:grpSpPr>
        <p:cxnSp>
          <p:nvCxnSpPr>
            <p:cNvPr id="113" name="Straight Arrow Connector 112"/>
            <p:cNvCxnSpPr/>
            <p:nvPr/>
          </p:nvCxnSpPr>
          <p:spPr>
            <a:xfrm flipV="1">
              <a:off x="4569932" y="5045939"/>
              <a:ext cx="0" cy="34141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3861275" y="5013952"/>
              <a:ext cx="558325" cy="396248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Straight Arrow Connector 117"/>
          <p:cNvCxnSpPr/>
          <p:nvPr/>
        </p:nvCxnSpPr>
        <p:spPr>
          <a:xfrm flipV="1">
            <a:off x="5257800" y="5029200"/>
            <a:ext cx="0" cy="34141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6477000" y="5029200"/>
            <a:ext cx="0" cy="34141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V="1">
            <a:off x="3962400" y="5678388"/>
            <a:ext cx="0" cy="34141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7275614" y="6548799"/>
            <a:ext cx="1594539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Structure of a node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7709792" y="5425249"/>
            <a:ext cx="633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Degree</a:t>
            </a:r>
            <a:endParaRPr lang="en-US" sz="1200" dirty="0"/>
          </a:p>
        </p:txBody>
      </p:sp>
      <p:sp>
        <p:nvSpPr>
          <p:cNvPr id="132" name="TextBox 131"/>
          <p:cNvSpPr txBox="1"/>
          <p:nvPr/>
        </p:nvSpPr>
        <p:spPr>
          <a:xfrm>
            <a:off x="7822629" y="5666601"/>
            <a:ext cx="406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</a:t>
            </a:r>
            <a:endParaRPr lang="en-US" sz="1200" dirty="0"/>
          </a:p>
        </p:txBody>
      </p:sp>
      <p:sp>
        <p:nvSpPr>
          <p:cNvPr id="133" name="TextBox 132"/>
          <p:cNvSpPr txBox="1"/>
          <p:nvPr/>
        </p:nvSpPr>
        <p:spPr>
          <a:xfrm>
            <a:off x="7712753" y="5895201"/>
            <a:ext cx="593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Parent</a:t>
            </a:r>
            <a:endParaRPr lang="en-US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7578833" y="6172200"/>
            <a:ext cx="422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Left</a:t>
            </a:r>
            <a:endParaRPr lang="en-US" sz="1200" dirty="0"/>
          </a:p>
        </p:txBody>
      </p:sp>
      <p:sp>
        <p:nvSpPr>
          <p:cNvPr id="142" name="TextBox 141"/>
          <p:cNvSpPr txBox="1"/>
          <p:nvPr/>
        </p:nvSpPr>
        <p:spPr>
          <a:xfrm>
            <a:off x="8001000" y="6172200"/>
            <a:ext cx="505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Right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0265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129" grpId="0" animBg="1"/>
      <p:bldP spid="131" grpId="0"/>
      <p:bldP spid="132" grpId="0"/>
      <p:bldP spid="133" grpId="0"/>
      <p:bldP spid="141" grpId="0"/>
      <p:bldP spid="1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006C31"/>
                </a:solidFill>
              </a:rPr>
              <a:t>Merging </a:t>
            </a:r>
            <a:r>
              <a:rPr lang="en-US" sz="3200" dirty="0" smtClean="0">
                <a:solidFill>
                  <a:srgbClr val="7030A0"/>
                </a:solidFill>
              </a:rPr>
              <a:t/>
            </a:r>
            <a:br>
              <a:rPr lang="en-US" sz="3200" dirty="0" smtClean="0">
                <a:solidFill>
                  <a:srgbClr val="7030A0"/>
                </a:solidFill>
              </a:rPr>
            </a:br>
            <a:r>
              <a:rPr lang="en-US" sz="3200" dirty="0" smtClean="0"/>
              <a:t>two </a:t>
            </a:r>
            <a:r>
              <a:rPr lang="en-US" sz="3200" dirty="0" smtClean="0">
                <a:solidFill>
                  <a:srgbClr val="7030A0"/>
                </a:solidFill>
              </a:rPr>
              <a:t>Binomial </a:t>
            </a:r>
            <a:r>
              <a:rPr lang="en-US" sz="3200" dirty="0" smtClean="0"/>
              <a:t>Heaps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3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6C31"/>
                </a:solidFill>
              </a:rPr>
              <a:t>Merging </a:t>
            </a:r>
            <a:r>
              <a:rPr lang="en-US" sz="2800" b="1" dirty="0" smtClean="0"/>
              <a:t>two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 smtClean="0"/>
              <a:t>Heaps</a:t>
            </a:r>
            <a:br>
              <a:rPr lang="en-US" sz="2800" b="1" dirty="0" smtClean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08777941"/>
                  </p:ext>
                </p:extLst>
              </p:nvPr>
            </p:nvGraphicFramePr>
            <p:xfrm>
              <a:off x="457200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08777941"/>
                  </p:ext>
                </p:extLst>
              </p:nvPr>
            </p:nvGraphicFramePr>
            <p:xfrm>
              <a:off x="457200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8065" r="-3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8065" r="-2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8065" r="-1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000" t="-8065" b="-2096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88855604"/>
                  </p:ext>
                </p:extLst>
              </p:nvPr>
            </p:nvGraphicFramePr>
            <p:xfrm>
              <a:off x="457200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88855604"/>
                  </p:ext>
                </p:extLst>
              </p:nvPr>
            </p:nvGraphicFramePr>
            <p:xfrm>
              <a:off x="457200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8333" r="-2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000" t="-8333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71824" y="1143000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24" y="1143000"/>
                <a:ext cx="93243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452" r="-774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/>
          <p:cNvSpPr/>
          <p:nvPr/>
        </p:nvSpPr>
        <p:spPr>
          <a:xfrm>
            <a:off x="4666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048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964668"/>
                <a:ext cx="51161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1294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446" y="4949439"/>
                <a:ext cx="50629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12682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6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6801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5025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29038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870" y="4949439"/>
                <a:ext cx="511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20302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4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6696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67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23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19</a:t>
                </a:r>
                <a:endParaRPr lang="en-US" sz="1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63</a:t>
                </a:r>
                <a:endParaRPr lang="en-US" sz="1400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4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79843596"/>
                  </p:ext>
                </p:extLst>
              </p:nvPr>
            </p:nvGraphicFramePr>
            <p:xfrm>
              <a:off x="4251865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4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79843596"/>
                  </p:ext>
                </p:extLst>
              </p:nvPr>
            </p:nvGraphicFramePr>
            <p:xfrm>
              <a:off x="4251865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t="-8065" r="-301351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00000" t="-8065" r="-201351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200000" t="-8065" r="-101351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00000" t="-8065" r="-1351" b="-2096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871798"/>
                  </p:ext>
                </p:extLst>
              </p:nvPr>
            </p:nvGraphicFramePr>
            <p:xfrm>
              <a:off x="4251865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871798"/>
                  </p:ext>
                </p:extLst>
              </p:nvPr>
            </p:nvGraphicFramePr>
            <p:xfrm>
              <a:off x="4251865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8333" r="-3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8333" r="-2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4717670" y="1143000"/>
                <a:ext cx="80419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670" y="1143000"/>
                <a:ext cx="804195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6452" r="-8209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Oval 87"/>
          <p:cNvSpPr/>
          <p:nvPr/>
        </p:nvSpPr>
        <p:spPr>
          <a:xfrm>
            <a:off x="571500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5943600" y="3619500"/>
            <a:ext cx="12034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6477000" y="3505200"/>
            <a:ext cx="973058" cy="1715988"/>
            <a:chOff x="6477000" y="3505200"/>
            <a:chExt cx="973058" cy="1715988"/>
          </a:xfrm>
        </p:grpSpPr>
        <p:grpSp>
          <p:nvGrpSpPr>
            <p:cNvPr id="108" name="Group 107"/>
            <p:cNvGrpSpPr/>
            <p:nvPr/>
          </p:nvGrpSpPr>
          <p:grpSpPr>
            <a:xfrm>
              <a:off x="6553200" y="3505200"/>
              <a:ext cx="843892" cy="1676400"/>
              <a:chOff x="7309508" y="3505200"/>
              <a:chExt cx="843892" cy="1676400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7919108" y="3505200"/>
                <a:ext cx="234292" cy="952500"/>
                <a:chOff x="2379121" y="3543300"/>
                <a:chExt cx="234292" cy="952500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2384813" y="35433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5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2379121" y="4267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2" name="Straight Connector 91"/>
                <p:cNvCxnSpPr>
                  <a:stCxn id="90" idx="4"/>
                  <a:endCxn id="91" idx="0"/>
                </p:cNvCxnSpPr>
                <p:nvPr/>
              </p:nvCxnSpPr>
              <p:spPr>
                <a:xfrm flipH="1">
                  <a:off x="2493421" y="3771900"/>
                  <a:ext cx="5692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/>
              <p:cNvGrpSpPr/>
              <p:nvPr/>
            </p:nvGrpSpPr>
            <p:grpSpPr>
              <a:xfrm>
                <a:off x="7309508" y="4229100"/>
                <a:ext cx="234292" cy="952500"/>
                <a:chOff x="2379121" y="3543300"/>
                <a:chExt cx="234292" cy="9525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2384813" y="35433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9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379121" y="4267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" name="Straight Connector 96"/>
                <p:cNvCxnSpPr>
                  <a:stCxn id="95" idx="4"/>
                  <a:endCxn id="96" idx="0"/>
                </p:cNvCxnSpPr>
                <p:nvPr/>
              </p:nvCxnSpPr>
              <p:spPr>
                <a:xfrm flipH="1">
                  <a:off x="2493421" y="3771900"/>
                  <a:ext cx="5692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8" name="Straight Connector 97"/>
              <p:cNvCxnSpPr>
                <a:stCxn id="90" idx="2"/>
                <a:endCxn id="95" idx="0"/>
              </p:cNvCxnSpPr>
              <p:nvPr/>
            </p:nvCxnSpPr>
            <p:spPr>
              <a:xfrm flipH="1">
                <a:off x="7429500" y="3619500"/>
                <a:ext cx="495300" cy="6096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extBox 102"/>
            <p:cNvSpPr txBox="1"/>
            <p:nvPr/>
          </p:nvSpPr>
          <p:spPr>
            <a:xfrm>
              <a:off x="7082650" y="4188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17</a:t>
              </a:r>
              <a:endParaRPr lang="en-US" sz="14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477000" y="49134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21</a:t>
              </a:r>
              <a:endParaRPr lang="en-US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5660585" y="5044429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585" y="5044429"/>
                <a:ext cx="511615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6727386" y="50292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386" y="5029200"/>
                <a:ext cx="511614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/>
          <p:cNvSpPr txBox="1"/>
          <p:nvPr/>
        </p:nvSpPr>
        <p:spPr>
          <a:xfrm>
            <a:off x="12192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71" name="Plus 70"/>
          <p:cNvSpPr/>
          <p:nvPr/>
        </p:nvSpPr>
        <p:spPr>
          <a:xfrm>
            <a:off x="3159665" y="1828800"/>
            <a:ext cx="457200" cy="457200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Equal 71"/>
          <p:cNvSpPr/>
          <p:nvPr/>
        </p:nvSpPr>
        <p:spPr>
          <a:xfrm>
            <a:off x="6131465" y="1905000"/>
            <a:ext cx="823819" cy="381000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80900999"/>
                  </p:ext>
                </p:extLst>
              </p:nvPr>
            </p:nvGraphicFramePr>
            <p:xfrm>
              <a:off x="6959600" y="1905000"/>
              <a:ext cx="19558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91160"/>
                    <a:gridCol w="391160"/>
                    <a:gridCol w="391160"/>
                    <a:gridCol w="391160"/>
                    <a:gridCol w="391160"/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80900999"/>
                  </p:ext>
                </p:extLst>
              </p:nvPr>
            </p:nvGraphicFramePr>
            <p:xfrm>
              <a:off x="6959600" y="1905000"/>
              <a:ext cx="19558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91160"/>
                    <a:gridCol w="391160"/>
                    <a:gridCol w="391160"/>
                    <a:gridCol w="391160"/>
                    <a:gridCol w="39116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4"/>
                          <a:stretch>
                            <a:fillRect l="-1563" t="-8065" r="-401563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4"/>
                          <a:stretch>
                            <a:fillRect l="-101563" t="-8065" r="-301563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4"/>
                          <a:stretch>
                            <a:fillRect l="-198462" t="-8065" r="-196923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4"/>
                          <a:stretch>
                            <a:fillRect l="-303125" t="-8065" r="-1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4"/>
                          <a:stretch>
                            <a:fillRect l="-403125" t="-8065" b="-2096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8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96539545"/>
                  </p:ext>
                </p:extLst>
              </p:nvPr>
            </p:nvGraphicFramePr>
            <p:xfrm>
              <a:off x="6959600" y="1524000"/>
              <a:ext cx="1955800" cy="381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91160"/>
                    <a:gridCol w="391160"/>
                    <a:gridCol w="391160"/>
                    <a:gridCol w="391160"/>
                    <a:gridCol w="391160"/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8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96539545"/>
                  </p:ext>
                </p:extLst>
              </p:nvPr>
            </p:nvGraphicFramePr>
            <p:xfrm>
              <a:off x="6959600" y="1524000"/>
              <a:ext cx="1955800" cy="381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91160"/>
                    <a:gridCol w="391160"/>
                    <a:gridCol w="391160"/>
                    <a:gridCol w="391160"/>
                    <a:gridCol w="39116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5"/>
                          <a:stretch>
                            <a:fillRect l="-1563" t="-7937" r="-401563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5"/>
                          <a:stretch>
                            <a:fillRect l="-101563" t="-7937" r="-301563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5"/>
                          <a:stretch>
                            <a:fillRect l="-198462" t="-7937" r="-196923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5"/>
                          <a:stretch>
                            <a:fillRect l="-303125" t="-7937" r="-100000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7425405" y="1143000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405" y="1143000"/>
                <a:ext cx="932435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6452" r="-774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47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50"/>
                            </p:stCondLst>
                            <p:childTnLst>
                              <p:par>
                                <p:cTn id="6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52" grpId="0" animBg="1"/>
      <p:bldP spid="53" grpId="0"/>
      <p:bldP spid="54" grpId="0"/>
      <p:bldP spid="65" grpId="0"/>
      <p:bldP spid="86" grpId="0" animBg="1"/>
      <p:bldP spid="88" grpId="0" animBg="1"/>
      <p:bldP spid="106" grpId="0"/>
      <p:bldP spid="107" grpId="0"/>
      <p:bldP spid="70" grpId="0"/>
      <p:bldP spid="71" grpId="0" animBg="1"/>
      <p:bldP spid="72" grpId="0" animBg="1"/>
      <p:bldP spid="7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Binomial heap of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/>
                </a:r>
                <a:br>
                  <a:rPr lang="en-US" sz="3200" b="1" dirty="0">
                    <a:solidFill>
                      <a:srgbClr val="0070C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27347823"/>
                  </p:ext>
                </p:extLst>
              </p:nvPr>
            </p:nvGraphicFramePr>
            <p:xfrm>
              <a:off x="457200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27347823"/>
                  </p:ext>
                </p:extLst>
              </p:nvPr>
            </p:nvGraphicFramePr>
            <p:xfrm>
              <a:off x="457200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8065" r="-3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8065" r="-2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000" t="-8065" r="-1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8065" b="-2096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27948829"/>
                  </p:ext>
                </p:extLst>
              </p:nvPr>
            </p:nvGraphicFramePr>
            <p:xfrm>
              <a:off x="457200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27948829"/>
                  </p:ext>
                </p:extLst>
              </p:nvPr>
            </p:nvGraphicFramePr>
            <p:xfrm>
              <a:off x="457200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000" t="-8333" r="-2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0000" t="-8333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71824" y="1143000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24" y="1143000"/>
                <a:ext cx="93243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452" r="-774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/>
          <p:cNvSpPr/>
          <p:nvPr/>
        </p:nvSpPr>
        <p:spPr>
          <a:xfrm>
            <a:off x="4666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048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964668"/>
                <a:ext cx="51161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129446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446" y="4949439"/>
                <a:ext cx="51161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2204108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6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6801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5" idx="2"/>
          </p:cNvCxnSpPr>
          <p:nvPr/>
        </p:nvCxnSpPr>
        <p:spPr>
          <a:xfrm>
            <a:off x="1502584" y="3619500"/>
            <a:ext cx="70721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4624481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4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6696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67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23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19</a:t>
                </a:r>
                <a:endParaRPr lang="en-US" sz="1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63</a:t>
                </a:r>
                <a:endParaRPr lang="en-US" sz="1400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4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94300125"/>
                  </p:ext>
                </p:extLst>
              </p:nvPr>
            </p:nvGraphicFramePr>
            <p:xfrm>
              <a:off x="4251865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4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94300125"/>
                  </p:ext>
                </p:extLst>
              </p:nvPr>
            </p:nvGraphicFramePr>
            <p:xfrm>
              <a:off x="4251865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t="-8065" r="-301351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00000" t="-8065" r="-201351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200000" t="-8065" r="-101351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300000" t="-8065" r="-1351" b="-2096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21673558"/>
                  </p:ext>
                </p:extLst>
              </p:nvPr>
            </p:nvGraphicFramePr>
            <p:xfrm>
              <a:off x="4251865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21673558"/>
                  </p:ext>
                </p:extLst>
              </p:nvPr>
            </p:nvGraphicFramePr>
            <p:xfrm>
              <a:off x="4251865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t="-8333" r="-3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00000" t="-8333" r="-2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2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4717670" y="1143000"/>
                <a:ext cx="80419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670" y="1143000"/>
                <a:ext cx="804195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452" r="-8209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Oval 87"/>
          <p:cNvSpPr/>
          <p:nvPr/>
        </p:nvSpPr>
        <p:spPr>
          <a:xfrm>
            <a:off x="1268292" y="3506624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2455942" y="3619500"/>
            <a:ext cx="12034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2971800" y="3505200"/>
            <a:ext cx="973058" cy="1715988"/>
            <a:chOff x="6477000" y="3505200"/>
            <a:chExt cx="973058" cy="1715988"/>
          </a:xfrm>
        </p:grpSpPr>
        <p:grpSp>
          <p:nvGrpSpPr>
            <p:cNvPr id="108" name="Group 107"/>
            <p:cNvGrpSpPr/>
            <p:nvPr/>
          </p:nvGrpSpPr>
          <p:grpSpPr>
            <a:xfrm>
              <a:off x="6553200" y="3505200"/>
              <a:ext cx="843892" cy="1676400"/>
              <a:chOff x="7309508" y="3505200"/>
              <a:chExt cx="843892" cy="1676400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7919108" y="3505200"/>
                <a:ext cx="234292" cy="952500"/>
                <a:chOff x="2379121" y="3543300"/>
                <a:chExt cx="234292" cy="952500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2384813" y="35433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5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2379121" y="4267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2" name="Straight Connector 91"/>
                <p:cNvCxnSpPr>
                  <a:stCxn id="90" idx="4"/>
                  <a:endCxn id="91" idx="0"/>
                </p:cNvCxnSpPr>
                <p:nvPr/>
              </p:nvCxnSpPr>
              <p:spPr>
                <a:xfrm flipH="1">
                  <a:off x="2493421" y="3771900"/>
                  <a:ext cx="5692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/>
              <p:cNvGrpSpPr/>
              <p:nvPr/>
            </p:nvGrpSpPr>
            <p:grpSpPr>
              <a:xfrm>
                <a:off x="7309508" y="4229100"/>
                <a:ext cx="234292" cy="952500"/>
                <a:chOff x="2379121" y="3543300"/>
                <a:chExt cx="234292" cy="9525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2384813" y="35433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9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379121" y="4267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" name="Straight Connector 96"/>
                <p:cNvCxnSpPr>
                  <a:stCxn id="95" idx="4"/>
                  <a:endCxn id="96" idx="0"/>
                </p:cNvCxnSpPr>
                <p:nvPr/>
              </p:nvCxnSpPr>
              <p:spPr>
                <a:xfrm flipH="1">
                  <a:off x="2493421" y="3771900"/>
                  <a:ext cx="5692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8" name="Straight Connector 97"/>
              <p:cNvCxnSpPr>
                <a:stCxn id="90" idx="2"/>
                <a:endCxn id="95" idx="0"/>
              </p:cNvCxnSpPr>
              <p:nvPr/>
            </p:nvCxnSpPr>
            <p:spPr>
              <a:xfrm flipH="1">
                <a:off x="7429500" y="3619500"/>
                <a:ext cx="495300" cy="6096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extBox 102"/>
            <p:cNvSpPr txBox="1"/>
            <p:nvPr/>
          </p:nvSpPr>
          <p:spPr>
            <a:xfrm>
              <a:off x="7082650" y="4188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17</a:t>
              </a:r>
              <a:endParaRPr lang="en-US" sz="14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477000" y="49134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21</a:t>
              </a:r>
              <a:endParaRPr lang="en-US" sz="1400" dirty="0"/>
            </a:p>
          </p:txBody>
        </p:sp>
      </p:grpSp>
      <p:cxnSp>
        <p:nvCxnSpPr>
          <p:cNvPr id="70" name="Straight Arrow Connector 69"/>
          <p:cNvCxnSpPr>
            <a:stCxn id="90" idx="6"/>
            <a:endCxn id="15" idx="2"/>
          </p:cNvCxnSpPr>
          <p:nvPr/>
        </p:nvCxnSpPr>
        <p:spPr>
          <a:xfrm>
            <a:off x="3891892" y="3619500"/>
            <a:ext cx="278998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084508" y="4953000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508" y="4953000"/>
                <a:ext cx="506292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156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429000" y="49530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953000"/>
                <a:ext cx="511614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168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5562600" y="49530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953000"/>
                <a:ext cx="511614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333" r="-168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Down Arrow 28"/>
          <p:cNvSpPr/>
          <p:nvPr/>
        </p:nvSpPr>
        <p:spPr>
          <a:xfrm>
            <a:off x="533400" y="3048000"/>
            <a:ext cx="121165" cy="381000"/>
          </a:xfrm>
          <a:prstGeom prst="down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1336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79" name="Plus 78"/>
          <p:cNvSpPr/>
          <p:nvPr/>
        </p:nvSpPr>
        <p:spPr>
          <a:xfrm>
            <a:off x="3159665" y="1828800"/>
            <a:ext cx="457200" cy="457200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Equal 81"/>
          <p:cNvSpPr/>
          <p:nvPr/>
        </p:nvSpPr>
        <p:spPr>
          <a:xfrm>
            <a:off x="6131465" y="1905000"/>
            <a:ext cx="823819" cy="381000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3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80900999"/>
                  </p:ext>
                </p:extLst>
              </p:nvPr>
            </p:nvGraphicFramePr>
            <p:xfrm>
              <a:off x="6959600" y="1905000"/>
              <a:ext cx="19558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91160"/>
                    <a:gridCol w="391160"/>
                    <a:gridCol w="391160"/>
                    <a:gridCol w="391160"/>
                    <a:gridCol w="391160"/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3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80900999"/>
                  </p:ext>
                </p:extLst>
              </p:nvPr>
            </p:nvGraphicFramePr>
            <p:xfrm>
              <a:off x="6959600" y="1905000"/>
              <a:ext cx="19558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91160"/>
                    <a:gridCol w="391160"/>
                    <a:gridCol w="391160"/>
                    <a:gridCol w="391160"/>
                    <a:gridCol w="39116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4"/>
                          <a:stretch>
                            <a:fillRect l="-1563" t="-8065" r="-401563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4"/>
                          <a:stretch>
                            <a:fillRect l="-101563" t="-8065" r="-301563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4"/>
                          <a:stretch>
                            <a:fillRect l="-198462" t="-8065" r="-196923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4"/>
                          <a:stretch>
                            <a:fillRect l="-303125" t="-8065" r="-1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4"/>
                          <a:stretch>
                            <a:fillRect l="-403125" t="-8065" b="-2096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7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96539545"/>
                  </p:ext>
                </p:extLst>
              </p:nvPr>
            </p:nvGraphicFramePr>
            <p:xfrm>
              <a:off x="6959600" y="1524000"/>
              <a:ext cx="1955800" cy="381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91160"/>
                    <a:gridCol w="391160"/>
                    <a:gridCol w="391160"/>
                    <a:gridCol w="391160"/>
                    <a:gridCol w="391160"/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7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96539545"/>
                  </p:ext>
                </p:extLst>
              </p:nvPr>
            </p:nvGraphicFramePr>
            <p:xfrm>
              <a:off x="6959600" y="1524000"/>
              <a:ext cx="1955800" cy="381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91160"/>
                    <a:gridCol w="391160"/>
                    <a:gridCol w="391160"/>
                    <a:gridCol w="391160"/>
                    <a:gridCol w="39116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5"/>
                          <a:stretch>
                            <a:fillRect l="-1563" t="-7937" r="-401563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5"/>
                          <a:stretch>
                            <a:fillRect l="-101563" t="-7937" r="-301563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5"/>
                          <a:stretch>
                            <a:fillRect l="-198462" t="-7937" r="-196923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5"/>
                          <a:stretch>
                            <a:fillRect l="-303125" t="-7937" r="-100000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7425405" y="1143000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405" y="1143000"/>
                <a:ext cx="932435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6452" r="-774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15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6C31"/>
                </a:solidFill>
              </a:rPr>
              <a:t>Merging </a:t>
            </a:r>
            <a:r>
              <a:rPr lang="en-US" sz="2800" b="1" dirty="0"/>
              <a:t>two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/>
              <a:t>Heaps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98845543"/>
                  </p:ext>
                </p:extLst>
              </p:nvPr>
            </p:nvGraphicFramePr>
            <p:xfrm>
              <a:off x="457200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98845543"/>
                  </p:ext>
                </p:extLst>
              </p:nvPr>
            </p:nvGraphicFramePr>
            <p:xfrm>
              <a:off x="457200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8065" r="-3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8065" r="-2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8065" r="-1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000" t="-8065" b="-2096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83457000"/>
                  </p:ext>
                </p:extLst>
              </p:nvPr>
            </p:nvGraphicFramePr>
            <p:xfrm>
              <a:off x="457200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83457000"/>
                  </p:ext>
                </p:extLst>
              </p:nvPr>
            </p:nvGraphicFramePr>
            <p:xfrm>
              <a:off x="457200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8333" r="-2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000" t="-8333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71824" y="1143000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24" y="1143000"/>
                <a:ext cx="93243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452" r="-774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048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964668"/>
                <a:ext cx="51161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129446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446" y="4949439"/>
                <a:ext cx="51161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2204108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6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>
            <a:endCxn id="55" idx="2"/>
          </p:cNvCxnSpPr>
          <p:nvPr/>
        </p:nvCxnSpPr>
        <p:spPr>
          <a:xfrm>
            <a:off x="1502584" y="3619500"/>
            <a:ext cx="70721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4624481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4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6696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67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23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19</a:t>
                </a:r>
                <a:endParaRPr lang="en-US" sz="1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63</a:t>
                </a:r>
                <a:endParaRPr lang="en-US" sz="1400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4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24177155"/>
                  </p:ext>
                </p:extLst>
              </p:nvPr>
            </p:nvGraphicFramePr>
            <p:xfrm>
              <a:off x="4251865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4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24177155"/>
                  </p:ext>
                </p:extLst>
              </p:nvPr>
            </p:nvGraphicFramePr>
            <p:xfrm>
              <a:off x="4251865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t="-8065" r="-301351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00000" t="-8065" r="-201351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200000" t="-8065" r="-101351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300000" t="-8065" r="-1351" b="-2096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77827335"/>
                  </p:ext>
                </p:extLst>
              </p:nvPr>
            </p:nvGraphicFramePr>
            <p:xfrm>
              <a:off x="4251865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77827335"/>
                  </p:ext>
                </p:extLst>
              </p:nvPr>
            </p:nvGraphicFramePr>
            <p:xfrm>
              <a:off x="4251865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t="-8333" r="-3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00000" t="-8333" r="-2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2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4717670" y="1143000"/>
                <a:ext cx="80419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670" y="1143000"/>
                <a:ext cx="804195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452" r="-8209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466650" y="3505200"/>
            <a:ext cx="1030242" cy="230024"/>
            <a:chOff x="466650" y="3505200"/>
            <a:chExt cx="1030242" cy="230024"/>
          </a:xfrm>
        </p:grpSpPr>
        <p:sp>
          <p:nvSpPr>
            <p:cNvPr id="52" name="Oval 51"/>
            <p:cNvSpPr/>
            <p:nvPr/>
          </p:nvSpPr>
          <p:spPr>
            <a:xfrm>
              <a:off x="466650" y="3505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3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680108" y="3619500"/>
              <a:ext cx="5881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1268292" y="3506624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8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3" name="Straight Arrow Connector 92"/>
          <p:cNvCxnSpPr/>
          <p:nvPr/>
        </p:nvCxnSpPr>
        <p:spPr>
          <a:xfrm>
            <a:off x="2455942" y="3619500"/>
            <a:ext cx="12034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2971800" y="3505200"/>
            <a:ext cx="973058" cy="1715988"/>
            <a:chOff x="6477000" y="3505200"/>
            <a:chExt cx="973058" cy="1715988"/>
          </a:xfrm>
        </p:grpSpPr>
        <p:grpSp>
          <p:nvGrpSpPr>
            <p:cNvPr id="108" name="Group 107"/>
            <p:cNvGrpSpPr/>
            <p:nvPr/>
          </p:nvGrpSpPr>
          <p:grpSpPr>
            <a:xfrm>
              <a:off x="6553200" y="3505200"/>
              <a:ext cx="843892" cy="1676400"/>
              <a:chOff x="7309508" y="3505200"/>
              <a:chExt cx="843892" cy="1676400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7919108" y="3505200"/>
                <a:ext cx="234292" cy="952500"/>
                <a:chOff x="2379121" y="3543300"/>
                <a:chExt cx="234292" cy="952500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2384813" y="35433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5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2379121" y="4267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2" name="Straight Connector 91"/>
                <p:cNvCxnSpPr>
                  <a:stCxn id="90" idx="4"/>
                  <a:endCxn id="91" idx="0"/>
                </p:cNvCxnSpPr>
                <p:nvPr/>
              </p:nvCxnSpPr>
              <p:spPr>
                <a:xfrm flipH="1">
                  <a:off x="2493421" y="3771900"/>
                  <a:ext cx="5692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/>
              <p:cNvGrpSpPr/>
              <p:nvPr/>
            </p:nvGrpSpPr>
            <p:grpSpPr>
              <a:xfrm>
                <a:off x="7309508" y="4229100"/>
                <a:ext cx="234292" cy="952500"/>
                <a:chOff x="2379121" y="3543300"/>
                <a:chExt cx="234292" cy="9525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2384813" y="35433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9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379121" y="4267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" name="Straight Connector 96"/>
                <p:cNvCxnSpPr>
                  <a:stCxn id="95" idx="4"/>
                  <a:endCxn id="96" idx="0"/>
                </p:cNvCxnSpPr>
                <p:nvPr/>
              </p:nvCxnSpPr>
              <p:spPr>
                <a:xfrm flipH="1">
                  <a:off x="2493421" y="3771900"/>
                  <a:ext cx="5692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8" name="Straight Connector 97"/>
              <p:cNvCxnSpPr>
                <a:stCxn id="90" idx="2"/>
                <a:endCxn id="95" idx="0"/>
              </p:cNvCxnSpPr>
              <p:nvPr/>
            </p:nvCxnSpPr>
            <p:spPr>
              <a:xfrm flipH="1">
                <a:off x="7429500" y="3619500"/>
                <a:ext cx="495300" cy="6096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extBox 102"/>
            <p:cNvSpPr txBox="1"/>
            <p:nvPr/>
          </p:nvSpPr>
          <p:spPr>
            <a:xfrm>
              <a:off x="7082650" y="4188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17</a:t>
              </a:r>
              <a:endParaRPr lang="en-US" sz="14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477000" y="49134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21</a:t>
              </a:r>
              <a:endParaRPr lang="en-US" sz="1400" dirty="0"/>
            </a:p>
          </p:txBody>
        </p:sp>
      </p:grpSp>
      <p:cxnSp>
        <p:nvCxnSpPr>
          <p:cNvPr id="70" name="Straight Arrow Connector 69"/>
          <p:cNvCxnSpPr>
            <a:stCxn id="90" idx="6"/>
            <a:endCxn id="15" idx="2"/>
          </p:cNvCxnSpPr>
          <p:nvPr/>
        </p:nvCxnSpPr>
        <p:spPr>
          <a:xfrm>
            <a:off x="3891892" y="3619500"/>
            <a:ext cx="278998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084508" y="4953000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508" y="4953000"/>
                <a:ext cx="506292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156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429000" y="49530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953000"/>
                <a:ext cx="511614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168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5562600" y="49530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953000"/>
                <a:ext cx="511614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333" r="-168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Down Arrow 28"/>
          <p:cNvSpPr/>
          <p:nvPr/>
        </p:nvSpPr>
        <p:spPr>
          <a:xfrm>
            <a:off x="533400" y="3048000"/>
            <a:ext cx="121165" cy="381000"/>
          </a:xfrm>
          <a:prstGeom prst="down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1262600" y="3505200"/>
            <a:ext cx="234292" cy="952500"/>
            <a:chOff x="2379121" y="3543300"/>
            <a:chExt cx="234292" cy="952500"/>
          </a:xfrm>
        </p:grpSpPr>
        <p:sp>
          <p:nvSpPr>
            <p:cNvPr id="87" name="Oval 86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3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8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100" name="Straight Connector 99"/>
            <p:cNvCxnSpPr>
              <a:stCxn id="87" idx="4"/>
              <a:endCxn id="99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/>
          <p:cNvSpPr txBox="1"/>
          <p:nvPr/>
        </p:nvSpPr>
        <p:spPr>
          <a:xfrm>
            <a:off x="21336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1533201" y="3505200"/>
            <a:ext cx="921762" cy="1715988"/>
            <a:chOff x="6477000" y="3505200"/>
            <a:chExt cx="921762" cy="1715988"/>
          </a:xfrm>
        </p:grpSpPr>
        <p:grpSp>
          <p:nvGrpSpPr>
            <p:cNvPr id="106" name="Group 105"/>
            <p:cNvGrpSpPr/>
            <p:nvPr/>
          </p:nvGrpSpPr>
          <p:grpSpPr>
            <a:xfrm>
              <a:off x="6553200" y="3505200"/>
              <a:ext cx="843892" cy="1676400"/>
              <a:chOff x="7309508" y="3505200"/>
              <a:chExt cx="843892" cy="1676400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7919108" y="3505200"/>
                <a:ext cx="234292" cy="952500"/>
                <a:chOff x="2379121" y="3543300"/>
                <a:chExt cx="234292" cy="952500"/>
              </a:xfrm>
            </p:grpSpPr>
            <p:sp>
              <p:nvSpPr>
                <p:cNvPr id="117" name="Oval 116"/>
                <p:cNvSpPr/>
                <p:nvPr/>
              </p:nvSpPr>
              <p:spPr>
                <a:xfrm>
                  <a:off x="2384813" y="35433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3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2379121" y="4267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9" name="Straight Connector 118"/>
                <p:cNvCxnSpPr>
                  <a:stCxn id="117" idx="4"/>
                  <a:endCxn id="118" idx="0"/>
                </p:cNvCxnSpPr>
                <p:nvPr/>
              </p:nvCxnSpPr>
              <p:spPr>
                <a:xfrm flipH="1">
                  <a:off x="2493421" y="3771900"/>
                  <a:ext cx="5692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Group 111"/>
              <p:cNvGrpSpPr/>
              <p:nvPr/>
            </p:nvGrpSpPr>
            <p:grpSpPr>
              <a:xfrm>
                <a:off x="7309508" y="4229100"/>
                <a:ext cx="234292" cy="952500"/>
                <a:chOff x="2379121" y="3543300"/>
                <a:chExt cx="234292" cy="952500"/>
              </a:xfrm>
            </p:grpSpPr>
            <p:sp>
              <p:nvSpPr>
                <p:cNvPr id="114" name="Oval 113"/>
                <p:cNvSpPr/>
                <p:nvPr/>
              </p:nvSpPr>
              <p:spPr>
                <a:xfrm>
                  <a:off x="2384813" y="35433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6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2379121" y="4267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6" name="Straight Connector 115"/>
                <p:cNvCxnSpPr>
                  <a:stCxn id="114" idx="4"/>
                  <a:endCxn id="115" idx="0"/>
                </p:cNvCxnSpPr>
                <p:nvPr/>
              </p:nvCxnSpPr>
              <p:spPr>
                <a:xfrm flipH="1">
                  <a:off x="2493421" y="3771900"/>
                  <a:ext cx="5692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3" name="Straight Connector 112"/>
              <p:cNvCxnSpPr>
                <a:stCxn id="117" idx="2"/>
                <a:endCxn id="114" idx="0"/>
              </p:cNvCxnSpPr>
              <p:nvPr/>
            </p:nvCxnSpPr>
            <p:spPr>
              <a:xfrm flipH="1">
                <a:off x="7429500" y="3619500"/>
                <a:ext cx="495300" cy="6096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TextBox 106"/>
            <p:cNvSpPr txBox="1"/>
            <p:nvPr/>
          </p:nvSpPr>
          <p:spPr>
            <a:xfrm>
              <a:off x="7082650" y="4188023"/>
              <a:ext cx="316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 </a:t>
              </a:r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477000" y="49134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1143000" y="4953000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953000"/>
                <a:ext cx="506292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156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2079186" y="49530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86" y="4953000"/>
                <a:ext cx="511614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16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Plus 30"/>
          <p:cNvSpPr/>
          <p:nvPr/>
        </p:nvSpPr>
        <p:spPr>
          <a:xfrm>
            <a:off x="3159665" y="1828800"/>
            <a:ext cx="457200" cy="457200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qual 31"/>
          <p:cNvSpPr/>
          <p:nvPr/>
        </p:nvSpPr>
        <p:spPr>
          <a:xfrm>
            <a:off x="6131465" y="1905000"/>
            <a:ext cx="823819" cy="381000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2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07591238"/>
                  </p:ext>
                </p:extLst>
              </p:nvPr>
            </p:nvGraphicFramePr>
            <p:xfrm>
              <a:off x="6959600" y="1905000"/>
              <a:ext cx="19558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91160"/>
                    <a:gridCol w="391160"/>
                    <a:gridCol w="391160"/>
                    <a:gridCol w="391160"/>
                    <a:gridCol w="391160"/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2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07591238"/>
                  </p:ext>
                </p:extLst>
              </p:nvPr>
            </p:nvGraphicFramePr>
            <p:xfrm>
              <a:off x="6959600" y="1905000"/>
              <a:ext cx="19558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91160"/>
                    <a:gridCol w="391160"/>
                    <a:gridCol w="391160"/>
                    <a:gridCol w="391160"/>
                    <a:gridCol w="39116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6"/>
                          <a:stretch>
                            <a:fillRect l="-1563" t="-8065" r="-401563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6"/>
                          <a:stretch>
                            <a:fillRect l="-101563" t="-8065" r="-301563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6"/>
                          <a:stretch>
                            <a:fillRect l="-198462" t="-8065" r="-196923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6"/>
                          <a:stretch>
                            <a:fillRect l="-303125" t="-8065" r="-1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6"/>
                          <a:stretch>
                            <a:fillRect l="-403125" t="-8065" b="-2096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3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85102863"/>
                  </p:ext>
                </p:extLst>
              </p:nvPr>
            </p:nvGraphicFramePr>
            <p:xfrm>
              <a:off x="6959600" y="1524000"/>
              <a:ext cx="1955800" cy="381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91160"/>
                    <a:gridCol w="391160"/>
                    <a:gridCol w="391160"/>
                    <a:gridCol w="391160"/>
                    <a:gridCol w="391160"/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3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85102863"/>
                  </p:ext>
                </p:extLst>
              </p:nvPr>
            </p:nvGraphicFramePr>
            <p:xfrm>
              <a:off x="6959600" y="1524000"/>
              <a:ext cx="1955800" cy="381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91160"/>
                    <a:gridCol w="391160"/>
                    <a:gridCol w="391160"/>
                    <a:gridCol w="391160"/>
                    <a:gridCol w="39116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7"/>
                          <a:stretch>
                            <a:fillRect l="-1563" t="-7937" r="-401563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7"/>
                          <a:stretch>
                            <a:fillRect l="-101563" t="-7937" r="-301563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7"/>
                          <a:stretch>
                            <a:fillRect l="-198462" t="-7937" r="-196923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7"/>
                          <a:stretch>
                            <a:fillRect l="-303125" t="-7937" r="-100000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/>
              <p:cNvSpPr txBox="1"/>
              <p:nvPr/>
            </p:nvSpPr>
            <p:spPr>
              <a:xfrm>
                <a:off x="7425405" y="1143000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405" y="1143000"/>
                <a:ext cx="932435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6452" r="-774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37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5177E-6 L 0.08507 0.0055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3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68" grpId="0"/>
      <p:bldP spid="29" grpId="0" animBg="1"/>
      <p:bldP spid="29" grpId="1" animBg="1"/>
      <p:bldP spid="101" grpId="0"/>
      <p:bldP spid="120" grpId="0"/>
      <p:bldP spid="120" grpId="1"/>
      <p:bldP spid="1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Representing</a:t>
            </a:r>
            <a:r>
              <a:rPr lang="en-US" sz="3200" dirty="0"/>
              <a:t> any </a:t>
            </a:r>
            <a:r>
              <a:rPr lang="en-US" sz="3200" dirty="0" smtClean="0"/>
              <a:t>tree</a:t>
            </a:r>
            <a:endParaRPr lang="en-US" sz="3200" dirty="0">
              <a:solidFill>
                <a:srgbClr val="006C3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as </a:t>
            </a:r>
            <a:r>
              <a:rPr lang="en-US" sz="2800" b="1" dirty="0">
                <a:solidFill>
                  <a:schemeClr val="tx1"/>
                </a:solidFill>
              </a:rPr>
              <a:t>a </a:t>
            </a:r>
            <a:r>
              <a:rPr lang="en-US" sz="2800" b="1" dirty="0" smtClean="0">
                <a:solidFill>
                  <a:srgbClr val="0070C0"/>
                </a:solidFill>
              </a:rPr>
              <a:t>binary </a:t>
            </a:r>
            <a:r>
              <a:rPr lang="en-US" sz="2800" b="1" dirty="0" smtClean="0">
                <a:solidFill>
                  <a:schemeClr val="tx1"/>
                </a:solidFill>
              </a:rPr>
              <a:t>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1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6C31"/>
                </a:solidFill>
              </a:rPr>
              <a:t>Merging </a:t>
            </a:r>
            <a:r>
              <a:rPr lang="en-US" sz="2800" b="1" dirty="0"/>
              <a:t>two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/>
              <a:t>Heaps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4624481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4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6696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67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23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19</a:t>
                </a:r>
                <a:endParaRPr lang="en-US" sz="1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63</a:t>
                </a:r>
                <a:endParaRPr lang="en-US" sz="1400" dirty="0"/>
              </a:p>
            </p:txBody>
          </p:sp>
        </p:grpSp>
      </p:grpSp>
      <p:cxnSp>
        <p:nvCxnSpPr>
          <p:cNvPr id="93" name="Straight Arrow Connector 92"/>
          <p:cNvCxnSpPr/>
          <p:nvPr/>
        </p:nvCxnSpPr>
        <p:spPr>
          <a:xfrm>
            <a:off x="2445752" y="3619500"/>
            <a:ext cx="12034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2971800" y="3505200"/>
            <a:ext cx="973058" cy="1715988"/>
            <a:chOff x="6477000" y="3505200"/>
            <a:chExt cx="973058" cy="1715988"/>
          </a:xfrm>
        </p:grpSpPr>
        <p:grpSp>
          <p:nvGrpSpPr>
            <p:cNvPr id="108" name="Group 107"/>
            <p:cNvGrpSpPr/>
            <p:nvPr/>
          </p:nvGrpSpPr>
          <p:grpSpPr>
            <a:xfrm>
              <a:off x="6553200" y="3505200"/>
              <a:ext cx="843892" cy="1676400"/>
              <a:chOff x="7309508" y="3505200"/>
              <a:chExt cx="843892" cy="1676400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7919108" y="3505200"/>
                <a:ext cx="234292" cy="952500"/>
                <a:chOff x="2379121" y="3543300"/>
                <a:chExt cx="234292" cy="952500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2384813" y="35433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5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2379121" y="4267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2" name="Straight Connector 91"/>
                <p:cNvCxnSpPr>
                  <a:stCxn id="90" idx="4"/>
                  <a:endCxn id="91" idx="0"/>
                </p:cNvCxnSpPr>
                <p:nvPr/>
              </p:nvCxnSpPr>
              <p:spPr>
                <a:xfrm flipH="1">
                  <a:off x="2493421" y="3771900"/>
                  <a:ext cx="5692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/>
              <p:cNvGrpSpPr/>
              <p:nvPr/>
            </p:nvGrpSpPr>
            <p:grpSpPr>
              <a:xfrm>
                <a:off x="7309508" y="4229100"/>
                <a:ext cx="234292" cy="952500"/>
                <a:chOff x="2379121" y="3543300"/>
                <a:chExt cx="234292" cy="9525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2384813" y="35433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9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379121" y="4267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" name="Straight Connector 96"/>
                <p:cNvCxnSpPr>
                  <a:stCxn id="95" idx="4"/>
                  <a:endCxn id="96" idx="0"/>
                </p:cNvCxnSpPr>
                <p:nvPr/>
              </p:nvCxnSpPr>
              <p:spPr>
                <a:xfrm flipH="1">
                  <a:off x="2493421" y="3771900"/>
                  <a:ext cx="5692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8" name="Straight Connector 97"/>
              <p:cNvCxnSpPr>
                <a:stCxn id="90" idx="2"/>
                <a:endCxn id="95" idx="0"/>
              </p:cNvCxnSpPr>
              <p:nvPr/>
            </p:nvCxnSpPr>
            <p:spPr>
              <a:xfrm flipH="1">
                <a:off x="7429500" y="3619500"/>
                <a:ext cx="495300" cy="6096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extBox 102"/>
            <p:cNvSpPr txBox="1"/>
            <p:nvPr/>
          </p:nvSpPr>
          <p:spPr>
            <a:xfrm>
              <a:off x="7082650" y="4188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17</a:t>
              </a:r>
              <a:endParaRPr lang="en-US" sz="14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477000" y="49134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21</a:t>
              </a:r>
              <a:endParaRPr lang="en-US" sz="1400" dirty="0"/>
            </a:p>
          </p:txBody>
        </p:sp>
      </p:grpSp>
      <p:cxnSp>
        <p:nvCxnSpPr>
          <p:cNvPr id="70" name="Straight Arrow Connector 69"/>
          <p:cNvCxnSpPr>
            <a:stCxn id="90" idx="6"/>
            <a:endCxn id="15" idx="2"/>
          </p:cNvCxnSpPr>
          <p:nvPr/>
        </p:nvCxnSpPr>
        <p:spPr>
          <a:xfrm>
            <a:off x="3891892" y="3619500"/>
            <a:ext cx="278998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429000" y="49530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953000"/>
                <a:ext cx="511614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168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5562600" y="49530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953000"/>
                <a:ext cx="51161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68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2" name="Group 121"/>
          <p:cNvGrpSpPr/>
          <p:nvPr/>
        </p:nvGrpSpPr>
        <p:grpSpPr>
          <a:xfrm>
            <a:off x="1533201" y="3505200"/>
            <a:ext cx="921762" cy="1715988"/>
            <a:chOff x="6477000" y="3505200"/>
            <a:chExt cx="921762" cy="1715988"/>
          </a:xfrm>
        </p:grpSpPr>
        <p:grpSp>
          <p:nvGrpSpPr>
            <p:cNvPr id="123" name="Group 122"/>
            <p:cNvGrpSpPr/>
            <p:nvPr/>
          </p:nvGrpSpPr>
          <p:grpSpPr>
            <a:xfrm>
              <a:off x="6553200" y="3505200"/>
              <a:ext cx="843892" cy="1676400"/>
              <a:chOff x="7309508" y="3505200"/>
              <a:chExt cx="843892" cy="1676400"/>
            </a:xfrm>
          </p:grpSpPr>
          <p:grpSp>
            <p:nvGrpSpPr>
              <p:cNvPr id="126" name="Group 125"/>
              <p:cNvGrpSpPr/>
              <p:nvPr/>
            </p:nvGrpSpPr>
            <p:grpSpPr>
              <a:xfrm>
                <a:off x="7919108" y="3505200"/>
                <a:ext cx="234292" cy="952500"/>
                <a:chOff x="2379121" y="3543300"/>
                <a:chExt cx="234292" cy="952500"/>
              </a:xfrm>
            </p:grpSpPr>
            <p:sp>
              <p:nvSpPr>
                <p:cNvPr id="132" name="Oval 131"/>
                <p:cNvSpPr/>
                <p:nvPr/>
              </p:nvSpPr>
              <p:spPr>
                <a:xfrm>
                  <a:off x="2384813" y="35433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3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2379121" y="4267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4" name="Straight Connector 133"/>
                <p:cNvCxnSpPr>
                  <a:stCxn id="132" idx="4"/>
                  <a:endCxn id="133" idx="0"/>
                </p:cNvCxnSpPr>
                <p:nvPr/>
              </p:nvCxnSpPr>
              <p:spPr>
                <a:xfrm flipH="1">
                  <a:off x="2493421" y="3771900"/>
                  <a:ext cx="5692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126"/>
              <p:cNvGrpSpPr/>
              <p:nvPr/>
            </p:nvGrpSpPr>
            <p:grpSpPr>
              <a:xfrm>
                <a:off x="7309508" y="4229100"/>
                <a:ext cx="234292" cy="952500"/>
                <a:chOff x="2379121" y="3543300"/>
                <a:chExt cx="234292" cy="952500"/>
              </a:xfrm>
            </p:grpSpPr>
            <p:sp>
              <p:nvSpPr>
                <p:cNvPr id="129" name="Oval 128"/>
                <p:cNvSpPr/>
                <p:nvPr/>
              </p:nvSpPr>
              <p:spPr>
                <a:xfrm>
                  <a:off x="2384813" y="35433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6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2379121" y="4267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" name="Straight Connector 130"/>
                <p:cNvCxnSpPr>
                  <a:stCxn id="129" idx="4"/>
                  <a:endCxn id="130" idx="0"/>
                </p:cNvCxnSpPr>
                <p:nvPr/>
              </p:nvCxnSpPr>
              <p:spPr>
                <a:xfrm flipH="1">
                  <a:off x="2493421" y="3771900"/>
                  <a:ext cx="5692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8" name="Straight Connector 127"/>
              <p:cNvCxnSpPr>
                <a:stCxn id="132" idx="2"/>
                <a:endCxn id="129" idx="0"/>
              </p:cNvCxnSpPr>
              <p:nvPr/>
            </p:nvCxnSpPr>
            <p:spPr>
              <a:xfrm flipH="1">
                <a:off x="7429500" y="3619500"/>
                <a:ext cx="495300" cy="6096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TextBox 123"/>
            <p:cNvSpPr txBox="1"/>
            <p:nvPr/>
          </p:nvSpPr>
          <p:spPr>
            <a:xfrm>
              <a:off x="7082650" y="4188023"/>
              <a:ext cx="316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 </a:t>
              </a:r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477000" y="49134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sz="1400" dirty="0"/>
            </a:p>
          </p:txBody>
        </p:sp>
      </p:grpSp>
      <p:sp>
        <p:nvSpPr>
          <p:cNvPr id="135" name="Down Arrow 134"/>
          <p:cNvSpPr/>
          <p:nvPr/>
        </p:nvSpPr>
        <p:spPr>
          <a:xfrm>
            <a:off x="2241035" y="3048000"/>
            <a:ext cx="121165" cy="381000"/>
          </a:xfrm>
          <a:prstGeom prst="down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2079186" y="49530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86" y="4953000"/>
                <a:ext cx="511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6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7" name="Group 136"/>
          <p:cNvGrpSpPr/>
          <p:nvPr/>
        </p:nvGrpSpPr>
        <p:grpSpPr>
          <a:xfrm>
            <a:off x="1615093" y="3505200"/>
            <a:ext cx="2294316" cy="2096988"/>
            <a:chOff x="2045695" y="3505200"/>
            <a:chExt cx="2294316" cy="2096988"/>
          </a:xfrm>
        </p:grpSpPr>
        <p:grpSp>
          <p:nvGrpSpPr>
            <p:cNvPr id="138" name="Group 137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59" name="Group 15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65" name="Oval 16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3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6" name="Oval 16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7" name="Straight Connector 166"/>
                  <p:cNvCxnSpPr>
                    <a:stCxn id="165" idx="4"/>
                    <a:endCxn id="16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0" name="Group 15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62" name="Oval 16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Oval 16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4" name="Straight Connector 163"/>
                  <p:cNvCxnSpPr>
                    <a:stCxn id="162" idx="4"/>
                    <a:endCxn id="16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1" name="Straight Connector 160"/>
                <p:cNvCxnSpPr>
                  <a:stCxn id="16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8" name="Group 14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50" name="Group 149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6" name="Oval 155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Oval 156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8" name="Straight Connector 157"/>
                  <p:cNvCxnSpPr>
                    <a:stCxn id="156" idx="4"/>
                    <a:endCxn id="157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1" name="Group 150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3" name="Oval 152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Oval 153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5" name="Straight Connector 154"/>
                  <p:cNvCxnSpPr>
                    <a:stCxn id="153" idx="4"/>
                    <a:endCxn id="154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2" name="Straight Connector 151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9" name="Straight Connector 148"/>
              <p:cNvCxnSpPr>
                <a:stCxn id="16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>
              <a:off x="2045695" y="4092175"/>
              <a:ext cx="2294316" cy="1510013"/>
              <a:chOff x="6340003" y="4148502"/>
              <a:chExt cx="2294316" cy="1510013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</a:t>
                </a:r>
                <a:endParaRPr lang="en-US" sz="1400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8</a:t>
                </a:r>
                <a:endParaRPr lang="en-US" sz="1400" dirty="0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6986681" y="4176696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5</a:t>
                </a:r>
                <a:endParaRPr lang="en-US" sz="1400" dirty="0"/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11</a:t>
                </a:r>
                <a:endParaRPr lang="en-US" sz="1400" dirty="0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17</a:t>
                </a:r>
                <a:endParaRPr lang="en-US" sz="1400" dirty="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6340003" y="4764993"/>
                <a:ext cx="3161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 </a:t>
                </a:r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340003" y="5350738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21</a:t>
                </a:r>
                <a:endParaRPr lang="en-US" sz="1400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/>
              <p:cNvSpPr txBox="1"/>
              <p:nvPr/>
            </p:nvSpPr>
            <p:spPr>
              <a:xfrm>
                <a:off x="2667000" y="4964668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8" name="TextBox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964668"/>
                <a:ext cx="51161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9" name="Group 168"/>
          <p:cNvGrpSpPr/>
          <p:nvPr/>
        </p:nvGrpSpPr>
        <p:grpSpPr>
          <a:xfrm>
            <a:off x="1972884" y="4151412"/>
            <a:ext cx="2294316" cy="2096988"/>
            <a:chOff x="2045695" y="3505200"/>
            <a:chExt cx="2294316" cy="2096988"/>
          </a:xfrm>
        </p:grpSpPr>
        <p:grpSp>
          <p:nvGrpSpPr>
            <p:cNvPr id="170" name="Group 169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179" name="Group 178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1" name="Group 190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97" name="Oval 196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3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8" name="Oval 197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9" name="Straight Connector 198"/>
                  <p:cNvCxnSpPr>
                    <a:stCxn id="197" idx="4"/>
                    <a:endCxn id="198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2" name="Group 191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94" name="Oval 193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Oval 194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6" name="Straight Connector 195"/>
                  <p:cNvCxnSpPr>
                    <a:stCxn id="194" idx="4"/>
                    <a:endCxn id="195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3" name="Straight Connector 192"/>
                <p:cNvCxnSpPr>
                  <a:stCxn id="197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82" name="Group 181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88" name="Oval 187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" name="Oval 188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0" name="Straight Connector 189"/>
                  <p:cNvCxnSpPr>
                    <a:stCxn id="188" idx="4"/>
                    <a:endCxn id="189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3" name="Group 182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85" name="Oval 18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Oval 18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7" name="Straight Connector 186"/>
                  <p:cNvCxnSpPr>
                    <a:stCxn id="185" idx="4"/>
                    <a:endCxn id="18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4" name="Straight Connector 183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1" name="Straight Connector 180"/>
              <p:cNvCxnSpPr>
                <a:stCxn id="197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2045695" y="4092175"/>
              <a:ext cx="2294316" cy="1510013"/>
              <a:chOff x="6340003" y="4148502"/>
              <a:chExt cx="2294316" cy="1510013"/>
            </a:xfrm>
          </p:grpSpPr>
          <p:sp>
            <p:nvSpPr>
              <p:cNvPr id="172" name="TextBox 171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</a:t>
                </a:r>
                <a:endParaRPr lang="en-US" sz="1400" dirty="0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8</a:t>
                </a:r>
                <a:endParaRPr lang="en-US" sz="14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6986681" y="4176696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5</a:t>
                </a:r>
                <a:endParaRPr lang="en-US" sz="1400" dirty="0"/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11</a:t>
                </a:r>
                <a:endParaRPr lang="en-US" sz="1400" dirty="0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17</a:t>
                </a:r>
                <a:endParaRPr lang="en-US" sz="1400" dirty="0"/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6340003" y="4764993"/>
                <a:ext cx="3161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 </a:t>
                </a:r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6340003" y="5350738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21</a:t>
                </a:r>
                <a:endParaRPr lang="en-US" sz="1400" dirty="0"/>
              </a:p>
            </p:txBody>
          </p:sp>
        </p:grpSp>
      </p:grpSp>
      <p:cxnSp>
        <p:nvCxnSpPr>
          <p:cNvPr id="200" name="Straight Connector 199"/>
          <p:cNvCxnSpPr/>
          <p:nvPr/>
        </p:nvCxnSpPr>
        <p:spPr>
          <a:xfrm flipH="1">
            <a:off x="4267200" y="3619500"/>
            <a:ext cx="2390962" cy="6263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Plus 200"/>
          <p:cNvSpPr/>
          <p:nvPr/>
        </p:nvSpPr>
        <p:spPr>
          <a:xfrm>
            <a:off x="3159665" y="1828800"/>
            <a:ext cx="457200" cy="457200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Equal 201"/>
          <p:cNvSpPr/>
          <p:nvPr/>
        </p:nvSpPr>
        <p:spPr>
          <a:xfrm>
            <a:off x="6131465" y="1905000"/>
            <a:ext cx="823819" cy="381000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3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97830488"/>
                  </p:ext>
                </p:extLst>
              </p:nvPr>
            </p:nvGraphicFramePr>
            <p:xfrm>
              <a:off x="457200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03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97830488"/>
                  </p:ext>
                </p:extLst>
              </p:nvPr>
            </p:nvGraphicFramePr>
            <p:xfrm>
              <a:off x="457200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t="-8065" r="-3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00000" t="-8065" r="-2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0000" t="-8065" r="-1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300000" t="-8065" b="-2096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4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81182889"/>
                  </p:ext>
                </p:extLst>
              </p:nvPr>
            </p:nvGraphicFramePr>
            <p:xfrm>
              <a:off x="457200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04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81182889"/>
                  </p:ext>
                </p:extLst>
              </p:nvPr>
            </p:nvGraphicFramePr>
            <p:xfrm>
              <a:off x="457200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000" t="-8333" r="-2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200000" t="-8333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00000" t="-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>
                <a:off x="971824" y="1143000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24" y="1143000"/>
                <a:ext cx="93243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452" r="-774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28640637"/>
                  </p:ext>
                </p:extLst>
              </p:nvPr>
            </p:nvGraphicFramePr>
            <p:xfrm>
              <a:off x="4251865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0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28640637"/>
                  </p:ext>
                </p:extLst>
              </p:nvPr>
            </p:nvGraphicFramePr>
            <p:xfrm>
              <a:off x="4251865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t="-8065" r="-301351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00000" t="-8065" r="-201351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200000" t="-8065" r="-101351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00000" t="-8065" r="-1351" b="-2096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7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32144488"/>
                  </p:ext>
                </p:extLst>
              </p:nvPr>
            </p:nvGraphicFramePr>
            <p:xfrm>
              <a:off x="4251865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07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32144488"/>
                  </p:ext>
                </p:extLst>
              </p:nvPr>
            </p:nvGraphicFramePr>
            <p:xfrm>
              <a:off x="4251865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8333" r="-3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8333" r="-2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4717670" y="1143000"/>
                <a:ext cx="80419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670" y="1143000"/>
                <a:ext cx="804195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6452" r="-8209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9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42922305"/>
                  </p:ext>
                </p:extLst>
              </p:nvPr>
            </p:nvGraphicFramePr>
            <p:xfrm>
              <a:off x="6959600" y="1905000"/>
              <a:ext cx="19558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91160"/>
                    <a:gridCol w="391160"/>
                    <a:gridCol w="391160"/>
                    <a:gridCol w="391160"/>
                    <a:gridCol w="391160"/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09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42922305"/>
                  </p:ext>
                </p:extLst>
              </p:nvPr>
            </p:nvGraphicFramePr>
            <p:xfrm>
              <a:off x="6959600" y="1905000"/>
              <a:ext cx="19558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91160"/>
                    <a:gridCol w="391160"/>
                    <a:gridCol w="391160"/>
                    <a:gridCol w="391160"/>
                    <a:gridCol w="39116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l="-1563" t="-8065" r="-401563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l="-101563" t="-8065" r="-301563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l="-198462" t="-8065" r="-196923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l="-303125" t="-8065" r="-1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l="-403125" t="-8065" b="-2096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89823976"/>
                  </p:ext>
                </p:extLst>
              </p:nvPr>
            </p:nvGraphicFramePr>
            <p:xfrm>
              <a:off x="6959600" y="1524000"/>
              <a:ext cx="1955800" cy="381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91160"/>
                    <a:gridCol w="391160"/>
                    <a:gridCol w="391160"/>
                    <a:gridCol w="391160"/>
                    <a:gridCol w="391160"/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1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89823976"/>
                  </p:ext>
                </p:extLst>
              </p:nvPr>
            </p:nvGraphicFramePr>
            <p:xfrm>
              <a:off x="6959600" y="1524000"/>
              <a:ext cx="1955800" cy="381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91160"/>
                    <a:gridCol w="391160"/>
                    <a:gridCol w="391160"/>
                    <a:gridCol w="391160"/>
                    <a:gridCol w="39116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563" t="-7937" r="-401563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1563" t="-7937" r="-301563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98462" t="-7937" r="-196923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303125" t="-7937" r="-100000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1" name="TextBox 210"/>
              <p:cNvSpPr txBox="1"/>
              <p:nvPr/>
            </p:nvSpPr>
            <p:spPr>
              <a:xfrm>
                <a:off x="7425405" y="1143000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405" y="1143000"/>
                <a:ext cx="93243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452" r="-774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21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5177E-6 L 0.15659 0.0055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30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135" grpId="1" animBg="1"/>
      <p:bldP spid="136" grpId="0"/>
      <p:bldP spid="168" grpId="0"/>
      <p:bldP spid="168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006C31"/>
                </a:solidFill>
              </a:rPr>
              <a:t>Other Operations</a:t>
            </a:r>
            <a:r>
              <a:rPr lang="en-US" sz="3200" dirty="0" smtClean="0">
                <a:solidFill>
                  <a:srgbClr val="7030A0"/>
                </a:solidFill>
              </a:rPr>
              <a:t/>
            </a:r>
            <a:br>
              <a:rPr lang="en-US" sz="3200" dirty="0" smtClean="0">
                <a:solidFill>
                  <a:srgbClr val="7030A0"/>
                </a:solidFill>
              </a:rPr>
            </a:br>
            <a:r>
              <a:rPr lang="en-US" sz="3200" dirty="0" smtClean="0"/>
              <a:t>On A </a:t>
            </a:r>
            <a:r>
              <a:rPr lang="en-US" sz="3200" dirty="0" smtClean="0">
                <a:solidFill>
                  <a:srgbClr val="7030A0"/>
                </a:solidFill>
              </a:rPr>
              <a:t>Binomial </a:t>
            </a:r>
            <a:r>
              <a:rPr lang="en-US" sz="3200" dirty="0" smtClean="0"/>
              <a:t>Heap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3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6C31"/>
                </a:solidFill>
              </a:rPr>
              <a:t>Find-min </a:t>
            </a:r>
            <a:r>
              <a:rPr lang="en-US" sz="2800" b="1" dirty="0" smtClean="0"/>
              <a:t>on a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 smtClean="0"/>
              <a:t>Heap</a:t>
            </a:r>
            <a:br>
              <a:rPr lang="en-US" sz="2800" b="1" dirty="0" smtClean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6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4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67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23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19</a:t>
                </a:r>
                <a:endParaRPr lang="en-US" sz="1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63</a:t>
                </a:r>
                <a:endParaRPr lang="en-US" sz="1400" dirty="0"/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p:sp>
        <p:nvSpPr>
          <p:cNvPr id="36" name="Right Arrow 35"/>
          <p:cNvSpPr/>
          <p:nvPr/>
        </p:nvSpPr>
        <p:spPr>
          <a:xfrm>
            <a:off x="2503608" y="2819400"/>
            <a:ext cx="3744792" cy="301823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010400" y="1447800"/>
                <a:ext cx="1437381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) time</a:t>
                </a:r>
                <a:endParaRPr lang="en-US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447800"/>
                <a:ext cx="143738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390" t="-8333" r="-678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930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5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2" grpId="0" animBg="1"/>
      <p:bldP spid="53" grpId="0"/>
      <p:bldP spid="54" grpId="0"/>
      <p:bldP spid="65" grpId="0"/>
      <p:bldP spid="70" grpId="0"/>
      <p:bldP spid="83" grpId="0" animBg="1"/>
      <p:bldP spid="36" grpId="0" animBg="1"/>
      <p:bldP spid="10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6C31"/>
                </a:solidFill>
              </a:rPr>
              <a:t>Decrease-key </a:t>
            </a:r>
            <a:r>
              <a:rPr lang="en-US" sz="2800" b="1" dirty="0" smtClean="0"/>
              <a:t>on a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 smtClean="0"/>
              <a:t>Heap</a:t>
            </a:r>
            <a:br>
              <a:rPr lang="en-US" sz="2800" b="1" dirty="0" smtClean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6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4026895" y="3505200"/>
            <a:ext cx="2294316" cy="2057400"/>
            <a:chOff x="2045695" y="3505200"/>
            <a:chExt cx="2294316" cy="20574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45695" y="4092175"/>
              <a:ext cx="2294316" cy="937025"/>
              <a:chOff x="6340003" y="4148502"/>
              <a:chExt cx="2294316" cy="9370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4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67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23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19</a:t>
                </a:r>
                <a:endParaRPr lang="en-US" sz="1400" dirty="0"/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4011492" y="5331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63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4067362" y="533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5" name="Oval 4"/>
          <p:cNvSpPr/>
          <p:nvPr/>
        </p:nvSpPr>
        <p:spPr>
          <a:xfrm>
            <a:off x="4087692" y="5318770"/>
            <a:ext cx="228600" cy="2438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4026895" y="4906782"/>
            <a:ext cx="0" cy="57812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03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0" grpId="0"/>
      <p:bldP spid="51" grpId="0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6C31"/>
                </a:solidFill>
              </a:rPr>
              <a:t>Decrease-key </a:t>
            </a:r>
            <a:r>
              <a:rPr lang="en-US" sz="2800" b="1" dirty="0" smtClean="0"/>
              <a:t>on a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 smtClean="0"/>
              <a:t>Heap</a:t>
            </a:r>
            <a:br>
              <a:rPr lang="en-US" sz="2800" b="1" dirty="0" smtClean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6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4067362" y="3505200"/>
            <a:ext cx="2253849" cy="2057400"/>
            <a:chOff x="2086162" y="3505200"/>
            <a:chExt cx="2253849" cy="20574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86162" y="4092175"/>
              <a:ext cx="2253849" cy="937025"/>
              <a:chOff x="6380470" y="4148502"/>
              <a:chExt cx="2253849" cy="9370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4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67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23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80470" y="476499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</a:t>
                </a:r>
                <a:endParaRPr lang="en-US" sz="1400" dirty="0"/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4011492" y="5331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19</a:t>
            </a:r>
            <a:endParaRPr lang="en-US" sz="1400" dirty="0"/>
          </a:p>
        </p:txBody>
      </p:sp>
      <p:sp>
        <p:nvSpPr>
          <p:cNvPr id="5" name="Oval 4"/>
          <p:cNvSpPr/>
          <p:nvPr/>
        </p:nvSpPr>
        <p:spPr>
          <a:xfrm>
            <a:off x="4095790" y="4751607"/>
            <a:ext cx="228600" cy="2438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4011492" y="4092176"/>
            <a:ext cx="616396" cy="61250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26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6C31"/>
                </a:solidFill>
              </a:rPr>
              <a:t>Decrease-key </a:t>
            </a:r>
            <a:r>
              <a:rPr lang="en-US" sz="2800" b="1" dirty="0" smtClean="0"/>
              <a:t>on a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 smtClean="0"/>
              <a:t>Heap</a:t>
            </a:r>
            <a:br>
              <a:rPr lang="en-US" sz="2800" b="1" dirty="0" smtClean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6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4067362" y="3505200"/>
            <a:ext cx="2253849" cy="2057400"/>
            <a:chOff x="2086162" y="3505200"/>
            <a:chExt cx="2253849" cy="20574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86162" y="4092175"/>
              <a:ext cx="2253849" cy="937025"/>
              <a:chOff x="6380470" y="4148502"/>
              <a:chExt cx="2253849" cy="9370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4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</a:t>
                </a:r>
                <a:endParaRPr 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67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23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80470" y="476499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4011492" y="5331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19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010400" y="1447800"/>
                <a:ext cx="1437381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) time</a:t>
                </a:r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447800"/>
                <a:ext cx="143738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390" t="-8333" r="-678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58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6C31"/>
                </a:solidFill>
              </a:rPr>
              <a:t>Extract-min </a:t>
            </a:r>
            <a:r>
              <a:rPr lang="en-US" sz="2800" b="1" dirty="0" smtClean="0"/>
              <a:t>on a </a:t>
            </a:r>
            <a:r>
              <a:rPr lang="en-US" sz="2800" b="1" dirty="0" smtClean="0">
                <a:solidFill>
                  <a:srgbClr val="7030A0"/>
                </a:solidFill>
              </a:rPr>
              <a:t>Binomial </a:t>
            </a:r>
            <a:r>
              <a:rPr lang="en-US" sz="2800" b="1" dirty="0" smtClean="0"/>
              <a:t>Heap</a:t>
            </a:r>
            <a:br>
              <a:rPr lang="en-US" sz="2800" b="1" dirty="0" smtClean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6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6068892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15" idx="4"/>
            <a:endCxn id="16" idx="0"/>
          </p:cNvCxnSpPr>
          <p:nvPr/>
        </p:nvCxnSpPr>
        <p:spPr>
          <a:xfrm>
            <a:off x="6183192" y="3733800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5" idx="3"/>
          </p:cNvCxnSpPr>
          <p:nvPr/>
        </p:nvCxnSpPr>
        <p:spPr>
          <a:xfrm flipH="1">
            <a:off x="5578214" y="3700322"/>
            <a:ext cx="524156" cy="4144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2"/>
          </p:cNvCxnSpPr>
          <p:nvPr/>
        </p:nvCxnSpPr>
        <p:spPr>
          <a:xfrm flipH="1">
            <a:off x="4811592" y="36195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4011492" y="4091950"/>
            <a:ext cx="2322183" cy="1546850"/>
            <a:chOff x="4011492" y="4091950"/>
            <a:chExt cx="2322183" cy="1546850"/>
          </a:xfrm>
        </p:grpSpPr>
        <p:grpSp>
          <p:nvGrpSpPr>
            <p:cNvPr id="5" name="Group 4"/>
            <p:cNvGrpSpPr/>
            <p:nvPr/>
          </p:nvGrpSpPr>
          <p:grpSpPr>
            <a:xfrm>
              <a:off x="4087692" y="4098061"/>
              <a:ext cx="2209800" cy="1464539"/>
              <a:chOff x="4087692" y="4098061"/>
              <a:chExt cx="2209800" cy="1464539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6068892" y="40980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5459292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Connector 13"/>
                <p:cNvCxnSpPr>
                  <a:stCxn id="12" idx="4"/>
                  <a:endCxn id="1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4087692" y="41315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3" name="Group 62"/>
            <p:cNvGrpSpPr/>
            <p:nvPr/>
          </p:nvGrpSpPr>
          <p:grpSpPr>
            <a:xfrm>
              <a:off x="4011492" y="4091950"/>
              <a:ext cx="2322183" cy="1546850"/>
              <a:chOff x="6324600" y="4148277"/>
              <a:chExt cx="2322183" cy="1546850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4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70745" y="414827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</a:t>
                </a:r>
                <a:endParaRPr 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67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23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161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 </a:t>
                </a:r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19</a:t>
                </a:r>
                <a:endParaRPr lang="en-US" sz="1400" dirty="0"/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4920536" y="4267199"/>
            <a:ext cx="565864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5715000" y="4245840"/>
            <a:ext cx="357281" cy="2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87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2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5" grpId="0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6C31"/>
                </a:solidFill>
              </a:rPr>
              <a:t>Extract-min </a:t>
            </a:r>
            <a:r>
              <a:rPr lang="en-US" sz="2800" b="1" dirty="0" smtClean="0"/>
              <a:t>on a </a:t>
            </a:r>
            <a:r>
              <a:rPr lang="en-US" sz="2800" b="1" dirty="0" smtClean="0">
                <a:solidFill>
                  <a:srgbClr val="7030A0"/>
                </a:solidFill>
              </a:rPr>
              <a:t>Binomial </a:t>
            </a:r>
            <a:r>
              <a:rPr lang="en-US" sz="2800" b="1" dirty="0" smtClean="0"/>
              <a:t>Heap</a:t>
            </a:r>
            <a:br>
              <a:rPr lang="en-US" sz="2800" b="1" dirty="0" smtClean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6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651186" y="4888468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186" y="4888468"/>
                <a:ext cx="511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4582992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459276" y="3505200"/>
            <a:ext cx="228600" cy="821461"/>
            <a:chOff x="4267200" y="4495800"/>
            <a:chExt cx="228600" cy="821461"/>
          </a:xfrm>
        </p:grpSpPr>
        <p:sp>
          <p:nvSpPr>
            <p:cNvPr id="12" name="Oval 11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12" idx="4"/>
              <a:endCxn id="13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102052" y="3526486"/>
            <a:ext cx="838200" cy="1431061"/>
            <a:chOff x="7620000" y="3505200"/>
            <a:chExt cx="838200" cy="1431061"/>
          </a:xfrm>
        </p:grpSpPr>
        <p:grpSp>
          <p:nvGrpSpPr>
            <p:cNvPr id="19" name="Group 18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>
                <a:stCxn id="25" idx="4"/>
                <a:endCxn id="26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stCxn id="22" idx="4"/>
                <a:endCxn id="23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/>
            <p:nvPr/>
          </p:nvCxnSpPr>
          <p:spPr>
            <a:xfrm flipH="1">
              <a:off x="7738922" y="3619500"/>
              <a:ext cx="490678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4554782" y="3429000"/>
            <a:ext cx="2455618" cy="1600200"/>
            <a:chOff x="5298994" y="5390327"/>
            <a:chExt cx="2455618" cy="1600200"/>
          </a:xfrm>
        </p:grpSpPr>
        <p:sp>
          <p:nvSpPr>
            <p:cNvPr id="58" name="TextBox 57"/>
            <p:cNvSpPr txBox="1"/>
            <p:nvPr/>
          </p:nvSpPr>
          <p:spPr>
            <a:xfrm>
              <a:off x="6156050" y="542694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298994" y="539032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9</a:t>
              </a:r>
              <a:endParaRPr lang="en-US" sz="14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432889" y="546652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14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134084" y="6036538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67</a:t>
              </a:r>
              <a:endParaRPr lang="en-US" sz="14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387204" y="607315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23</a:t>
              </a:r>
              <a:endParaRPr lang="en-US" sz="14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786211" y="606039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19</a:t>
              </a:r>
              <a:endParaRPr lang="en-US" sz="14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770808" y="668275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63</a:t>
              </a:r>
              <a:endParaRPr lang="en-US" sz="1400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p:cxnSp>
        <p:nvCxnSpPr>
          <p:cNvPr id="87" name="Straight Arrow Connector 86"/>
          <p:cNvCxnSpPr>
            <a:endCxn id="12" idx="2"/>
          </p:cNvCxnSpPr>
          <p:nvPr/>
        </p:nvCxnSpPr>
        <p:spPr>
          <a:xfrm flipV="1">
            <a:off x="4830820" y="3619500"/>
            <a:ext cx="628456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5724349" y="3619502"/>
            <a:ext cx="9840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460262" y="4968229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262" y="4968229"/>
                <a:ext cx="51161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284908" y="4953000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908" y="4953000"/>
                <a:ext cx="50629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56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urved Connector 59"/>
          <p:cNvCxnSpPr>
            <a:stCxn id="61" idx="3"/>
            <a:endCxn id="67" idx="1"/>
          </p:cNvCxnSpPr>
          <p:nvPr/>
        </p:nvCxnSpPr>
        <p:spPr>
          <a:xfrm>
            <a:off x="4225384" y="3275112"/>
            <a:ext cx="329398" cy="307777"/>
          </a:xfrm>
          <a:prstGeom prst="curvedConnector3">
            <a:avLst>
              <a:gd name="adj1" fmla="val 24056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576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p:sp>
        <p:nvSpPr>
          <p:cNvPr id="31" name="Rounded Rectangle 30"/>
          <p:cNvSpPr/>
          <p:nvPr/>
        </p:nvSpPr>
        <p:spPr>
          <a:xfrm>
            <a:off x="3735626" y="1981200"/>
            <a:ext cx="1914349" cy="685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Merge the two heaps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010400" y="1447800"/>
                <a:ext cx="1437381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) time</a:t>
                </a:r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447800"/>
                <a:ext cx="1437381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390" t="-8333" r="-678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796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50" grpId="0"/>
      <p:bldP spid="51" grpId="0"/>
      <p:bldP spid="61" grpId="0" animBg="1"/>
      <p:bldP spid="31" grpId="0" animBg="1"/>
      <p:bldP spid="3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 smtClean="0">
                    <a:solidFill>
                      <a:srgbClr val="006C31"/>
                    </a:solidFill>
                  </a:rPr>
                  <a:t>Insert</a:t>
                </a:r>
                <a:r>
                  <a:rPr lang="en-US" sz="28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b="1" dirty="0" smtClean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 smtClean="0"/>
                  <a:t>Heap</a:t>
                </a:r>
                <a:br>
                  <a:rPr lang="en-US" sz="2800" b="1" dirty="0" smtClean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6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4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67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23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19</a:t>
                </a:r>
                <a:endParaRPr lang="en-US" sz="1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63</a:t>
                </a:r>
                <a:endParaRPr lang="en-US" sz="1400" dirty="0"/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010400" y="1447800"/>
                <a:ext cx="1437381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) time</a:t>
                </a:r>
                <a:endParaRPr lang="en-US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447800"/>
                <a:ext cx="1437381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390" t="-8333" r="-678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/>
              <p:cNvSpPr/>
              <p:nvPr/>
            </p:nvSpPr>
            <p:spPr>
              <a:xfrm>
                <a:off x="78486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Oval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3505200"/>
                <a:ext cx="228600" cy="228600"/>
              </a:xfrm>
              <a:prstGeom prst="ellipse">
                <a:avLst/>
              </a:prstGeom>
              <a:blipFill rotWithShape="1">
                <a:blip r:embed="rId7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ounded Rectangle 59"/>
          <p:cNvSpPr/>
          <p:nvPr/>
        </p:nvSpPr>
        <p:spPr>
          <a:xfrm>
            <a:off x="3735626" y="1981200"/>
            <a:ext cx="1914349" cy="685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Merge the two heaps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Curved Connector 60"/>
          <p:cNvCxnSpPr>
            <a:stCxn id="64" idx="3"/>
          </p:cNvCxnSpPr>
          <p:nvPr/>
        </p:nvCxnSpPr>
        <p:spPr>
          <a:xfrm>
            <a:off x="7519202" y="3349823"/>
            <a:ext cx="329398" cy="307777"/>
          </a:xfrm>
          <a:prstGeom prst="curvedConnector3">
            <a:avLst>
              <a:gd name="adj1" fmla="val 24056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951418" y="3195934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8571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5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2" grpId="0" animBg="1"/>
      <p:bldP spid="53" grpId="0"/>
      <p:bldP spid="54" grpId="0"/>
      <p:bldP spid="65" grpId="0"/>
      <p:bldP spid="70" grpId="0"/>
      <p:bldP spid="83" grpId="0" animBg="1"/>
      <p:bldP spid="100" grpId="0" animBg="1"/>
      <p:bldP spid="51" grpId="0" animBg="1"/>
      <p:bldP spid="60" grpId="0" animBg="1"/>
      <p:bldP spid="6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Operations</a:t>
            </a:r>
            <a:r>
              <a:rPr lang="en-US" sz="3600" b="1" dirty="0" smtClean="0"/>
              <a:t> on a Heap</a:t>
            </a:r>
            <a:endParaRPr lang="en-US" sz="36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3315990"/>
              </p:ext>
            </p:extLst>
          </p:nvPr>
        </p:nvGraphicFramePr>
        <p:xfrm>
          <a:off x="533400" y="1600201"/>
          <a:ext cx="6705600" cy="307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046"/>
                <a:gridCol w="1385154"/>
                <a:gridCol w="1676400"/>
                <a:gridCol w="1524000"/>
              </a:tblGrid>
              <a:tr h="6878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 heap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36077" y="32766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77" y="3276600"/>
                <a:ext cx="95487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769" t="-8333" r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03631" y="4267200"/>
                <a:ext cx="618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631" y="4267200"/>
                <a:ext cx="61824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911" t="-8197" r="-178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12277" y="2297668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277" y="2297668"/>
                <a:ext cx="60946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000" t="-8197" r="-19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455323" y="42672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323" y="4267200"/>
                <a:ext cx="95487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5732" t="-8197" r="-108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72278" y="3733800"/>
                <a:ext cx="21957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Decrease-key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78" y="3733800"/>
                <a:ext cx="219572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500" t="-8333" r="-19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3400" y="4202668"/>
                <a:ext cx="22606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Merge-heaps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202668"/>
                <a:ext cx="2260619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432" t="-8197" r="-216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936077" y="37338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77" y="3733800"/>
                <a:ext cx="95487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769" t="-8333" r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6077017" y="347219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amortized</a:t>
            </a:r>
            <a:endParaRPr lang="en-US" sz="11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34981" y="2373868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Find-min(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81" y="2373868"/>
                <a:ext cx="133882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636" t="-8197" r="-81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40669" y="2842736"/>
                <a:ext cx="1289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Insert(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69" y="2842736"/>
                <a:ext cx="1289712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774" t="-8197" r="-754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72521" y="3288268"/>
                <a:ext cx="1586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Extract-min(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21" y="3288268"/>
                <a:ext cx="1586460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3462" t="-8197" r="-65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4114800" y="1649457"/>
            <a:ext cx="140936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Binomial </a:t>
            </a:r>
            <a:r>
              <a:rPr lang="en-US" sz="1600" b="1" dirty="0" smtClean="0">
                <a:solidFill>
                  <a:schemeClr val="bg1"/>
                </a:solidFill>
              </a:rPr>
              <a:t>heap</a:t>
            </a:r>
            <a:endParaRPr lang="en-US" sz="1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895600" y="28194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819400"/>
                <a:ext cx="954877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5096" t="-8333" r="-1082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4435153" y="2297668"/>
            <a:ext cx="975047" cy="1817132"/>
            <a:chOff x="4435153" y="2297668"/>
            <a:chExt cx="975047" cy="1817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435153" y="27548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5153" y="2754868"/>
                  <a:ext cx="95487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5769" t="-819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455323" y="32882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3288268"/>
                  <a:ext cx="95487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455323" y="37454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3745468"/>
                  <a:ext cx="95487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455323" y="22976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2297668"/>
                  <a:ext cx="95487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Box 34"/>
          <p:cNvSpPr txBox="1"/>
          <p:nvPr/>
        </p:nvSpPr>
        <p:spPr>
          <a:xfrm>
            <a:off x="5753440" y="1676400"/>
            <a:ext cx="140936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Binomial </a:t>
            </a:r>
            <a:r>
              <a:rPr lang="en-US" sz="1600" b="1" dirty="0" smtClean="0">
                <a:solidFill>
                  <a:schemeClr val="bg1"/>
                </a:solidFill>
              </a:rPr>
              <a:t>heap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5979323" y="2297668"/>
            <a:ext cx="995354" cy="2338864"/>
            <a:chOff x="5979323" y="2297668"/>
            <a:chExt cx="995354" cy="2338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8000" t="-8197" r="-1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9091" t="-8197" r="-191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019800" y="37454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3745468"/>
                  <a:ext cx="95487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5769" t="-819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Straight Arrow Connector 10"/>
          <p:cNvCxnSpPr/>
          <p:nvPr/>
        </p:nvCxnSpPr>
        <p:spPr>
          <a:xfrm>
            <a:off x="7239000" y="3004066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239000" y="4419600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own Ribbon 19"/>
          <p:cNvSpPr/>
          <p:nvPr/>
        </p:nvSpPr>
        <p:spPr>
          <a:xfrm>
            <a:off x="7851648" y="2895600"/>
            <a:ext cx="1292352" cy="1828800"/>
          </a:xfrm>
          <a:prstGeom prst="ribbon">
            <a:avLst>
              <a:gd name="adj1" fmla="val 16667"/>
              <a:gd name="adj2" fmla="val 7313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077200" y="3879502"/>
            <a:ext cx="875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Do these </a:t>
            </a:r>
          </a:p>
          <a:p>
            <a:pPr algn="ctr"/>
            <a:r>
              <a:rPr lang="en-US" sz="1200" dirty="0" smtClean="0"/>
              <a:t>Operations</a:t>
            </a:r>
          </a:p>
          <a:p>
            <a:pPr algn="ctr"/>
            <a:r>
              <a:rPr lang="en-US" sz="1200" dirty="0" smtClean="0"/>
              <a:t> lazily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2158981" y="5334000"/>
            <a:ext cx="65488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Keep root list as a </a:t>
            </a:r>
            <a:r>
              <a:rPr lang="en-US" b="1" dirty="0" smtClean="0"/>
              <a:t>doubly linked circular </a:t>
            </a:r>
            <a:r>
              <a:rPr lang="en-US" dirty="0" smtClean="0"/>
              <a:t>list instead of single link list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133600" y="5726668"/>
            <a:ext cx="645125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Keep siblings in a </a:t>
            </a:r>
            <a:r>
              <a:rPr lang="en-US" b="1" dirty="0" smtClean="0"/>
              <a:t>doubly linked circular </a:t>
            </a:r>
            <a:r>
              <a:rPr lang="en-US" dirty="0" smtClean="0"/>
              <a:t>list instead of single link list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8273534" y="3396734"/>
            <a:ext cx="413266" cy="41326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133600" y="6172200"/>
            <a:ext cx="41646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Wake up only when </a:t>
            </a:r>
            <a:r>
              <a:rPr lang="en-US" b="1" dirty="0" smtClean="0"/>
              <a:t>Extract-min</a:t>
            </a:r>
            <a:r>
              <a:rPr lang="en-US" dirty="0" smtClean="0"/>
              <a:t> is invoked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7239000" y="2514600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51648" y="2158425"/>
            <a:ext cx="107606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Maintain </a:t>
            </a:r>
          </a:p>
          <a:p>
            <a:r>
              <a:rPr lang="en-US" sz="1600" dirty="0"/>
              <a:t>i</a:t>
            </a:r>
            <a:r>
              <a:rPr lang="en-US" sz="1600" dirty="0" smtClean="0"/>
              <a:t>t explicitly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5316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0" grpId="0" animBg="1"/>
      <p:bldP spid="18" grpId="0"/>
      <p:bldP spid="3" grpId="0" animBg="1"/>
      <p:bldP spid="40" grpId="0" animBg="1"/>
      <p:bldP spid="42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Representing</a:t>
            </a:r>
            <a:r>
              <a:rPr lang="en-US" sz="3200" b="1" dirty="0" smtClean="0"/>
              <a:t> any tree as a binary tree</a:t>
            </a:r>
            <a:endParaRPr lang="en-US" sz="3200" b="1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</a:t>
            </a:r>
            <a:r>
              <a:rPr lang="en-US" dirty="0" smtClean="0">
                <a:solidFill>
                  <a:srgbClr val="0070C0"/>
                </a:solidFill>
              </a:rPr>
              <a:t>arbitrary</a:t>
            </a:r>
            <a:r>
              <a:rPr lang="en-US" dirty="0" smtClean="0"/>
              <a:t> rooted tree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70C0"/>
                </a:solidFill>
              </a:rPr>
              <a:t>binary</a:t>
            </a:r>
            <a:r>
              <a:rPr lang="en-US" dirty="0" smtClean="0"/>
              <a:t> tree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1524000" y="2895600"/>
            <a:ext cx="1905000" cy="1709057"/>
            <a:chOff x="1524000" y="2590800"/>
            <a:chExt cx="1905000" cy="1709057"/>
          </a:xfrm>
        </p:grpSpPr>
        <p:grpSp>
          <p:nvGrpSpPr>
            <p:cNvPr id="15" name="Group 14"/>
            <p:cNvGrpSpPr/>
            <p:nvPr/>
          </p:nvGrpSpPr>
          <p:grpSpPr>
            <a:xfrm>
              <a:off x="2133600" y="2590800"/>
              <a:ext cx="1295400" cy="1676400"/>
              <a:chOff x="7467600" y="3429000"/>
              <a:chExt cx="1295400" cy="167640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7772400" y="3429000"/>
                <a:ext cx="990600" cy="897661"/>
                <a:chOff x="3810000" y="4419600"/>
                <a:chExt cx="990600" cy="897661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3810000" y="44196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a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5720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4" name="Straight Connector 23"/>
                <p:cNvCxnSpPr>
                  <a:stCxn id="22" idx="5"/>
                  <a:endCxn id="23" idx="0"/>
                </p:cNvCxnSpPr>
                <p:nvPr/>
              </p:nvCxnSpPr>
              <p:spPr>
                <a:xfrm>
                  <a:off x="4005122" y="4614722"/>
                  <a:ext cx="681178" cy="473939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/>
              <p:cNvGrpSpPr/>
              <p:nvPr/>
            </p:nvGrpSpPr>
            <p:grpSpPr>
              <a:xfrm>
                <a:off x="7467600" y="4114800"/>
                <a:ext cx="762000" cy="990600"/>
                <a:chOff x="4114800" y="4495800"/>
                <a:chExt cx="762000" cy="990600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41148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648200" y="5257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h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" name="Straight Connector 20"/>
                <p:cNvCxnSpPr>
                  <a:stCxn id="19" idx="5"/>
                  <a:endCxn id="20" idx="0"/>
                </p:cNvCxnSpPr>
                <p:nvPr/>
              </p:nvCxnSpPr>
              <p:spPr>
                <a:xfrm>
                  <a:off x="4309922" y="4690922"/>
                  <a:ext cx="452578" cy="5668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/>
              <p:cNvCxnSpPr>
                <a:stCxn id="22" idx="4"/>
                <a:endCxn id="19" idx="0"/>
              </p:cNvCxnSpPr>
              <p:nvPr/>
            </p:nvCxnSpPr>
            <p:spPr>
              <a:xfrm flipH="1">
                <a:off x="7581900" y="3657600"/>
                <a:ext cx="304800" cy="4572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1524000" y="2819400"/>
              <a:ext cx="1360714" cy="1480457"/>
              <a:chOff x="8229600" y="3031261"/>
              <a:chExt cx="1360714" cy="1480457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8229600" y="3505200"/>
                <a:ext cx="838200" cy="1006518"/>
                <a:chOff x="4267200" y="4495800"/>
                <a:chExt cx="838200" cy="1006518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b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4876800" y="5273718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g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4991100" y="4707661"/>
                  <a:ext cx="0" cy="5715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/>
            </p:nvGrpSpPr>
            <p:grpSpPr>
              <a:xfrm>
                <a:off x="8229600" y="3031261"/>
                <a:ext cx="1360714" cy="1447800"/>
                <a:chOff x="4876800" y="3412261"/>
                <a:chExt cx="1360714" cy="144780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4876800" y="46314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f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6008914" y="38694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d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1" name="Straight Connector 30"/>
                <p:cNvCxnSpPr>
                  <a:stCxn id="22" idx="4"/>
                  <a:endCxn id="30" idx="0"/>
                </p:cNvCxnSpPr>
                <p:nvPr/>
              </p:nvCxnSpPr>
              <p:spPr>
                <a:xfrm>
                  <a:off x="5905500" y="3412261"/>
                  <a:ext cx="217714" cy="4572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9" idx="3"/>
                <a:endCxn id="29" idx="0"/>
              </p:cNvCxnSpPr>
              <p:nvPr/>
            </p:nvCxnSpPr>
            <p:spPr>
              <a:xfrm flipH="1">
                <a:off x="8343900" y="3683583"/>
                <a:ext cx="528778" cy="566878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>
              <a:stCxn id="22" idx="3"/>
              <a:endCxn id="32" idx="0"/>
            </p:cNvCxnSpPr>
            <p:nvPr/>
          </p:nvCxnSpPr>
          <p:spPr>
            <a:xfrm flipH="1">
              <a:off x="1638300" y="2785922"/>
              <a:ext cx="833578" cy="507417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5638800" y="2743200"/>
            <a:ext cx="2209800" cy="2743200"/>
            <a:chOff x="5638800" y="2743200"/>
            <a:chExt cx="2209800" cy="2743200"/>
          </a:xfrm>
        </p:grpSpPr>
        <p:sp>
          <p:nvSpPr>
            <p:cNvPr id="73" name="Oval 72"/>
            <p:cNvSpPr/>
            <p:nvPr/>
          </p:nvSpPr>
          <p:spPr>
            <a:xfrm>
              <a:off x="63246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76200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Connector 74"/>
            <p:cNvCxnSpPr>
              <a:stCxn id="62" idx="6"/>
              <a:endCxn id="74" idx="1"/>
            </p:cNvCxnSpPr>
            <p:nvPr/>
          </p:nvCxnSpPr>
          <p:spPr>
            <a:xfrm>
              <a:off x="7162800" y="4229100"/>
              <a:ext cx="490678" cy="3001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6248400" y="3733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7162800" y="5257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Straight Connector 71"/>
            <p:cNvCxnSpPr>
              <a:stCxn id="65" idx="6"/>
              <a:endCxn id="71" idx="1"/>
            </p:cNvCxnSpPr>
            <p:nvPr/>
          </p:nvCxnSpPr>
          <p:spPr>
            <a:xfrm>
              <a:off x="6629400" y="4991100"/>
              <a:ext cx="566878" cy="3001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61" idx="5"/>
              <a:endCxn id="65" idx="1"/>
            </p:cNvCxnSpPr>
            <p:nvPr/>
          </p:nvCxnSpPr>
          <p:spPr>
            <a:xfrm>
              <a:off x="5910122" y="4614722"/>
              <a:ext cx="524156" cy="2955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56388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6400800" y="4876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5715000" y="44196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934200" y="4114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Connector 62"/>
            <p:cNvCxnSpPr>
              <a:stCxn id="70" idx="6"/>
              <a:endCxn id="62" idx="1"/>
            </p:cNvCxnSpPr>
            <p:nvPr/>
          </p:nvCxnSpPr>
          <p:spPr>
            <a:xfrm>
              <a:off x="6477000" y="3848100"/>
              <a:ext cx="490678" cy="3001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70" idx="3"/>
              <a:endCxn id="61" idx="0"/>
            </p:cNvCxnSpPr>
            <p:nvPr/>
          </p:nvCxnSpPr>
          <p:spPr>
            <a:xfrm flipH="1">
              <a:off x="5829300" y="3928922"/>
              <a:ext cx="452578" cy="49067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73" idx="3"/>
              <a:endCxn id="64" idx="0"/>
            </p:cNvCxnSpPr>
            <p:nvPr/>
          </p:nvCxnSpPr>
          <p:spPr>
            <a:xfrm flipH="1">
              <a:off x="5753100" y="2938322"/>
              <a:ext cx="604978" cy="49067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endCxn id="70" idx="1"/>
            </p:cNvCxnSpPr>
            <p:nvPr/>
          </p:nvCxnSpPr>
          <p:spPr>
            <a:xfrm>
              <a:off x="5867400" y="3543300"/>
              <a:ext cx="414478" cy="2239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ight Arrow 96"/>
          <p:cNvSpPr/>
          <p:nvPr/>
        </p:nvSpPr>
        <p:spPr>
          <a:xfrm>
            <a:off x="3962400" y="3429000"/>
            <a:ext cx="978408" cy="484632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3" grpId="0" build="p"/>
      <p:bldP spid="9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 smtClean="0">
                    <a:solidFill>
                      <a:srgbClr val="7030A0"/>
                    </a:solidFill>
                  </a:rPr>
                  <a:t>Idea for </a:t>
                </a:r>
                <a:r>
                  <a:rPr lang="en-US" sz="2800" b="1" dirty="0"/>
                  <a:t>O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2800" dirty="0"/>
                  <a:t>) time</a:t>
                </a:r>
                <a:br>
                  <a:rPr lang="en-US" sz="2800" dirty="0"/>
                </a:br>
                <a:r>
                  <a:rPr lang="en-US" sz="2800" b="1" dirty="0" smtClean="0"/>
                  <a:t>for 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Decrease-key</a:t>
                </a:r>
                <a:endParaRPr lang="en-US" sz="28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295400" y="3121223"/>
            <a:ext cx="5025811" cy="2517577"/>
            <a:chOff x="1295400" y="3121223"/>
            <a:chExt cx="5025811" cy="2517577"/>
          </a:xfrm>
        </p:grpSpPr>
        <p:sp>
          <p:nvSpPr>
            <p:cNvPr id="52" name="Oval 51"/>
            <p:cNvSpPr/>
            <p:nvPr/>
          </p:nvSpPr>
          <p:spPr>
            <a:xfrm>
              <a:off x="2447850" y="3505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3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2286000" y="4964668"/>
                  <a:ext cx="5116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4964668"/>
                  <a:ext cx="51161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54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110646" y="4949439"/>
                  <a:ext cx="5062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0646" y="4949439"/>
                  <a:ext cx="50629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8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0" name="Group 79"/>
            <p:cNvGrpSpPr/>
            <p:nvPr/>
          </p:nvGrpSpPr>
          <p:grpSpPr>
            <a:xfrm>
              <a:off x="3249492" y="3505200"/>
              <a:ext cx="234292" cy="952500"/>
              <a:chOff x="2379121" y="3543300"/>
              <a:chExt cx="234292" cy="95250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2384813" y="35433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6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379121" y="4267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57" name="Straight Connector 56"/>
              <p:cNvCxnSpPr>
                <a:stCxn id="55" idx="4"/>
                <a:endCxn id="56" idx="0"/>
              </p:cNvCxnSpPr>
              <p:nvPr/>
            </p:nvCxnSpPr>
            <p:spPr>
              <a:xfrm flipH="1">
                <a:off x="2493421" y="3771900"/>
                <a:ext cx="5692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Straight Arrow Connector 58"/>
            <p:cNvCxnSpPr/>
            <p:nvPr/>
          </p:nvCxnSpPr>
          <p:spPr>
            <a:xfrm>
              <a:off x="2661308" y="3619500"/>
              <a:ext cx="5881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3483784" y="3619500"/>
              <a:ext cx="258510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4885070" y="4949439"/>
                  <a:ext cx="511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5070" y="4949439"/>
                  <a:ext cx="511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4" name="Group 103"/>
            <p:cNvGrpSpPr/>
            <p:nvPr/>
          </p:nvGrpSpPr>
          <p:grpSpPr>
            <a:xfrm>
              <a:off x="4011492" y="3505200"/>
              <a:ext cx="2309719" cy="2133600"/>
              <a:chOff x="2030292" y="3505200"/>
              <a:chExt cx="2309719" cy="2133600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2106492" y="3505200"/>
                <a:ext cx="2209800" cy="2057400"/>
                <a:chOff x="6400800" y="3581400"/>
                <a:chExt cx="2209800" cy="2057400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7772400" y="3581400"/>
                  <a:ext cx="838200" cy="1431061"/>
                  <a:chOff x="7620000" y="3505200"/>
                  <a:chExt cx="838200" cy="143106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8229600" y="3505200"/>
                    <a:ext cx="228600" cy="821461"/>
                    <a:chOff x="4267200" y="4495800"/>
                    <a:chExt cx="228600" cy="821461"/>
                  </a:xfrm>
                </p:grpSpPr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4267200" y="4495800"/>
                      <a:ext cx="228600" cy="2286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4267200" y="5088661"/>
                      <a:ext cx="228600" cy="2286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7" name="Straight Connector 16"/>
                    <p:cNvCxnSpPr>
                      <a:stCxn id="15" idx="4"/>
                      <a:endCxn id="16" idx="0"/>
                    </p:cNvCxnSpPr>
                    <p:nvPr/>
                  </p:nvCxnSpPr>
                  <p:spPr>
                    <a:xfrm>
                      <a:off x="4381500" y="4724400"/>
                      <a:ext cx="0" cy="364261"/>
                    </a:xfrm>
                    <a:prstGeom prst="line">
                      <a:avLst/>
                    </a:prstGeom>
                    <a:ln w="3810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7620000" y="4114800"/>
                    <a:ext cx="228600" cy="821461"/>
                    <a:chOff x="4267200" y="4495800"/>
                    <a:chExt cx="228600" cy="821461"/>
                  </a:xfrm>
                </p:grpSpPr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4267200" y="4495800"/>
                      <a:ext cx="228600" cy="2286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4267200" y="5088661"/>
                      <a:ext cx="228600" cy="2286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4" name="Straight Connector 13"/>
                    <p:cNvCxnSpPr>
                      <a:stCxn id="12" idx="4"/>
                      <a:endCxn id="13" idx="0"/>
                    </p:cNvCxnSpPr>
                    <p:nvPr/>
                  </p:nvCxnSpPr>
                  <p:spPr>
                    <a:xfrm>
                      <a:off x="4381500" y="4724400"/>
                      <a:ext cx="0" cy="364261"/>
                    </a:xfrm>
                    <a:prstGeom prst="line">
                      <a:avLst/>
                    </a:prstGeom>
                    <a:ln w="3810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" name="Straight Connector 10"/>
                  <p:cNvCxnSpPr>
                    <a:stCxn id="15" idx="3"/>
                  </p:cNvCxnSpPr>
                  <p:nvPr/>
                </p:nvCxnSpPr>
                <p:spPr>
                  <a:xfrm flipH="1">
                    <a:off x="7738922" y="3700322"/>
                    <a:ext cx="524156" cy="414478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6400800" y="4207739"/>
                  <a:ext cx="838200" cy="1431061"/>
                  <a:chOff x="7620000" y="3505200"/>
                  <a:chExt cx="838200" cy="1431061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8229600" y="3505200"/>
                    <a:ext cx="228600" cy="821461"/>
                    <a:chOff x="4267200" y="4495800"/>
                    <a:chExt cx="228600" cy="821461"/>
                  </a:xfrm>
                </p:grpSpPr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4267200" y="4495800"/>
                      <a:ext cx="228600" cy="2286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4267200" y="5088661"/>
                      <a:ext cx="228600" cy="2286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7" name="Straight Connector 26"/>
                    <p:cNvCxnSpPr>
                      <a:stCxn id="25" idx="4"/>
                      <a:endCxn id="26" idx="0"/>
                    </p:cNvCxnSpPr>
                    <p:nvPr/>
                  </p:nvCxnSpPr>
                  <p:spPr>
                    <a:xfrm>
                      <a:off x="4381500" y="4724400"/>
                      <a:ext cx="0" cy="364261"/>
                    </a:xfrm>
                    <a:prstGeom prst="line">
                      <a:avLst/>
                    </a:prstGeom>
                    <a:ln w="3810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7620000" y="4114800"/>
                    <a:ext cx="228600" cy="821461"/>
                    <a:chOff x="4267200" y="4495800"/>
                    <a:chExt cx="228600" cy="821461"/>
                  </a:xfrm>
                </p:grpSpPr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4267200" y="4495800"/>
                      <a:ext cx="228600" cy="2286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4267200" y="5088661"/>
                      <a:ext cx="228600" cy="2286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4" name="Straight Connector 23"/>
                    <p:cNvCxnSpPr>
                      <a:stCxn id="22" idx="4"/>
                      <a:endCxn id="23" idx="0"/>
                    </p:cNvCxnSpPr>
                    <p:nvPr/>
                  </p:nvCxnSpPr>
                  <p:spPr>
                    <a:xfrm>
                      <a:off x="4381500" y="4724400"/>
                      <a:ext cx="0" cy="364261"/>
                    </a:xfrm>
                    <a:prstGeom prst="line">
                      <a:avLst/>
                    </a:prstGeom>
                    <a:ln w="3810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1" name="Straight Connector 20"/>
                  <p:cNvCxnSpPr/>
                  <p:nvPr/>
                </p:nvCxnSpPr>
                <p:spPr>
                  <a:xfrm flipH="1">
                    <a:off x="7738922" y="3619500"/>
                    <a:ext cx="490678" cy="49530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" name="Straight Connector 27"/>
                <p:cNvCxnSpPr>
                  <a:stCxn id="15" idx="2"/>
                </p:cNvCxnSpPr>
                <p:nvPr/>
              </p:nvCxnSpPr>
              <p:spPr>
                <a:xfrm flipH="1">
                  <a:off x="7124700" y="3695700"/>
                  <a:ext cx="1257300" cy="512039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/>
              <p:cNvGrpSpPr/>
              <p:nvPr/>
            </p:nvGrpSpPr>
            <p:grpSpPr>
              <a:xfrm>
                <a:off x="2030292" y="4092175"/>
                <a:ext cx="2309719" cy="1546625"/>
                <a:chOff x="6324600" y="4148502"/>
                <a:chExt cx="2309719" cy="1546625"/>
              </a:xfrm>
            </p:grpSpPr>
            <p:sp>
              <p:nvSpPr>
                <p:cNvPr id="58" name="TextBox 57"/>
                <p:cNvSpPr txBox="1"/>
                <p:nvPr/>
              </p:nvSpPr>
              <p:spPr>
                <a:xfrm>
                  <a:off x="7748681" y="4168150"/>
                  <a:ext cx="2760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4</a:t>
                  </a:r>
                  <a:endParaRPr lang="en-US" sz="1400" dirty="0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8358281" y="4148502"/>
                  <a:ext cx="2760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9</a:t>
                  </a:r>
                  <a:endParaRPr lang="en-US" sz="1400" dirty="0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6986681" y="4171127"/>
                  <a:ext cx="2760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7</a:t>
                  </a:r>
                  <a:endParaRPr lang="en-US" sz="1400" dirty="0"/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7709792" y="4761011"/>
                  <a:ext cx="3674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67</a:t>
                  </a:r>
                  <a:endParaRPr lang="en-US" sz="1400" dirty="0"/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6940996" y="4777750"/>
                  <a:ext cx="3674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23</a:t>
                  </a:r>
                  <a:endParaRPr lang="en-US" sz="1400" dirty="0"/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6340003" y="4764993"/>
                  <a:ext cx="3674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19</a:t>
                  </a:r>
                  <a:endParaRPr lang="en-US" sz="1400" dirty="0"/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6324600" y="5387350"/>
                  <a:ext cx="3674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63</a:t>
                  </a:r>
                  <a:endParaRPr lang="en-US" sz="1400" dirty="0"/>
                </a:p>
              </p:txBody>
            </p:sp>
          </p:grpSp>
        </p:grpSp>
        <p:sp>
          <p:nvSpPr>
            <p:cNvPr id="70" name="TextBox 69"/>
            <p:cNvSpPr txBox="1"/>
            <p:nvPr/>
          </p:nvSpPr>
          <p:spPr>
            <a:xfrm>
              <a:off x="3200400" y="41910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sz="1400" dirty="0"/>
            </a:p>
          </p:txBody>
        </p:sp>
        <p:cxnSp>
          <p:nvCxnSpPr>
            <p:cNvPr id="82" name="Curved Connector 81"/>
            <p:cNvCxnSpPr>
              <a:stCxn id="83" idx="3"/>
            </p:cNvCxnSpPr>
            <p:nvPr/>
          </p:nvCxnSpPr>
          <p:spPr>
            <a:xfrm>
              <a:off x="1863184" y="3275112"/>
              <a:ext cx="575216" cy="306288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295400" y="31212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Head</a:t>
              </a:r>
              <a:endParaRPr lang="en-US" sz="1400" dirty="0"/>
            </a:p>
          </p:txBody>
        </p:sp>
      </p:grpSp>
      <p:sp>
        <p:nvSpPr>
          <p:cNvPr id="66" name="Oval 65"/>
          <p:cNvSpPr/>
          <p:nvPr/>
        </p:nvSpPr>
        <p:spPr>
          <a:xfrm>
            <a:off x="4697292" y="4114800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8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 smtClean="0">
                    <a:solidFill>
                      <a:srgbClr val="7030A0"/>
                    </a:solidFill>
                  </a:rPr>
                  <a:t>Idea for </a:t>
                </a:r>
                <a:r>
                  <a:rPr lang="en-US" sz="2800" b="1" dirty="0"/>
                  <a:t>O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2800" dirty="0"/>
                  <a:t>) time</a:t>
                </a:r>
                <a:br>
                  <a:rPr lang="en-US" sz="2800" dirty="0"/>
                </a:br>
                <a:r>
                  <a:rPr lang="en-US" sz="2800" b="1" dirty="0" smtClean="0"/>
                  <a:t>for 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Decrease-key</a:t>
                </a:r>
                <a:endParaRPr lang="en-US" sz="28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See </a:t>
            </a:r>
            <a:r>
              <a:rPr lang="en-US" sz="2000" smtClean="0"/>
              <a:t>you at 9:00 AM on </a:t>
            </a:r>
            <a:r>
              <a:rPr lang="en-US" sz="2000" dirty="0" smtClean="0"/>
              <a:t>Monday (2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November)</a:t>
            </a:r>
          </a:p>
          <a:p>
            <a:pPr marL="0" indent="0">
              <a:buNone/>
            </a:pPr>
            <a:r>
              <a:rPr lang="en-US" sz="2000" dirty="0" smtClean="0"/>
              <a:t>If you get bored in </a:t>
            </a:r>
            <a:r>
              <a:rPr lang="en-US" sz="2000" dirty="0" err="1" smtClean="0"/>
              <a:t>Antaragni</a:t>
            </a:r>
            <a:r>
              <a:rPr lang="en-US" sz="2000" dirty="0" smtClean="0"/>
              <a:t> 2015, ponder over these ideas … </a:t>
            </a:r>
            <a:r>
              <a:rPr lang="en-US" sz="2000" dirty="0" smtClean="0">
                <a:sym typeface="Wingdings" pitchFamily="2" charset="2"/>
              </a:rPr>
              <a:t>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 54"/>
          <p:cNvSpPr/>
          <p:nvPr/>
        </p:nvSpPr>
        <p:spPr>
          <a:xfrm>
            <a:off x="3255184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3249492" y="42291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57" name="Straight Connector 56"/>
          <p:cNvCxnSpPr>
            <a:stCxn id="55" idx="4"/>
            <a:endCxn id="56" idx="0"/>
          </p:cNvCxnSpPr>
          <p:nvPr/>
        </p:nvCxnSpPr>
        <p:spPr>
          <a:xfrm flipH="1">
            <a:off x="3363792" y="3733800"/>
            <a:ext cx="5692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5459292" y="3505200"/>
            <a:ext cx="838200" cy="1431061"/>
            <a:chOff x="7620000" y="3505200"/>
            <a:chExt cx="838200" cy="1431061"/>
          </a:xfrm>
        </p:grpSpPr>
        <p:grpSp>
          <p:nvGrpSpPr>
            <p:cNvPr id="9" name="Group 8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1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>
                <a:stCxn id="15" idx="4"/>
                <a:endCxn id="16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>
                <a:stCxn id="12" idx="4"/>
                <a:endCxn id="13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Connector 10"/>
            <p:cNvCxnSpPr>
              <a:stCxn id="15" idx="3"/>
            </p:cNvCxnSpPr>
            <p:nvPr/>
          </p:nvCxnSpPr>
          <p:spPr>
            <a:xfrm flipH="1">
              <a:off x="7738922" y="3700322"/>
              <a:ext cx="524156" cy="41447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>
            <a:stCxn id="15" idx="2"/>
          </p:cNvCxnSpPr>
          <p:nvPr/>
        </p:nvCxnSpPr>
        <p:spPr>
          <a:xfrm flipH="1">
            <a:off x="4811592" y="36195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435573" y="4111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6045173" y="40921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5396684" y="470468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67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4011492" y="4114800"/>
            <a:ext cx="983804" cy="1524000"/>
            <a:chOff x="4011492" y="4114800"/>
            <a:chExt cx="983804" cy="1524000"/>
          </a:xfrm>
        </p:grpSpPr>
        <p:grpSp>
          <p:nvGrpSpPr>
            <p:cNvPr id="18" name="Group 17"/>
            <p:cNvGrpSpPr/>
            <p:nvPr/>
          </p:nvGrpSpPr>
          <p:grpSpPr>
            <a:xfrm>
              <a:off x="4087692" y="4131539"/>
              <a:ext cx="838200" cy="1431061"/>
              <a:chOff x="7620000" y="3505200"/>
              <a:chExt cx="838200" cy="143106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Connector 26"/>
                <p:cNvCxnSpPr>
                  <a:stCxn id="25" idx="4"/>
                  <a:endCxn id="2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/>
                <p:cNvCxnSpPr>
                  <a:stCxn id="22" idx="4"/>
                  <a:endCxn id="2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Straight Connector 20"/>
              <p:cNvCxnSpPr/>
              <p:nvPr/>
            </p:nvCxnSpPr>
            <p:spPr>
              <a:xfrm flipH="1">
                <a:off x="7738922" y="3619500"/>
                <a:ext cx="490678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/>
            <p:cNvSpPr txBox="1"/>
            <p:nvPr/>
          </p:nvSpPr>
          <p:spPr>
            <a:xfrm>
              <a:off x="4673573" y="4114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627888" y="4721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23</a:t>
              </a:r>
              <a:endParaRPr lang="en-US" sz="14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026895" y="4708666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19</a:t>
              </a:r>
              <a:endParaRPr lang="en-US" sz="14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11492" y="5331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63</a:t>
              </a:r>
              <a:endParaRPr lang="en-US" sz="1400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4697292" y="4114800"/>
              <a:ext cx="255708" cy="245339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370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11111E-6 L -0.00086 -0.0888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Representing</a:t>
            </a:r>
            <a:r>
              <a:rPr lang="en-US" sz="3200" b="1" dirty="0" smtClean="0"/>
              <a:t> any tree as a binary tree</a:t>
            </a:r>
            <a:endParaRPr lang="en-US" sz="3200" b="1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</a:t>
            </a:r>
            <a:r>
              <a:rPr lang="en-US" dirty="0" smtClean="0">
                <a:solidFill>
                  <a:srgbClr val="0070C0"/>
                </a:solidFill>
              </a:rPr>
              <a:t>arbitrary</a:t>
            </a:r>
            <a:r>
              <a:rPr lang="en-US" dirty="0" smtClean="0"/>
              <a:t> rooted tree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70C0"/>
                </a:solidFill>
              </a:rPr>
              <a:t>binary</a:t>
            </a:r>
            <a:r>
              <a:rPr lang="en-US" dirty="0" smtClean="0"/>
              <a:t> tree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346575" cy="4378325"/>
          </a:xfrm>
        </p:spPr>
        <p:txBody>
          <a:bodyPr/>
          <a:lstStyle/>
          <a:p>
            <a:pPr marL="0" indent="0">
              <a:buNone/>
            </a:pPr>
            <a:endParaRPr lang="en-US" sz="18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Left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7030A0"/>
                </a:solidFill>
              </a:rPr>
              <a:t>link</a:t>
            </a:r>
            <a:r>
              <a:rPr lang="en-US" sz="1800" dirty="0" smtClean="0"/>
              <a:t> : </a:t>
            </a:r>
            <a:r>
              <a:rPr lang="en-US" sz="1800" b="1" dirty="0" smtClean="0"/>
              <a:t>child</a:t>
            </a:r>
          </a:p>
          <a:p>
            <a:pPr marL="0" indent="0">
              <a:buNone/>
            </a:pPr>
            <a:r>
              <a:rPr lang="en-US" sz="1800" b="1" dirty="0" smtClean="0"/>
              <a:t>Right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7030A0"/>
                </a:solidFill>
              </a:rPr>
              <a:t>link</a:t>
            </a:r>
            <a:r>
              <a:rPr lang="en-US" sz="1800" dirty="0" smtClean="0"/>
              <a:t>: sibling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600" dirty="0" smtClean="0"/>
              <a:t>This representation has many applications </a:t>
            </a:r>
            <a:r>
              <a:rPr lang="en-US" sz="1600" dirty="0" smtClean="0">
                <a:sym typeface="Wingdings" pitchFamily="2" charset="2"/>
              </a:rPr>
              <a:t></a:t>
            </a:r>
            <a:endParaRPr lang="en-US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1524000" y="2895600"/>
            <a:ext cx="1905000" cy="1709057"/>
            <a:chOff x="1524000" y="2590800"/>
            <a:chExt cx="1905000" cy="1709057"/>
          </a:xfrm>
        </p:grpSpPr>
        <p:grpSp>
          <p:nvGrpSpPr>
            <p:cNvPr id="15" name="Group 14"/>
            <p:cNvGrpSpPr/>
            <p:nvPr/>
          </p:nvGrpSpPr>
          <p:grpSpPr>
            <a:xfrm>
              <a:off x="2133600" y="2590800"/>
              <a:ext cx="1295400" cy="1676400"/>
              <a:chOff x="7467600" y="3429000"/>
              <a:chExt cx="1295400" cy="167640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7772400" y="3429000"/>
                <a:ext cx="990600" cy="897661"/>
                <a:chOff x="3810000" y="4419600"/>
                <a:chExt cx="990600" cy="897661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3810000" y="44196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a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5720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4" name="Straight Connector 23"/>
                <p:cNvCxnSpPr>
                  <a:stCxn id="22" idx="5"/>
                  <a:endCxn id="23" idx="0"/>
                </p:cNvCxnSpPr>
                <p:nvPr/>
              </p:nvCxnSpPr>
              <p:spPr>
                <a:xfrm>
                  <a:off x="4005122" y="4614722"/>
                  <a:ext cx="681178" cy="473939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/>
              <p:cNvGrpSpPr/>
              <p:nvPr/>
            </p:nvGrpSpPr>
            <p:grpSpPr>
              <a:xfrm>
                <a:off x="7467600" y="4114800"/>
                <a:ext cx="762000" cy="990600"/>
                <a:chOff x="4114800" y="4495800"/>
                <a:chExt cx="762000" cy="990600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41148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648200" y="5257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h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" name="Straight Connector 20"/>
                <p:cNvCxnSpPr>
                  <a:stCxn id="19" idx="5"/>
                  <a:endCxn id="20" idx="0"/>
                </p:cNvCxnSpPr>
                <p:nvPr/>
              </p:nvCxnSpPr>
              <p:spPr>
                <a:xfrm>
                  <a:off x="4309922" y="4690922"/>
                  <a:ext cx="452578" cy="5668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/>
              <p:cNvCxnSpPr>
                <a:stCxn id="22" idx="4"/>
                <a:endCxn id="19" idx="0"/>
              </p:cNvCxnSpPr>
              <p:nvPr/>
            </p:nvCxnSpPr>
            <p:spPr>
              <a:xfrm flipH="1">
                <a:off x="7581900" y="3657600"/>
                <a:ext cx="304800" cy="4572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1524000" y="2819400"/>
              <a:ext cx="1360714" cy="1480457"/>
              <a:chOff x="8229600" y="3031261"/>
              <a:chExt cx="1360714" cy="1480457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8229600" y="3505200"/>
                <a:ext cx="838200" cy="1006518"/>
                <a:chOff x="4267200" y="4495800"/>
                <a:chExt cx="838200" cy="1006518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b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4876800" y="5273718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g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4991100" y="4707661"/>
                  <a:ext cx="0" cy="5715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/>
            </p:nvGrpSpPr>
            <p:grpSpPr>
              <a:xfrm>
                <a:off x="8229600" y="3031261"/>
                <a:ext cx="1360714" cy="1447800"/>
                <a:chOff x="4876800" y="3412261"/>
                <a:chExt cx="1360714" cy="144780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4876800" y="46314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f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6008914" y="38694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d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1" name="Straight Connector 30"/>
                <p:cNvCxnSpPr>
                  <a:stCxn id="22" idx="4"/>
                  <a:endCxn id="30" idx="0"/>
                </p:cNvCxnSpPr>
                <p:nvPr/>
              </p:nvCxnSpPr>
              <p:spPr>
                <a:xfrm>
                  <a:off x="5905500" y="3412261"/>
                  <a:ext cx="217714" cy="4572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9" idx="3"/>
                <a:endCxn id="29" idx="0"/>
              </p:cNvCxnSpPr>
              <p:nvPr/>
            </p:nvCxnSpPr>
            <p:spPr>
              <a:xfrm flipH="1">
                <a:off x="8343900" y="3683583"/>
                <a:ext cx="528778" cy="566878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>
              <a:stCxn id="22" idx="3"/>
              <a:endCxn id="32" idx="0"/>
            </p:cNvCxnSpPr>
            <p:nvPr/>
          </p:nvCxnSpPr>
          <p:spPr>
            <a:xfrm flipH="1">
              <a:off x="1638300" y="2785922"/>
              <a:ext cx="833578" cy="507417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Oval 72"/>
          <p:cNvSpPr/>
          <p:nvPr/>
        </p:nvSpPr>
        <p:spPr>
          <a:xfrm>
            <a:off x="6324600" y="2743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7620000" y="44958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5" name="Straight Connector 74"/>
          <p:cNvCxnSpPr>
            <a:stCxn id="62" idx="6"/>
            <a:endCxn id="74" idx="1"/>
          </p:cNvCxnSpPr>
          <p:nvPr/>
        </p:nvCxnSpPr>
        <p:spPr>
          <a:xfrm>
            <a:off x="7162800" y="4229100"/>
            <a:ext cx="490678" cy="3001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6248400" y="37338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7162800" y="52578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>
            <a:stCxn id="65" idx="6"/>
            <a:endCxn id="71" idx="1"/>
          </p:cNvCxnSpPr>
          <p:nvPr/>
        </p:nvCxnSpPr>
        <p:spPr>
          <a:xfrm>
            <a:off x="6629400" y="4991100"/>
            <a:ext cx="566878" cy="3001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1" idx="5"/>
            <a:endCxn id="65" idx="1"/>
          </p:cNvCxnSpPr>
          <p:nvPr/>
        </p:nvCxnSpPr>
        <p:spPr>
          <a:xfrm>
            <a:off x="5910122" y="4614722"/>
            <a:ext cx="524156" cy="2955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5638800" y="3429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6400800" y="48768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715000" y="4419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6934200" y="41148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>
            <a:stCxn id="70" idx="6"/>
            <a:endCxn id="62" idx="1"/>
          </p:cNvCxnSpPr>
          <p:nvPr/>
        </p:nvCxnSpPr>
        <p:spPr>
          <a:xfrm>
            <a:off x="6477000" y="3848100"/>
            <a:ext cx="490678" cy="3001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70" idx="3"/>
            <a:endCxn id="61" idx="0"/>
          </p:cNvCxnSpPr>
          <p:nvPr/>
        </p:nvCxnSpPr>
        <p:spPr>
          <a:xfrm flipH="1">
            <a:off x="5829300" y="3928922"/>
            <a:ext cx="452578" cy="4906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73" idx="3"/>
            <a:endCxn id="64" idx="0"/>
          </p:cNvCxnSpPr>
          <p:nvPr/>
        </p:nvCxnSpPr>
        <p:spPr>
          <a:xfrm flipH="1">
            <a:off x="5753100" y="2938322"/>
            <a:ext cx="604978" cy="4906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70" idx="1"/>
          </p:cNvCxnSpPr>
          <p:nvPr/>
        </p:nvCxnSpPr>
        <p:spPr>
          <a:xfrm>
            <a:off x="5867400" y="3543300"/>
            <a:ext cx="414478" cy="2239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ight Arrow 44"/>
          <p:cNvSpPr/>
          <p:nvPr/>
        </p:nvSpPr>
        <p:spPr>
          <a:xfrm>
            <a:off x="3962400" y="3429000"/>
            <a:ext cx="978408" cy="484632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evolution </a:t>
            </a:r>
            <a:r>
              <a:rPr lang="en-US" sz="3200" dirty="0" smtClean="0"/>
              <a:t>OF </a:t>
            </a:r>
            <a:r>
              <a:rPr lang="en-US" sz="3200" dirty="0" smtClean="0">
                <a:solidFill>
                  <a:srgbClr val="006C31"/>
                </a:solidFill>
              </a:rPr>
              <a:t>Heaps</a:t>
            </a:r>
            <a:endParaRPr lang="en-US" sz="3200" dirty="0">
              <a:solidFill>
                <a:srgbClr val="006C3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gency FB" pitchFamily="34" charset="0"/>
              </a:rPr>
              <a:t>Necessity is the mother of invention…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4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Two </a:t>
            </a:r>
            <a:r>
              <a:rPr lang="en-US" sz="3200" b="1" dirty="0" smtClean="0">
                <a:solidFill>
                  <a:srgbClr val="7030A0"/>
                </a:solidFill>
              </a:rPr>
              <a:t>fundamental</a:t>
            </a:r>
            <a:r>
              <a:rPr lang="en-US" sz="3200" b="1" dirty="0" smtClean="0"/>
              <a:t> graph problems</a:t>
            </a:r>
            <a:endParaRPr lang="en-US" sz="3200" b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Minimum Spanning </a:t>
            </a:r>
            <a:r>
              <a:rPr lang="en-US" dirty="0" smtClean="0">
                <a:solidFill>
                  <a:srgbClr val="002060"/>
                </a:solidFill>
              </a:rPr>
              <a:t>Tree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589212" y="2678112"/>
                <a:ext cx="4573588" cy="3951288"/>
              </a:xfrm>
            </p:spPr>
            <p:txBody>
              <a:bodyPr/>
              <a:lstStyle/>
              <a:p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>
                    <a:solidFill>
                      <a:srgbClr val="002060"/>
                    </a:solidFill>
                  </a:rPr>
                  <a:t>       Decrease-Label</a:t>
                </a:r>
                <a:r>
                  <a:rPr lang="en-US" sz="2000" dirty="0" smtClean="0"/>
                  <a:t> operations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>
                    <a:solidFill>
                      <a:srgbClr val="002060"/>
                    </a:solidFill>
                  </a:rPr>
                  <a:t>Extract-smallest-label</a:t>
                </a:r>
                <a:r>
                  <a:rPr lang="en-US" sz="2000" dirty="0" smtClean="0"/>
                  <a:t> operation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589212" y="2678112"/>
                <a:ext cx="4573588" cy="3951288"/>
              </a:xfrm>
              <a:blipFill rotWithShape="1">
                <a:blip r:embed="rId2"/>
                <a:stretch>
                  <a:fillRect l="-1467" t="-770" r="-2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Single Source Shortest Paths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3207" y="3593068"/>
                <a:ext cx="1836593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smtClean="0"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07" y="3593068"/>
                <a:ext cx="183659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303" t="-6349" r="-493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295400" y="2209800"/>
            <a:ext cx="173829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Prim</a:t>
            </a:r>
            <a:r>
              <a:rPr lang="en-US" dirty="0" smtClean="0"/>
              <a:t>’s Algorithm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2600" y="2209800"/>
            <a:ext cx="203171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Dijkstra</a:t>
            </a:r>
            <a:r>
              <a:rPr lang="en-US" dirty="0" err="1" smtClean="0"/>
              <a:t>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rot="5400000">
            <a:off x="850130" y="4419338"/>
            <a:ext cx="978408" cy="369332"/>
          </a:xfrm>
          <a:prstGeom prst="rightArrow">
            <a:avLst/>
          </a:prstGeom>
          <a:solidFill>
            <a:srgbClr val="006C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1000" y="5257800"/>
                <a:ext cx="1632948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257800"/>
                <a:ext cx="163294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974" t="-6452" r="-6691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249419" y="3288268"/>
                <a:ext cx="1437381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) time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419" y="3288268"/>
                <a:ext cx="143738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941" t="-6349" r="-672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249419" y="3821668"/>
                <a:ext cx="1437381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) time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419" y="3821668"/>
                <a:ext cx="1437381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941" t="-6349" r="-672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eft Brace 14"/>
          <p:cNvSpPr/>
          <p:nvPr/>
        </p:nvSpPr>
        <p:spPr>
          <a:xfrm>
            <a:off x="2282952" y="3364468"/>
            <a:ext cx="307848" cy="902732"/>
          </a:xfrm>
          <a:prstGeom prst="lef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467600" y="2819400"/>
            <a:ext cx="67678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Down Ribbon 16"/>
              <p:cNvSpPr/>
              <p:nvPr/>
            </p:nvSpPr>
            <p:spPr>
              <a:xfrm>
                <a:off x="2743200" y="5105400"/>
                <a:ext cx="3276600" cy="6888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Optimal algorithm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Down Ribbon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105400"/>
                <a:ext cx="3276600" cy="6888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7"/>
                <a:stretch>
                  <a:fillRect b="-16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401819" y="3288268"/>
                <a:ext cx="109196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) time</a:t>
                </a:r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819" y="3288268"/>
                <a:ext cx="109196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867" t="-6349" r="-994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7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uiExpand="1" build="p" animBg="1"/>
      <p:bldP spid="3" grpId="0" build="p"/>
      <p:bldP spid="9" grpId="0" uiExpand="1" build="p" animBg="1"/>
      <p:bldP spid="5" grpId="0" animBg="1"/>
      <p:bldP spid="6" grpId="0" animBg="1"/>
      <p:bldP spid="7" grpId="0" animBg="1"/>
      <p:bldP spid="12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Operations</a:t>
            </a:r>
            <a:r>
              <a:rPr lang="en-US" sz="3600" b="1" dirty="0" smtClean="0"/>
              <a:t> on a Heap</a:t>
            </a:r>
            <a:endParaRPr lang="en-US" sz="36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913216"/>
              </p:ext>
            </p:extLst>
          </p:nvPr>
        </p:nvGraphicFramePr>
        <p:xfrm>
          <a:off x="533400" y="1600201"/>
          <a:ext cx="8534400" cy="307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046"/>
                <a:gridCol w="1385154"/>
                <a:gridCol w="1676400"/>
                <a:gridCol w="1524000"/>
                <a:gridCol w="1828800"/>
              </a:tblGrid>
              <a:tr h="6878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 heap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36077" y="32766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77" y="3276600"/>
                <a:ext cx="95487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769" t="-8333" r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03631" y="4267200"/>
                <a:ext cx="618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631" y="4267200"/>
                <a:ext cx="61824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911" t="-8197" r="-178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12277" y="2297668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277" y="2297668"/>
                <a:ext cx="60946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000" t="-8197" r="-19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455323" y="42672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323" y="4267200"/>
                <a:ext cx="95487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5732" t="-8197" r="-108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72278" y="3733800"/>
                <a:ext cx="21957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Decrease-key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78" y="3733800"/>
                <a:ext cx="219572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500" t="-8333" r="-19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3400" y="4202668"/>
                <a:ext cx="22606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Merge-heaps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202668"/>
                <a:ext cx="2260619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432" t="-8197" r="-216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7467600" y="2352879"/>
            <a:ext cx="954877" cy="2346761"/>
            <a:chOff x="7467600" y="2352879"/>
            <a:chExt cx="954877" cy="23467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488046" y="2352879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8046" y="2352879"/>
                  <a:ext cx="60946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8000" t="-8197" r="-1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487908" y="2819400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7908" y="2819400"/>
                  <a:ext cx="609462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8000" t="-8333" r="-19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7543800" y="3657600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3800" y="3657600"/>
                  <a:ext cx="60946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9091" t="-8197" r="-191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467600" y="32120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600" y="3212068"/>
                  <a:ext cx="95487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5096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564246" y="433030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4246" y="4330308"/>
                  <a:ext cx="609462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9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936077" y="37338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77" y="3733800"/>
                <a:ext cx="95487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769" t="-8333" r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6077017" y="347219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amortized</a:t>
            </a:r>
            <a:endParaRPr lang="en-US" sz="11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34981" y="2373868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Find-min(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81" y="2373868"/>
                <a:ext cx="133882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3636" t="-8197" r="-81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40669" y="2842736"/>
                <a:ext cx="1289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Insert(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69" y="2842736"/>
                <a:ext cx="1289712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3774" t="-8197" r="-754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72521" y="3288268"/>
                <a:ext cx="1586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Extract-min(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21" y="3288268"/>
                <a:ext cx="1586460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3462" t="-8197" r="-65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4114800" y="1649457"/>
            <a:ext cx="140936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Binomial </a:t>
            </a:r>
            <a:r>
              <a:rPr lang="en-US" sz="1600" b="1" dirty="0" smtClean="0">
                <a:solidFill>
                  <a:schemeClr val="bg1"/>
                </a:solidFill>
              </a:rPr>
              <a:t>heap</a:t>
            </a:r>
            <a:endParaRPr lang="en-US" sz="1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895600" y="28194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819400"/>
                <a:ext cx="954877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5096" t="-8333" r="-1082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4435153" y="2297668"/>
            <a:ext cx="975047" cy="1817132"/>
            <a:chOff x="4435153" y="2297668"/>
            <a:chExt cx="975047" cy="1817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435153" y="27548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5153" y="2754868"/>
                  <a:ext cx="95487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5769" t="-819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455323" y="32882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3288268"/>
                  <a:ext cx="95487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455323" y="37454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3745468"/>
                  <a:ext cx="95487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455323" y="22976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2297668"/>
                  <a:ext cx="954877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Box 34"/>
          <p:cNvSpPr txBox="1"/>
          <p:nvPr/>
        </p:nvSpPr>
        <p:spPr>
          <a:xfrm>
            <a:off x="5753440" y="1676400"/>
            <a:ext cx="140936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Binomial </a:t>
            </a:r>
            <a:r>
              <a:rPr lang="en-US" sz="1600" b="1" dirty="0" smtClean="0">
                <a:solidFill>
                  <a:schemeClr val="bg1"/>
                </a:solidFill>
              </a:rPr>
              <a:t>heap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5979323" y="2297668"/>
            <a:ext cx="995354" cy="2338864"/>
            <a:chOff x="5979323" y="2297668"/>
            <a:chExt cx="995354" cy="2338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8000" t="-8197" r="-1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9091" t="-8197" r="-191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019800" y="37454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3745468"/>
                  <a:ext cx="954877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l="-5769" t="-819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TextBox 41"/>
          <p:cNvSpPr txBox="1"/>
          <p:nvPr/>
        </p:nvSpPr>
        <p:spPr>
          <a:xfrm>
            <a:off x="7467600" y="342900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amortized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467600" y="392939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amortized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287916" y="1676400"/>
            <a:ext cx="1475084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Fibonacci Heap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6" name="Down Ribbon 45"/>
          <p:cNvSpPr/>
          <p:nvPr/>
        </p:nvSpPr>
        <p:spPr>
          <a:xfrm>
            <a:off x="2286000" y="5029200"/>
            <a:ext cx="4876800" cy="841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Inspiration</a:t>
            </a:r>
            <a:r>
              <a:rPr lang="en-US" dirty="0" smtClean="0">
                <a:solidFill>
                  <a:schemeClr val="tx1"/>
                </a:solidFill>
              </a:rPr>
              <a:t> 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Binary numbers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15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12" grpId="0"/>
      <p:bldP spid="19" grpId="0"/>
      <p:bldP spid="21" grpId="0"/>
      <p:bldP spid="22" grpId="0"/>
      <p:bldP spid="26" grpId="0"/>
      <p:bldP spid="28" grpId="0"/>
      <p:bldP spid="29" grpId="0"/>
      <p:bldP spid="30" grpId="0"/>
      <p:bldP spid="23" grpId="0" animBg="1"/>
      <p:bldP spid="32" grpId="0"/>
      <p:bldP spid="35" grpId="0" animBg="1"/>
      <p:bldP spid="45" grpId="0" animBg="1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Binomial </a:t>
            </a:r>
            <a:r>
              <a:rPr lang="en-US" sz="3200" dirty="0" smtClean="0">
                <a:solidFill>
                  <a:srgbClr val="006C31"/>
                </a:solidFill>
              </a:rPr>
              <a:t>Tree</a:t>
            </a:r>
            <a:endParaRPr lang="en-US" sz="3200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b="1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Binomial tree of degree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endParaRPr lang="en-US" sz="2800" b="1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2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76200"/>
                <a:ext cx="8229600" cy="1143000"/>
              </a:xfrm>
            </p:spPr>
            <p:txBody>
              <a:bodyPr/>
              <a:lstStyle/>
              <a:p>
                <a:r>
                  <a:rPr lang="en-US" sz="3200" b="1" dirty="0" smtClean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b="1" dirty="0" smtClean="0"/>
                  <a:t>?</a:t>
                </a:r>
                <a:br>
                  <a:rPr lang="en-US" sz="3200" b="1" dirty="0" smtClean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76200"/>
                <a:ext cx="8229600" cy="1143000"/>
              </a:xfrm>
              <a:blipFill rotWithShape="1">
                <a:blip r:embed="rId2"/>
                <a:stretch>
                  <a:fillRect t="-3209" b="-14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352800" y="1600200"/>
            <a:ext cx="905412" cy="1324051"/>
            <a:chOff x="838200" y="2286000"/>
            <a:chExt cx="905412" cy="13240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/>
            <p:cNvGrpSpPr/>
            <p:nvPr/>
          </p:nvGrpSpPr>
          <p:grpSpPr>
            <a:xfrm>
              <a:off x="838200" y="2286000"/>
              <a:ext cx="762000" cy="990600"/>
              <a:chOff x="838200" y="2286000"/>
              <a:chExt cx="762000" cy="990600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838200" y="2362200"/>
                <a:ext cx="762000" cy="914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104900" y="2286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4419600" y="990600"/>
            <a:ext cx="905412" cy="1324051"/>
            <a:chOff x="838200" y="2286000"/>
            <a:chExt cx="905412" cy="13240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Group 13"/>
            <p:cNvGrpSpPr/>
            <p:nvPr/>
          </p:nvGrpSpPr>
          <p:grpSpPr>
            <a:xfrm>
              <a:off x="838200" y="2286000"/>
              <a:ext cx="762000" cy="990600"/>
              <a:chOff x="838200" y="2286000"/>
              <a:chExt cx="762000" cy="990600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838200" y="2362200"/>
                <a:ext cx="762000" cy="914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104900" y="2286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8" name="Straight Connector 17"/>
          <p:cNvCxnSpPr/>
          <p:nvPr/>
        </p:nvCxnSpPr>
        <p:spPr>
          <a:xfrm flipH="1">
            <a:off x="3814622" y="1104900"/>
            <a:ext cx="871678" cy="5287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276600" y="2827673"/>
            <a:ext cx="2069507" cy="577553"/>
            <a:chOff x="3657600" y="3842047"/>
            <a:chExt cx="2069507" cy="577553"/>
          </a:xfrm>
        </p:grpSpPr>
        <p:sp>
          <p:nvSpPr>
            <p:cNvPr id="21" name="Left Brace 20"/>
            <p:cNvSpPr/>
            <p:nvPr/>
          </p:nvSpPr>
          <p:spPr>
            <a:xfrm rot="16200000">
              <a:off x="4539954" y="2959693"/>
              <a:ext cx="304800" cy="2069507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364428" y="4050268"/>
                  <a:ext cx="5213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428" y="4050268"/>
                  <a:ext cx="52136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511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Oval 23"/>
          <p:cNvSpPr/>
          <p:nvPr/>
        </p:nvSpPr>
        <p:spPr>
          <a:xfrm>
            <a:off x="457200" y="5410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04800" y="58790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879068"/>
                <a:ext cx="51161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371600" y="5879068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879068"/>
                <a:ext cx="50629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542119" y="4800600"/>
            <a:ext cx="228600" cy="846034"/>
            <a:chOff x="1542119" y="4800600"/>
            <a:chExt cx="228600" cy="846034"/>
          </a:xfrm>
        </p:grpSpPr>
        <p:sp>
          <p:nvSpPr>
            <p:cNvPr id="27" name="Oval 26"/>
            <p:cNvSpPr/>
            <p:nvPr/>
          </p:nvSpPr>
          <p:spPr>
            <a:xfrm>
              <a:off x="1542119" y="48006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542119" y="5418034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27" idx="4"/>
              <a:endCxn id="28" idx="0"/>
            </p:cNvCxnSpPr>
            <p:nvPr/>
          </p:nvCxnSpPr>
          <p:spPr>
            <a:xfrm>
              <a:off x="1656419" y="5029200"/>
              <a:ext cx="0" cy="388834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227508" y="5911725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508" y="5911725"/>
                <a:ext cx="51161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3657600" y="4191000"/>
            <a:ext cx="228600" cy="821461"/>
            <a:chOff x="4267200" y="4495800"/>
            <a:chExt cx="228600" cy="821461"/>
          </a:xfrm>
        </p:grpSpPr>
        <p:sp>
          <p:nvSpPr>
            <p:cNvPr id="34" name="Oval 33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>
              <a:stCxn id="34" idx="4"/>
              <a:endCxn id="35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3048000" y="4800600"/>
            <a:ext cx="228600" cy="821461"/>
            <a:chOff x="4267200" y="4495800"/>
            <a:chExt cx="228600" cy="821461"/>
          </a:xfrm>
        </p:grpSpPr>
        <p:sp>
          <p:nvSpPr>
            <p:cNvPr id="51" name="Oval 50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51" idx="4"/>
              <a:endCxn id="52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/>
          <p:cNvCxnSpPr/>
          <p:nvPr/>
        </p:nvCxnSpPr>
        <p:spPr>
          <a:xfrm flipH="1">
            <a:off x="3166922" y="4305300"/>
            <a:ext cx="490678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117786" y="58674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786" y="5867400"/>
                <a:ext cx="511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154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/>
          <p:cNvGrpSpPr/>
          <p:nvPr/>
        </p:nvGrpSpPr>
        <p:grpSpPr>
          <a:xfrm>
            <a:off x="6781800" y="3581400"/>
            <a:ext cx="838200" cy="1431061"/>
            <a:chOff x="7620000" y="3505200"/>
            <a:chExt cx="838200" cy="1431061"/>
          </a:xfrm>
        </p:grpSpPr>
        <p:grpSp>
          <p:nvGrpSpPr>
            <p:cNvPr id="57" name="Group 56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4"/>
                <a:endCxn id="59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>
                <a:stCxn id="62" idx="4"/>
                <a:endCxn id="63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Straight Connector 64"/>
            <p:cNvCxnSpPr>
              <a:stCxn id="58" idx="3"/>
            </p:cNvCxnSpPr>
            <p:nvPr/>
          </p:nvCxnSpPr>
          <p:spPr>
            <a:xfrm flipH="1">
              <a:off x="7738922" y="3700322"/>
              <a:ext cx="524156" cy="41447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10200" y="4207739"/>
            <a:ext cx="838200" cy="1431061"/>
            <a:chOff x="7620000" y="3505200"/>
            <a:chExt cx="838200" cy="1431061"/>
          </a:xfrm>
        </p:grpSpPr>
        <p:grpSp>
          <p:nvGrpSpPr>
            <p:cNvPr id="68" name="Group 67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Connector 75"/>
              <p:cNvCxnSpPr>
                <a:stCxn id="74" idx="4"/>
                <a:endCxn id="75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Connector 72"/>
              <p:cNvCxnSpPr>
                <a:stCxn id="71" idx="4"/>
                <a:endCxn id="72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/>
            <p:cNvCxnSpPr/>
            <p:nvPr/>
          </p:nvCxnSpPr>
          <p:spPr>
            <a:xfrm flipH="1">
              <a:off x="7738922" y="3619500"/>
              <a:ext cx="490678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Connector 76"/>
          <p:cNvCxnSpPr/>
          <p:nvPr/>
        </p:nvCxnSpPr>
        <p:spPr>
          <a:xfrm flipH="1">
            <a:off x="6134100" y="36957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45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4" grpId="0" animBg="1"/>
      <p:bldP spid="25" grpId="0"/>
      <p:bldP spid="26" grpId="0"/>
      <p:bldP spid="33" grpId="0"/>
      <p:bldP spid="5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13493</TotalTime>
  <Words>1645</Words>
  <Application>Microsoft Office PowerPoint</Application>
  <PresentationFormat>On-screen Show (4:3)</PresentationFormat>
  <Paragraphs>748</Paragraphs>
  <Slides>31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Design and Analysis of Algorithms (CS345/CS345A)  </vt:lpstr>
      <vt:lpstr>Representing any tree</vt:lpstr>
      <vt:lpstr>Representing any tree as a binary tree</vt:lpstr>
      <vt:lpstr>Representing any tree as a binary tree</vt:lpstr>
      <vt:lpstr>evolution OF Heaps</vt:lpstr>
      <vt:lpstr>Two fundamental graph problems</vt:lpstr>
      <vt:lpstr>Operations on a Heap</vt:lpstr>
      <vt:lpstr>Binomial Tree</vt:lpstr>
      <vt:lpstr>What is B_k? </vt:lpstr>
      <vt:lpstr>What is B_k? </vt:lpstr>
      <vt:lpstr>Binomial Heap</vt:lpstr>
      <vt:lpstr>Binomial heap of size n </vt:lpstr>
      <vt:lpstr>Binomial heap of size n </vt:lpstr>
      <vt:lpstr>Binomial heap of size n </vt:lpstr>
      <vt:lpstr>Binomial heap of size n </vt:lpstr>
      <vt:lpstr>Merging  two Binomial Heaps</vt:lpstr>
      <vt:lpstr>Merging two Binomial Heaps </vt:lpstr>
      <vt:lpstr>Binomial heap of size n </vt:lpstr>
      <vt:lpstr>Merging two Binomial Heaps </vt:lpstr>
      <vt:lpstr>Merging two Binomial Heaps </vt:lpstr>
      <vt:lpstr>Other Operations On A Binomial Heap</vt:lpstr>
      <vt:lpstr>Find-min on a Binomial Heap </vt:lpstr>
      <vt:lpstr>Decrease-key on a Binomial Heap </vt:lpstr>
      <vt:lpstr>Decrease-key on a Binomial Heap </vt:lpstr>
      <vt:lpstr>Decrease-key on a Binomial Heap </vt:lpstr>
      <vt:lpstr>Extract-min on a Binomial Heap </vt:lpstr>
      <vt:lpstr>Extract-min on a Binomial Heap </vt:lpstr>
      <vt:lpstr>Insert(x) on a Binomial Heap </vt:lpstr>
      <vt:lpstr>Operations on a Heap</vt:lpstr>
      <vt:lpstr>Idea for O(1) time for Decrease-key</vt:lpstr>
      <vt:lpstr>Idea for O(1) time for Decrease-key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1334</cp:revision>
  <dcterms:created xsi:type="dcterms:W3CDTF">2011-12-03T04:13:03Z</dcterms:created>
  <dcterms:modified xsi:type="dcterms:W3CDTF">2015-10-28T05:18:44Z</dcterms:modified>
</cp:coreProperties>
</file>