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274" r:id="rId2"/>
    <p:sldId id="507" r:id="rId3"/>
    <p:sldId id="490" r:id="rId4"/>
    <p:sldId id="492" r:id="rId5"/>
    <p:sldId id="534" r:id="rId6"/>
    <p:sldId id="497" r:id="rId7"/>
    <p:sldId id="535" r:id="rId8"/>
    <p:sldId id="503" r:id="rId9"/>
    <p:sldId id="499" r:id="rId10"/>
    <p:sldId id="493" r:id="rId11"/>
    <p:sldId id="504" r:id="rId12"/>
    <p:sldId id="506" r:id="rId13"/>
    <p:sldId id="512" r:id="rId14"/>
    <p:sldId id="498" r:id="rId15"/>
    <p:sldId id="508" r:id="rId16"/>
    <p:sldId id="510" r:id="rId17"/>
    <p:sldId id="488" r:id="rId18"/>
    <p:sldId id="505" r:id="rId19"/>
    <p:sldId id="494" r:id="rId20"/>
    <p:sldId id="516" r:id="rId21"/>
    <p:sldId id="513" r:id="rId22"/>
    <p:sldId id="520" r:id="rId23"/>
    <p:sldId id="539" r:id="rId24"/>
    <p:sldId id="522" r:id="rId25"/>
    <p:sldId id="523" r:id="rId26"/>
    <p:sldId id="524" r:id="rId27"/>
    <p:sldId id="540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-2298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11/4/2015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70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60.png"/><Relationship Id="rId17" Type="http://schemas.openxmlformats.org/officeDocument/2006/relationships/image" Target="../media/image21.png"/><Relationship Id="rId2" Type="http://schemas.openxmlformats.org/officeDocument/2006/relationships/image" Target="../media/image120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50.png"/><Relationship Id="rId5" Type="http://schemas.openxmlformats.org/officeDocument/2006/relationships/image" Target="../media/image15.png"/><Relationship Id="rId1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number </a:t>
            </a:r>
            <a:r>
              <a:rPr lang="en-US" sz="2400" b="1" dirty="0" smtClean="0">
                <a:solidFill>
                  <a:srgbClr val="0070C0"/>
                </a:solidFill>
              </a:rPr>
              <a:t>35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NP Completeness –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 smtClean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 if and only if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Proof</a:t>
                </a:r>
                <a:r>
                  <a:rPr lang="en-US" sz="2000" dirty="0" smtClean="0">
                    <a:sym typeface="Wingdings" pitchFamily="2" charset="2"/>
                  </a:rPr>
                  <a:t>: </a:t>
                </a:r>
                <a:endParaRPr lang="en-US" sz="2000" b="1" dirty="0" smtClean="0">
                  <a:sym typeface="Wingdings" pitchFamily="2" charset="2"/>
                </a:endParaRPr>
              </a:p>
              <a:p>
                <a:r>
                  <a:rPr lang="en-US" sz="2000" b="1" dirty="0" smtClean="0">
                    <a:sym typeface="Wingdings" pitchFamily="2" charset="2"/>
                  </a:rPr>
                  <a:t></a:t>
                </a:r>
              </a:p>
              <a:p>
                <a:r>
                  <a:rPr lang="en-US" sz="2000" b="1" dirty="0" smtClean="0">
                    <a:sym typeface="Wingdings" pitchFamily="2" charset="2"/>
                  </a:rPr>
                  <a:t>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1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 smtClean="0">
                    <a:sym typeface="Wingdings" pitchFamily="2" charset="2"/>
                  </a:rPr>
                  <a:t> ():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Consider any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Is it possible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No.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Reason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𝑿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𝑿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so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not a vertex cover.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Hence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</a:t>
                </a:r>
                <a:r>
                  <a:rPr lang="en-US" sz="2000" dirty="0" smtClean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0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 smtClean="0">
                    <a:sym typeface="Wingdings" pitchFamily="2" charset="2"/>
                  </a:rPr>
                  <a:t> ():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Since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an independent set, so  at most one of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/>
                  <a:t> can be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 </a:t>
                </a:r>
                <a:r>
                  <a:rPr lang="en-US" sz="2000" b="1" dirty="0" smtClean="0"/>
                  <a:t>at least </a:t>
                </a:r>
                <a:r>
                  <a:rPr lang="en-US" sz="2000" dirty="0" smtClean="0"/>
                  <a:t>one of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must be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 is covered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</a:t>
                </a:r>
                <a:r>
                  <a:rPr lang="en-US" sz="2000" dirty="0" smtClean="0">
                    <a:sym typeface="Wingdings" pitchFamily="2" charset="2"/>
                  </a:rPr>
                  <a:t>a vertex cover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Thus the following theorem holds true.</a:t>
                </a: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 smtClean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 if and only if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.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Answer</a:t>
                </a:r>
                <a:r>
                  <a:rPr lang="en-US" sz="2000" dirty="0" smtClean="0">
                    <a:sym typeface="Wingdings" pitchFamily="2" charset="2"/>
                  </a:rPr>
                  <a:t>: On input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outputs     …</a:t>
                </a:r>
                <a:r>
                  <a:rPr lang="en-US" sz="2000" dirty="0" smtClean="0">
                    <a:solidFill>
                      <a:srgbClr val="FF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 smtClean="0">
                    <a:sym typeface="Wingdings" pitchFamily="2" charset="2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Clearly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takes polynomial time.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Hence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IS</a:t>
                </a:r>
                <a:r>
                  <a:rPr lang="en-US" sz="2000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Homework</a:t>
                </a:r>
                <a:r>
                  <a:rPr lang="en-US" sz="2000" dirty="0" smtClean="0">
                    <a:sym typeface="Wingdings" pitchFamily="2" charset="2"/>
                  </a:rPr>
                  <a:t>:  Prove that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IS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VC</a:t>
                </a: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6096000" y="41148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How to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establish </a:t>
                </a:r>
                <a:r>
                  <a:rPr lang="en-US" b="1" dirty="0">
                    <a:solidFill>
                      <a:srgbClr val="C00000"/>
                    </a:solidFill>
                  </a:rPr>
                  <a:t>VC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IS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148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67200" y="4126468"/>
                <a:ext cx="119135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).</a:t>
                </a:r>
                <a:endParaRPr lang="en-US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126468"/>
                <a:ext cx="119135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103" t="-8197" r="-87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10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Example 2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10600" cy="1500187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Hamiltonian cycle </a:t>
            </a:r>
            <a:r>
              <a:rPr lang="en-US" sz="2800" b="1" dirty="0" smtClean="0">
                <a:solidFill>
                  <a:schemeClr val="tx1"/>
                </a:solidFill>
              </a:rPr>
              <a:t>Problem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and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Traveling Sales person </a:t>
            </a:r>
            <a:r>
              <a:rPr lang="en-US" sz="2800" b="1" dirty="0" smtClean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Hamiltonian Cycle </a:t>
            </a:r>
            <a:r>
              <a:rPr lang="en-US" sz="3200" b="1" dirty="0" smtClean="0"/>
              <a:t>Problem</a:t>
            </a: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a cycle is said to be Hamiltonian if it passes through </a:t>
                </a:r>
                <a:r>
                  <a:rPr lang="en-US" sz="2000" u="sng" dirty="0" smtClean="0"/>
                  <a:t>each</a:t>
                </a:r>
                <a:r>
                  <a:rPr lang="en-US" sz="2000" dirty="0" smtClean="0"/>
                  <a:t> vertex.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Optimization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compute cycle of maximum length.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Decision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Does there exist a cycle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933702" y="2590798"/>
            <a:ext cx="2324098" cy="2133602"/>
            <a:chOff x="1028702" y="3581400"/>
            <a:chExt cx="2324098" cy="2133602"/>
          </a:xfrm>
        </p:grpSpPr>
        <p:grpSp>
          <p:nvGrpSpPr>
            <p:cNvPr id="35" name="Group 34"/>
            <p:cNvGrpSpPr/>
            <p:nvPr/>
          </p:nvGrpSpPr>
          <p:grpSpPr>
            <a:xfrm>
              <a:off x="1028702" y="3581400"/>
              <a:ext cx="2324098" cy="2133602"/>
              <a:chOff x="1028702" y="3581400"/>
              <a:chExt cx="2324098" cy="2133602"/>
            </a:xfrm>
          </p:grpSpPr>
          <p:grpSp>
            <p:nvGrpSpPr>
              <p:cNvPr id="37" name="Group 36"/>
              <p:cNvGrpSpPr/>
              <p:nvPr/>
            </p:nvGrpSpPr>
            <p:grpSpPr>
              <a:xfrm rot="5400000">
                <a:off x="1123950" y="3486152"/>
                <a:ext cx="2133602" cy="2324098"/>
                <a:chOff x="1485897" y="3162302"/>
                <a:chExt cx="2133602" cy="2324098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2247897" y="3162302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2247897" y="5334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467099" y="48387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3467099" y="36195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485897" y="42291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Connector 46"/>
              <p:cNvCxnSpPr/>
              <p:nvPr/>
            </p:nvCxnSpPr>
            <p:spPr>
              <a:xfrm flipH="1">
                <a:off x="1158784" y="3711482"/>
                <a:ext cx="997133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1158784" y="4473482"/>
                <a:ext cx="387533" cy="1111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2263681" y="3711482"/>
                <a:ext cx="959037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1654081" y="5692684"/>
                <a:ext cx="11114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>
              <a:stCxn id="57" idx="5"/>
              <a:endCxn id="59" idx="1"/>
            </p:cNvCxnSpPr>
            <p:nvPr/>
          </p:nvCxnSpPr>
          <p:spPr>
            <a:xfrm flipH="1">
              <a:off x="1654081" y="44734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H="1">
            <a:off x="4778281" y="3505200"/>
            <a:ext cx="403319" cy="1089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loud Callout 18"/>
          <p:cNvSpPr/>
          <p:nvPr/>
        </p:nvSpPr>
        <p:spPr>
          <a:xfrm>
            <a:off x="6052706" y="2057400"/>
            <a:ext cx="2786493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it have a Hamiltonian cycle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30646" y="3124200"/>
            <a:ext cx="6028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NO. </a:t>
            </a:r>
          </a:p>
        </p:txBody>
      </p:sp>
      <p:sp>
        <p:nvSpPr>
          <p:cNvPr id="21" name="Cloud Callout 20"/>
          <p:cNvSpPr/>
          <p:nvPr/>
        </p:nvSpPr>
        <p:spPr>
          <a:xfrm>
            <a:off x="5486400" y="2057400"/>
            <a:ext cx="2667000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Does it have a Hamiltonian cycle now?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27174" y="3135868"/>
            <a:ext cx="60702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Yes. </a:t>
            </a:r>
          </a:p>
        </p:txBody>
      </p:sp>
    </p:spTree>
    <p:extLst>
      <p:ext uri="{BB962C8B-B14F-4D97-AF65-F5344CB8AC3E}">
        <p14:creationId xmlns:p14="http://schemas.microsoft.com/office/powerpoint/2010/main" val="222390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Traveling Sales </a:t>
            </a:r>
            <a:r>
              <a:rPr lang="en-US" sz="3200" b="1" dirty="0" smtClean="0">
                <a:solidFill>
                  <a:srgbClr val="C00000"/>
                </a:solidFill>
              </a:rPr>
              <a:t>Person </a:t>
            </a:r>
            <a:r>
              <a:rPr lang="en-US" sz="3200" b="1" dirty="0" smtClean="0"/>
              <a:t>Problem</a:t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6200" y="685800"/>
                <a:ext cx="9067799" cy="5867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In </a:t>
                </a:r>
                <a:r>
                  <a:rPr lang="en-US" sz="2000" dirty="0"/>
                  <a:t>an undirected complete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dirty="0" smtClean="0"/>
                  <a:t>nonnegative edge-cost,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tour is a sequence of vertices such that</a:t>
                </a:r>
              </a:p>
              <a:p>
                <a:r>
                  <a:rPr lang="en-US" sz="2000" dirty="0"/>
                  <a:t>It originates and terminates at the same vertex </a:t>
                </a:r>
              </a:p>
              <a:p>
                <a:r>
                  <a:rPr lang="en-US" sz="2000" dirty="0"/>
                  <a:t>There is an edge between every consecutive pair of vertices in the sequence</a:t>
                </a:r>
              </a:p>
              <a:p>
                <a:r>
                  <a:rPr lang="en-US" sz="2000" dirty="0"/>
                  <a:t>Each vertex is visited </a:t>
                </a:r>
                <a:r>
                  <a:rPr lang="en-US" sz="2000" u="sng" dirty="0" smtClean="0"/>
                  <a:t>exactly </a:t>
                </a:r>
                <a:r>
                  <a:rPr lang="en-US" sz="2000" dirty="0"/>
                  <a:t>once.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Cost of tour</a:t>
                </a:r>
                <a:r>
                  <a:rPr lang="en-US" sz="2000" dirty="0"/>
                  <a:t>: sum of cost of edges traversed in the tour.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Optimization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compute TSP tour of minimum cost.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Decision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Does there exist a TSP tour of cost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685800"/>
                <a:ext cx="9067799" cy="5867400"/>
              </a:xfrm>
              <a:blipFill rotWithShape="1">
                <a:blip r:embed="rId2"/>
                <a:stretch>
                  <a:fillRect l="-740" t="-520" r="-807" b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505200" y="3047998"/>
            <a:ext cx="2324098" cy="2133602"/>
            <a:chOff x="5753103" y="3657600"/>
            <a:chExt cx="2324098" cy="2133602"/>
          </a:xfrm>
        </p:grpSpPr>
        <p:grpSp>
          <p:nvGrpSpPr>
            <p:cNvPr id="20" name="Group 19"/>
            <p:cNvGrpSpPr/>
            <p:nvPr/>
          </p:nvGrpSpPr>
          <p:grpSpPr>
            <a:xfrm rot="5400000">
              <a:off x="5848351" y="3562352"/>
              <a:ext cx="2133602" cy="2324098"/>
              <a:chOff x="1485897" y="3162302"/>
              <a:chExt cx="2133602" cy="2324098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2247897" y="316230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47897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467099" y="48387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467099" y="36195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485897" y="42291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/>
            <p:cNvCxnSpPr>
              <a:stCxn id="39" idx="5"/>
              <a:endCxn id="33" idx="1"/>
            </p:cNvCxnSpPr>
            <p:nvPr/>
          </p:nvCxnSpPr>
          <p:spPr>
            <a:xfrm flipH="1">
              <a:off x="5883185" y="3787682"/>
              <a:ext cx="997133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34" idx="3"/>
              <a:endCxn id="33" idx="7"/>
            </p:cNvCxnSpPr>
            <p:nvPr/>
          </p:nvCxnSpPr>
          <p:spPr>
            <a:xfrm flipH="1" flipV="1">
              <a:off x="5883185" y="4549682"/>
              <a:ext cx="3875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31" idx="3"/>
              <a:endCxn id="39" idx="7"/>
            </p:cNvCxnSpPr>
            <p:nvPr/>
          </p:nvCxnSpPr>
          <p:spPr>
            <a:xfrm flipH="1" flipV="1">
              <a:off x="6988082" y="3787682"/>
              <a:ext cx="959037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31" idx="6"/>
              <a:endCxn id="38" idx="1"/>
            </p:cNvCxnSpPr>
            <p:nvPr/>
          </p:nvCxnSpPr>
          <p:spPr>
            <a:xfrm flipH="1">
              <a:off x="7597682" y="4572000"/>
              <a:ext cx="403319" cy="1089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8" idx="5"/>
              <a:endCxn id="34" idx="7"/>
            </p:cNvCxnSpPr>
            <p:nvPr/>
          </p:nvCxnSpPr>
          <p:spPr>
            <a:xfrm flipH="1">
              <a:off x="6378482" y="5768884"/>
              <a:ext cx="1111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31" idx="5"/>
              <a:endCxn id="34" idx="1"/>
            </p:cNvCxnSpPr>
            <p:nvPr/>
          </p:nvCxnSpPr>
          <p:spPr>
            <a:xfrm flipH="1">
              <a:off x="6378482" y="45496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1" idx="4"/>
              <a:endCxn id="33" idx="0"/>
            </p:cNvCxnSpPr>
            <p:nvPr/>
          </p:nvCxnSpPr>
          <p:spPr>
            <a:xfrm flipH="1">
              <a:off x="5905503" y="4495800"/>
              <a:ext cx="20192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8" idx="3"/>
              <a:endCxn id="33" idx="7"/>
            </p:cNvCxnSpPr>
            <p:nvPr/>
          </p:nvCxnSpPr>
          <p:spPr>
            <a:xfrm flipH="1" flipV="1">
              <a:off x="5883185" y="4549682"/>
              <a:ext cx="16067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4" idx="2"/>
              <a:endCxn id="39" idx="5"/>
            </p:cNvCxnSpPr>
            <p:nvPr/>
          </p:nvCxnSpPr>
          <p:spPr>
            <a:xfrm flipV="1">
              <a:off x="6324600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8" idx="2"/>
              <a:endCxn id="39" idx="7"/>
            </p:cNvCxnSpPr>
            <p:nvPr/>
          </p:nvCxnSpPr>
          <p:spPr>
            <a:xfrm flipH="1" flipV="1">
              <a:off x="6988082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579822" y="3200400"/>
            <a:ext cx="2287578" cy="2215754"/>
            <a:chOff x="5804792" y="3807023"/>
            <a:chExt cx="2287578" cy="2215754"/>
          </a:xfrm>
        </p:grpSpPr>
        <p:sp>
          <p:nvSpPr>
            <p:cNvPr id="41" name="TextBox 40"/>
            <p:cNvSpPr txBox="1"/>
            <p:nvPr/>
          </p:nvSpPr>
          <p:spPr>
            <a:xfrm>
              <a:off x="6194641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67600" y="3886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724962" y="5026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0479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95392" y="5715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89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10562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10400" y="5029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16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39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6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24600" y="4572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55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0576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H="1" flipV="1">
            <a:off x="3612963" y="3962400"/>
            <a:ext cx="3875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4755963" y="3200400"/>
            <a:ext cx="959037" cy="65423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101727" y="3940082"/>
            <a:ext cx="1590955" cy="113375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3612963" y="3917762"/>
            <a:ext cx="16067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4755963" y="3200400"/>
            <a:ext cx="555718" cy="185112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5891" y="3925669"/>
            <a:ext cx="2902526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minimum cost TSP</a:t>
            </a:r>
          </a:p>
          <a:p>
            <a:r>
              <a:rPr lang="en-US" dirty="0" smtClean="0"/>
              <a:t> tour for this graph.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HC</a:t>
            </a:r>
            <a:r>
              <a:rPr lang="en-US" dirty="0" smtClean="0"/>
              <a:t>: Hamiltonian Cycle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Input</a:t>
            </a:r>
            <a:r>
              <a:rPr lang="en-US" sz="2000" dirty="0" smtClean="0"/>
              <a:t>: An undirected graph </a:t>
            </a:r>
          </a:p>
          <a:p>
            <a:pPr marL="0" indent="0">
              <a:buNone/>
            </a:pPr>
            <a:r>
              <a:rPr lang="en-US" sz="2000" b="1" dirty="0" smtClean="0"/>
              <a:t>Problem</a:t>
            </a:r>
            <a:r>
              <a:rPr lang="en-US" sz="2000" dirty="0" smtClean="0"/>
              <a:t>: Does there exist a cycle passing through all vertices ?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TSP</a:t>
            </a:r>
            <a:r>
              <a:rPr lang="en-US" dirty="0" smtClean="0"/>
              <a:t>: Traveling Sales Person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495801" y="2174875"/>
                <a:ext cx="4648200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Input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An undirected </a:t>
                </a:r>
                <a:r>
                  <a:rPr lang="en-US" sz="2000" u="sng" dirty="0" smtClean="0"/>
                  <a:t>complete</a:t>
                </a:r>
                <a:r>
                  <a:rPr lang="en-US" sz="2000" dirty="0" smtClean="0"/>
                  <a:t> graph with non-negative </a:t>
                </a:r>
                <a:r>
                  <a:rPr lang="en-US" sz="2000" b="1" dirty="0" smtClean="0"/>
                  <a:t>cost</a:t>
                </a:r>
                <a:r>
                  <a:rPr lang="en-US" sz="2000" dirty="0" smtClean="0"/>
                  <a:t> on edges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Problem</a:t>
                </a:r>
                <a:r>
                  <a:rPr lang="en-US" sz="2000" dirty="0" smtClean="0"/>
                  <a:t>: Does there exist a tour of cost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495801" y="2174875"/>
                <a:ext cx="4648200" cy="3951288"/>
              </a:xfrm>
              <a:blipFill rotWithShape="1">
                <a:blip r:embed="rId3"/>
                <a:stretch>
                  <a:fillRect l="-1444" t="-772" r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1028702" y="3581400"/>
            <a:ext cx="2324098" cy="2133602"/>
            <a:chOff x="1028702" y="3581400"/>
            <a:chExt cx="2324098" cy="2133602"/>
          </a:xfrm>
        </p:grpSpPr>
        <p:grpSp>
          <p:nvGrpSpPr>
            <p:cNvPr id="80" name="Group 79"/>
            <p:cNvGrpSpPr/>
            <p:nvPr/>
          </p:nvGrpSpPr>
          <p:grpSpPr>
            <a:xfrm>
              <a:off x="1028702" y="3581400"/>
              <a:ext cx="2324098" cy="2133602"/>
              <a:chOff x="1028702" y="3581400"/>
              <a:chExt cx="2324098" cy="2133602"/>
            </a:xfrm>
          </p:grpSpPr>
          <p:grpSp>
            <p:nvGrpSpPr>
              <p:cNvPr id="69" name="Group 68"/>
              <p:cNvGrpSpPr/>
              <p:nvPr/>
            </p:nvGrpSpPr>
            <p:grpSpPr>
              <a:xfrm rot="5400000">
                <a:off x="1123950" y="3486152"/>
                <a:ext cx="2133602" cy="2324098"/>
                <a:chOff x="1485897" y="3162302"/>
                <a:chExt cx="2133602" cy="2324098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2247897" y="3162302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247897" y="5334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67099" y="48387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467099" y="36195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1485897" y="42291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5" name="Straight Connector 74"/>
              <p:cNvCxnSpPr/>
              <p:nvPr/>
            </p:nvCxnSpPr>
            <p:spPr>
              <a:xfrm flipH="1">
                <a:off x="1158784" y="3711482"/>
                <a:ext cx="997133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1158784" y="4473482"/>
                <a:ext cx="387533" cy="1111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2263681" y="3711482"/>
                <a:ext cx="959037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1654081" y="5692684"/>
                <a:ext cx="11114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80"/>
            <p:cNvCxnSpPr>
              <a:stCxn id="70" idx="5"/>
              <a:endCxn id="72" idx="1"/>
            </p:cNvCxnSpPr>
            <p:nvPr/>
          </p:nvCxnSpPr>
          <p:spPr>
            <a:xfrm flipH="1">
              <a:off x="1654081" y="44734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/>
          <p:cNvCxnSpPr/>
          <p:nvPr/>
        </p:nvCxnSpPr>
        <p:spPr>
          <a:xfrm flipH="1">
            <a:off x="2873281" y="4495800"/>
            <a:ext cx="403319" cy="1089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5753103" y="3657600"/>
            <a:ext cx="2324098" cy="2133602"/>
            <a:chOff x="5753103" y="3657600"/>
            <a:chExt cx="2324098" cy="2133602"/>
          </a:xfrm>
        </p:grpSpPr>
        <p:grpSp>
          <p:nvGrpSpPr>
            <p:cNvPr id="45" name="Group 44"/>
            <p:cNvGrpSpPr/>
            <p:nvPr/>
          </p:nvGrpSpPr>
          <p:grpSpPr>
            <a:xfrm rot="5400000">
              <a:off x="5848351" y="3562352"/>
              <a:ext cx="2133602" cy="2324098"/>
              <a:chOff x="1485897" y="3162302"/>
              <a:chExt cx="2133602" cy="2324098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247897" y="316230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247897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467099" y="48387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467099" y="36195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485897" y="42291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Connector 52"/>
            <p:cNvCxnSpPr>
              <a:stCxn id="40" idx="5"/>
              <a:endCxn id="37" idx="1"/>
            </p:cNvCxnSpPr>
            <p:nvPr/>
          </p:nvCxnSpPr>
          <p:spPr>
            <a:xfrm flipH="1">
              <a:off x="5883185" y="3787682"/>
              <a:ext cx="997133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38" idx="3"/>
              <a:endCxn id="37" idx="7"/>
            </p:cNvCxnSpPr>
            <p:nvPr/>
          </p:nvCxnSpPr>
          <p:spPr>
            <a:xfrm flipH="1" flipV="1">
              <a:off x="5883185" y="4549682"/>
              <a:ext cx="3875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35" idx="3"/>
              <a:endCxn id="40" idx="7"/>
            </p:cNvCxnSpPr>
            <p:nvPr/>
          </p:nvCxnSpPr>
          <p:spPr>
            <a:xfrm flipH="1" flipV="1">
              <a:off x="6988082" y="3787682"/>
              <a:ext cx="959037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35" idx="6"/>
              <a:endCxn id="39" idx="1"/>
            </p:cNvCxnSpPr>
            <p:nvPr/>
          </p:nvCxnSpPr>
          <p:spPr>
            <a:xfrm flipH="1">
              <a:off x="7597682" y="4572000"/>
              <a:ext cx="403319" cy="1089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39" idx="5"/>
              <a:endCxn id="38" idx="7"/>
            </p:cNvCxnSpPr>
            <p:nvPr/>
          </p:nvCxnSpPr>
          <p:spPr>
            <a:xfrm flipH="1">
              <a:off x="6378482" y="5768884"/>
              <a:ext cx="1111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35" idx="5"/>
              <a:endCxn id="38" idx="1"/>
            </p:cNvCxnSpPr>
            <p:nvPr/>
          </p:nvCxnSpPr>
          <p:spPr>
            <a:xfrm flipH="1">
              <a:off x="6378482" y="45496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35" idx="4"/>
              <a:endCxn id="37" idx="0"/>
            </p:cNvCxnSpPr>
            <p:nvPr/>
          </p:nvCxnSpPr>
          <p:spPr>
            <a:xfrm flipH="1">
              <a:off x="5905503" y="4495800"/>
              <a:ext cx="20192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9" idx="3"/>
              <a:endCxn id="37" idx="7"/>
            </p:cNvCxnSpPr>
            <p:nvPr/>
          </p:nvCxnSpPr>
          <p:spPr>
            <a:xfrm flipH="1" flipV="1">
              <a:off x="5883185" y="4549682"/>
              <a:ext cx="16067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38" idx="2"/>
              <a:endCxn id="40" idx="5"/>
            </p:cNvCxnSpPr>
            <p:nvPr/>
          </p:nvCxnSpPr>
          <p:spPr>
            <a:xfrm flipV="1">
              <a:off x="6324600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39" idx="2"/>
              <a:endCxn id="40" idx="7"/>
            </p:cNvCxnSpPr>
            <p:nvPr/>
          </p:nvCxnSpPr>
          <p:spPr>
            <a:xfrm flipH="1" flipV="1">
              <a:off x="6988082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5804792" y="3804046"/>
            <a:ext cx="2287578" cy="2215754"/>
            <a:chOff x="5804792" y="3807023"/>
            <a:chExt cx="2287578" cy="2215754"/>
          </a:xfrm>
        </p:grpSpPr>
        <p:sp>
          <p:nvSpPr>
            <p:cNvPr id="115" name="TextBox 114"/>
            <p:cNvSpPr txBox="1"/>
            <p:nvPr/>
          </p:nvSpPr>
          <p:spPr>
            <a:xfrm>
              <a:off x="6194641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467600" y="3886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724962" y="5026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0479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795392" y="5715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89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10562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10400" y="5029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16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239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24600" y="4572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55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50576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 flipV="1">
            <a:off x="5867400" y="4572000"/>
            <a:ext cx="3875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7010400" y="3810000"/>
            <a:ext cx="959037" cy="65423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35" idx="5"/>
          </p:cNvCxnSpPr>
          <p:nvPr/>
        </p:nvCxnSpPr>
        <p:spPr>
          <a:xfrm flipH="1">
            <a:off x="6356164" y="4549682"/>
            <a:ext cx="1590955" cy="113375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5867400" y="4527362"/>
            <a:ext cx="16067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7010400" y="3810000"/>
            <a:ext cx="555718" cy="185112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3352799" y="3581399"/>
                <a:ext cx="2400303" cy="228451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IDEA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: Build a weighted complete graph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err="1" smtClean="0">
                    <a:solidFill>
                      <a:schemeClr val="tx1"/>
                    </a:solidFill>
                  </a:rPr>
                  <a:t>s.t.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the Hamiltonian cycle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 turns out to be the least cost tour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9" y="3581399"/>
                <a:ext cx="2400303" cy="228451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98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be an instance of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HC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Build a complete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vertices.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sz="2000" b="0" i="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	If</a:t>
                </a:r>
                <a:r>
                  <a:rPr lang="en-US" sz="20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,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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	else		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                                                     (Any cost greater than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 </a:t>
                </a:r>
                <a:r>
                  <a:rPr lang="en-US" sz="2000" dirty="0" smtClean="0">
                    <a:sym typeface="Wingdings" pitchFamily="2" charset="2"/>
                  </a:rPr>
                  <a:t>will work here)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 smtClean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has a </a:t>
                </a:r>
                <a:r>
                  <a:rPr lang="en-US" sz="2000" b="1" dirty="0" smtClean="0">
                    <a:sym typeface="Wingdings" pitchFamily="2" charset="2"/>
                  </a:rPr>
                  <a:t>Hamiltonian cycle</a:t>
                </a:r>
                <a:r>
                  <a:rPr lang="en-US" sz="2000" dirty="0" smtClean="0">
                    <a:sym typeface="Wingdings" pitchFamily="2" charset="2"/>
                  </a:rPr>
                  <a:t> if and only if 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has a </a:t>
                </a:r>
                <a:r>
                  <a:rPr lang="en-US" sz="2000" b="1" dirty="0" smtClean="0">
                    <a:sym typeface="Wingdings" pitchFamily="2" charset="2"/>
                  </a:rPr>
                  <a:t>TSP</a:t>
                </a:r>
                <a:r>
                  <a:rPr lang="en-US" sz="2000" dirty="0" smtClean="0">
                    <a:sym typeface="Wingdings" pitchFamily="2" charset="2"/>
                  </a:rPr>
                  <a:t> tour of cost at most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Proof</a:t>
                </a:r>
                <a:r>
                  <a:rPr lang="en-US" sz="2000" dirty="0" smtClean="0">
                    <a:sym typeface="Wingdings" pitchFamily="2" charset="2"/>
                  </a:rPr>
                  <a:t>:</a:t>
                </a:r>
              </a:p>
              <a:p>
                <a:r>
                  <a:rPr lang="en-US" sz="2000" b="1" dirty="0" smtClean="0">
                    <a:sym typeface="Wingdings" pitchFamily="2" charset="2"/>
                  </a:rPr>
                  <a:t></a:t>
                </a:r>
              </a:p>
              <a:p>
                <a:r>
                  <a:rPr lang="en-US" sz="2000" b="1" dirty="0" smtClean="0">
                    <a:sym typeface="Wingdings" pitchFamily="2" charset="2"/>
                  </a:rPr>
                  <a:t>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32314" y="267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 smtClean="0">
                    <a:sym typeface="Wingdings" pitchFamily="2" charset="2"/>
                  </a:rPr>
                  <a:t> ():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If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Hamiltonian cycle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Let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be a </a:t>
                </a:r>
                <a:r>
                  <a:rPr lang="en-US" sz="2000" b="1" dirty="0">
                    <a:sym typeface="Wingdings" pitchFamily="2" charset="2"/>
                  </a:rPr>
                  <a:t>Hamiltonian </a:t>
                </a:r>
                <a:r>
                  <a:rPr lang="en-US" sz="2000" b="1" dirty="0" smtClean="0">
                    <a:sym typeface="Wingdings" pitchFamily="2" charset="2"/>
                  </a:rPr>
                  <a:t>cycle </a:t>
                </a:r>
                <a:r>
                  <a:rPr lang="en-US" sz="2000" dirty="0" smtClean="0">
                    <a:sym typeface="Wingdings" pitchFamily="2" charset="2"/>
                  </a:rPr>
                  <a:t>in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.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is a </a:t>
                </a:r>
                <a:r>
                  <a:rPr lang="en-US" sz="2000" dirty="0" err="1" smtClean="0"/>
                  <a:t>subgraph</a:t>
                </a:r>
                <a:r>
                  <a:rPr lang="en-US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must be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as well.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is a tour  since </a:t>
                </a:r>
                <a:r>
                  <a:rPr lang="en-US" sz="2000" dirty="0"/>
                  <a:t>each vertex appears exactly once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Cost of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since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is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 the cost of tour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Hence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has a tour of  cost </a:t>
                </a:r>
                <a:r>
                  <a:rPr lang="en-US" sz="2000" dirty="0">
                    <a:sym typeface="Wingdings" pitchFamily="2" charset="2"/>
                  </a:rPr>
                  <a:t>at most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3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versus </a:t>
            </a: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6C31"/>
                </a:solidFill>
              </a:rPr>
              <a:t>Optimization</a:t>
            </a:r>
            <a:r>
              <a:rPr lang="en-US" sz="2000" b="1" dirty="0" smtClean="0"/>
              <a:t> problem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i="1" dirty="0" smtClean="0"/>
              <a:t>Compute maximum flow from </a:t>
            </a:r>
            <a:r>
              <a:rPr lang="en-US" sz="2000" i="1" dirty="0" smtClean="0">
                <a:solidFill>
                  <a:srgbClr val="C00000"/>
                </a:solidFill>
              </a:rPr>
              <a:t>s</a:t>
            </a:r>
            <a:r>
              <a:rPr lang="en-US" sz="2000" i="1" dirty="0" smtClean="0"/>
              <a:t> to </a:t>
            </a:r>
            <a:r>
              <a:rPr lang="en-US" sz="2000" i="1" dirty="0" smtClean="0">
                <a:solidFill>
                  <a:srgbClr val="C00000"/>
                </a:solidFill>
              </a:rPr>
              <a:t>t</a:t>
            </a:r>
            <a:r>
              <a:rPr lang="en-US" sz="2000" i="1" dirty="0" smtClean="0"/>
              <a:t> in graph </a:t>
            </a:r>
            <a:r>
              <a:rPr lang="en-US" sz="2000" i="1" dirty="0" smtClean="0">
                <a:solidFill>
                  <a:srgbClr val="0070C0"/>
                </a:solidFill>
              </a:rPr>
              <a:t>G</a:t>
            </a:r>
          </a:p>
          <a:p>
            <a:endParaRPr lang="en-US" sz="2000" i="1" dirty="0" smtClean="0"/>
          </a:p>
          <a:p>
            <a:endParaRPr lang="en-US" sz="2000" i="1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Decision </a:t>
            </a:r>
            <a:r>
              <a:rPr lang="en-US" sz="2000" b="1" dirty="0" smtClean="0"/>
              <a:t>Problem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i="1" dirty="0" smtClean="0"/>
              <a:t>Does there exist a flow of value </a:t>
            </a:r>
            <a:r>
              <a:rPr lang="en-US" sz="2000" i="1" dirty="0" smtClean="0">
                <a:solidFill>
                  <a:srgbClr val="0070C0"/>
                </a:solidFill>
              </a:rPr>
              <a:t>k</a:t>
            </a:r>
            <a:r>
              <a:rPr lang="en-US" sz="2000" i="1" dirty="0" smtClean="0"/>
              <a:t> from </a:t>
            </a:r>
            <a:r>
              <a:rPr lang="en-US" sz="2000" i="1" dirty="0" smtClean="0">
                <a:solidFill>
                  <a:srgbClr val="C00000"/>
                </a:solidFill>
              </a:rPr>
              <a:t>s</a:t>
            </a:r>
            <a:r>
              <a:rPr lang="en-US" sz="2000" i="1" dirty="0" smtClean="0"/>
              <a:t> to </a:t>
            </a:r>
            <a:r>
              <a:rPr lang="en-US" sz="2000" i="1" dirty="0" smtClean="0">
                <a:solidFill>
                  <a:srgbClr val="C00000"/>
                </a:solidFill>
              </a:rPr>
              <a:t>t</a:t>
            </a:r>
            <a:r>
              <a:rPr lang="en-US" sz="2000" i="1" dirty="0" smtClean="0"/>
              <a:t> in network </a:t>
            </a:r>
            <a:r>
              <a:rPr lang="en-US" sz="2000" i="1" dirty="0" smtClean="0">
                <a:solidFill>
                  <a:srgbClr val="0070C0"/>
                </a:solidFill>
              </a:rPr>
              <a:t>G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Yes-instances</a:t>
            </a:r>
            <a:r>
              <a:rPr lang="en-US" sz="2000" dirty="0" smtClean="0"/>
              <a:t>: {(</a:t>
            </a:r>
            <a:r>
              <a:rPr lang="en-US" sz="2000" i="1" dirty="0" smtClean="0">
                <a:solidFill>
                  <a:srgbClr val="0070C0"/>
                </a:solidFill>
              </a:rPr>
              <a:t>G</a:t>
            </a:r>
            <a:r>
              <a:rPr lang="en-US" sz="2000" i="1" dirty="0"/>
              <a:t> </a:t>
            </a:r>
            <a:r>
              <a:rPr lang="en-US" sz="2000" i="1" dirty="0" smtClean="0"/>
              <a:t>, </a:t>
            </a:r>
            <a:r>
              <a:rPr lang="en-US" sz="2000" i="1" dirty="0">
                <a:solidFill>
                  <a:srgbClr val="0070C0"/>
                </a:solidFill>
              </a:rPr>
              <a:t>k</a:t>
            </a:r>
            <a:r>
              <a:rPr lang="en-US" sz="2000" dirty="0" smtClean="0"/>
              <a:t>) |there is a valid flow of value </a:t>
            </a:r>
            <a:r>
              <a:rPr lang="en-US" sz="2000" i="1" dirty="0" smtClean="0">
                <a:solidFill>
                  <a:srgbClr val="0070C0"/>
                </a:solidFill>
              </a:rPr>
              <a:t>k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/>
              <a:t>No-instances: {(</a:t>
            </a:r>
            <a:r>
              <a:rPr lang="en-US" sz="2000" i="1" dirty="0">
                <a:solidFill>
                  <a:srgbClr val="0070C0"/>
                </a:solidFill>
              </a:rPr>
              <a:t>G</a:t>
            </a:r>
            <a:r>
              <a:rPr lang="en-US" sz="2000" i="1" dirty="0"/>
              <a:t> , </a:t>
            </a:r>
            <a:r>
              <a:rPr lang="en-US" sz="2000" i="1" dirty="0">
                <a:solidFill>
                  <a:srgbClr val="0070C0"/>
                </a:solidFill>
              </a:rPr>
              <a:t>k</a:t>
            </a:r>
            <a:r>
              <a:rPr lang="en-US" sz="2000" dirty="0"/>
              <a:t>) |there </a:t>
            </a:r>
            <a:r>
              <a:rPr lang="en-US" sz="2000" dirty="0" smtClean="0"/>
              <a:t>is no </a:t>
            </a:r>
            <a:r>
              <a:rPr lang="en-US" sz="2000" dirty="0"/>
              <a:t>flow of value </a:t>
            </a:r>
            <a:r>
              <a:rPr lang="en-US" sz="2000" i="1" dirty="0" smtClean="0">
                <a:solidFill>
                  <a:srgbClr val="0070C0"/>
                </a:solidFill>
              </a:rPr>
              <a:t>k </a:t>
            </a:r>
            <a:r>
              <a:rPr lang="en-US" sz="2000" dirty="0" smtClean="0"/>
              <a:t>possible}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            </a:t>
            </a:r>
            <a:endParaRPr lang="en-US" sz="20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 algn="ctr">
              <a:buNone/>
            </a:pPr>
            <a:r>
              <a:rPr lang="en-US" sz="1800" dirty="0" smtClean="0"/>
              <a:t>Try at  least for the above example ?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3962400" y="4572000"/>
            <a:ext cx="5181600" cy="11430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</a:rPr>
              <a:t>How can you use algorithm for the </a:t>
            </a:r>
            <a:r>
              <a:rPr lang="en-US" sz="1600" b="1" dirty="0">
                <a:solidFill>
                  <a:srgbClr val="006C31"/>
                </a:solidFill>
              </a:rPr>
              <a:t>optimization</a:t>
            </a:r>
            <a:r>
              <a:rPr lang="en-US" sz="1600" dirty="0">
                <a:solidFill>
                  <a:schemeClr val="tx1"/>
                </a:solidFill>
              </a:rPr>
              <a:t> version of 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problem </a:t>
            </a:r>
            <a:r>
              <a:rPr lang="en-US" sz="1600" dirty="0" smtClean="0">
                <a:solidFill>
                  <a:schemeClr val="tx1"/>
                </a:solidFill>
              </a:rPr>
              <a:t>to </a:t>
            </a:r>
            <a:r>
              <a:rPr lang="en-US" sz="1600" dirty="0">
                <a:solidFill>
                  <a:schemeClr val="tx1"/>
                </a:solidFill>
              </a:rPr>
              <a:t>solve </a:t>
            </a:r>
            <a:r>
              <a:rPr lang="en-US" sz="1600" dirty="0" smtClean="0">
                <a:solidFill>
                  <a:schemeClr val="tx1"/>
                </a:solidFill>
              </a:rPr>
              <a:t>its </a:t>
            </a:r>
            <a:r>
              <a:rPr lang="en-US" sz="1600" b="1" dirty="0" smtClean="0">
                <a:solidFill>
                  <a:srgbClr val="0070C0"/>
                </a:solidFill>
              </a:rPr>
              <a:t>Decision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version 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9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 smtClean="0">
                    <a:sym typeface="Wingdings" pitchFamily="2" charset="2"/>
                  </a:rPr>
                  <a:t> ():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>
                    <a:sym typeface="Wingdings" pitchFamily="2" charset="2"/>
                  </a:rPr>
                  <a:t>, then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Hamiltonian </a:t>
                </a:r>
                <a:r>
                  <a:rPr lang="en-US" sz="2000" b="1" dirty="0" smtClean="0">
                    <a:sym typeface="Wingdings" pitchFamily="2" charset="2"/>
                  </a:rPr>
                  <a:t>cycle</a:t>
                </a:r>
                <a:r>
                  <a:rPr lang="en-US" sz="2000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Let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be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 </a:t>
                </a:r>
                <a:r>
                  <a:rPr lang="en-US" sz="2000" dirty="0" smtClean="0">
                    <a:sym typeface="Wingdings" pitchFamily="2" charset="2"/>
                  </a:rPr>
                  <a:t>in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Cost of each edge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is </a:t>
                </a:r>
                <a:r>
                  <a:rPr lang="en-US" sz="2000" u="sng" dirty="0" smtClean="0">
                    <a:sym typeface="Wingdings" pitchFamily="2" charset="2"/>
                  </a:rPr>
                  <a:t>at least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 </a:t>
                </a:r>
                <a:r>
                  <a:rPr lang="en-US" sz="2000" dirty="0" smtClean="0"/>
                  <a:t>edges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must have weight exactly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Therefore,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is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Since each vertex appears exactly once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, so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Hamiltonian</a:t>
                </a:r>
                <a:r>
                  <a:rPr lang="en-US" sz="2000" dirty="0" smtClean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Hence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has a Hamiltonian cycle</a:t>
                </a:r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6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Thus the following theorem holds true.</a:t>
                </a:r>
                <a:endParaRPr lang="en-US" sz="2000" b="1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Hamiltonian cycle</a:t>
                </a:r>
                <a:r>
                  <a:rPr lang="en-US" sz="2000" dirty="0">
                    <a:sym typeface="Wingdings" pitchFamily="2" charset="2"/>
                  </a:rPr>
                  <a:t> if and only if 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Answer</a:t>
                </a:r>
                <a:r>
                  <a:rPr lang="en-US" sz="2000" dirty="0" smtClean="0">
                    <a:sym typeface="Wingdings" pitchFamily="2" charset="2"/>
                  </a:rPr>
                  <a:t>: On input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 …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 smtClean="0">
                    <a:sym typeface="Wingdings" pitchFamily="2" charset="2"/>
                  </a:rPr>
                  <a:t>...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Clearly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takes polynomial time.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Hence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TSP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Homework</a:t>
                </a:r>
                <a:r>
                  <a:rPr lang="en-US" sz="2000" dirty="0" smtClean="0">
                    <a:sym typeface="Wingdings" pitchFamily="2" charset="2"/>
                  </a:rPr>
                  <a:t>:  A path in undirected graph is said to be </a:t>
                </a:r>
                <a:r>
                  <a:rPr lang="en-US" sz="2000" b="1" dirty="0">
                    <a:sym typeface="Wingdings" pitchFamily="2" charset="2"/>
                  </a:rPr>
                  <a:t>Hamiltonian </a:t>
                </a:r>
                <a:r>
                  <a:rPr lang="en-US" sz="2000" dirty="0" smtClean="0">
                    <a:sym typeface="Wingdings" pitchFamily="2" charset="2"/>
                  </a:rPr>
                  <a:t>path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if it passes through each vertex exactly once.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HP </a:t>
                </a:r>
                <a:r>
                  <a:rPr lang="en-US" sz="2000" dirty="0" smtClean="0"/>
                  <a:t>-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Hamiltonian </a:t>
                </a:r>
                <a:r>
                  <a:rPr lang="en-US" sz="2000" dirty="0" smtClean="0">
                    <a:sym typeface="Wingdings" pitchFamily="2" charset="2"/>
                  </a:rPr>
                  <a:t>path problem 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“Does a given undirected graph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have a Hamiltonian path ?”  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Prove that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HP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  <a:blipFill rotWithShape="1">
                <a:blip r:embed="rId3"/>
                <a:stretch>
                  <a:fillRect l="-714" t="-612" b="-20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6324600" y="13716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How to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establish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HC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TSP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3716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24200" y="2602468"/>
                <a:ext cx="52135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constructs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as described above and outputs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′,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).</a:t>
                </a:r>
                <a:endParaRPr lang="en-US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602468"/>
                <a:ext cx="521354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53" t="-8197" r="-11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98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/>
                </a:r>
                <a:br>
                  <a:rPr lang="en-US" sz="3200" b="1" dirty="0">
                    <a:solidFill>
                      <a:srgbClr val="C0000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Complexity theoretic consequence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dirty="0"/>
                  <a:t>there </a:t>
                </a:r>
                <a:r>
                  <a:rPr lang="en-US" sz="2000" dirty="0" smtClean="0"/>
                  <a:t>does not exist any polynomial </a:t>
                </a:r>
                <a:r>
                  <a:rPr lang="en-US" sz="2000" dirty="0"/>
                  <a:t>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can not </a:t>
                </a:r>
                <a:r>
                  <a:rPr lang="en-US" sz="2000" dirty="0" smtClean="0"/>
                  <a:t>exist any </a:t>
                </a:r>
                <a:r>
                  <a:rPr lang="en-US" sz="2000" dirty="0"/>
                  <a:t>polynomial 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computationally </a:t>
                </a:r>
                <a:r>
                  <a:rPr lang="en-US" sz="2000" b="1" dirty="0"/>
                  <a:t>at least </a:t>
                </a:r>
                <a:r>
                  <a:rPr lang="en-US" sz="2000" dirty="0"/>
                  <a:t>as hard as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/>
                  <a:t>”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6C31"/>
                </a:solidFill>
              </a:rPr>
              <a:t>NP</a:t>
            </a:r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7030A0"/>
                </a:solidFill>
              </a:rPr>
              <a:t>A class of problems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How does any scientific theory/definition get developed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us go back to those days when you were preparing for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JEE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Recall the day when you first read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the definition of </a:t>
                </a:r>
                <a:r>
                  <a:rPr lang="en-US" sz="2000" b="1" dirty="0" smtClean="0"/>
                  <a:t>continuity</a:t>
                </a:r>
                <a:r>
                  <a:rPr lang="en-US" sz="2000" dirty="0" smtClean="0"/>
                  <a:t> of a “function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around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”.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A function is said to be continuous at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, if 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there exists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sz="2000" b="1" i="1" dirty="0">
                        <a:latin typeface="Cambria Math"/>
                      </a:rPr>
                      <m:t>&gt;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such that 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if 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000" b="1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sz="20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|</m:t>
                    </m:r>
                    <m:r>
                      <a:rPr lang="en-US" sz="2000" b="1" i="1" dirty="0" smtClean="0"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Didn’t you find this definition quite </a:t>
                </a:r>
                <a:r>
                  <a:rPr lang="en-US" sz="2000" b="1" dirty="0" smtClean="0"/>
                  <a:t>complex</a:t>
                </a:r>
                <a:r>
                  <a:rPr lang="en-US" sz="2000" dirty="0" smtClean="0"/>
                  <a:t> and </a:t>
                </a:r>
                <a:r>
                  <a:rPr lang="en-US" sz="2000" b="1" dirty="0" smtClean="0"/>
                  <a:t>unintuitive</a:t>
                </a:r>
                <a:r>
                  <a:rPr lang="en-US" sz="2000" dirty="0" smtClean="0"/>
                  <a:t> at first 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But if you really thought over it again and again, you would have realized that this definition precisely captures the intuition underlying the notion of continuity.</a:t>
                </a: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But how are such definition or theory get developed in science 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296" b="-20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98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How does any scientific theory/definition get developed ?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C00000"/>
              </a:solidFill>
            </a:endParaRP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Unexplained facts </a:t>
            </a:r>
            <a:r>
              <a:rPr lang="en-US" sz="2000" dirty="0" smtClean="0"/>
              <a:t>in a field of science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C00000"/>
                </a:solidFill>
              </a:rPr>
              <a:t>Persistent search</a:t>
            </a:r>
            <a:r>
              <a:rPr lang="en-US" sz="2000" dirty="0" smtClean="0"/>
              <a:t> for the truth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C00000"/>
                </a:solidFill>
              </a:rPr>
              <a:t>A collective effort </a:t>
            </a:r>
            <a:r>
              <a:rPr lang="en-US" sz="2000" dirty="0" smtClean="0"/>
              <a:t>for many years or decades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Similar is the history behind the development of the class </a:t>
            </a:r>
            <a:r>
              <a:rPr lang="en-US" sz="2000" b="1" dirty="0" smtClean="0">
                <a:solidFill>
                  <a:srgbClr val="006C31"/>
                </a:solidFill>
              </a:rPr>
              <a:t>NP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64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Go back to </a:t>
            </a:r>
            <a:r>
              <a:rPr lang="en-US" sz="3600" b="1" dirty="0" smtClean="0">
                <a:solidFill>
                  <a:srgbClr val="0070C0"/>
                </a:solidFill>
              </a:rPr>
              <a:t>1960</a:t>
            </a:r>
            <a:r>
              <a:rPr lang="en-US" sz="3600" b="1" dirty="0" smtClean="0"/>
              <a:t>’s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021362"/>
              </p:ext>
            </p:extLst>
          </p:nvPr>
        </p:nvGraphicFramePr>
        <p:xfrm>
          <a:off x="1752600" y="1676400"/>
          <a:ext cx="5539572" cy="3886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69786"/>
                <a:gridCol w="2769786"/>
              </a:tblGrid>
              <a:tr h="37147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2602468"/>
            <a:ext cx="13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Longest Path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2590800"/>
            <a:ext cx="144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Shortest Path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20511" y="4420069"/>
            <a:ext cx="191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Bipartite matching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9446" y="4408401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matching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4027401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Set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51205" y="4027401"/>
            <a:ext cx="256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Set on trees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95800" y="298346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Travelling salesman Problem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34549" y="2971800"/>
            <a:ext cx="246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11116" y="3352800"/>
            <a:ext cx="111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Euler tour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78116" y="36692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Balanced Cut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57400" y="4801069"/>
            <a:ext cx="20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Programming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95800" y="4789401"/>
            <a:ext cx="28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Integer Linear Programming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3131013" y="51122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5721813" y="504721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209800" y="1676400"/>
            <a:ext cx="1905906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Efficient algorithm</a:t>
            </a:r>
          </a:p>
          <a:p>
            <a:r>
              <a:rPr lang="en-US" dirty="0" smtClean="0"/>
              <a:t>was found.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1676400"/>
            <a:ext cx="265156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 Efficient algorithm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could be designed till date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61228" y="3352800"/>
            <a:ext cx="185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Hamiltonian cycle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97335" y="366926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 Cut</a:t>
            </a:r>
            <a:endParaRPr lang="en-US" dirty="0"/>
          </a:p>
        </p:txBody>
      </p:sp>
      <p:sp>
        <p:nvSpPr>
          <p:cNvPr id="3" name="Down Ribbon 2"/>
          <p:cNvSpPr/>
          <p:nvPr/>
        </p:nvSpPr>
        <p:spPr>
          <a:xfrm>
            <a:off x="1752600" y="5573799"/>
            <a:ext cx="5867400" cy="1131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It was quite surprising and even frustrating to be unable to find efficient algorithm for so many problems when their similar looking versions had very efficient algorithms.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own Ribbon 11"/>
          <p:cNvSpPr/>
          <p:nvPr/>
        </p:nvSpPr>
        <p:spPr>
          <a:xfrm>
            <a:off x="7339848" y="2322731"/>
            <a:ext cx="1727952" cy="247833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This motivated researchers to search for any common traits among  all these problems.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75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 animBg="1"/>
      <p:bldP spid="23" grpId="0" animBg="1"/>
      <p:bldP spid="24" grpId="0"/>
      <p:bldP spid="25" grpId="0"/>
      <p:bldP spid="3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In the next class we shall discuss the theory of </a:t>
            </a:r>
            <a:r>
              <a:rPr lang="en-US" sz="2400" b="1" dirty="0" smtClean="0">
                <a:solidFill>
                  <a:srgbClr val="006C31"/>
                </a:solidFill>
              </a:rPr>
              <a:t>NP</a:t>
            </a:r>
            <a:r>
              <a:rPr lang="en-US" sz="2400" dirty="0" smtClean="0"/>
              <a:t> problems.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Polynomial time Reduction </a:t>
            </a:r>
            <a:br>
              <a:rPr lang="en-US" sz="3200" dirty="0" smtClean="0">
                <a:solidFill>
                  <a:srgbClr val="7030A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28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/>
                </a:r>
                <a:br>
                  <a:rPr lang="en-US" sz="3200" b="1" dirty="0">
                    <a:solidFill>
                      <a:srgbClr val="C0000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is said to be polynomial time reducible to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</a:t>
                </a:r>
                <a:r>
                  <a:rPr lang="en-US" sz="2000" dirty="0"/>
                  <a:t> there </a:t>
                </a:r>
                <a:r>
                  <a:rPr lang="en-US" sz="2000" dirty="0" smtClean="0"/>
                  <a:t>exists an algorithm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such that</a:t>
                </a:r>
              </a:p>
              <a:p>
                <a:r>
                  <a:rPr lang="en-US" sz="2000" b="1" dirty="0" smtClean="0"/>
                  <a:t>Input</a:t>
                </a:r>
                <a:r>
                  <a:rPr lang="en-US" sz="2000" dirty="0" smtClean="0"/>
                  <a:t>: an instance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r>
                  <a:rPr lang="en-US" sz="2000" b="1" dirty="0" smtClean="0"/>
                  <a:t>Output</a:t>
                </a:r>
                <a:r>
                  <a:rPr lang="en-US" sz="2000" dirty="0" smtClean="0"/>
                  <a:t>: an instance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For each instance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yes-instance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u="sng" dirty="0" smtClean="0"/>
                  <a:t>if and only if</a:t>
                </a:r>
                <a:r>
                  <a:rPr lang="en-US" sz="2000" dirty="0" smtClean="0"/>
                  <a:t>        …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... </a:t>
                </a:r>
                <a:endParaRPr lang="en-US" sz="20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is a polynomial time algorithm.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33999" y="4191000"/>
                <a:ext cx="264187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a yes-instance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9" y="4191000"/>
                <a:ext cx="26418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62" t="-8333" r="-30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7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/>
                </a:r>
                <a:br>
                  <a:rPr lang="en-US" sz="3200" b="1" dirty="0">
                    <a:solidFill>
                      <a:srgbClr val="C0000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1535113"/>
            <a:ext cx="4192588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6C31"/>
                </a:solidFill>
              </a:rPr>
              <a:t>Algorithmic</a:t>
            </a:r>
            <a:r>
              <a:rPr lang="en-US" dirty="0"/>
              <a:t> </a:t>
            </a:r>
            <a:r>
              <a:rPr lang="en-US" dirty="0" smtClean="0"/>
              <a:t>Consequence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04800" y="2174875"/>
                <a:ext cx="4192588" cy="3951288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r>
                  <a:rPr lang="en-US" sz="2000" dirty="0" smtClean="0"/>
                  <a:t>We can use an algorithm for problem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 to solve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/>
                  <a:t>I</a:t>
                </a:r>
                <a:r>
                  <a:rPr lang="en-US" sz="2000" dirty="0" smtClean="0"/>
                  <a:t>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 is polynomial time solvable,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then so is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04800" y="2174875"/>
                <a:ext cx="4192588" cy="3951288"/>
              </a:xfrm>
              <a:blipFill rotWithShape="1">
                <a:blip r:embed="rId3"/>
                <a:stretch>
                  <a:fillRect l="-1304" t="-6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70375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Complexity theoretic </a:t>
            </a:r>
            <a:r>
              <a:rPr lang="en-US" sz="2000" dirty="0"/>
              <a:t>consequence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5"/>
                <a:ext cx="4270375" cy="3951288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No polynomial </a:t>
                </a:r>
                <a:r>
                  <a:rPr lang="en-US" sz="2000" dirty="0"/>
                  <a:t>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No polynomial </a:t>
                </a:r>
                <a:r>
                  <a:rPr lang="en-US" sz="2000" dirty="0"/>
                  <a:t>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“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 computationally </a:t>
                </a:r>
                <a:r>
                  <a:rPr lang="en-US" sz="1800" b="1" dirty="0"/>
                  <a:t>at least </a:t>
                </a:r>
                <a:r>
                  <a:rPr lang="en-US" sz="1800" dirty="0"/>
                  <a:t>as hard as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b="1" dirty="0"/>
                  <a:t>”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5"/>
                <a:ext cx="4270375" cy="3951288"/>
              </a:xfrm>
              <a:blipFill rotWithShape="1">
                <a:blip r:embed="rId4"/>
                <a:stretch>
                  <a:fillRect l="-2134" t="-615" r="-14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2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" grpId="0" build="p" animBg="1"/>
      <p:bldP spid="7" grpId="0" uiExpand="1" build="p" animBg="1"/>
      <p:bldP spid="8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Example 1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Vertex Cover </a:t>
            </a:r>
            <a:r>
              <a:rPr lang="en-US" sz="2800" b="1" dirty="0" smtClean="0">
                <a:solidFill>
                  <a:schemeClr val="tx1"/>
                </a:solidFill>
              </a:rPr>
              <a:t>and</a:t>
            </a:r>
            <a:r>
              <a:rPr lang="en-US" sz="2800" b="1" dirty="0" smtClean="0">
                <a:solidFill>
                  <a:srgbClr val="C00000"/>
                </a:solidFill>
              </a:rPr>
              <a:t> Independent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Vertex </a:t>
            </a:r>
            <a:r>
              <a:rPr lang="en-US" sz="3200" b="1" dirty="0" smtClean="0">
                <a:solidFill>
                  <a:srgbClr val="C00000"/>
                </a:solidFill>
              </a:rPr>
              <a:t>Cover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is said to be a </a:t>
                </a:r>
                <a:r>
                  <a:rPr lang="en-US" sz="2000" b="1" dirty="0" smtClean="0"/>
                  <a:t>vertex cover </a:t>
                </a:r>
                <a:r>
                  <a:rPr lang="en-US" sz="2000" dirty="0" smtClean="0"/>
                  <a:t>if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either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Optimization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compute vertex cover of </a:t>
                </a:r>
                <a:r>
                  <a:rPr lang="en-US" sz="2000" u="sng" dirty="0" smtClean="0"/>
                  <a:t>smallest</a:t>
                </a:r>
                <a:r>
                  <a:rPr lang="en-US" sz="2000" dirty="0" smtClean="0"/>
                  <a:t> size.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Decision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Does there exist a vertex cover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352800" y="2895600"/>
            <a:ext cx="3962400" cy="2731532"/>
            <a:chOff x="3200400" y="2971800"/>
            <a:chExt cx="3962400" cy="2731532"/>
          </a:xfrm>
        </p:grpSpPr>
        <p:grpSp>
          <p:nvGrpSpPr>
            <p:cNvPr id="45" name="Group 4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5" idx="6"/>
                  <a:endCxn id="18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6" name="Straight Connector 4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Oval 51"/>
          <p:cNvSpPr/>
          <p:nvPr/>
        </p:nvSpPr>
        <p:spPr>
          <a:xfrm>
            <a:off x="4572000" y="2971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715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1816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6052707" y="2057400"/>
            <a:ext cx="2244468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it a vertex cover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148327" y="3223736"/>
                <a:ext cx="1948610" cy="147732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NO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r>
                  <a:rPr 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b="1" dirty="0"/>
                  <a:t>Reason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None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dirty="0"/>
                  <a:t> is covered</a:t>
                </a:r>
                <a:endParaRPr lang="en-US" dirty="0"/>
              </a:p>
              <a:p>
                <a:pPr algn="ctr"/>
                <a:endParaRPr lang="en-US" b="1" dirty="0" smtClean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327" y="3223736"/>
                <a:ext cx="1948610" cy="1477328"/>
              </a:xfrm>
              <a:prstGeom prst="rect">
                <a:avLst/>
              </a:prstGeom>
              <a:blipFill rotWithShape="1">
                <a:blip r:embed="rId9"/>
                <a:stretch>
                  <a:fillRect l="-2821" t="-2066" r="-532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loud Callout 34"/>
          <p:cNvSpPr/>
          <p:nvPr/>
        </p:nvSpPr>
        <p:spPr>
          <a:xfrm>
            <a:off x="5908932" y="1828800"/>
            <a:ext cx="2244468" cy="917448"/>
          </a:xfrm>
          <a:prstGeom prst="cloudCallout">
            <a:avLst>
              <a:gd name="adj1" fmla="val 23076"/>
              <a:gd name="adj2" fmla="val 5696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it a vertex cover now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27174" y="2895600"/>
            <a:ext cx="60702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Yes. </a:t>
            </a:r>
          </a:p>
        </p:txBody>
      </p:sp>
    </p:spTree>
    <p:extLst>
      <p:ext uri="{BB962C8B-B14F-4D97-AF65-F5344CB8AC3E}">
        <p14:creationId xmlns:p14="http://schemas.microsoft.com/office/powerpoint/2010/main" val="220482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2" grpId="0" animBg="1"/>
      <p:bldP spid="53" grpId="0" animBg="1"/>
      <p:bldP spid="56" grpId="0" animBg="1"/>
      <p:bldP spid="2" grpId="0" animBg="1"/>
      <p:bldP spid="2" grpId="1" animBg="1"/>
      <p:bldP spid="7" grpId="0" animBg="1"/>
      <p:bldP spid="7" grpId="1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Independent Set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is said to be an </a:t>
                </a:r>
                <a:r>
                  <a:rPr lang="en-US" sz="2000" b="1" dirty="0" smtClean="0"/>
                  <a:t>independent</a:t>
                </a:r>
                <a:r>
                  <a:rPr lang="en-US" sz="2000" dirty="0" smtClean="0"/>
                  <a:t> set if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,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Optimization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compute Independent set of  </a:t>
                </a:r>
                <a:r>
                  <a:rPr lang="en-US" sz="2000" u="sng" dirty="0" smtClean="0"/>
                  <a:t>Largest</a:t>
                </a:r>
                <a:r>
                  <a:rPr lang="en-US" sz="2000" dirty="0" smtClean="0"/>
                  <a:t> size.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Decision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Does there exist an independent set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352800" y="2895600"/>
            <a:ext cx="3962400" cy="2731532"/>
            <a:chOff x="3200400" y="2971800"/>
            <a:chExt cx="3962400" cy="2731532"/>
          </a:xfrm>
        </p:grpSpPr>
        <p:grpSp>
          <p:nvGrpSpPr>
            <p:cNvPr id="45" name="Group 4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5" idx="6"/>
                  <a:endCxn id="18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6" name="Straight Connector 4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Oval 28"/>
          <p:cNvSpPr/>
          <p:nvPr/>
        </p:nvSpPr>
        <p:spPr>
          <a:xfrm>
            <a:off x="4572000" y="2971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816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29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15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7818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loud Callout 35"/>
          <p:cNvSpPr/>
          <p:nvPr/>
        </p:nvSpPr>
        <p:spPr>
          <a:xfrm>
            <a:off x="5424401" y="2206752"/>
            <a:ext cx="3033799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it the largest independent set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30646" y="3124200"/>
            <a:ext cx="6028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NO. </a:t>
            </a:r>
          </a:p>
        </p:txBody>
      </p:sp>
      <p:sp>
        <p:nvSpPr>
          <p:cNvPr id="47" name="Cloud Callout 46"/>
          <p:cNvSpPr/>
          <p:nvPr/>
        </p:nvSpPr>
        <p:spPr>
          <a:xfrm>
            <a:off x="5410199" y="2206752"/>
            <a:ext cx="3048001" cy="873514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it the largest independent set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6249" y="3124200"/>
            <a:ext cx="5767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YES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95600" y="2057400"/>
                <a:ext cx="1277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dirty="0"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∉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057400"/>
                <a:ext cx="127714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52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4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47" grpId="0" animBg="1"/>
      <p:bldP spid="47" grpId="1" animBg="1"/>
      <p:bldP spid="48" grpId="0" animBg="1"/>
      <p:bldP spid="48" grpId="1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VC</a:t>
            </a:r>
            <a:r>
              <a:rPr lang="en-US" dirty="0" smtClean="0"/>
              <a:t>: Vertex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28600" y="2174875"/>
                <a:ext cx="4268788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Input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an </a:t>
                </a:r>
                <a:r>
                  <a:rPr lang="en-US" sz="2000" dirty="0" smtClean="0"/>
                  <a:t>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a </a:t>
                </a:r>
                <a:r>
                  <a:rPr lang="en-US" sz="2000" dirty="0" smtClean="0"/>
                  <a:t>vertex cover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28600" y="2174875"/>
                <a:ext cx="4268788" cy="3951288"/>
              </a:xfrm>
              <a:blipFill rotWithShape="1">
                <a:blip r:embed="rId3"/>
                <a:stretch>
                  <a:fillRect l="-1571" t="-772" r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IS</a:t>
            </a:r>
            <a:r>
              <a:rPr lang="en-US" dirty="0" smtClean="0"/>
              <a:t>: Independent 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5"/>
                <a:ext cx="4346575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Input</a:t>
                </a:r>
                <a:r>
                  <a:rPr lang="en-US" sz="2000" dirty="0"/>
                  <a:t>: an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</a:t>
                </a:r>
                <a:r>
                  <a:rPr lang="en-US" sz="2000" dirty="0" smtClean="0"/>
                  <a:t>an independent set </a:t>
                </a:r>
                <a:r>
                  <a:rPr lang="en-US" sz="2000" dirty="0"/>
                  <a:t>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5"/>
                <a:ext cx="4346575" cy="3951288"/>
              </a:xfrm>
              <a:blipFill rotWithShape="1">
                <a:blip r:embed="rId4"/>
                <a:stretch>
                  <a:fillRect l="-1543"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200" y="3364468"/>
            <a:ext cx="3962400" cy="2731532"/>
            <a:chOff x="3200400" y="2971800"/>
            <a:chExt cx="3962400" cy="2731532"/>
          </a:xfrm>
        </p:grpSpPr>
        <p:grpSp>
          <p:nvGrpSpPr>
            <p:cNvPr id="11" name="Group 10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Oval 30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Oval 31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29" idx="6"/>
                  <a:endCxn id="32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93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03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096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2" name="Straight Connector 11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181600" y="3352800"/>
            <a:ext cx="3962400" cy="2731532"/>
            <a:chOff x="3200400" y="2971800"/>
            <a:chExt cx="3962400" cy="2731532"/>
          </a:xfrm>
        </p:grpSpPr>
        <p:grpSp>
          <p:nvGrpSpPr>
            <p:cNvPr id="35" name="Group 3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49" name="Group 48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53" idx="6"/>
                  <a:endCxn id="56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36" name="Straight Connector 3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Oval 57"/>
          <p:cNvSpPr/>
          <p:nvPr/>
        </p:nvSpPr>
        <p:spPr>
          <a:xfrm>
            <a:off x="1295400" y="3429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438400" y="4267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257800" y="4267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715000" y="5486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610600" y="55626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905000" y="5638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400800" y="3352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10400" y="55626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Down Ribbon 65"/>
              <p:cNvSpPr/>
              <p:nvPr/>
            </p:nvSpPr>
            <p:spPr>
              <a:xfrm>
                <a:off x="3200400" y="3505200"/>
                <a:ext cx="1828801" cy="190500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IDEA: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Can you see any relation between </a:t>
                </a: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Vertex cover and Independent sets of </a:t>
                </a:r>
                <a14:m>
                  <m:oMath xmlns:m="http://schemas.openxmlformats.org/officeDocument/2006/math">
                    <m:r>
                      <a:rPr lang="en-US" sz="1400" b="0" i="1" dirty="0">
                        <a:solidFill>
                          <a:srgbClr val="0070C0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Down Ribbon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505200"/>
                <a:ext cx="1828801" cy="190500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7"/>
                <a:stretch>
                  <a:fillRect b="-3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Down Ribbon 66"/>
          <p:cNvSpPr/>
          <p:nvPr/>
        </p:nvSpPr>
        <p:spPr>
          <a:xfrm>
            <a:off x="3352800" y="3657601"/>
            <a:ext cx="1676401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IDEA: </a:t>
            </a:r>
            <a:r>
              <a:rPr lang="en-US" sz="1400" dirty="0" smtClean="0">
                <a:solidFill>
                  <a:schemeClr val="tx1"/>
                </a:solidFill>
              </a:rPr>
              <a:t>Can you see the relation now ?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4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12726</TotalTime>
  <Words>1950</Words>
  <Application>Microsoft Office PowerPoint</Application>
  <PresentationFormat>On-screen Show (4:3)</PresentationFormat>
  <Paragraphs>384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Design and Analysis of Algorithms (CS345/CS345A)  </vt:lpstr>
      <vt:lpstr>Optimization versus decision problems</vt:lpstr>
      <vt:lpstr>Polynomial time Reduction  </vt:lpstr>
      <vt:lpstr>A≤_P B </vt:lpstr>
      <vt:lpstr>A≤_P B </vt:lpstr>
      <vt:lpstr>Example 1</vt:lpstr>
      <vt:lpstr>Vertex Cover </vt:lpstr>
      <vt:lpstr>Independent Set </vt:lpstr>
      <vt:lpstr>VC ≤_P IS</vt:lpstr>
      <vt:lpstr>VC ≤_P IS</vt:lpstr>
      <vt:lpstr>VC ≤_P IS</vt:lpstr>
      <vt:lpstr>VC ≤_P IS</vt:lpstr>
      <vt:lpstr>VC ≤_P IS</vt:lpstr>
      <vt:lpstr>Example 2</vt:lpstr>
      <vt:lpstr>Hamiltonian Cycle Problem </vt:lpstr>
      <vt:lpstr>Traveling Sales Person Problem  </vt:lpstr>
      <vt:lpstr>HC ≤_P TSP</vt:lpstr>
      <vt:lpstr>HC ≤_P TSP</vt:lpstr>
      <vt:lpstr>HC ≤_P TSP</vt:lpstr>
      <vt:lpstr>HC ≤_P TSP</vt:lpstr>
      <vt:lpstr>HC ≤_P TSP</vt:lpstr>
      <vt:lpstr>A≤_P B </vt:lpstr>
      <vt:lpstr>NP A class of problems</vt:lpstr>
      <vt:lpstr>How does any scientific theory/definition get developed ?</vt:lpstr>
      <vt:lpstr>How does any scientific theory/definition get developed ?</vt:lpstr>
      <vt:lpstr>Go back to 1960’s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1281</cp:revision>
  <dcterms:created xsi:type="dcterms:W3CDTF">2011-12-03T04:13:03Z</dcterms:created>
  <dcterms:modified xsi:type="dcterms:W3CDTF">2015-11-04T04:56:25Z</dcterms:modified>
</cp:coreProperties>
</file>