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39" r:id="rId3"/>
    <p:sldId id="515" r:id="rId4"/>
    <p:sldId id="490" r:id="rId5"/>
    <p:sldId id="535" r:id="rId6"/>
    <p:sldId id="555" r:id="rId7"/>
    <p:sldId id="536" r:id="rId8"/>
    <p:sldId id="560" r:id="rId9"/>
    <p:sldId id="540" r:id="rId10"/>
    <p:sldId id="541" r:id="rId11"/>
    <p:sldId id="561" r:id="rId12"/>
    <p:sldId id="562" r:id="rId13"/>
    <p:sldId id="552" r:id="rId14"/>
    <p:sldId id="543" r:id="rId15"/>
    <p:sldId id="547" r:id="rId16"/>
    <p:sldId id="545" r:id="rId17"/>
    <p:sldId id="548" r:id="rId18"/>
    <p:sldId id="556" r:id="rId19"/>
    <p:sldId id="557" r:id="rId20"/>
    <p:sldId id="549" r:id="rId21"/>
    <p:sldId id="544" r:id="rId22"/>
    <p:sldId id="546" r:id="rId23"/>
    <p:sldId id="527" r:id="rId24"/>
    <p:sldId id="503" r:id="rId25"/>
    <p:sldId id="551" r:id="rId26"/>
    <p:sldId id="502" r:id="rId27"/>
    <p:sldId id="499" r:id="rId28"/>
    <p:sldId id="522" r:id="rId29"/>
    <p:sldId id="5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76" autoAdjust="0"/>
  </p:normalViewPr>
  <p:slideViewPr>
    <p:cSldViewPr>
      <p:cViewPr>
        <p:scale>
          <a:sx n="94" d="100"/>
          <a:sy n="94" d="100"/>
        </p:scale>
        <p:origin x="-231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60.png"/><Relationship Id="rId2" Type="http://schemas.openxmlformats.org/officeDocument/2006/relationships/image" Target="../media/image13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11" Type="http://schemas.openxmlformats.org/officeDocument/2006/relationships/image" Target="../media/image50.png"/><Relationship Id="rId5" Type="http://schemas.openxmlformats.org/officeDocument/2006/relationships/image" Target="../media/image150.png"/><Relationship Id="rId15" Type="http://schemas.openxmlformats.org/officeDocument/2006/relationships/image" Target="../media/image9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number </a:t>
            </a:r>
            <a:r>
              <a:rPr lang="en-US" sz="2400" b="1" dirty="0" smtClean="0">
                <a:solidFill>
                  <a:srgbClr val="0070C0"/>
                </a:solidFill>
              </a:rPr>
              <a:t>36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NP Completeness –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6C31"/>
                </a:solidFill>
              </a:rPr>
              <a:t>NP</a:t>
            </a:r>
            <a:r>
              <a:rPr lang="en-US" sz="4000" dirty="0" smtClean="0"/>
              <a:t> class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any decision problem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 : any (input) instance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Efficient</a:t>
                </a:r>
                <a:r>
                  <a:rPr lang="en-US" sz="2000" b="1" dirty="0" smtClean="0"/>
                  <a:t> certifier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polynomial time </a:t>
                </a:r>
                <a:r>
                  <a:rPr lang="en-US" sz="2000" dirty="0" smtClean="0"/>
                  <a:t>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with output {</a:t>
                </a:r>
                <a:r>
                  <a:rPr lang="en-US" sz="2000" dirty="0" err="1" smtClean="0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7030A0"/>
                    </a:solidFill>
                  </a:rPr>
                  <a:t>no</a:t>
                </a:r>
                <a:r>
                  <a:rPr lang="en-US" sz="2000" dirty="0" smtClean="0"/>
                  <a:t>}  </a:t>
                </a:r>
              </a:p>
              <a:p>
                <a:r>
                  <a:rPr lang="en-US" sz="2000" b="1" dirty="0" smtClean="0"/>
                  <a:t>Input</a:t>
                </a:r>
                <a:r>
                  <a:rPr lang="en-US" sz="2000" dirty="0" smtClean="0"/>
                  <a:t> 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Behavior</a:t>
                </a:r>
                <a:r>
                  <a:rPr lang="en-US" sz="2000" dirty="0" smtClean="0"/>
                  <a:t>:   There is a polynomial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smtClean="0"/>
                  <a:t>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b="1" dirty="0" smtClean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there exists a string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outputs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smtClean="0"/>
                  <a:t>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981200"/>
            <a:ext cx="1676400" cy="457200"/>
            <a:chOff x="1447800" y="1981200"/>
            <a:chExt cx="1676400" cy="45720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1981200"/>
              <a:ext cx="132010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Yes</a:t>
              </a:r>
              <a:r>
                <a:rPr lang="en-US" dirty="0" smtClean="0"/>
                <a:t> instance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>
            <a:xfrm flipH="1" flipV="1">
              <a:off x="2767905" y="2165866"/>
              <a:ext cx="356295" cy="272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47800" y="2514600"/>
            <a:ext cx="1676400" cy="445532"/>
            <a:chOff x="1447800" y="2514600"/>
            <a:chExt cx="1676400" cy="445532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590800"/>
              <a:ext cx="129016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</a:t>
              </a:r>
              <a:r>
                <a:rPr lang="en-US" dirty="0" smtClean="0"/>
                <a:t> instance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7961" y="2514600"/>
              <a:ext cx="386239" cy="260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24000" y="4114800"/>
            <a:ext cx="1884940" cy="762000"/>
            <a:chOff x="1524000" y="4114800"/>
            <a:chExt cx="1884940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0" y="4507468"/>
              <a:ext cx="188494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Proposed solution</a:t>
              </a:r>
              <a:endParaRPr lang="en-US" dirty="0"/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V="1">
              <a:off x="1600200" y="4191000"/>
              <a:ext cx="381000" cy="228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48000" y="5650468"/>
            <a:ext cx="1828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800" y="5650468"/>
            <a:ext cx="40386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Down Ribbon 18"/>
              <p:cNvSpPr/>
              <p:nvPr/>
            </p:nvSpPr>
            <p:spPr>
              <a:xfrm>
                <a:off x="6629400" y="914400"/>
                <a:ext cx="2362200" cy="2057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Ponder over the redefined behavior of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Take your time … </a:t>
                </a:r>
                <a:endParaRPr lang="en-US" dirty="0"/>
              </a:p>
            </p:txBody>
          </p:sp>
        </mc:Choice>
        <mc:Fallback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914400"/>
                <a:ext cx="2362200" cy="2057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NP</a:t>
            </a:r>
            <a:r>
              <a:rPr lang="en-US" sz="4000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Examples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Convince yourself that these certifiers satisfy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rgbClr val="7030A0"/>
                </a:solidFill>
              </a:rPr>
              <a:t>redefined</a:t>
            </a:r>
            <a:r>
              <a:rPr lang="en-US" sz="2000" dirty="0" smtClean="0"/>
              <a:t> behavior of efficient certifiers described in the previous slide. 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158908"/>
              </p:ext>
            </p:extLst>
          </p:nvPr>
        </p:nvGraphicFramePr>
        <p:xfrm>
          <a:off x="89762" y="2203966"/>
          <a:ext cx="8978038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82038"/>
                <a:gridCol w="6096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6C31"/>
                          </a:solidFill>
                        </a:rPr>
                        <a:t>Efficient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certifiers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5185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400" y="4114800"/>
            <a:ext cx="2803396" cy="1600200"/>
            <a:chOff x="152400" y="4114800"/>
            <a:chExt cx="2803396" cy="1600200"/>
          </a:xfrm>
        </p:grpSpPr>
        <p:sp>
          <p:nvSpPr>
            <p:cNvPr id="7" name="TextBox 6"/>
            <p:cNvSpPr txBox="1"/>
            <p:nvPr/>
          </p:nvSpPr>
          <p:spPr>
            <a:xfrm>
              <a:off x="766046" y="4507468"/>
              <a:ext cx="1367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3D matching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8788" y="4114800"/>
              <a:ext cx="174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Independent Set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888468"/>
              <a:ext cx="2803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 Linear Programming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1378413" y="5188413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0448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971800" y="2602468"/>
                <a:ext cx="593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 is a indeed path of length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602468"/>
                <a:ext cx="5937395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61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71800" y="2983468"/>
                <a:ext cx="6495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 is indeed a vertex cover of size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983468"/>
                <a:ext cx="649549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56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71800" y="3364468"/>
                <a:ext cx="5753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 is indeed a tour of cost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64468"/>
                <a:ext cx="575362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3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971800" y="3733800"/>
                <a:ext cx="557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 is indeed a tour of cost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557409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56" t="-5455" r="-328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 rot="5400000">
            <a:off x="5340813" y="4045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66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NP</a:t>
            </a:r>
            <a:r>
              <a:rPr lang="en-US" sz="4000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Definition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6C31"/>
                </a:solidFill>
              </a:rPr>
              <a:t>NP</a:t>
            </a:r>
            <a:r>
              <a:rPr lang="en-US" sz="2000" dirty="0" smtClean="0">
                <a:sym typeface="Wingdings" pitchFamily="2" charset="2"/>
              </a:rPr>
              <a:t>)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The set of all </a:t>
            </a:r>
            <a:r>
              <a:rPr lang="en-US" sz="2000" u="sng" dirty="0" smtClean="0"/>
              <a:t>decision</a:t>
            </a:r>
            <a:r>
              <a:rPr lang="en-US" sz="2000" dirty="0" smtClean="0"/>
              <a:t> problems which have </a:t>
            </a:r>
            <a:r>
              <a:rPr lang="en-US" sz="2000" b="1" dirty="0" smtClean="0"/>
              <a:t>efficient certifier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NP </a:t>
            </a:r>
            <a:r>
              <a:rPr lang="en-US" sz="2000" dirty="0" smtClean="0"/>
              <a:t>: “Non-deterministic polynomial time”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Definition </a:t>
            </a:r>
            <a:r>
              <a:rPr lang="en-US" sz="2000" dirty="0" smtClean="0"/>
              <a:t> (</a:t>
            </a:r>
            <a:r>
              <a:rPr lang="en-US" sz="2000" b="1" dirty="0" smtClean="0">
                <a:solidFill>
                  <a:srgbClr val="006C31"/>
                </a:solidFill>
              </a:rPr>
              <a:t>P</a:t>
            </a:r>
            <a:r>
              <a:rPr lang="en-US" sz="2000" dirty="0" smtClean="0">
                <a:sym typeface="Wingdings" pitchFamily="2" charset="2"/>
              </a:rPr>
              <a:t>):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The set of all decision problems which have </a:t>
            </a:r>
            <a:r>
              <a:rPr lang="en-US" sz="2000" b="1" dirty="0" smtClean="0"/>
              <a:t>efficient</a:t>
            </a:r>
            <a:r>
              <a:rPr lang="en-US" sz="2000" dirty="0" smtClean="0"/>
              <a:t>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Any Relation between </a:t>
            </a:r>
            <a:r>
              <a:rPr lang="en-US" sz="2000" b="1" dirty="0" smtClean="0">
                <a:solidFill>
                  <a:srgbClr val="006C31"/>
                </a:solidFill>
              </a:rPr>
              <a:t>P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and </a:t>
            </a:r>
            <a:r>
              <a:rPr lang="en-US" sz="2000" b="1" dirty="0" smtClean="0">
                <a:solidFill>
                  <a:srgbClr val="006C31"/>
                </a:solidFill>
              </a:rPr>
              <a:t>NP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:    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6C31"/>
                </a:solidFill>
              </a:rPr>
              <a:t>P </a:t>
            </a:r>
            <a:r>
              <a:rPr lang="en-US" sz="4000" b="1" dirty="0" smtClean="0"/>
              <a:t>is contained in </a:t>
            </a:r>
            <a:r>
              <a:rPr lang="en-US" sz="4000" b="1" dirty="0" smtClean="0">
                <a:solidFill>
                  <a:srgbClr val="006C31"/>
                </a:solidFill>
              </a:rPr>
              <a:t>NP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any decision problem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P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 : any (input) instance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be the polynomial time algorithm </a:t>
                </a:r>
                <a:r>
                  <a:rPr lang="en-US" sz="2000" dirty="0" smtClean="0"/>
                  <a:t>for </a:t>
                </a:r>
                <a:r>
                  <a:rPr lang="en-US" sz="2000" u="sng" dirty="0" smtClean="0"/>
                  <a:t>solving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Efficient certifier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polynomial time 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with output {</a:t>
                </a:r>
                <a:r>
                  <a:rPr lang="en-US" sz="2000" dirty="0" err="1" smtClean="0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7030A0"/>
                    </a:solidFill>
                  </a:rPr>
                  <a:t>no</a:t>
                </a:r>
                <a:r>
                  <a:rPr lang="en-US" sz="2000" dirty="0" smtClean="0"/>
                  <a:t>}  </a:t>
                </a:r>
              </a:p>
              <a:p>
                <a:r>
                  <a:rPr lang="en-US" sz="2000" b="1" dirty="0" smtClean="0"/>
                  <a:t>Input</a:t>
                </a:r>
                <a:r>
                  <a:rPr lang="en-US" sz="2000" dirty="0" smtClean="0"/>
                  <a:t> 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Behavior</a:t>
                </a:r>
                <a:r>
                  <a:rPr lang="en-US" sz="2000" dirty="0" smtClean="0"/>
                  <a:t>:   </a:t>
                </a:r>
                <a:r>
                  <a:rPr lang="en-US" sz="2000" dirty="0"/>
                  <a:t>On getting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just ignore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execute the 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input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If the answer is yes, output yes; if the answer is no, output no.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981200"/>
            <a:ext cx="1676400" cy="457200"/>
            <a:chOff x="1447800" y="1981200"/>
            <a:chExt cx="1676400" cy="45720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1981200"/>
              <a:ext cx="132010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Yes</a:t>
              </a:r>
              <a:r>
                <a:rPr lang="en-US" dirty="0" smtClean="0"/>
                <a:t> instance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>
            <a:xfrm flipH="1" flipV="1">
              <a:off x="2767905" y="2165866"/>
              <a:ext cx="356295" cy="272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47800" y="2514600"/>
            <a:ext cx="1676400" cy="445532"/>
            <a:chOff x="1447800" y="2514600"/>
            <a:chExt cx="1676400" cy="445532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590800"/>
              <a:ext cx="129016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</a:t>
              </a:r>
              <a:r>
                <a:rPr lang="en-US" dirty="0" smtClean="0"/>
                <a:t> instance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7961" y="2514600"/>
              <a:ext cx="386239" cy="260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24000" y="4495800"/>
            <a:ext cx="1884940" cy="762000"/>
            <a:chOff x="1524000" y="4114800"/>
            <a:chExt cx="1884940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0" y="4507468"/>
              <a:ext cx="188494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Proposed solution</a:t>
              </a:r>
              <a:endParaRPr lang="en-US" dirty="0"/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V="1">
              <a:off x="1600200" y="4191000"/>
              <a:ext cx="381000" cy="228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own Ribbon 6"/>
          <p:cNvSpPr/>
          <p:nvPr/>
        </p:nvSpPr>
        <p:spPr>
          <a:xfrm>
            <a:off x="6096000" y="3505200"/>
            <a:ext cx="3048000" cy="1635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Convince yourself that </a:t>
            </a: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certifiers satisfy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i="1" dirty="0">
                <a:solidFill>
                  <a:srgbClr val="7030A0"/>
                </a:solidFill>
              </a:rPr>
              <a:t>redefined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behavior of efficient </a:t>
            </a:r>
            <a:r>
              <a:rPr lang="en-US" sz="1600" dirty="0" smtClean="0">
                <a:solidFill>
                  <a:schemeClr val="tx1"/>
                </a:solidFill>
              </a:rPr>
              <a:t>certifiers.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NP</a:t>
            </a:r>
            <a:r>
              <a:rPr lang="en-US" sz="3600" b="1" dirty="0" smtClean="0"/>
              <a:t> versus </a:t>
            </a:r>
            <a:r>
              <a:rPr lang="en-US" sz="3600" b="1" dirty="0" smtClean="0">
                <a:solidFill>
                  <a:srgbClr val="006C31"/>
                </a:solidFill>
              </a:rPr>
              <a:t>P</a:t>
            </a:r>
            <a:endParaRPr lang="en-US" sz="36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25146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91000" y="3505200"/>
            <a:ext cx="1908298" cy="1219200"/>
            <a:chOff x="4191000" y="3505200"/>
            <a:chExt cx="1908298" cy="1219200"/>
          </a:xfrm>
        </p:grpSpPr>
        <p:sp>
          <p:nvSpPr>
            <p:cNvPr id="5" name="Oval 4"/>
            <p:cNvSpPr/>
            <p:nvPr/>
          </p:nvSpPr>
          <p:spPr>
            <a:xfrm>
              <a:off x="4191000" y="3505200"/>
              <a:ext cx="1600200" cy="1219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200" y="3821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P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4200" y="3657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NP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5715000"/>
            <a:ext cx="53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Verifying a </a:t>
            </a:r>
            <a:r>
              <a:rPr lang="en-US" b="1" u="sng" dirty="0" smtClean="0"/>
              <a:t>proposed solution </a:t>
            </a:r>
            <a:r>
              <a:rPr lang="en-US" dirty="0" smtClean="0"/>
              <a:t>versus </a:t>
            </a:r>
            <a:r>
              <a:rPr lang="en-US" b="1" dirty="0" smtClean="0"/>
              <a:t>finding a </a:t>
            </a:r>
            <a:r>
              <a:rPr lang="en-US" b="1" u="sng" dirty="0" smtClean="0"/>
              <a:t>solution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838220" y="1840468"/>
            <a:ext cx="17155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006C31"/>
                </a:solidFill>
              </a:rPr>
              <a:t>P</a:t>
            </a:r>
            <a:r>
              <a:rPr lang="en-US" sz="2800" b="1" dirty="0" smtClean="0"/>
              <a:t> = </a:t>
            </a:r>
            <a:r>
              <a:rPr lang="en-US" sz="2800" b="1" dirty="0" smtClean="0">
                <a:solidFill>
                  <a:srgbClr val="006C31"/>
                </a:solidFill>
              </a:rPr>
              <a:t>NP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155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NP Complete  </a:t>
            </a:r>
            <a:br>
              <a:rPr lang="en-US" sz="3200" dirty="0" smtClean="0">
                <a:solidFill>
                  <a:srgbClr val="006C31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A class of </a:t>
            </a:r>
            <a:r>
              <a:rPr lang="en-US" sz="3200" dirty="0" err="1" smtClean="0">
                <a:solidFill>
                  <a:srgbClr val="7030A0"/>
                </a:solidFill>
              </a:rPr>
              <a:t>problemS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how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it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came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into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existence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6C31"/>
                </a:solidFill>
              </a:rPr>
              <a:t>NP</a:t>
            </a:r>
            <a:r>
              <a:rPr lang="en-US" sz="4000" b="1" dirty="0" smtClean="0"/>
              <a:t>-complete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 class is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-complete</a:t>
                </a:r>
                <a:r>
                  <a:rPr lang="en-US" sz="2000" dirty="0" smtClean="0"/>
                  <a:t> if for every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 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866900" y="28194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91300" y="32194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743200" y="3124200"/>
            <a:ext cx="3543300" cy="2069945"/>
            <a:chOff x="2514600" y="2514600"/>
            <a:chExt cx="3543300" cy="2069945"/>
          </a:xfrm>
        </p:grpSpPr>
        <p:sp>
          <p:nvSpPr>
            <p:cNvPr id="5" name="Oval 4"/>
            <p:cNvSpPr/>
            <p:nvPr/>
          </p:nvSpPr>
          <p:spPr>
            <a:xfrm>
              <a:off x="3048000" y="2895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36691" y="2514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14600" y="3795596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29465" y="43434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5900" y="299735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81600" y="4173344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43600" y="371475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648200" y="262936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29100" y="447024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8900" y="2667000"/>
              <a:ext cx="3314700" cy="1841345"/>
              <a:chOff x="2628900" y="2628900"/>
              <a:chExt cx="3314700" cy="1841345"/>
            </a:xfrm>
          </p:grpSpPr>
          <p:cxnSp>
            <p:nvCxnSpPr>
              <p:cNvPr id="17" name="Straight Arrow Connector 16"/>
              <p:cNvCxnSpPr>
                <a:stCxn id="6" idx="4"/>
              </p:cNvCxnSpPr>
              <p:nvPr/>
            </p:nvCxnSpPr>
            <p:spPr>
              <a:xfrm>
                <a:off x="3693841" y="2628900"/>
                <a:ext cx="285298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2" idx="3"/>
              </p:cNvCxnSpPr>
              <p:nvPr/>
            </p:nvCxnSpPr>
            <p:spPr>
              <a:xfrm flipH="1">
                <a:off x="4059961" y="2726926"/>
                <a:ext cx="604978" cy="7188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9" idx="3"/>
              </p:cNvCxnSpPr>
              <p:nvPr/>
            </p:nvCxnSpPr>
            <p:spPr>
              <a:xfrm flipH="1">
                <a:off x="4059961" y="3094916"/>
                <a:ext cx="1252678" cy="4316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</p:cNvCxnSpPr>
              <p:nvPr/>
            </p:nvCxnSpPr>
            <p:spPr>
              <a:xfrm flipH="1" flipV="1">
                <a:off x="4076700" y="3543300"/>
                <a:ext cx="1866900" cy="2286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3" idx="0"/>
              </p:cNvCxnSpPr>
              <p:nvPr/>
            </p:nvCxnSpPr>
            <p:spPr>
              <a:xfrm flipH="1" flipV="1">
                <a:off x="4019550" y="3543300"/>
                <a:ext cx="266700" cy="9269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0" idx="2"/>
              </p:cNvCxnSpPr>
              <p:nvPr/>
            </p:nvCxnSpPr>
            <p:spPr>
              <a:xfrm flipH="1" flipV="1">
                <a:off x="4076700" y="3543300"/>
                <a:ext cx="1104900" cy="6871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8" idx="0"/>
              </p:cNvCxnSpPr>
              <p:nvPr/>
            </p:nvCxnSpPr>
            <p:spPr>
              <a:xfrm flipV="1">
                <a:off x="3486615" y="3526561"/>
                <a:ext cx="492524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5" idx="6"/>
              </p:cNvCxnSpPr>
              <p:nvPr/>
            </p:nvCxnSpPr>
            <p:spPr>
              <a:xfrm>
                <a:off x="3162300" y="2952750"/>
                <a:ext cx="800100" cy="5334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7" idx="6"/>
              </p:cNvCxnSpPr>
              <p:nvPr/>
            </p:nvCxnSpPr>
            <p:spPr>
              <a:xfrm flipV="1">
                <a:off x="2628900" y="3526561"/>
                <a:ext cx="1350239" cy="32618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810000" y="4076700"/>
            <a:ext cx="495300" cy="419100"/>
            <a:chOff x="3810000" y="4076700"/>
            <a:chExt cx="495300" cy="419100"/>
          </a:xfrm>
        </p:grpSpPr>
        <p:sp>
          <p:nvSpPr>
            <p:cNvPr id="30" name="Oval 29"/>
            <p:cNvSpPr/>
            <p:nvPr/>
          </p:nvSpPr>
          <p:spPr>
            <a:xfrm>
              <a:off x="4191000" y="4076700"/>
              <a:ext cx="114300" cy="1143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10000" y="4126468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126468"/>
                  <a:ext cx="3978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87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4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Does any </a:t>
            </a:r>
            <a:r>
              <a:rPr lang="en-US" sz="3200" b="1" dirty="0" smtClean="0">
                <a:solidFill>
                  <a:srgbClr val="006C31"/>
                </a:solidFill>
              </a:rPr>
              <a:t>NP</a:t>
            </a:r>
            <a:r>
              <a:rPr lang="en-US" sz="3200" b="1" dirty="0" smtClean="0"/>
              <a:t>-complete problem exist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It really needs</a:t>
            </a:r>
          </a:p>
          <a:p>
            <a:r>
              <a:rPr lang="en-US" sz="2000" dirty="0" smtClean="0"/>
              <a:t> </a:t>
            </a:r>
            <a:r>
              <a:rPr lang="en-US" sz="2000" u="sng" dirty="0" smtClean="0"/>
              <a:t>courage</a:t>
            </a:r>
            <a:r>
              <a:rPr lang="en-US" sz="2000" dirty="0" smtClean="0"/>
              <a:t> to ask such a question and </a:t>
            </a:r>
          </a:p>
          <a:p>
            <a:r>
              <a:rPr lang="en-US" sz="2000" u="sng" dirty="0" smtClean="0"/>
              <a:t>great </a:t>
            </a:r>
            <a:r>
              <a:rPr lang="en-US" sz="2000" u="sng" dirty="0"/>
              <a:t>insight</a:t>
            </a:r>
            <a:r>
              <a:rPr lang="en-US" sz="2000" dirty="0"/>
              <a:t> </a:t>
            </a:r>
            <a:r>
              <a:rPr lang="en-US" sz="2000" dirty="0" smtClean="0"/>
              <a:t> to pursue its answer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Because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Every problem, known as well </a:t>
            </a:r>
            <a:r>
              <a:rPr lang="en-US" sz="2000" u="sng" dirty="0" smtClean="0"/>
              <a:t>unknown</a:t>
            </a:r>
            <a:r>
              <a:rPr lang="en-US" sz="2000" dirty="0" smtClean="0"/>
              <a:t>, from  class </a:t>
            </a:r>
            <a:r>
              <a:rPr lang="en-US" sz="2000" b="1" dirty="0" smtClean="0">
                <a:solidFill>
                  <a:srgbClr val="006C31"/>
                </a:solidFill>
              </a:rPr>
              <a:t>NP </a:t>
            </a:r>
            <a:r>
              <a:rPr lang="en-US" sz="2000" dirty="0" smtClean="0"/>
              <a:t> has be reducible to this problem.  </a:t>
            </a:r>
          </a:p>
          <a:p>
            <a:r>
              <a:rPr lang="en-US" sz="2000" dirty="0" smtClean="0"/>
              <a:t>Such a problem would indeed be the hardest of all problems in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But only such great questions in science lead to great inventions.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Does any </a:t>
            </a:r>
            <a:r>
              <a:rPr lang="en-US" sz="3200" b="1" dirty="0" smtClean="0">
                <a:solidFill>
                  <a:srgbClr val="006C31"/>
                </a:solidFill>
              </a:rPr>
              <a:t>NP</a:t>
            </a:r>
            <a:r>
              <a:rPr lang="en-US" sz="3200" b="1" dirty="0" smtClean="0"/>
              <a:t>-complete problem exist 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Circuit </a:t>
                </a:r>
                <a:r>
                  <a:rPr lang="en-US" sz="2000" b="1" dirty="0" err="1" smtClean="0"/>
                  <a:t>satisfiability</a:t>
                </a:r>
                <a:r>
                  <a:rPr lang="en-US" sz="2000" b="1" dirty="0" smtClean="0"/>
                  <a:t> problem: 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Cook</a:t>
                </a:r>
                <a:r>
                  <a:rPr lang="en-US" sz="2000" dirty="0" smtClean="0"/>
                  <a:t> and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Levin</a:t>
                </a:r>
                <a:r>
                  <a:rPr lang="en-US" sz="2000" dirty="0" smtClean="0"/>
                  <a:t> ,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1971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 DAG with nodes corresponding to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AND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OR</a:t>
                </a:r>
                <a:r>
                  <a:rPr lang="en-US" sz="2000" dirty="0" smtClean="0"/>
                  <a:t> gates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binary inputs,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does there exist any binary input which gives output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 ?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4495800" cy="4038600"/>
            <a:chOff x="1371600" y="1981200"/>
            <a:chExt cx="4495800" cy="4038600"/>
          </a:xfrm>
        </p:grpSpPr>
        <p:grpSp>
          <p:nvGrpSpPr>
            <p:cNvPr id="15" name="Group 14"/>
            <p:cNvGrpSpPr/>
            <p:nvPr/>
          </p:nvGrpSpPr>
          <p:grpSpPr>
            <a:xfrm>
              <a:off x="1371600" y="2362200"/>
              <a:ext cx="4495800" cy="3200400"/>
              <a:chOff x="1371600" y="2362200"/>
              <a:chExt cx="4495800" cy="3200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3716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7432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672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864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876800" y="40386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40386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 t="-3030" r="-10448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2057400" y="40386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40386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 t="-3030" r="-16667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/>
              <p:cNvSpPr/>
              <p:nvPr/>
            </p:nvSpPr>
            <p:spPr>
              <a:xfrm>
                <a:off x="3657600" y="4038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V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819400" y="31242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V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4495800" y="31242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⇁</m:t>
                          </m:r>
                        </m:oMath>
                      </m:oMathPara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31242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 t="-3030" r="-16667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3733800" y="23622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23622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 t="-3030" r="-10606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/>
            <p:cNvCxnSpPr>
              <a:stCxn id="8" idx="0"/>
              <a:endCxn id="9" idx="4"/>
            </p:cNvCxnSpPr>
            <p:nvPr/>
          </p:nvCxnSpPr>
          <p:spPr>
            <a:xfrm flipH="1" flipV="1">
              <a:off x="5067300" y="4419600"/>
              <a:ext cx="609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0"/>
              <a:endCxn id="9" idx="4"/>
            </p:cNvCxnSpPr>
            <p:nvPr/>
          </p:nvCxnSpPr>
          <p:spPr>
            <a:xfrm flipV="1">
              <a:off x="4457700" y="4419600"/>
              <a:ext cx="609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0"/>
              <a:endCxn id="13" idx="4"/>
            </p:cNvCxnSpPr>
            <p:nvPr/>
          </p:nvCxnSpPr>
          <p:spPr>
            <a:xfrm flipH="1" flipV="1">
              <a:off x="4686300" y="3505200"/>
              <a:ext cx="3810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0"/>
              <a:endCxn id="12" idx="5"/>
            </p:cNvCxnSpPr>
            <p:nvPr/>
          </p:nvCxnSpPr>
          <p:spPr>
            <a:xfrm flipH="1" flipV="1">
              <a:off x="3144604" y="3449404"/>
              <a:ext cx="703496" cy="589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0"/>
              <a:endCxn id="12" idx="3"/>
            </p:cNvCxnSpPr>
            <p:nvPr/>
          </p:nvCxnSpPr>
          <p:spPr>
            <a:xfrm flipV="1">
              <a:off x="2247900" y="3449404"/>
              <a:ext cx="627296" cy="589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886200" y="4419600"/>
              <a:ext cx="609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" idx="0"/>
              <a:endCxn id="11" idx="3"/>
            </p:cNvCxnSpPr>
            <p:nvPr/>
          </p:nvCxnSpPr>
          <p:spPr>
            <a:xfrm flipV="1">
              <a:off x="2933700" y="4363804"/>
              <a:ext cx="779696" cy="817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5" idx="0"/>
              <a:endCxn id="10" idx="3"/>
            </p:cNvCxnSpPr>
            <p:nvPr/>
          </p:nvCxnSpPr>
          <p:spPr>
            <a:xfrm flipV="1">
              <a:off x="1562100" y="4363804"/>
              <a:ext cx="551096" cy="817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14" idx="3"/>
            </p:cNvCxnSpPr>
            <p:nvPr/>
          </p:nvCxnSpPr>
          <p:spPr>
            <a:xfrm flipV="1">
              <a:off x="3124200" y="2687404"/>
              <a:ext cx="665396" cy="49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1"/>
              <a:endCxn id="14" idx="5"/>
            </p:cNvCxnSpPr>
            <p:nvPr/>
          </p:nvCxnSpPr>
          <p:spPr>
            <a:xfrm flipH="1" flipV="1">
              <a:off x="4059004" y="2687404"/>
              <a:ext cx="492592" cy="49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Up Arrow 48"/>
            <p:cNvSpPr/>
            <p:nvPr/>
          </p:nvSpPr>
          <p:spPr>
            <a:xfrm>
              <a:off x="5548884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Up Arrow 49"/>
            <p:cNvSpPr/>
            <p:nvPr/>
          </p:nvSpPr>
          <p:spPr>
            <a:xfrm>
              <a:off x="4343400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>
              <a:off x="2819400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Up Arrow 51"/>
            <p:cNvSpPr/>
            <p:nvPr/>
          </p:nvSpPr>
          <p:spPr>
            <a:xfrm>
              <a:off x="1447800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3810000" y="19812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This slide is optional.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(meant for the student whose aim is beyond just a good grade)</a:t>
            </a:r>
            <a:endParaRPr 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can every problem from NP be reduced to circuit </a:t>
                </a:r>
                <a:r>
                  <a:rPr lang="en-US" sz="2000" dirty="0" err="1" smtClean="0"/>
                  <a:t>satisfiability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problem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 NP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we know is that it has an efficient certifier, say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Any algorithm which outputs yes/no can be represented as a DAG </a:t>
                </a:r>
              </a:p>
              <a:p>
                <a:r>
                  <a:rPr lang="en-US" sz="2000" dirty="0" smtClean="0"/>
                  <a:t>Where internal nodes are gates.</a:t>
                </a:r>
              </a:p>
              <a:p>
                <a:r>
                  <a:rPr lang="en-US" sz="2000" dirty="0" smtClean="0"/>
                  <a:t>Leaves are binary inputs</a:t>
                </a:r>
              </a:p>
              <a:p>
                <a:r>
                  <a:rPr lang="en-US" sz="2000" dirty="0" smtClean="0"/>
                  <a:t>Output is 1/0.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the Cook &amp; Levin essentially </a:t>
                </a:r>
                <a:r>
                  <a:rPr lang="en-US" sz="2000" u="sng" dirty="0" smtClean="0"/>
                  <a:t>transform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 into the corresponding </a:t>
                </a:r>
                <a:r>
                  <a:rPr lang="en-US" sz="2000" dirty="0" smtClean="0"/>
                  <a:t>DAG,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and then </a:t>
                </a:r>
                <a:r>
                  <a:rPr lang="en-US" sz="2000" u="sng" dirty="0" smtClean="0"/>
                  <a:t>simulates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 on the proposed solution.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[This is just a sketch. Interested students should study it sometime in future.]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Recap from last lecture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Optimization version </a:t>
                </a:r>
                <a:r>
                  <a:rPr lang="en-US" sz="2400" dirty="0" smtClean="0">
                    <a:solidFill>
                      <a:srgbClr val="0070C0"/>
                    </a:solidFill>
                    <a:sym typeface="Wingdings" pitchFamily="2" charset="2"/>
                  </a:rPr>
                  <a:t></a:t>
                </a:r>
                <a:r>
                  <a:rPr lang="en-US" sz="2400" dirty="0" smtClean="0">
                    <a:solidFill>
                      <a:schemeClr val="tx1"/>
                    </a:solidFill>
                    <a:sym typeface="Wingdings" pitchFamily="2" charset="2"/>
                  </a:rPr>
                  <a:t> Decision version</a:t>
                </a:r>
              </a:p>
              <a:p>
                <a:pPr algn="ctr"/>
                <a:endParaRPr lang="en-US" sz="2400" b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many </a:t>
            </a:r>
            <a:r>
              <a:rPr lang="en-US" sz="3200" b="1" dirty="0">
                <a:solidFill>
                  <a:srgbClr val="006C31"/>
                </a:solidFill>
              </a:rPr>
              <a:t>NP</a:t>
            </a:r>
            <a:r>
              <a:rPr lang="en-US" sz="3200" b="1" dirty="0"/>
              <a:t>-complete </a:t>
            </a:r>
            <a:r>
              <a:rPr lang="en-US" sz="3200" b="1" dirty="0" smtClean="0"/>
              <a:t>problems </a:t>
            </a:r>
            <a:r>
              <a:rPr lang="en-US" sz="3200" b="1" dirty="0"/>
              <a:t>exist ?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Polynomial reduction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                  [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Richard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Karp</a:t>
                </a:r>
                <a:r>
                  <a:rPr lang="en-US" sz="2000" dirty="0" smtClean="0"/>
                  <a:t>, 1972]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727952" y="2743200"/>
            <a:ext cx="7035048" cy="2743200"/>
            <a:chOff x="1727952" y="2743200"/>
            <a:chExt cx="7035048" cy="2743200"/>
          </a:xfrm>
        </p:grpSpPr>
        <p:sp>
          <p:nvSpPr>
            <p:cNvPr id="5" name="TextBox 4"/>
            <p:cNvSpPr txBox="1"/>
            <p:nvPr/>
          </p:nvSpPr>
          <p:spPr>
            <a:xfrm>
              <a:off x="4709402" y="2754868"/>
              <a:ext cx="703591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3-SAT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2743200"/>
              <a:ext cx="174426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Independent Set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952" y="5117068"/>
              <a:ext cx="2844048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Travelling salesman Problem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27952" y="4114800"/>
              <a:ext cx="2803396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 Linear Programming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4888" y="4876800"/>
              <a:ext cx="1909112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Hamiltonian cycle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800" y="1828800"/>
            <a:ext cx="196759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4709402" y="2198132"/>
            <a:ext cx="351796" cy="5567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14600" y="3124200"/>
            <a:ext cx="76200" cy="990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82050" y="3124200"/>
            <a:ext cx="1427352" cy="990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53000" y="3112532"/>
            <a:ext cx="104680" cy="17642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8" idx="1"/>
          </p:cNvCxnSpPr>
          <p:nvPr/>
        </p:nvCxnSpPr>
        <p:spPr>
          <a:xfrm>
            <a:off x="5334000" y="5061466"/>
            <a:ext cx="584952" cy="2402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versus </a:t>
            </a:r>
            <a:r>
              <a:rPr lang="en-US" sz="3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sz="3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any </a:t>
            </a:r>
            <a:r>
              <a:rPr lang="en-US" sz="2000" b="1" dirty="0" smtClean="0">
                <a:solidFill>
                  <a:srgbClr val="006C31"/>
                </a:solidFill>
              </a:rPr>
              <a:t>NP</a:t>
            </a:r>
            <a:r>
              <a:rPr lang="en-US" sz="2000" dirty="0" smtClean="0"/>
              <a:t>-complete problem is solved in polynomial time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P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25146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91000" y="3505200"/>
            <a:ext cx="1600200" cy="1219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3821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P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3657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NP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8220" y="1840468"/>
            <a:ext cx="17155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006C31"/>
                </a:solidFill>
              </a:rPr>
              <a:t>P</a:t>
            </a:r>
            <a:r>
              <a:rPr lang="en-US" sz="2800" b="1" dirty="0" smtClean="0"/>
              <a:t> = </a:t>
            </a:r>
            <a:r>
              <a:rPr lang="en-US" sz="2800" b="1" dirty="0" smtClean="0">
                <a:solidFill>
                  <a:srgbClr val="006C31"/>
                </a:solidFill>
              </a:rPr>
              <a:t>NP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14600" y="3048000"/>
            <a:ext cx="1600200" cy="1600200"/>
            <a:chOff x="2514600" y="3048000"/>
            <a:chExt cx="1600200" cy="1600200"/>
          </a:xfrm>
        </p:grpSpPr>
        <p:sp>
          <p:nvSpPr>
            <p:cNvPr id="10" name="Oval 9"/>
            <p:cNvSpPr/>
            <p:nvPr/>
          </p:nvSpPr>
          <p:spPr>
            <a:xfrm>
              <a:off x="2514600" y="3048000"/>
              <a:ext cx="1600200" cy="1219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4278868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NP</a:t>
              </a:r>
              <a:r>
                <a:rPr lang="en-US" b="1" dirty="0" smtClean="0"/>
                <a:t>-complete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4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show a problem to be </a:t>
            </a:r>
            <a:r>
              <a:rPr lang="en-US" sz="32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-complete 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 problem which we wish to show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2000" dirty="0" smtClean="0"/>
                  <a:t>ϵ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Pick 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which is already known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686300" y="5181600"/>
            <a:ext cx="342992" cy="369332"/>
            <a:chOff x="4686300" y="5181600"/>
            <a:chExt cx="342992" cy="369332"/>
          </a:xfrm>
        </p:grpSpPr>
        <p:sp>
          <p:nvSpPr>
            <p:cNvPr id="27" name="Oval 26"/>
            <p:cNvSpPr/>
            <p:nvPr/>
          </p:nvSpPr>
          <p:spPr>
            <a:xfrm>
              <a:off x="4686300" y="519066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51816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57400" y="3352800"/>
            <a:ext cx="5410200" cy="2895600"/>
            <a:chOff x="2057400" y="3352800"/>
            <a:chExt cx="5410200" cy="2895600"/>
          </a:xfrm>
        </p:grpSpPr>
        <p:grpSp>
          <p:nvGrpSpPr>
            <p:cNvPr id="4" name="Group 3"/>
            <p:cNvGrpSpPr/>
            <p:nvPr/>
          </p:nvGrpSpPr>
          <p:grpSpPr>
            <a:xfrm>
              <a:off x="2057400" y="3352800"/>
              <a:ext cx="4724400" cy="2895600"/>
              <a:chOff x="1866900" y="2209800"/>
              <a:chExt cx="47244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866900" y="2209800"/>
                <a:ext cx="4724400" cy="28956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8000" y="289560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36691" y="251460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14600" y="3795596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29465" y="434340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95900" y="2997355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181600" y="4173344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43600" y="371475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648200" y="2629365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29100" y="4470245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62400" y="3429000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628900" y="2628900"/>
                <a:ext cx="3314700" cy="1841345"/>
                <a:chOff x="2628900" y="2628900"/>
                <a:chExt cx="3314700" cy="1841345"/>
              </a:xfrm>
            </p:grpSpPr>
            <p:cxnSp>
              <p:nvCxnSpPr>
                <p:cNvPr id="18" name="Straight Arrow Connector 17"/>
                <p:cNvCxnSpPr>
                  <a:stCxn id="7" idx="4"/>
                  <a:endCxn id="15" idx="1"/>
                </p:cNvCxnSpPr>
                <p:nvPr/>
              </p:nvCxnSpPr>
              <p:spPr>
                <a:xfrm>
                  <a:off x="3693841" y="2628900"/>
                  <a:ext cx="285298" cy="816839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3" idx="3"/>
                  <a:endCxn id="15" idx="7"/>
                </p:cNvCxnSpPr>
                <p:nvPr/>
              </p:nvCxnSpPr>
              <p:spPr>
                <a:xfrm flipH="1">
                  <a:off x="4059961" y="2726926"/>
                  <a:ext cx="604978" cy="718813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0" idx="3"/>
                  <a:endCxn id="15" idx="5"/>
                </p:cNvCxnSpPr>
                <p:nvPr/>
              </p:nvCxnSpPr>
              <p:spPr>
                <a:xfrm flipH="1">
                  <a:off x="4059961" y="3094916"/>
                  <a:ext cx="1252678" cy="431645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2" idx="2"/>
                </p:cNvCxnSpPr>
                <p:nvPr/>
              </p:nvCxnSpPr>
              <p:spPr>
                <a:xfrm flipH="1" flipV="1">
                  <a:off x="4076700" y="3543300"/>
                  <a:ext cx="1866900" cy="22860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4" idx="0"/>
                </p:cNvCxnSpPr>
                <p:nvPr/>
              </p:nvCxnSpPr>
              <p:spPr>
                <a:xfrm flipH="1" flipV="1">
                  <a:off x="4019550" y="3543300"/>
                  <a:ext cx="266700" cy="926945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1" idx="2"/>
                </p:cNvCxnSpPr>
                <p:nvPr/>
              </p:nvCxnSpPr>
              <p:spPr>
                <a:xfrm flipH="1" flipV="1">
                  <a:off x="4076700" y="3543300"/>
                  <a:ext cx="1104900" cy="68719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9" idx="0"/>
                  <a:endCxn id="15" idx="3"/>
                </p:cNvCxnSpPr>
                <p:nvPr/>
              </p:nvCxnSpPr>
              <p:spPr>
                <a:xfrm flipV="1">
                  <a:off x="3486615" y="3526561"/>
                  <a:ext cx="492524" cy="816839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6" idx="6"/>
                  <a:endCxn id="15" idx="2"/>
                </p:cNvCxnSpPr>
                <p:nvPr/>
              </p:nvCxnSpPr>
              <p:spPr>
                <a:xfrm>
                  <a:off x="3162300" y="2952750"/>
                  <a:ext cx="800100" cy="53340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8" idx="6"/>
                  <a:endCxn id="15" idx="3"/>
                </p:cNvCxnSpPr>
                <p:nvPr/>
              </p:nvCxnSpPr>
              <p:spPr>
                <a:xfrm flipV="1">
                  <a:off x="2628900" y="3526561"/>
                  <a:ext cx="1350239" cy="326185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81400" y="3516868"/>
                    <a:ext cx="389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𝑨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00" y="3516868"/>
                    <a:ext cx="3898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/>
            <p:cNvSpPr txBox="1"/>
            <p:nvPr/>
          </p:nvSpPr>
          <p:spPr>
            <a:xfrm>
              <a:off x="7007218" y="44312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NP</a:t>
              </a:r>
              <a:endParaRPr lang="en-US" b="1" dirty="0"/>
            </a:p>
          </p:txBody>
        </p:sp>
      </p:grp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4250461" y="4686300"/>
            <a:ext cx="452578" cy="521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648200" y="5181600"/>
            <a:ext cx="397866" cy="381000"/>
            <a:chOff x="4648200" y="5181600"/>
            <a:chExt cx="397866" cy="381000"/>
          </a:xfrm>
        </p:grpSpPr>
        <p:sp>
          <p:nvSpPr>
            <p:cNvPr id="36" name="Oval 35"/>
            <p:cNvSpPr/>
            <p:nvPr/>
          </p:nvSpPr>
          <p:spPr>
            <a:xfrm>
              <a:off x="4648200" y="5181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0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Example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Showing</a:t>
            </a:r>
            <a:r>
              <a:rPr lang="en-US" sz="2800" b="1" dirty="0" smtClean="0">
                <a:solidFill>
                  <a:srgbClr val="C00000"/>
                </a:solidFill>
              </a:rPr>
              <a:t> Dominating Set </a:t>
            </a:r>
            <a:r>
              <a:rPr lang="en-US" sz="2800" b="1" dirty="0" smtClean="0">
                <a:solidFill>
                  <a:schemeClr val="tx1"/>
                </a:solidFill>
              </a:rPr>
              <a:t>to be </a:t>
            </a:r>
            <a:r>
              <a:rPr lang="en-US" sz="2800" b="1" dirty="0" smtClean="0">
                <a:solidFill>
                  <a:srgbClr val="006C31"/>
                </a:solidFill>
              </a:rPr>
              <a:t>NP</a:t>
            </a:r>
            <a:r>
              <a:rPr lang="en-US" sz="2800" b="1" dirty="0" smtClean="0">
                <a:solidFill>
                  <a:schemeClr val="tx1"/>
                </a:solidFill>
              </a:rPr>
              <a:t>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Dominating 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dominating set of 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86200" y="5029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Ribbon 35"/>
          <p:cNvSpPr/>
          <p:nvPr/>
        </p:nvSpPr>
        <p:spPr>
          <a:xfrm>
            <a:off x="6052706" y="2057400"/>
            <a:ext cx="2557893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smallest dominating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6200" y="29718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Down Ribbon 46"/>
          <p:cNvSpPr/>
          <p:nvPr/>
        </p:nvSpPr>
        <p:spPr>
          <a:xfrm>
            <a:off x="6248400" y="2057400"/>
            <a:ext cx="2362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smallest dominating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29039" y="29718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7000" y="2895600"/>
            <a:ext cx="4648200" cy="2731532"/>
            <a:chOff x="2667000" y="2895600"/>
            <a:chExt cx="4648200" cy="2731532"/>
          </a:xfrm>
        </p:grpSpPr>
        <p:grpSp>
          <p:nvGrpSpPr>
            <p:cNvPr id="51" name="Group 50"/>
            <p:cNvGrpSpPr/>
            <p:nvPr/>
          </p:nvGrpSpPr>
          <p:grpSpPr>
            <a:xfrm>
              <a:off x="3352800" y="2895600"/>
              <a:ext cx="3962400" cy="2731532"/>
              <a:chOff x="3200400" y="2971800"/>
              <a:chExt cx="3962400" cy="27315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467102" y="3276600"/>
                  <a:ext cx="2324098" cy="2133602"/>
                  <a:chOff x="3467102" y="3276600"/>
                  <a:chExt cx="2324098" cy="213360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467102" y="3276600"/>
                    <a:ext cx="2324098" cy="2133602"/>
                    <a:chOff x="1028702" y="3581400"/>
                    <a:chExt cx="2324098" cy="213360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 rot="5400000">
                      <a:off x="1123950" y="3486152"/>
                      <a:ext cx="2133602" cy="2324098"/>
                      <a:chOff x="1485897" y="3162302"/>
                      <a:chExt cx="2133602" cy="2324098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247897" y="3162302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2247897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3467099" y="48387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3467099" y="36195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485897" y="42291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1158784" y="3711482"/>
                      <a:ext cx="997133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H="1" flipV="1">
                      <a:off x="2263681" y="3711482"/>
                      <a:ext cx="959037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H="1">
                      <a:off x="1654081" y="5692684"/>
                      <a:ext cx="111143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4092481" y="4168682"/>
                    <a:ext cx="1568637" cy="11114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15" idx="6"/>
                    <a:endCxn id="18" idx="1"/>
                  </p:cNvCxnSpPr>
                  <p:nvPr/>
                </p:nvCxnSpPr>
                <p:spPr>
                  <a:xfrm flipH="1">
                    <a:off x="5311681" y="4191000"/>
                    <a:ext cx="403319" cy="10891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200400" y="2971800"/>
                  <a:ext cx="2885214" cy="2731532"/>
                  <a:chOff x="3200400" y="2971800"/>
                  <a:chExt cx="2885214" cy="27315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414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295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5333999" y="5387884"/>
                <a:ext cx="1447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 rot="5400000">
                <a:off x="6776223" y="53340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Connector 51"/>
            <p:cNvCxnSpPr>
              <a:stCxn id="15" idx="4"/>
              <a:endCxn id="16" idx="7"/>
            </p:cNvCxnSpPr>
            <p:nvPr/>
          </p:nvCxnSpPr>
          <p:spPr>
            <a:xfrm flipH="1">
              <a:off x="3749584" y="4038600"/>
              <a:ext cx="2041616" cy="5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rot="5400000">
              <a:off x="26670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/>
          <p:cNvSpPr/>
          <p:nvPr/>
        </p:nvSpPr>
        <p:spPr>
          <a:xfrm>
            <a:off x="2514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9" grpId="0" animBg="1"/>
      <p:bldP spid="29" grpId="1" animBg="1"/>
      <p:bldP spid="31" grpId="0" animBg="1"/>
      <p:bldP spid="31" grpId="1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8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Dominating 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Efficient Certifier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Behavior</a:t>
                </a:r>
                <a:r>
                  <a:rPr lang="en-US" sz="2000" dirty="0" smtClean="0"/>
                  <a:t>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It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c</a:t>
                </a:r>
                <a:r>
                  <a:rPr lang="en-US" sz="2000" dirty="0" smtClean="0"/>
                  <a:t>hecks for each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</a:t>
                </a:r>
                <a:r>
                  <a:rPr lang="en-US" sz="2000" dirty="0" smtClean="0"/>
                  <a:t>whether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algorithm takes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</a:t>
            </a:r>
            <a:r>
              <a:rPr lang="en-US" sz="3200" b="1" dirty="0" smtClean="0">
                <a:solidFill>
                  <a:srgbClr val="C00000"/>
                </a:solidFill>
              </a:rPr>
              <a:t>Cover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 </a:t>
                </a:r>
                <a:r>
                  <a:rPr lang="en-US" sz="2000" b="1" dirty="0" smtClean="0"/>
                  <a:t>vertex cover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vertex cover of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6052707" y="2057400"/>
            <a:ext cx="2244468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 vertex cover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57770" y="3124200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 smtClean="0"/>
                  <a:t>Reason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is covered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70" y="3124200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51" r="-250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Down Ribbon 34"/>
          <p:cNvSpPr/>
          <p:nvPr/>
        </p:nvSpPr>
        <p:spPr>
          <a:xfrm>
            <a:off x="5908932" y="1828800"/>
            <a:ext cx="2244468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 vertex cover now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Yes. </a:t>
            </a:r>
          </a:p>
        </p:txBody>
      </p:sp>
    </p:spTree>
    <p:extLst>
      <p:ext uri="{BB962C8B-B14F-4D97-AF65-F5344CB8AC3E}">
        <p14:creationId xmlns:p14="http://schemas.microsoft.com/office/powerpoint/2010/main" val="49190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an </a:t>
                </a:r>
                <a:r>
                  <a:rPr lang="en-US" sz="2000" dirty="0" smtClean="0"/>
                  <a:t>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</a:t>
                </a:r>
                <a:r>
                  <a:rPr lang="en-US" sz="2000" dirty="0" smtClean="0"/>
                  <a:t>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DS</a:t>
            </a:r>
            <a:r>
              <a:rPr lang="en-US" dirty="0" smtClean="0"/>
              <a:t>: Dominating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</a:t>
                </a:r>
                <a:r>
                  <a:rPr lang="en-US" sz="2000" dirty="0" smtClean="0"/>
                  <a:t>an dominating set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64468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4676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>
            <a:off x="1524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292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>
            <a:off x="51816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29" idx="4"/>
            <a:endCxn id="30" idx="0"/>
          </p:cNvCxnSpPr>
          <p:nvPr/>
        </p:nvCxnSpPr>
        <p:spPr>
          <a:xfrm flipH="1">
            <a:off x="495302" y="4507468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4"/>
          </p:cNvCxnSpPr>
          <p:nvPr/>
        </p:nvCxnSpPr>
        <p:spPr>
          <a:xfrm flipH="1" flipV="1">
            <a:off x="5578384" y="4495800"/>
            <a:ext cx="2041616" cy="11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Callout 1"/>
          <p:cNvSpPr/>
          <p:nvPr/>
        </p:nvSpPr>
        <p:spPr>
          <a:xfrm>
            <a:off x="3124200" y="3364468"/>
            <a:ext cx="1905000" cy="158853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 you see any relation between the </a:t>
            </a:r>
            <a:r>
              <a:rPr lang="en-US" sz="1600" b="1" dirty="0" smtClean="0">
                <a:solidFill>
                  <a:srgbClr val="C00000"/>
                </a:solidFill>
              </a:rPr>
              <a:t>VC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dirty="0" smtClean="0">
                <a:solidFill>
                  <a:srgbClr val="C00000"/>
                </a:solidFill>
              </a:rPr>
              <a:t>DS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 smtClean="0"/>
                  <a:t>: Let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be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is also a dominating set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</a:t>
                </a:r>
                <a:r>
                  <a:rPr lang="en-US" sz="2000" u="sng" dirty="0" smtClean="0"/>
                  <a:t>provided</a:t>
                </a:r>
                <a:r>
                  <a:rPr lang="en-US" sz="2000" dirty="0" smtClean="0"/>
                  <a:t> there are no isolated vertex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without loss of generality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does not have any isolated vertex.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how should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transform it to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has a vertex </a:t>
                </a:r>
                <a:r>
                  <a:rPr lang="en-US" sz="2000" dirty="0"/>
                  <a:t>cover </a:t>
                </a:r>
                <a:r>
                  <a:rPr lang="en-US" sz="20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if and only 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800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ight Arrow 29"/>
              <p:cNvSpPr/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igh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ight Arrow 30"/>
              <p:cNvSpPr/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ight Arrow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838200" y="1143000"/>
            <a:ext cx="1981200" cy="1828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</a:t>
            </a:r>
            <a:r>
              <a:rPr lang="en-US" dirty="0" smtClean="0">
                <a:solidFill>
                  <a:schemeClr val="tx1"/>
                </a:solidFill>
              </a:rPr>
              <a:t>achieve this goal  </a:t>
            </a:r>
            <a:r>
              <a:rPr lang="en-US" dirty="0">
                <a:solidFill>
                  <a:schemeClr val="tx1"/>
                </a:solidFill>
              </a:rPr>
              <a:t>fully in the next class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/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Complexity theoretic consequence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there </a:t>
                </a:r>
                <a:r>
                  <a:rPr lang="en-US" sz="2000" dirty="0" smtClean="0"/>
                  <a:t>does not exist any polynomial </a:t>
                </a:r>
                <a:r>
                  <a:rPr lang="en-US" sz="2000" dirty="0"/>
                  <a:t>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</a:t>
                </a:r>
                <a:r>
                  <a:rPr lang="en-US" sz="2000" dirty="0" smtClean="0"/>
                  <a:t>exist any </a:t>
                </a:r>
                <a:r>
                  <a:rPr lang="en-US" sz="2000" dirty="0"/>
                  <a:t>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NP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Go back to </a:t>
            </a:r>
            <a:r>
              <a:rPr lang="en-US" sz="3600" b="1" dirty="0" smtClean="0">
                <a:solidFill>
                  <a:srgbClr val="0070C0"/>
                </a:solidFill>
              </a:rPr>
              <a:t>1960</a:t>
            </a:r>
            <a:r>
              <a:rPr lang="en-US" sz="3600" b="1" dirty="0" smtClean="0"/>
              <a:t>’s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6491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/>
                <a:gridCol w="2769786"/>
              </a:tblGrid>
              <a:tr h="37147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 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matching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 on trees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tour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Balanced Cut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Efficient algorithm</a:t>
            </a:r>
          </a:p>
          <a:p>
            <a:r>
              <a:rPr lang="en-US" dirty="0" smtClean="0"/>
              <a:t>was found.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could be designed till 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Cut</a:t>
            </a:r>
            <a:endParaRPr lang="en-US" dirty="0"/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motivated researchers to search for any common traits among  all these problems.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7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Longest path problem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Decision version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does there exist a path of length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u="sng" dirty="0" smtClean="0"/>
                  <a:t>Searching</a:t>
                </a:r>
                <a:r>
                  <a:rPr lang="en-US" sz="2000" dirty="0" smtClean="0"/>
                  <a:t> for a path of length at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appears to be </a:t>
                </a:r>
                <a:r>
                  <a:rPr lang="en-US" sz="2000" dirty="0" smtClean="0"/>
                  <a:t>difficult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what about </a:t>
                </a:r>
                <a:r>
                  <a:rPr lang="en-US" sz="2000" b="1" u="sng" dirty="0" smtClean="0"/>
                  <a:t>verifying</a:t>
                </a:r>
                <a:r>
                  <a:rPr lang="en-US" sz="2000" dirty="0" smtClean="0"/>
                  <a:t> whether a given path is of length at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Vertex cover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</a:t>
                </a:r>
                <a:r>
                  <a:rPr lang="en-US" sz="2000" dirty="0" smtClean="0"/>
                  <a:t>there exist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u="sng" dirty="0" smtClean="0"/>
              </a:p>
              <a:p>
                <a:pPr marL="0" indent="0">
                  <a:buNone/>
                </a:pPr>
                <a:r>
                  <a:rPr lang="en-US" sz="2000" b="1" u="sng" dirty="0" smtClean="0"/>
                  <a:t>Searching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for a </a:t>
                </a:r>
                <a:r>
                  <a:rPr lang="en-US" sz="2000" dirty="0" smtClean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that is a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appears </a:t>
                </a:r>
                <a:r>
                  <a:rPr lang="en-US" sz="2000" dirty="0" smtClean="0"/>
                  <a:t>difficult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</a:t>
                </a:r>
                <a:r>
                  <a:rPr lang="en-US" sz="2000" dirty="0" smtClean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is a vertex cover ?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  <a:blipFill rotWithShape="1">
                <a:blip r:embed="rId2"/>
                <a:stretch>
                  <a:fillRect l="-695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74804"/>
              </p:ext>
            </p:extLst>
          </p:nvPr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/>
                <a:gridCol w="425799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 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matching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Efficient algorithm till date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Is there a path of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/>
                  <a:t> ?</a:t>
                </a:r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88" t="-5357" r="-138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Does there exist a vertex cover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/>
                  <a:t>?</a:t>
                </a:r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Does there exist a tour of cost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/>
                  <a:t>?</a:t>
                </a:r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8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Does there exist a cycle of length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/>
                  <a:t>?</a:t>
                </a:r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2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Does there exist an independent set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/>
                  <a:t>?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77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349424" y="4495801"/>
            <a:ext cx="584775" cy="773198"/>
            <a:chOff x="6349424" y="4495801"/>
            <a:chExt cx="584775" cy="773198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6407613" y="4437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407613" y="47424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3352800" y="838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about verifying a proposed solution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15200" y="1074158"/>
            <a:ext cx="5934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1524000" y="5791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the answer of an instance is </a:t>
            </a:r>
            <a:r>
              <a:rPr lang="en-US" b="1" dirty="0" smtClean="0">
                <a:solidFill>
                  <a:srgbClr val="006C31"/>
                </a:solidFill>
              </a:rPr>
              <a:t>Yes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6027158"/>
            <a:ext cx="26806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There is a short </a:t>
            </a:r>
            <a:r>
              <a:rPr lang="en-US" i="1" dirty="0" smtClean="0"/>
              <a:t>certificate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013364"/>
              </p:ext>
            </p:extLst>
          </p:nvPr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/>
                <a:gridCol w="425799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 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matching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Efficient algorithm till date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953000" y="2787134"/>
            <a:ext cx="12954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short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certificate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77000" y="2743200"/>
            <a:ext cx="19812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difficult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6C31"/>
                </a:solidFill>
              </a:rPr>
              <a:t>easy</a:t>
            </a:r>
            <a:endParaRPr lang="en-US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6C31"/>
                </a:solidFill>
              </a:rPr>
              <a:t>NP</a:t>
            </a:r>
            <a:r>
              <a:rPr lang="en-US" sz="4000" dirty="0" smtClean="0"/>
              <a:t> class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any decision problem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 : any (input) instance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Efficient</a:t>
                </a:r>
                <a:r>
                  <a:rPr lang="en-US" sz="2000" b="1" dirty="0" smtClean="0"/>
                  <a:t> certifier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u="sng" dirty="0" smtClean="0">
                    <a:solidFill>
                      <a:srgbClr val="7030A0"/>
                    </a:solidFill>
                  </a:rPr>
                  <a:t>polynomial time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with output {</a:t>
                </a:r>
                <a:r>
                  <a:rPr lang="en-US" sz="2000" dirty="0" err="1" smtClean="0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7030A0"/>
                    </a:solidFill>
                  </a:rPr>
                  <a:t>no</a:t>
                </a:r>
                <a:r>
                  <a:rPr lang="en-US" sz="2000" dirty="0" smtClean="0"/>
                  <a:t>}  </a:t>
                </a:r>
              </a:p>
              <a:p>
                <a:r>
                  <a:rPr lang="en-US" sz="2000" b="1" dirty="0" smtClean="0"/>
                  <a:t>Input</a:t>
                </a:r>
                <a:r>
                  <a:rPr lang="en-US" sz="2000" dirty="0" smtClean="0"/>
                  <a:t> 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Behavior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can </a:t>
                </a:r>
                <a:r>
                  <a:rPr lang="en-US" sz="2000" u="sng" dirty="0" smtClean="0"/>
                  <a:t>verify</a:t>
                </a:r>
                <a:r>
                  <a:rPr lang="en-US" sz="2000" dirty="0" smtClean="0"/>
                  <a:t> if proposed solution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is right or wrong.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981200"/>
            <a:ext cx="1676400" cy="457200"/>
            <a:chOff x="1447800" y="1981200"/>
            <a:chExt cx="1676400" cy="45720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1981200"/>
              <a:ext cx="132010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Yes</a:t>
              </a:r>
              <a:r>
                <a:rPr lang="en-US" dirty="0" smtClean="0"/>
                <a:t> instance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>
            <a:xfrm flipH="1" flipV="1">
              <a:off x="2767905" y="2165866"/>
              <a:ext cx="356295" cy="272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47800" y="2514600"/>
            <a:ext cx="1676400" cy="445532"/>
            <a:chOff x="1447800" y="2514600"/>
            <a:chExt cx="1676400" cy="445532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590800"/>
              <a:ext cx="129016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</a:t>
              </a:r>
              <a:r>
                <a:rPr lang="en-US" dirty="0" smtClean="0"/>
                <a:t> instance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7961" y="2514600"/>
              <a:ext cx="386239" cy="260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24000" y="4114800"/>
            <a:ext cx="1884940" cy="762000"/>
            <a:chOff x="1524000" y="4114800"/>
            <a:chExt cx="188494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1524000" y="4507468"/>
              <a:ext cx="188494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Proposed solution</a:t>
              </a:r>
              <a:endParaRPr lang="en-US" dirty="0"/>
            </a:p>
          </p:txBody>
        </p:sp>
        <p:cxnSp>
          <p:nvCxnSpPr>
            <p:cNvPr id="18" name="Elbow Connector 17"/>
            <p:cNvCxnSpPr/>
            <p:nvPr/>
          </p:nvCxnSpPr>
          <p:spPr>
            <a:xfrm rot="16200000" flipV="1">
              <a:off x="1600200" y="4191000"/>
              <a:ext cx="381000" cy="228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5410200" y="3654552"/>
            <a:ext cx="3276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capture the </a:t>
            </a:r>
            <a:r>
              <a:rPr lang="en-US" i="1" dirty="0" smtClean="0">
                <a:solidFill>
                  <a:srgbClr val="7030A0"/>
                </a:solidFill>
              </a:rPr>
              <a:t>short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i="1" dirty="0" smtClean="0">
                <a:solidFill>
                  <a:srgbClr val="7030A0"/>
                </a:solidFill>
              </a:rPr>
              <a:t>certificate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3440668"/>
            <a:ext cx="19144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7747" y="3059668"/>
            <a:ext cx="9252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loud Callout 25"/>
              <p:cNvSpPr/>
              <p:nvPr/>
            </p:nvSpPr>
            <p:spPr>
              <a:xfrm>
                <a:off x="5410200" y="3730752"/>
                <a:ext cx="3657600" cy="841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capture the fact 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efficient?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loud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730752"/>
                <a:ext cx="3657600" cy="841248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95400" y="3789680"/>
            <a:ext cx="9252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xplosion 2 6"/>
              <p:cNvSpPr/>
              <p:nvPr/>
            </p:nvSpPr>
            <p:spPr>
              <a:xfrm>
                <a:off x="5029200" y="381000"/>
                <a:ext cx="5029200" cy="1600200"/>
              </a:xfrm>
              <a:prstGeom prst="irregularSeal2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We shall redefine the behavior of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400" dirty="0" smtClean="0"/>
                  <a:t>. Ponder over the  new definition.  </a:t>
                </a:r>
                <a:endParaRPr lang="en-US" sz="1400" dirty="0"/>
              </a:p>
            </p:txBody>
          </p:sp>
        </mc:Choice>
        <mc:Fallback>
          <p:sp>
            <p:nvSpPr>
              <p:cNvPr id="7" name="Explosion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1000"/>
                <a:ext cx="5029200" cy="1600200"/>
              </a:xfrm>
              <a:prstGeom prst="irregularSeal2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19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13776</TotalTime>
  <Words>1804</Words>
  <Application>Microsoft Office PowerPoint</Application>
  <PresentationFormat>On-screen Show (4:3)</PresentationFormat>
  <Paragraphs>406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Recap from last lecture</vt:lpstr>
      <vt:lpstr>A≤_P B </vt:lpstr>
      <vt:lpstr>NP A class of problems</vt:lpstr>
      <vt:lpstr>Go back to 1960’s</vt:lpstr>
      <vt:lpstr>PowerPoint Presentation</vt:lpstr>
      <vt:lpstr>PowerPoint Presentation</vt:lpstr>
      <vt:lpstr>PowerPoint Presentation</vt:lpstr>
      <vt:lpstr>NP class</vt:lpstr>
      <vt:lpstr>NP class</vt:lpstr>
      <vt:lpstr>NP class</vt:lpstr>
      <vt:lpstr>NP class</vt:lpstr>
      <vt:lpstr>P is contained in NP</vt:lpstr>
      <vt:lpstr>NP versus P</vt:lpstr>
      <vt:lpstr>NP Complete   A class of problemS</vt:lpstr>
      <vt:lpstr>NP-complete</vt:lpstr>
      <vt:lpstr>Does any NP-complete problem exist ? </vt:lpstr>
      <vt:lpstr>Does any NP-complete problem exist ? </vt:lpstr>
      <vt:lpstr>This slide is optional. (meant for the student whose aim is beyond just a good grade)</vt:lpstr>
      <vt:lpstr>How many NP-complete problems exist ? </vt:lpstr>
      <vt:lpstr>NP versus P</vt:lpstr>
      <vt:lpstr>How to show a problem to be NP-complete ?</vt:lpstr>
      <vt:lpstr>Example </vt:lpstr>
      <vt:lpstr>Dominating  Set  </vt:lpstr>
      <vt:lpstr>Dominating  Set  </vt:lpstr>
      <vt:lpstr>Vertex Cover </vt:lpstr>
      <vt:lpstr>VC ≤_P DS</vt:lpstr>
      <vt:lpstr>VC ≤_P DS</vt:lpstr>
      <vt:lpstr>VC ≤_P 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1355</cp:revision>
  <dcterms:created xsi:type="dcterms:W3CDTF">2011-12-03T04:13:03Z</dcterms:created>
  <dcterms:modified xsi:type="dcterms:W3CDTF">2015-11-06T06:13:39Z</dcterms:modified>
</cp:coreProperties>
</file>