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6"/>
  </p:notesMasterIdLst>
  <p:sldIdLst>
    <p:sldId id="274" r:id="rId2"/>
    <p:sldId id="552" r:id="rId3"/>
    <p:sldId id="553" r:id="rId4"/>
    <p:sldId id="543" r:id="rId5"/>
    <p:sldId id="519" r:id="rId6"/>
    <p:sldId id="522" r:id="rId7"/>
    <p:sldId id="523" r:id="rId8"/>
    <p:sldId id="525" r:id="rId9"/>
    <p:sldId id="540" r:id="rId10"/>
    <p:sldId id="551" r:id="rId11"/>
    <p:sldId id="554" r:id="rId12"/>
    <p:sldId id="547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8" r:id="rId25"/>
    <p:sldId id="567" r:id="rId26"/>
    <p:sldId id="569" r:id="rId27"/>
    <p:sldId id="570" r:id="rId28"/>
    <p:sldId id="536" r:id="rId29"/>
    <p:sldId id="537" r:id="rId30"/>
    <p:sldId id="538" r:id="rId31"/>
    <p:sldId id="549" r:id="rId32"/>
    <p:sldId id="550" r:id="rId33"/>
    <p:sldId id="571" r:id="rId34"/>
    <p:sldId id="572" r:id="rId35"/>
    <p:sldId id="573" r:id="rId36"/>
    <p:sldId id="574" r:id="rId37"/>
    <p:sldId id="576" r:id="rId38"/>
    <p:sldId id="578" r:id="rId39"/>
    <p:sldId id="580" r:id="rId40"/>
    <p:sldId id="581" r:id="rId41"/>
    <p:sldId id="582" r:id="rId42"/>
    <p:sldId id="583" r:id="rId43"/>
    <p:sldId id="584" r:id="rId44"/>
    <p:sldId id="586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2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11/8/2015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1.jp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34.png"/><Relationship Id="rId12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1.png"/><Relationship Id="rId5" Type="http://schemas.openxmlformats.org/officeDocument/2006/relationships/image" Target="../media/image31.png"/><Relationship Id="rId15" Type="http://schemas.openxmlformats.org/officeDocument/2006/relationships/image" Target="../media/image46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421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31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8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460.png"/><Relationship Id="rId2" Type="http://schemas.openxmlformats.org/officeDocument/2006/relationships/image" Target="../media/image42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50.png"/><Relationship Id="rId5" Type="http://schemas.openxmlformats.org/officeDocument/2006/relationships/image" Target="../media/image31.png"/><Relationship Id="rId15" Type="http://schemas.openxmlformats.org/officeDocument/2006/relationships/image" Target="../media/image49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Relationship Id="rId14" Type="http://schemas.openxmlformats.org/officeDocument/2006/relationships/image" Target="../media/image4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491.pn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12" Type="http://schemas.openxmlformats.org/officeDocument/2006/relationships/image" Target="../media/image4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67.png"/><Relationship Id="rId5" Type="http://schemas.openxmlformats.org/officeDocument/2006/relationships/image" Target="../media/image600.png"/><Relationship Id="rId10" Type="http://schemas.openxmlformats.org/officeDocument/2006/relationships/image" Target="../media/image66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1.png"/><Relationship Id="rId21" Type="http://schemas.openxmlformats.org/officeDocument/2006/relationships/image" Target="../media/image91.png"/><Relationship Id="rId7" Type="http://schemas.openxmlformats.org/officeDocument/2006/relationships/image" Target="../media/image75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0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19" Type="http://schemas.openxmlformats.org/officeDocument/2006/relationships/image" Target="../media/image8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3.png"/><Relationship Id="rId22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930.png"/><Relationship Id="rId3" Type="http://schemas.openxmlformats.org/officeDocument/2006/relationships/image" Target="../media/image93.png"/><Relationship Id="rId7" Type="http://schemas.openxmlformats.org/officeDocument/2006/relationships/image" Target="../media/image75.png"/><Relationship Id="rId12" Type="http://schemas.openxmlformats.org/officeDocument/2006/relationships/image" Target="../media/image920.png"/><Relationship Id="rId17" Type="http://schemas.openxmlformats.org/officeDocument/2006/relationships/image" Target="../media/image89.png"/><Relationship Id="rId2" Type="http://schemas.openxmlformats.org/officeDocument/2006/relationships/image" Target="../media/image70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83.png"/><Relationship Id="rId5" Type="http://schemas.openxmlformats.org/officeDocument/2006/relationships/image" Target="../media/image73.png"/><Relationship Id="rId15" Type="http://schemas.openxmlformats.org/officeDocument/2006/relationships/image" Target="../media/image87.png"/><Relationship Id="rId10" Type="http://schemas.openxmlformats.org/officeDocument/2006/relationships/image" Target="../media/image910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9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491.pn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65.png"/><Relationship Id="rId4" Type="http://schemas.openxmlformats.org/officeDocument/2006/relationships/image" Target="../media/image5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38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37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Fibonacci Heap - II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7543800" y="5410200"/>
            <a:ext cx="914400" cy="1046360"/>
            <a:chOff x="7543800" y="5410200"/>
            <a:chExt cx="914400" cy="1046360"/>
          </a:xfrm>
        </p:grpSpPr>
        <p:grpSp>
          <p:nvGrpSpPr>
            <p:cNvPr id="130" name="Group 129"/>
            <p:cNvGrpSpPr/>
            <p:nvPr/>
          </p:nvGrpSpPr>
          <p:grpSpPr>
            <a:xfrm>
              <a:off x="7543800" y="5410200"/>
              <a:ext cx="914400" cy="1045440"/>
              <a:chOff x="1981200" y="5507760"/>
              <a:chExt cx="914400" cy="1045440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1981200" y="5507760"/>
                <a:ext cx="914400" cy="104544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981200" y="578279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1200" y="6019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81200" y="6248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/>
            <p:cNvCxnSpPr/>
            <p:nvPr/>
          </p:nvCxnSpPr>
          <p:spPr>
            <a:xfrm>
              <a:off x="8005208" y="6177692"/>
              <a:ext cx="8417" cy="278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49198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7770075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26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91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438400" y="3776522"/>
            <a:ext cx="0" cy="4906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06543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506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0023"/>
            <a:ext cx="381000" cy="2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508304" y="4322038"/>
            <a:ext cx="519808" cy="516661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8" idx="0"/>
          </p:cNvCxnSpPr>
          <p:nvPr/>
        </p:nvCxnSpPr>
        <p:spPr>
          <a:xfrm flipH="1">
            <a:off x="3931096" y="5016384"/>
            <a:ext cx="521535" cy="393816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886200" y="5675411"/>
            <a:ext cx="0" cy="344389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0" idx="2"/>
          </p:cNvCxnSpPr>
          <p:nvPr/>
        </p:nvCxnSpPr>
        <p:spPr>
          <a:xfrm>
            <a:off x="5295900" y="5052765"/>
            <a:ext cx="0" cy="357435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538494" y="5029200"/>
            <a:ext cx="14706" cy="407318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5553277"/>
            <a:ext cx="433531" cy="93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629400" y="4942092"/>
            <a:ext cx="346457" cy="10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18004" y="4419600"/>
            <a:ext cx="6796" cy="425334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loud Callout 93"/>
          <p:cNvSpPr/>
          <p:nvPr/>
        </p:nvSpPr>
        <p:spPr>
          <a:xfrm>
            <a:off x="5600700" y="1905000"/>
            <a:ext cx="3390901" cy="6858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access parent?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05500" y="3695700"/>
            <a:ext cx="2628900" cy="480996"/>
            <a:chOff x="5905500" y="3695700"/>
            <a:chExt cx="2628900" cy="480996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5905500" y="3695700"/>
              <a:ext cx="2452781" cy="45280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8534400" y="3810000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58" idx="0"/>
              <a:endCxn id="15" idx="4"/>
            </p:cNvCxnSpPr>
            <p:nvPr/>
          </p:nvCxnSpPr>
          <p:spPr>
            <a:xfrm flipV="1">
              <a:off x="7886700" y="3810000"/>
              <a:ext cx="609600" cy="35815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9" idx="0"/>
              <a:endCxn id="15" idx="3"/>
            </p:cNvCxnSpPr>
            <p:nvPr/>
          </p:nvCxnSpPr>
          <p:spPr>
            <a:xfrm flipV="1">
              <a:off x="7124700" y="3776522"/>
              <a:ext cx="1290778" cy="40017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72000" y="4209244"/>
            <a:ext cx="1337773" cy="591356"/>
            <a:chOff x="4572000" y="4209244"/>
            <a:chExt cx="1337773" cy="591356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5283978" y="4419600"/>
              <a:ext cx="598776" cy="37951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572000" y="4209244"/>
              <a:ext cx="1250589" cy="591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5909773" y="4420344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508304" y="4343401"/>
            <a:ext cx="626791" cy="440460"/>
            <a:chOff x="6508304" y="4343401"/>
            <a:chExt cx="626791" cy="440460"/>
          </a:xfrm>
        </p:grpSpPr>
        <p:cxnSp>
          <p:nvCxnSpPr>
            <p:cNvPr id="108" name="Straight Arrow Connector 107"/>
            <p:cNvCxnSpPr/>
            <p:nvPr/>
          </p:nvCxnSpPr>
          <p:spPr>
            <a:xfrm flipV="1">
              <a:off x="7135095" y="444244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6508304" y="4343401"/>
              <a:ext cx="432692" cy="43434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V="1">
            <a:off x="7876087" y="4419599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861275" y="5013952"/>
            <a:ext cx="708657" cy="396248"/>
            <a:chOff x="3861275" y="5013952"/>
            <a:chExt cx="708657" cy="396248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4569932" y="504593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861275" y="5013952"/>
              <a:ext cx="558325" cy="39624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 flipV="1">
            <a:off x="52578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64770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962400" y="5678388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275614" y="6548799"/>
            <a:ext cx="15945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Structure of a node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709792" y="5425249"/>
            <a:ext cx="633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Degree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822629" y="5666601"/>
            <a:ext cx="40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712753" y="5895201"/>
            <a:ext cx="593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Parent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578833" y="6172200"/>
            <a:ext cx="42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Left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8001000" y="6172200"/>
            <a:ext cx="50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Right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26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29" grpId="0" animBg="1"/>
      <p:bldP spid="131" grpId="0"/>
      <p:bldP spid="132" grpId="0"/>
      <p:bldP spid="133" grpId="0"/>
      <p:bldP spid="141" grpId="0"/>
      <p:bldP spid="1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Operations</a:t>
            </a:r>
            <a:r>
              <a:rPr lang="en-US" sz="3600" b="1" dirty="0" smtClean="0"/>
              <a:t> on a Heap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048172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/>
                <a:gridCol w="1385154"/>
                <a:gridCol w="1676400"/>
                <a:gridCol w="1524000"/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Decrease-key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Merge-heaps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/>
          <p:cNvCxnSpPr/>
          <p:nvPr/>
        </p:nvCxnSpPr>
        <p:spPr>
          <a:xfrm>
            <a:off x="7239000" y="3004066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39000" y="4419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Ribbon 19"/>
          <p:cNvSpPr/>
          <p:nvPr/>
        </p:nvSpPr>
        <p:spPr>
          <a:xfrm>
            <a:off x="7851648" y="2895600"/>
            <a:ext cx="1292352" cy="1828800"/>
          </a:xfrm>
          <a:prstGeom prst="ribbon">
            <a:avLst>
              <a:gd name="adj1" fmla="val 16667"/>
              <a:gd name="adj2" fmla="val 73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3879502"/>
            <a:ext cx="87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Do these </a:t>
            </a:r>
          </a:p>
          <a:p>
            <a:pPr algn="ctr"/>
            <a:r>
              <a:rPr lang="en-US" sz="1200" dirty="0" smtClean="0"/>
              <a:t>Operations</a:t>
            </a:r>
          </a:p>
          <a:p>
            <a:pPr algn="ctr"/>
            <a:r>
              <a:rPr lang="en-US" sz="1200" dirty="0" smtClean="0"/>
              <a:t> lazily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273534" y="3396734"/>
            <a:ext cx="413266" cy="41326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7239000" y="2514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1648" y="2158425"/>
            <a:ext cx="107606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Maintain </a:t>
            </a:r>
          </a:p>
          <a:p>
            <a:r>
              <a:rPr lang="en-US" sz="1600" dirty="0"/>
              <a:t>i</a:t>
            </a:r>
            <a:r>
              <a:rPr lang="en-US" sz="1600" dirty="0" smtClean="0"/>
              <a:t>t explicitly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09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1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 smtClean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 smtClean="0"/>
                  <a:t>Heap</a:t>
                </a:r>
                <a:br>
                  <a:rPr lang="en-US" sz="2800" b="1" dirty="0" smtClean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6892384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7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70" grpId="0"/>
      <p:bldP spid="83" grpId="0" animBg="1"/>
      <p:bldP spid="51" grpId="0" animBg="1"/>
      <p:bldP spid="64" grpId="0" animBg="1"/>
      <p:bldP spid="66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 smtClean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 smtClean="0"/>
                  <a:t>Heap</a:t>
                </a:r>
                <a:br>
                  <a:rPr lang="en-US" sz="2800" b="1" dirty="0" smtClean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Merge the two heaps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6892384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5111"/>
            <a:ext cx="3624485" cy="1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17220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661308" y="3625763"/>
            <a:ext cx="3407584" cy="0"/>
            <a:chOff x="2813708" y="3771900"/>
            <a:chExt cx="3407584" cy="0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2813708" y="37719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636184" y="3771900"/>
              <a:ext cx="25851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2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2"/>
            <a:ext cx="47883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152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5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1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00" grpId="0" animBg="1"/>
      <p:bldP spid="93" grpId="0" animBg="1"/>
      <p:bldP spid="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5111"/>
            <a:ext cx="5554651" cy="1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0772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5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8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76" grpId="0" animBg="1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4"/>
            <a:ext cx="63676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9154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9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8229600" y="3614057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686800" y="2664022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85" name="Elbow Connector 84"/>
            <p:cNvCxnSpPr>
              <a:stCxn id="84" idx="2"/>
              <a:endCxn id="76" idx="7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3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76" grpId="0" animBg="1"/>
      <p:bldP spid="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2133600" y="2630545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85" name="Elbow Connector 84"/>
            <p:cNvCxnSpPr>
              <a:stCxn id="84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4451350" y="1219200"/>
            <a:ext cx="2254250" cy="746760"/>
            <a:chOff x="4451350" y="1219200"/>
            <a:chExt cx="2254250" cy="7467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95358"/>
                    </p:ext>
                  </p:extLst>
                </p:nvPr>
              </p:nvGraphicFramePr>
              <p:xfrm>
                <a:off x="4451350" y="1600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{616DA210-FB5B-4158-B5E0-FEB733F419BA}</a:tableStyleId>
                    </a:tblPr>
                    <a:tblGrid>
                      <a:gridCol w="450850"/>
                      <a:gridCol w="450850"/>
                      <a:gridCol w="450850"/>
                      <a:gridCol w="450850"/>
                      <a:gridCol w="450850"/>
                    </a:tblGrid>
                    <a:tr h="137160"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2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95358"/>
                    </p:ext>
                  </p:extLst>
                </p:nvPr>
              </p:nvGraphicFramePr>
              <p:xfrm>
                <a:off x="4451350" y="1600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{616DA210-FB5B-4158-B5E0-FEB733F419BA}</a:tableStyleId>
                    </a:tblPr>
                    <a:tblGrid>
                      <a:gridCol w="450850"/>
                      <a:gridCol w="450850"/>
                      <a:gridCol w="450850"/>
                      <a:gridCol w="450850"/>
                      <a:gridCol w="450850"/>
                    </a:tblGrid>
                    <a:tr h="137160"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0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80911026"/>
                    </p:ext>
                  </p:extLst>
                </p:nvPr>
              </p:nvGraphicFramePr>
              <p:xfrm>
                <a:off x="4451350" y="1219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450850"/>
                      <a:gridCol w="450850"/>
                      <a:gridCol w="450850"/>
                      <a:gridCol w="450850"/>
                      <a:gridCol w="450850"/>
                    </a:tblGrid>
                    <a:tr h="13716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0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80911026"/>
                    </p:ext>
                  </p:extLst>
                </p:nvPr>
              </p:nvGraphicFramePr>
              <p:xfrm>
                <a:off x="4451350" y="1219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450850"/>
                      <a:gridCol w="450850"/>
                      <a:gridCol w="450850"/>
                      <a:gridCol w="450850"/>
                      <a:gridCol w="450850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t="-8333" r="-4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100000" t="-8333" r="-3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200000" t="-8333" r="-2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300000" t="-8333" r="-1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400000" t="-8333" b="-2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</p:grpSp>
      <p:sp>
        <p:nvSpPr>
          <p:cNvPr id="31" name="TextBox 30"/>
          <p:cNvSpPr txBox="1"/>
          <p:nvPr/>
        </p:nvSpPr>
        <p:spPr>
          <a:xfrm>
            <a:off x="44196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4691469" y="1808202"/>
            <a:ext cx="1785531" cy="357664"/>
            <a:chOff x="4691469" y="1808202"/>
            <a:chExt cx="1785531" cy="35766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691469" y="1808202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51054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8664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36" name="Cross 35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148651" y="3009900"/>
            <a:ext cx="287523" cy="609600"/>
            <a:chOff x="1312677" y="3581400"/>
            <a:chExt cx="287523" cy="6096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6" grpId="0"/>
      <p:bldP spid="97" grpId="0"/>
      <p:bldP spid="98" grpId="0"/>
      <p:bldP spid="99" grpId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2133600" y="2630545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85" name="Elbow Connector 84"/>
            <p:cNvCxnSpPr>
              <a:stCxn id="84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005412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/>
                <a:gridCol w="450850"/>
                <a:gridCol w="450850"/>
                <a:gridCol w="450850"/>
                <a:gridCol w="450850"/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229290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229290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105400" y="1828800"/>
            <a:ext cx="1371600" cy="337066"/>
            <a:chOff x="5105400" y="1828800"/>
            <a:chExt cx="1371600" cy="337066"/>
          </a:xfrm>
        </p:grpSpPr>
        <p:cxnSp>
          <p:nvCxnSpPr>
            <p:cNvPr id="92" name="Straight Arrow Connector 91"/>
            <p:cNvCxnSpPr/>
            <p:nvPr/>
          </p:nvCxnSpPr>
          <p:spPr>
            <a:xfrm>
              <a:off x="51054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8664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2667000" y="2514600"/>
            <a:ext cx="9450" cy="990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76450" y="2514600"/>
            <a:ext cx="19971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673573" y="1840468"/>
            <a:ext cx="0" cy="6741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3013616" y="2630545"/>
            <a:ext cx="567784" cy="874655"/>
            <a:chOff x="7239000" y="2664023"/>
            <a:chExt cx="567784" cy="874655"/>
          </a:xfrm>
        </p:grpSpPr>
        <p:sp>
          <p:nvSpPr>
            <p:cNvPr id="105" name="TextBox 10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106" name="Elbow Connector 105"/>
            <p:cNvCxnSpPr>
              <a:stCxn id="10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2971800" y="2895600"/>
            <a:ext cx="287523" cy="609600"/>
            <a:chOff x="1312677" y="3581400"/>
            <a:chExt cx="287523" cy="60960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Cross 110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2148651" y="3009900"/>
            <a:ext cx="287523" cy="609600"/>
            <a:chOff x="1312677" y="3581400"/>
            <a:chExt cx="287523" cy="609600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68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6892 -0.0027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156576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/>
                <a:gridCol w="450850"/>
                <a:gridCol w="450850"/>
                <a:gridCol w="450850"/>
                <a:gridCol w="450850"/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5925210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5925210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2667000" y="1840468"/>
            <a:ext cx="2006573" cy="1664732"/>
            <a:chOff x="2667000" y="1840468"/>
            <a:chExt cx="2006573" cy="1664732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2667000" y="2514600"/>
              <a:ext cx="9450" cy="990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76450" y="2514600"/>
              <a:ext cx="19971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673573" y="1840468"/>
              <a:ext cx="0" cy="674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013616" y="2630545"/>
            <a:ext cx="567784" cy="874655"/>
            <a:chOff x="7239000" y="2664023"/>
            <a:chExt cx="567784" cy="874655"/>
          </a:xfrm>
        </p:grpSpPr>
        <p:sp>
          <p:nvSpPr>
            <p:cNvPr id="105" name="TextBox 10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106" name="Elbow Connector 105"/>
            <p:cNvCxnSpPr>
              <a:stCxn id="10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 flipH="1">
            <a:off x="3429000" y="3048000"/>
            <a:ext cx="945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38450" y="3048000"/>
            <a:ext cx="16923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130773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5909216" y="2630545"/>
            <a:ext cx="567784" cy="874655"/>
            <a:chOff x="7239000" y="2664023"/>
            <a:chExt cx="567784" cy="874655"/>
          </a:xfrm>
        </p:grpSpPr>
        <p:sp>
          <p:nvSpPr>
            <p:cNvPr id="112" name="TextBox 111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113" name="Elbow Connector 112"/>
            <p:cNvCxnSpPr>
              <a:stCxn id="112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808477" y="2895600"/>
            <a:ext cx="287523" cy="609600"/>
            <a:chOff x="1312677" y="3581400"/>
            <a:chExt cx="287523" cy="609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Cross 117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0.15608 -0.0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Fibonacci Numbers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Revising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6C31"/>
                </a:solidFill>
              </a:rPr>
              <a:t>Discrete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955637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/>
                <a:gridCol w="450850"/>
                <a:gridCol w="450850"/>
                <a:gridCol w="450850"/>
                <a:gridCol w="450850"/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811697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811697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2667000" y="1840468"/>
            <a:ext cx="2006573" cy="1664732"/>
            <a:chOff x="2667000" y="1840468"/>
            <a:chExt cx="2006573" cy="1664732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2667000" y="2514600"/>
              <a:ext cx="9450" cy="990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76450" y="2514600"/>
              <a:ext cx="19971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673573" y="1840468"/>
              <a:ext cx="0" cy="674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429000" y="1828800"/>
            <a:ext cx="1701773" cy="1676400"/>
            <a:chOff x="2971800" y="1840468"/>
            <a:chExt cx="1701773" cy="167640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2971800" y="3059668"/>
              <a:ext cx="945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981250" y="3059668"/>
              <a:ext cx="16923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673573" y="1840468"/>
              <a:ext cx="0" cy="1219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909216" y="2630545"/>
            <a:ext cx="567784" cy="874655"/>
            <a:chOff x="7239000" y="2664023"/>
            <a:chExt cx="567784" cy="874655"/>
          </a:xfrm>
        </p:grpSpPr>
        <p:sp>
          <p:nvSpPr>
            <p:cNvPr id="109" name="TextBox 10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110" name="Elbow Connector 109"/>
            <p:cNvCxnSpPr>
              <a:stCxn id="109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Cross 113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8107 -0.00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35280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69484" y="3276600"/>
            <a:ext cx="4745816" cy="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395588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/>
                <a:gridCol w="450850"/>
                <a:gridCol w="450850"/>
                <a:gridCol w="450850"/>
                <a:gridCol w="450850"/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241333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241333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grpSp>
        <p:nvGrpSpPr>
          <p:cNvPr id="79" name="Group 78"/>
          <p:cNvGrpSpPr/>
          <p:nvPr/>
        </p:nvGrpSpPr>
        <p:grpSpPr>
          <a:xfrm>
            <a:off x="3429000" y="1828800"/>
            <a:ext cx="1701773" cy="1676400"/>
            <a:chOff x="2971800" y="1840468"/>
            <a:chExt cx="1701773" cy="167640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2971800" y="3059668"/>
              <a:ext cx="945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981250" y="3059668"/>
              <a:ext cx="16923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673573" y="1840468"/>
              <a:ext cx="0" cy="1219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ross 97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19600" y="1828800"/>
            <a:ext cx="543739" cy="597932"/>
            <a:chOff x="6695261" y="1828800"/>
            <a:chExt cx="543739" cy="597932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null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35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6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835861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/>
                <a:gridCol w="450850"/>
                <a:gridCol w="450850"/>
                <a:gridCol w="450850"/>
                <a:gridCol w="450850"/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176941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176941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/>
          <p:cNvCxnSpPr/>
          <p:nvPr/>
        </p:nvCxnSpPr>
        <p:spPr>
          <a:xfrm>
            <a:off x="64770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195457" y="3020786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562600" y="3048000"/>
            <a:ext cx="16506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5626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419600" y="1828800"/>
            <a:ext cx="543739" cy="597932"/>
            <a:chOff x="6695261" y="1828800"/>
            <a:chExt cx="543739" cy="597932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null</a:t>
              </a:r>
              <a:endParaRPr lang="en-US" b="1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876800" y="1828800"/>
            <a:ext cx="543739" cy="597932"/>
            <a:chOff x="6695261" y="1828800"/>
            <a:chExt cx="543739" cy="597932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null</a:t>
              </a:r>
              <a:endParaRPr lang="en-US" b="1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789677" y="2895600"/>
            <a:ext cx="287523" cy="609600"/>
            <a:chOff x="1312677" y="3581400"/>
            <a:chExt cx="287523" cy="609600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Total computation done  =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trees in the root 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+ </a:t>
                </a:r>
              </a:p>
              <a:p>
                <a:pPr marL="0" indent="0">
                  <a:buNone/>
                </a:pPr>
                <a:r>
                  <a:rPr lang="en-US" sz="2000" dirty="0"/>
                  <a:t>No. of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linking</a:t>
                </a:r>
                <a:r>
                  <a:rPr lang="en-US" sz="2000" dirty="0"/>
                  <a:t> of trees carried out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  <a:blipFill rotWithShape="1">
                <a:blip r:embed="rId3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6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103068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/>
                <a:gridCol w="450850"/>
                <a:gridCol w="450850"/>
                <a:gridCol w="450850"/>
                <a:gridCol w="450850"/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0388481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0388481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/>
          <p:cNvCxnSpPr/>
          <p:nvPr/>
        </p:nvCxnSpPr>
        <p:spPr>
          <a:xfrm>
            <a:off x="64770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195457" y="3020786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562600" y="3048000"/>
            <a:ext cx="16506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7789677" y="2895600"/>
            <a:ext cx="287523" cy="609600"/>
            <a:chOff x="1312677" y="3581400"/>
            <a:chExt cx="287523" cy="6096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endCxn id="62" idx="0"/>
          </p:cNvCxnSpPr>
          <p:nvPr/>
        </p:nvCxnSpPr>
        <p:spPr>
          <a:xfrm>
            <a:off x="8115300" y="2438400"/>
            <a:ext cx="0" cy="1066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8200" y="2426732"/>
            <a:ext cx="34671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8200" y="1828800"/>
            <a:ext cx="0" cy="609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4866461" y="1828800"/>
            <a:ext cx="543739" cy="597932"/>
            <a:chOff x="6695261" y="1828800"/>
            <a:chExt cx="543739" cy="597932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null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Down Ribbon 96"/>
              <p:cNvSpPr/>
              <p:nvPr/>
            </p:nvSpPr>
            <p:spPr>
              <a:xfrm>
                <a:off x="154648" y="5244038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Because the Total no. of trees linked is bounded by 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sz="1600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Down Ribbon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8" y="5244038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loud Callout 104"/>
          <p:cNvSpPr/>
          <p:nvPr/>
        </p:nvSpPr>
        <p:spPr>
          <a:xfrm>
            <a:off x="2577208" y="2100943"/>
            <a:ext cx="1801692" cy="725545"/>
          </a:xfrm>
          <a:prstGeom prst="cloudCallout">
            <a:avLst>
              <a:gd name="adj1" fmla="val -24080"/>
              <a:gd name="adj2" fmla="val 771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60884" y="3042659"/>
                <a:ext cx="1255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884" y="3042659"/>
                <a:ext cx="12554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883" t="-8197" r="-82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loud Callout 111"/>
              <p:cNvSpPr/>
              <p:nvPr/>
            </p:nvSpPr>
            <p:spPr>
              <a:xfrm>
                <a:off x="4394303" y="5090148"/>
                <a:ext cx="4749697" cy="1234451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How to show that amortized time complexity of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Cloud Callout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303" y="5090148"/>
                <a:ext cx="4749697" cy="1234451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Down Ribbon 113"/>
              <p:cNvSpPr/>
              <p:nvPr/>
            </p:nvSpPr>
            <p:spPr>
              <a:xfrm>
                <a:off x="87332" y="5820133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We need to carefully examine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Down Ribbon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2" y="5820133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5"/>
                <a:stretch>
                  <a:fillRect b="-9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7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7" grpId="0" animBg="1"/>
      <p:bldP spid="97" grpId="1" animBg="1"/>
      <p:bldP spid="105" grpId="0" animBg="1"/>
      <p:bldP spid="105" grpId="1" animBg="1"/>
      <p:bldP spid="111" grpId="0"/>
      <p:bldP spid="112" grpId="0" animBg="1"/>
      <p:bldP spid="112" grpId="1" animBg="1"/>
      <p:bldP spid="114" grpId="0" animBg="1"/>
      <p:bldP spid="1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6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6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3733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4"/>
            <a:ext cx="63676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9154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8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8229600" y="3614057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686800" y="2664022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85" name="Elbow Connector 84"/>
            <p:cNvCxnSpPr>
              <a:stCxn id="84" idx="2"/>
              <a:endCxn id="76" idx="7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697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69756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4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96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6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3653439"/>
                  </p:ext>
                </p:extLst>
              </p:nvPr>
            </p:nvGraphicFramePr>
            <p:xfrm>
              <a:off x="451453" y="573292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3653439"/>
                  </p:ext>
                </p:extLst>
              </p:nvPr>
            </p:nvGraphicFramePr>
            <p:xfrm>
              <a:off x="451453" y="573292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20661" t="-5682" r="-165289" b="-6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83743" y="3440668"/>
                <a:ext cx="149111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43" y="3440668"/>
                <a:ext cx="14911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05" t="-6349" r="-56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371600" y="6260068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260068"/>
                <a:ext cx="1205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3200400" y="6248400"/>
                <a:ext cx="249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𝒐𝒍𝒅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6248400"/>
                <a:ext cx="249536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175177" y="6248400"/>
                <a:ext cx="1080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77" y="6248400"/>
                <a:ext cx="108074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67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60908" y="6260068"/>
            <a:ext cx="582492" cy="3693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2362201" y="1143000"/>
                <a:ext cx="6781800" cy="100226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</a:rPr>
                  <a:t>Key point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used in the analysis :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Max. degree of a tree in a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Binomial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Heap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1143000"/>
                <a:ext cx="6781800" cy="100226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loud Callout 78"/>
              <p:cNvSpPr/>
              <p:nvPr/>
            </p:nvSpPr>
            <p:spPr>
              <a:xfrm>
                <a:off x="2362200" y="2209801"/>
                <a:ext cx="2743200" cy="1066800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Cloud Callout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209801"/>
                <a:ext cx="2743200" cy="1066800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93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66" grpId="0" animBg="1"/>
      <p:bldP spid="82" grpId="0"/>
      <p:bldP spid="83" grpId="0"/>
      <p:bldP spid="89" grpId="0"/>
      <p:bldP spid="5" grpId="0" animBg="1"/>
      <p:bldP spid="6" grpId="0" animBg="1"/>
      <p:bldP spid="79" grpId="0" animBg="1"/>
      <p:bldP spid="7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Operations</a:t>
            </a:r>
            <a:r>
              <a:rPr lang="en-US" sz="3600" b="1" dirty="0" smtClean="0"/>
              <a:t> on a Heap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127797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/>
                <a:gridCol w="1385154"/>
                <a:gridCol w="1676400"/>
                <a:gridCol w="1524000"/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Decrease-key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Merge-heaps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39391"/>
              </p:ext>
            </p:extLst>
          </p:nvPr>
        </p:nvGraphicFramePr>
        <p:xfrm>
          <a:off x="7315200" y="1600200"/>
          <a:ext cx="1752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709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489266" y="1676400"/>
            <a:ext cx="150233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Fibonacci  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696200" y="2362200"/>
            <a:ext cx="954877" cy="2338864"/>
            <a:chOff x="5979323" y="2297668"/>
            <a:chExt cx="954877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TextBox 57"/>
          <p:cNvSpPr txBox="1"/>
          <p:nvPr/>
        </p:nvSpPr>
        <p:spPr>
          <a:xfrm>
            <a:off x="7753417" y="35052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400" y="40055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9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Decrease-key </a:t>
            </a:r>
            <a:r>
              <a:rPr lang="en-US" sz="2800" b="1" dirty="0" smtClean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26895" y="3505200"/>
            <a:ext cx="2294316" cy="2057400"/>
            <a:chOff x="2045695" y="3505200"/>
            <a:chExt cx="2294316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45695" y="4092175"/>
              <a:ext cx="2294316" cy="937025"/>
              <a:chOff x="6340003" y="4148502"/>
              <a:chExt cx="2294316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067362" y="533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4087692" y="5318770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026895" y="4906782"/>
            <a:ext cx="0" cy="5781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1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Decrease-key </a:t>
            </a:r>
            <a:r>
              <a:rPr lang="en-US" sz="2800" b="1" dirty="0" smtClean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4095790" y="4751607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011492" y="4092176"/>
            <a:ext cx="616396" cy="6125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2000" b="1" i="1"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 smtClean="0"/>
                  <a:t> 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latin typeface="Cambria Math"/>
                          </a:rPr>
                          <m:t>≤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sub>
                      <m:sup/>
                      <m:e>
                        <m:r>
                          <a:rPr lang="en-US" sz="1800" b="1" i="1"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=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351235"/>
                <a:ext cx="48923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+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1235"/>
                <a:ext cx="48923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19512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6466116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76400" y="3972503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72503"/>
                <a:ext cx="8299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882" t="-8333" r="-110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24600" y="4551402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551402"/>
                <a:ext cx="82990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618" t="-8333" r="-110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46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93" y="3962400"/>
                <a:ext cx="82990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08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693" y="3962400"/>
                <a:ext cx="82990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70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693" y="3962400"/>
                <a:ext cx="82990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32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693" y="3962400"/>
                <a:ext cx="82990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94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93" y="3962400"/>
                <a:ext cx="82990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56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93" y="3962400"/>
                <a:ext cx="82990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18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93" y="3962400"/>
                <a:ext cx="829907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0893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93" y="4572000"/>
                <a:ext cx="82990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6618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5715000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006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583668"/>
                <a:ext cx="829907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6618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4953000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62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583668"/>
                <a:ext cx="829907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4147457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00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83668"/>
                <a:ext cx="829907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3418116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438400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572000"/>
                <a:ext cx="829907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667000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76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583668"/>
                <a:ext cx="829907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ounded Rectangle 34"/>
          <p:cNvSpPr/>
          <p:nvPr/>
        </p:nvSpPr>
        <p:spPr>
          <a:xfrm>
            <a:off x="1883230" y="3907580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22693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93" y="4572000"/>
                <a:ext cx="829907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38109" y="3974068"/>
                <a:ext cx="714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09" y="3974068"/>
                <a:ext cx="71449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101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1100755" y="3907580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30881" y="3972503"/>
                <a:ext cx="852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81" y="3972503"/>
                <a:ext cx="852349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9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0600" y="3974068"/>
                <a:ext cx="852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974068"/>
                <a:ext cx="852349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9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962400" y="2667000"/>
                <a:ext cx="179010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67000"/>
                <a:ext cx="1790105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6452" r="-337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52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000"/>
                            </p:stCondLst>
                            <p:childTnLst>
                              <p:par>
                                <p:cTn id="26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00"/>
                            </p:stCondLst>
                            <p:childTnLst>
                              <p:par>
                                <p:cTn id="2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00"/>
                            </p:stCondLst>
                            <p:childTnLst>
                              <p:par>
                                <p:cTn id="30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00"/>
                            </p:stCondLst>
                            <p:childTnLst>
                              <p:par>
                                <p:cTn id="3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000"/>
                            </p:stCondLst>
                            <p:childTnLst>
                              <p:par>
                                <p:cTn id="3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000"/>
                            </p:stCondLst>
                            <p:childTnLst>
                              <p:par>
                                <p:cTn id="3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9" grpId="1" animBg="1"/>
      <p:bldP spid="13" grpId="0"/>
      <p:bldP spid="13" grpId="1"/>
      <p:bldP spid="13" grpId="2"/>
      <p:bldP spid="13" grpId="3"/>
      <p:bldP spid="15" grpId="0"/>
      <p:bldP spid="15" grpId="1"/>
      <p:bldP spid="17" grpId="0"/>
      <p:bldP spid="17" grpId="1"/>
      <p:bldP spid="17" grpId="2"/>
      <p:bldP spid="17" grpId="3"/>
      <p:bldP spid="18" grpId="0"/>
      <p:bldP spid="18" grpId="1"/>
      <p:bldP spid="18" grpId="2"/>
      <p:bldP spid="18" grpId="3"/>
      <p:bldP spid="19" grpId="0"/>
      <p:bldP spid="19" grpId="1"/>
      <p:bldP spid="19" grpId="2"/>
      <p:bldP spid="19" grpId="3"/>
      <p:bldP spid="20" grpId="0"/>
      <p:bldP spid="20" grpId="1"/>
      <p:bldP spid="20" grpId="2"/>
      <p:bldP spid="20" grpId="3"/>
      <p:bldP spid="21" grpId="0"/>
      <p:bldP spid="21" grpId="1"/>
      <p:bldP spid="21" grpId="2"/>
      <p:bldP spid="21" grpId="3"/>
      <p:bldP spid="22" grpId="0"/>
      <p:bldP spid="22" grpId="1"/>
      <p:bldP spid="22" grpId="2"/>
      <p:bldP spid="22" grpId="3"/>
      <p:bldP spid="23" grpId="0"/>
      <p:bldP spid="23" grpId="1"/>
      <p:bldP spid="24" grpId="0"/>
      <p:bldP spid="24" grpId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4" grpId="0"/>
      <p:bldP spid="34" grpId="1"/>
      <p:bldP spid="35" grpId="0" animBg="1"/>
      <p:bldP spid="35" grpId="1" animBg="1"/>
      <p:bldP spid="36" grpId="0"/>
      <p:bldP spid="36" grpId="1"/>
      <p:bldP spid="37" grpId="0"/>
      <p:bldP spid="37" grpId="1"/>
      <p:bldP spid="38" grpId="0" animBg="1"/>
      <p:bldP spid="38" grpId="1" animBg="1"/>
      <p:bldP spid="39" grpId="0"/>
      <p:bldP spid="39" grpId="1"/>
      <p:bldP spid="40" grpId="0"/>
      <p:bldP spid="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Decrease-key </a:t>
            </a:r>
            <a:r>
              <a:rPr lang="en-US" sz="2800" b="1" dirty="0" smtClean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5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Idea for </a:t>
                </a:r>
                <a:r>
                  <a:rPr lang="en-US" sz="2800" b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) time</a:t>
                </a:r>
                <a:br>
                  <a:rPr lang="en-US" sz="2800" dirty="0"/>
                </a:br>
                <a:r>
                  <a:rPr lang="en-US" sz="2800" b="1" dirty="0" smtClean="0"/>
                  <a:t>for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Decrease-key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121223"/>
            <a:ext cx="5025811" cy="2517577"/>
            <a:chOff x="1295400" y="3121223"/>
            <a:chExt cx="5025811" cy="2517577"/>
          </a:xfrm>
        </p:grpSpPr>
        <p:sp>
          <p:nvSpPr>
            <p:cNvPr id="52" name="Oval 51"/>
            <p:cNvSpPr/>
            <p:nvPr/>
          </p:nvSpPr>
          <p:spPr>
            <a:xfrm>
              <a:off x="2447850" y="3505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6000" y="49646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4964668"/>
                  <a:ext cx="51161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10646" y="4949439"/>
                  <a:ext cx="506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646" y="4949439"/>
                  <a:ext cx="5062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/>
            <p:cNvGrpSpPr/>
            <p:nvPr/>
          </p:nvGrpSpPr>
          <p:grpSpPr>
            <a:xfrm>
              <a:off x="3249492" y="3505200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6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/>
            <p:cNvCxnSpPr/>
            <p:nvPr/>
          </p:nvCxnSpPr>
          <p:spPr>
            <a:xfrm>
              <a:off x="2661308" y="36195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483784" y="3619500"/>
              <a:ext cx="25851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4885070" y="4949439"/>
                  <a:ext cx="511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070" y="4949439"/>
                  <a:ext cx="511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Group 103"/>
            <p:cNvGrpSpPr/>
            <p:nvPr/>
          </p:nvGrpSpPr>
          <p:grpSpPr>
            <a:xfrm>
              <a:off x="4011492" y="3505200"/>
              <a:ext cx="2309719" cy="2133600"/>
              <a:chOff x="2030292" y="3505200"/>
              <a:chExt cx="2309719" cy="2133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106492" y="3505200"/>
                <a:ext cx="2209800" cy="2057400"/>
                <a:chOff x="6400800" y="3581400"/>
                <a:chExt cx="2209800" cy="20574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772400" y="3581400"/>
                  <a:ext cx="838200" cy="1431061"/>
                  <a:chOff x="7620000" y="3505200"/>
                  <a:chExt cx="838200" cy="143106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229600" y="35052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5" idx="4"/>
                      <a:endCxn id="16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7620000" y="41148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" name="Straight Connector 13"/>
                    <p:cNvCxnSpPr>
                      <a:stCxn id="12" idx="4"/>
                      <a:endCxn id="13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" name="Straight Connector 10"/>
                  <p:cNvCxnSpPr>
                    <a:stCxn id="15" idx="3"/>
                  </p:cNvCxnSpPr>
                  <p:nvPr/>
                </p:nvCxnSpPr>
                <p:spPr>
                  <a:xfrm flipH="1">
                    <a:off x="7738922" y="3700322"/>
                    <a:ext cx="524156" cy="41447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6400800" y="4207739"/>
                  <a:ext cx="838200" cy="1431061"/>
                  <a:chOff x="7620000" y="3505200"/>
                  <a:chExt cx="838200" cy="1431061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8229600" y="35052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" name="Straight Connector 26"/>
                    <p:cNvCxnSpPr>
                      <a:stCxn id="25" idx="4"/>
                      <a:endCxn id="26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620000" y="41148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Connector 23"/>
                    <p:cNvCxnSpPr>
                      <a:stCxn id="22" idx="4"/>
                      <a:endCxn id="23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7738922" y="3619500"/>
                    <a:ext cx="490678" cy="49530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/>
                <p:cNvCxnSpPr>
                  <a:stCxn id="15" idx="2"/>
                </p:cNvCxnSpPr>
                <p:nvPr/>
              </p:nvCxnSpPr>
              <p:spPr>
                <a:xfrm flipH="1">
                  <a:off x="7124700" y="3695700"/>
                  <a:ext cx="1257300" cy="5120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2030292" y="4092175"/>
                <a:ext cx="2309719" cy="1546625"/>
                <a:chOff x="6324600" y="4148502"/>
                <a:chExt cx="2309719" cy="1546625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7748681" y="416815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</a:t>
                  </a:r>
                  <a:endParaRPr lang="en-US" sz="14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8358281" y="4148502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9</a:t>
                  </a:r>
                  <a:endParaRPr lang="en-US" sz="14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6986681" y="4171127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7</a:t>
                  </a:r>
                  <a:endParaRPr lang="en-US" sz="1400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709792" y="476101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67</a:t>
                  </a:r>
                  <a:endParaRPr lang="en-US" sz="140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940996" y="477775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23</a:t>
                  </a:r>
                  <a:endParaRPr lang="en-US" sz="140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340003" y="4764993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19</a:t>
                  </a:r>
                  <a:endParaRPr lang="en-US" sz="1400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324600" y="538735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63</a:t>
                  </a:r>
                  <a:endParaRPr lang="en-US" sz="1400" dirty="0"/>
                </a:p>
              </p:txBody>
            </p:sp>
          </p:grpSp>
        </p:grpSp>
        <p:sp>
          <p:nvSpPr>
            <p:cNvPr id="70" name="TextBox 69"/>
            <p:cNvSpPr txBox="1"/>
            <p:nvPr/>
          </p:nvSpPr>
          <p:spPr>
            <a:xfrm>
              <a:off x="3200400" y="4191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  <p:cxnSp>
          <p:nvCxnSpPr>
            <p:cNvPr id="82" name="Curved Connector 81"/>
            <p:cNvCxnSpPr>
              <a:stCxn id="83" idx="3"/>
            </p:cNvCxnSpPr>
            <p:nvPr/>
          </p:nvCxnSpPr>
          <p:spPr>
            <a:xfrm>
              <a:off x="1863184" y="3275112"/>
              <a:ext cx="575216" cy="306288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295400" y="31212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</p:grpSp>
      <p:sp>
        <p:nvSpPr>
          <p:cNvPr id="66" name="Oval 65"/>
          <p:cNvSpPr/>
          <p:nvPr/>
        </p:nvSpPr>
        <p:spPr>
          <a:xfrm>
            <a:off x="4697292" y="41148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Idea for </a:t>
                </a:r>
                <a:r>
                  <a:rPr lang="en-US" sz="2800" b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) time</a:t>
                </a:r>
                <a:br>
                  <a:rPr lang="en-US" sz="2800" dirty="0"/>
                </a:br>
                <a:r>
                  <a:rPr lang="en-US" sz="2800" b="1" dirty="0" smtClean="0"/>
                  <a:t>for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Decrease-key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3255184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249492" y="42291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57" name="Straight Connector 56"/>
          <p:cNvCxnSpPr>
            <a:stCxn id="55" idx="4"/>
            <a:endCxn id="56" idx="0"/>
          </p:cNvCxnSpPr>
          <p:nvPr/>
        </p:nvCxnSpPr>
        <p:spPr>
          <a:xfrm flipH="1">
            <a:off x="3363792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459292" y="3505200"/>
            <a:ext cx="838200" cy="1431061"/>
            <a:chOff x="7620000" y="3505200"/>
            <a:chExt cx="838200" cy="1431061"/>
          </a:xfrm>
        </p:grpSpPr>
        <p:grpSp>
          <p:nvGrpSpPr>
            <p:cNvPr id="9" name="Group 8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5" idx="4"/>
                <a:endCxn id="16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12" idx="4"/>
                <a:endCxn id="1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stCxn id="15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4811592" y="36195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35573" y="4111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045173" y="4092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5396684" y="47046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011492" y="4114800"/>
            <a:ext cx="983804" cy="1524000"/>
            <a:chOff x="4011492" y="4114800"/>
            <a:chExt cx="983804" cy="152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087692" y="41315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4673573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27888" y="4721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6895" y="470866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19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11492" y="5331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63</a:t>
              </a:r>
              <a:endParaRPr lang="en-US" sz="1400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697292" y="4114800"/>
              <a:ext cx="255708" cy="24533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7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00086 -0.088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Fibonacci </a:t>
                </a:r>
                <a:r>
                  <a:rPr lang="en-US" sz="3200" b="1" dirty="0"/>
                  <a:t>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Can you spot the problem with this simple idea 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8" idx="4"/>
            <a:endCxn id="49" idx="0"/>
          </p:cNvCxnSpPr>
          <p:nvPr/>
        </p:nvCxnSpPr>
        <p:spPr>
          <a:xfrm>
            <a:off x="59055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>
            <a:stCxn id="48" idx="3"/>
          </p:cNvCxnSpPr>
          <p:nvPr/>
        </p:nvCxnSpPr>
        <p:spPr>
          <a:xfrm flipH="1">
            <a:off x="5300522" y="43861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10000" y="4817339"/>
            <a:ext cx="838200" cy="1431061"/>
            <a:chOff x="7620000" y="3505200"/>
            <a:chExt cx="838200" cy="1431061"/>
          </a:xfrm>
        </p:grpSpPr>
        <p:grpSp>
          <p:nvGrpSpPr>
            <p:cNvPr id="33" name="Group 32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4"/>
                <a:endCxn id="40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6" idx="4"/>
                <a:endCxn id="3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H="1">
            <a:off x="4533900" y="43053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43924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/>
          <p:cNvSpPr/>
          <p:nvPr/>
        </p:nvSpPr>
        <p:spPr>
          <a:xfrm>
            <a:off x="51544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5181600" y="3598139"/>
            <a:ext cx="228600" cy="821461"/>
            <a:chOff x="4267200" y="4495800"/>
            <a:chExt cx="228600" cy="821461"/>
          </a:xfrm>
        </p:grpSpPr>
        <p:sp>
          <p:nvSpPr>
            <p:cNvPr id="92" name="Oval 9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2" idx="4"/>
              <a:endCxn id="9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Oval 94"/>
          <p:cNvSpPr/>
          <p:nvPr/>
        </p:nvSpPr>
        <p:spPr>
          <a:xfrm>
            <a:off x="57640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7912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3736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2819400" y="3581400"/>
            <a:ext cx="228600" cy="821461"/>
            <a:chOff x="4267200" y="4495800"/>
            <a:chExt cx="228600" cy="821461"/>
          </a:xfrm>
        </p:grpSpPr>
        <p:sp>
          <p:nvSpPr>
            <p:cNvPr id="99" name="Oval 9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99" idx="4"/>
              <a:endCxn id="10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val 101"/>
          <p:cNvSpPr/>
          <p:nvPr/>
        </p:nvSpPr>
        <p:spPr>
          <a:xfrm>
            <a:off x="69832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010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7452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858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47700" y="3275112"/>
            <a:ext cx="0" cy="268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47700" y="3275112"/>
            <a:ext cx="784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5" idx="0"/>
          </p:cNvCxnSpPr>
          <p:nvPr/>
        </p:nvCxnSpPr>
        <p:spPr>
          <a:xfrm>
            <a:off x="8485414" y="3297138"/>
            <a:ext cx="10886" cy="284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3716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9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000"/>
                            </p:stCondLst>
                            <p:childTnLst>
                              <p:par>
                                <p:cTn id="1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" grpId="0" animBg="1"/>
      <p:bldP spid="26" grpId="0" animBg="1"/>
      <p:bldP spid="49" grpId="0" animBg="1"/>
      <p:bldP spid="74" grpId="0" animBg="1"/>
      <p:bldP spid="74" grpId="1" animBg="1"/>
      <p:bldP spid="90" grpId="0" animBg="1"/>
      <p:bldP spid="90" grpId="1" animBg="1"/>
      <p:bldP spid="95" grpId="0" animBg="1"/>
      <p:bldP spid="95" grpId="1" animBg="1"/>
      <p:bldP spid="96" grpId="0" animBg="1"/>
      <p:bldP spid="97" grpId="0" animBg="1"/>
      <p:bldP spid="97" grpId="1" animBg="1"/>
      <p:bldP spid="102" grpId="0" animBg="1"/>
      <p:bldP spid="102" grpId="1" animBg="1"/>
      <p:bldP spid="103" grpId="0" animBg="1"/>
      <p:bldP spid="104" grpId="0" animBg="1"/>
      <p:bldP spid="104" grpId="1" animBg="1"/>
      <p:bldP spid="10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Fibonacci </a:t>
                </a:r>
                <a:r>
                  <a:rPr lang="en-US" sz="3200" b="1" dirty="0"/>
                  <a:t>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Can you spot the problem with this simple idea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148692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Down Ribbon 18"/>
              <p:cNvSpPr/>
              <p:nvPr/>
            </p:nvSpPr>
            <p:spPr>
              <a:xfrm>
                <a:off x="1709057" y="1371600"/>
                <a:ext cx="5562600" cy="882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Maximum degree of a tree in a Heap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57" y="1371600"/>
                <a:ext cx="5562600" cy="882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4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ultiply 4"/>
          <p:cNvSpPr/>
          <p:nvPr/>
        </p:nvSpPr>
        <p:spPr>
          <a:xfrm>
            <a:off x="2209800" y="914400"/>
            <a:ext cx="1828800" cy="1844933"/>
          </a:xfrm>
          <a:prstGeom prst="mathMultiply">
            <a:avLst>
              <a:gd name="adj1" fmla="val 328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3716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81600" y="3297138"/>
            <a:ext cx="3886200" cy="15796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Inspiration </a:t>
            </a:r>
            <a:r>
              <a:rPr lang="en-US" sz="3200" b="1" dirty="0" smtClean="0"/>
              <a:t>from a </a:t>
            </a:r>
            <a:r>
              <a:rPr lang="en-US" sz="3200" b="1" dirty="0" smtClean="0">
                <a:solidFill>
                  <a:srgbClr val="006C31"/>
                </a:solidFill>
              </a:rPr>
              <a:t>gardener</a:t>
            </a:r>
            <a:endParaRPr lang="en-US" sz="3200" b="1" dirty="0">
              <a:solidFill>
                <a:srgbClr val="006C3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553573"/>
            <a:ext cx="2505075" cy="34756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00400"/>
            <a:ext cx="2543175" cy="18002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235196" y="31165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59" y="1872343"/>
            <a:ext cx="95250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500198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Binomial Tree</a:t>
            </a:r>
            <a:r>
              <a:rPr lang="en-US" b="1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24078" y="4953000"/>
            <a:ext cx="163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bushy tree </a:t>
            </a:r>
            <a:r>
              <a:rPr lang="en-US" b="1" dirty="0" smtClean="0">
                <a:sym typeface="Wingdings" pitchFamily="2" charset="2"/>
              </a:rPr>
              <a:t>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05400" y="2819400"/>
            <a:ext cx="406290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Prune the tree to restore the shape of the tree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10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 smtClean="0"/>
                  <a:t>) </a:t>
                </a:r>
                <a:r>
                  <a:rPr lang="en-US" sz="2800" b="1" dirty="0" smtClean="0"/>
                  <a:t>in</a:t>
                </a:r>
                <a:r>
                  <a:rPr lang="en-US" sz="2800" b="1" dirty="0"/>
                  <a:t/>
                </a:r>
                <a:br>
                  <a:rPr lang="en-US" sz="2800" b="1" dirty="0"/>
                </a:br>
                <a:r>
                  <a:rPr lang="en-US" sz="2800" b="1" dirty="0" smtClean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 smtClean="0"/>
                  <a:t>heap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/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Mark a node as soon as it loses its first child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8" idx="4"/>
            <a:endCxn id="49" idx="0"/>
          </p:cNvCxnSpPr>
          <p:nvPr/>
        </p:nvCxnSpPr>
        <p:spPr>
          <a:xfrm>
            <a:off x="59055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>
            <a:stCxn id="48" idx="3"/>
          </p:cNvCxnSpPr>
          <p:nvPr/>
        </p:nvCxnSpPr>
        <p:spPr>
          <a:xfrm flipH="1">
            <a:off x="5300522" y="43861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10000" y="4817339"/>
            <a:ext cx="838200" cy="1431061"/>
            <a:chOff x="7620000" y="3505200"/>
            <a:chExt cx="838200" cy="1431061"/>
          </a:xfrm>
        </p:grpSpPr>
        <p:grpSp>
          <p:nvGrpSpPr>
            <p:cNvPr id="33" name="Group 32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4"/>
                <a:endCxn id="40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6" idx="4"/>
                <a:endCxn id="3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H="1">
            <a:off x="4533900" y="43053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43924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/>
          <p:cNvSpPr/>
          <p:nvPr/>
        </p:nvSpPr>
        <p:spPr>
          <a:xfrm>
            <a:off x="51544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026729" y="481774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181600" y="3521939"/>
            <a:ext cx="228600" cy="821461"/>
            <a:chOff x="4267200" y="4495800"/>
            <a:chExt cx="228600" cy="821461"/>
          </a:xfrm>
        </p:grpSpPr>
        <p:sp>
          <p:nvSpPr>
            <p:cNvPr id="108" name="Oval 107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4"/>
              <a:endCxn id="109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/>
          <p:nvPr/>
        </p:nvSpPr>
        <p:spPr>
          <a:xfrm>
            <a:off x="77452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" grpId="0" animBg="1"/>
      <p:bldP spid="74" grpId="0" animBg="1"/>
      <p:bldP spid="74" grpId="1" animBg="1"/>
      <p:bldP spid="90" grpId="0" animBg="1"/>
      <p:bldP spid="90" grpId="1" animBg="1"/>
      <p:bldP spid="81" grpId="0" animBg="1"/>
      <p:bldP spid="115" grpId="0" animBg="1"/>
      <p:bldP spid="115" grpId="1" animBg="1"/>
      <p:bldP spid="116" grpId="0" animBg="1"/>
      <p:bldP spid="1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/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1800" dirty="0"/>
              <a:t>Mark a node as soon as it loses its first </a:t>
            </a:r>
            <a:r>
              <a:rPr lang="en-US" sz="1800" dirty="0" smtClean="0"/>
              <a:t>child</a:t>
            </a:r>
          </a:p>
          <a:p>
            <a:r>
              <a:rPr lang="en-US" sz="1800" dirty="0"/>
              <a:t>Move the </a:t>
            </a:r>
            <a:r>
              <a:rPr lang="en-US" sz="1800" dirty="0" err="1"/>
              <a:t>subtree</a:t>
            </a:r>
            <a:r>
              <a:rPr lang="en-US" sz="1800" dirty="0"/>
              <a:t> rooted at a marked node </a:t>
            </a:r>
            <a:r>
              <a:rPr lang="en-US" sz="1800" dirty="0" smtClean="0"/>
              <a:t>to root list as soon as </a:t>
            </a:r>
            <a:r>
              <a:rPr lang="en-US" sz="1800" dirty="0"/>
              <a:t>it loses </a:t>
            </a:r>
            <a:r>
              <a:rPr lang="en-US" sz="1800" dirty="0" smtClean="0"/>
              <a:t>second</a:t>
            </a:r>
            <a:r>
              <a:rPr lang="en-US" sz="1800" dirty="0" smtClean="0"/>
              <a:t> </a:t>
            </a:r>
            <a:r>
              <a:rPr lang="en-US" sz="1800" dirty="0"/>
              <a:t>child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Unmark the marked node when it is added to root-list.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/>
          <p:cNvSpPr/>
          <p:nvPr/>
        </p:nvSpPr>
        <p:spPr>
          <a:xfrm>
            <a:off x="7026729" y="481774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91200" y="4191000"/>
            <a:ext cx="228600" cy="821461"/>
            <a:chOff x="5791200" y="4191000"/>
            <a:chExt cx="228600" cy="821461"/>
          </a:xfrm>
        </p:grpSpPr>
        <p:sp>
          <p:nvSpPr>
            <p:cNvPr id="48" name="Oval 47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Oval 105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181600" y="3521939"/>
            <a:ext cx="228600" cy="821461"/>
            <a:chOff x="4267200" y="4495800"/>
            <a:chExt cx="228600" cy="821461"/>
          </a:xfrm>
        </p:grpSpPr>
        <p:sp>
          <p:nvSpPr>
            <p:cNvPr id="108" name="Oval 107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4"/>
              <a:endCxn id="109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791200" y="3521939"/>
            <a:ext cx="228600" cy="821461"/>
            <a:chOff x="5791200" y="4191000"/>
            <a:chExt cx="228600" cy="821461"/>
          </a:xfrm>
        </p:grpSpPr>
        <p:sp>
          <p:nvSpPr>
            <p:cNvPr id="72" name="Oval 7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>
              <a:stCxn id="72" idx="4"/>
              <a:endCxn id="73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Oval 92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/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1800" dirty="0"/>
              <a:t>Mark a node as soon as it loses its first child</a:t>
            </a:r>
          </a:p>
          <a:p>
            <a:r>
              <a:rPr lang="en-US" sz="1800" dirty="0" smtClean="0"/>
              <a:t>Move the </a:t>
            </a:r>
            <a:r>
              <a:rPr lang="en-US" sz="1800" dirty="0" err="1" smtClean="0"/>
              <a:t>subtree</a:t>
            </a:r>
            <a:r>
              <a:rPr lang="en-US" sz="1800" dirty="0" smtClean="0"/>
              <a:t> rooted at a marked node </a:t>
            </a:r>
            <a:r>
              <a:rPr lang="en-US" sz="1800" dirty="0" smtClean="0"/>
              <a:t>to root list as </a:t>
            </a:r>
            <a:r>
              <a:rPr lang="en-US" sz="1800" dirty="0" smtClean="0"/>
              <a:t>soon as it loses </a:t>
            </a:r>
            <a:r>
              <a:rPr lang="en-US" sz="1800" dirty="0" smtClean="0"/>
              <a:t>second </a:t>
            </a:r>
            <a:r>
              <a:rPr lang="en-US" sz="1800" dirty="0" smtClean="0"/>
              <a:t>child.</a:t>
            </a:r>
          </a:p>
          <a:p>
            <a:r>
              <a:rPr lang="en-US" sz="1800" dirty="0"/>
              <a:t>Unmark the marked </a:t>
            </a:r>
            <a:r>
              <a:rPr lang="en-US" sz="1800" dirty="0" smtClean="0"/>
              <a:t>node when it is added to root-list.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/>
          <p:cNvSpPr/>
          <p:nvPr/>
        </p:nvSpPr>
        <p:spPr>
          <a:xfrm>
            <a:off x="7026729" y="481774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181600" y="3521939"/>
            <a:ext cx="228600" cy="821461"/>
            <a:chOff x="4267200" y="4495800"/>
            <a:chExt cx="228600" cy="821461"/>
          </a:xfrm>
        </p:grpSpPr>
        <p:sp>
          <p:nvSpPr>
            <p:cNvPr id="108" name="Oval 107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4"/>
              <a:endCxn id="109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791200" y="3521939"/>
            <a:ext cx="228600" cy="821461"/>
            <a:chOff x="5791200" y="4191000"/>
            <a:chExt cx="228600" cy="821461"/>
          </a:xfrm>
        </p:grpSpPr>
        <p:sp>
          <p:nvSpPr>
            <p:cNvPr id="72" name="Oval 7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>
              <a:stCxn id="72" idx="4"/>
              <a:endCxn id="73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Oval 92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647700" y="5052785"/>
            <a:ext cx="4076700" cy="1348015"/>
          </a:xfrm>
          <a:prstGeom prst="cloudCallout">
            <a:avLst>
              <a:gd name="adj1" fmla="val -29589"/>
              <a:gd name="adj2" fmla="val 745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Many </a:t>
            </a:r>
            <a:r>
              <a:rPr lang="en-US" sz="1600" dirty="0" err="1" smtClean="0">
                <a:solidFill>
                  <a:schemeClr val="tx1"/>
                </a:solidFill>
              </a:rPr>
              <a:t>subtrees</a:t>
            </a:r>
            <a:r>
              <a:rPr lang="en-US" sz="1600" dirty="0" smtClean="0">
                <a:solidFill>
                  <a:schemeClr val="tx1"/>
                </a:solidFill>
              </a:rPr>
              <a:t> may have to be added to the root list.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you see how ?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own Ribbon 5"/>
              <p:cNvSpPr/>
              <p:nvPr/>
            </p:nvSpPr>
            <p:spPr>
              <a:xfrm>
                <a:off x="5029200" y="5524500"/>
                <a:ext cx="3886200" cy="10317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The following slide presents a generic description of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Decrease-key</a:t>
                </a:r>
                <a:r>
                  <a:rPr lang="en-US" sz="1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) involving </a:t>
                </a:r>
                <a:r>
                  <a:rPr lang="en-US" sz="1400" i="1" dirty="0" smtClean="0">
                    <a:solidFill>
                      <a:srgbClr val="7030A0"/>
                    </a:solidFill>
                  </a:rPr>
                  <a:t>cascaded-cuts</a:t>
                </a:r>
                <a:r>
                  <a:rPr lang="en-US" sz="1400" dirty="0" smtClean="0"/>
                  <a:t>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524500"/>
                <a:ext cx="3886200" cy="10317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0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 smtClean="0"/>
                  <a:t>heap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/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 smtClean="0"/>
                  <a:t>(using </a:t>
                </a:r>
                <a:r>
                  <a:rPr lang="en-US" sz="2800" b="1" dirty="0" err="1" smtClean="0">
                    <a:solidFill>
                      <a:srgbClr val="002060"/>
                    </a:solidFill>
                  </a:rPr>
                  <a:t>Cascadeed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-cuts</a:t>
                </a:r>
                <a:r>
                  <a:rPr lang="en-US" sz="2800" b="1" dirty="0" smtClean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2512289"/>
            <a:ext cx="8839200" cy="992911"/>
            <a:chOff x="0" y="2512289"/>
            <a:chExt cx="8839200" cy="992911"/>
          </a:xfrm>
        </p:grpSpPr>
        <p:cxnSp>
          <p:nvCxnSpPr>
            <p:cNvPr id="23" name="Straight Arrow Connector 22"/>
            <p:cNvCxnSpPr>
              <a:stCxn id="46" idx="6"/>
            </p:cNvCxnSpPr>
            <p:nvPr/>
          </p:nvCxnSpPr>
          <p:spPr>
            <a:xfrm>
              <a:off x="495300" y="2628900"/>
              <a:ext cx="7886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295900" y="251228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0" y="2514600"/>
              <a:ext cx="762000" cy="990600"/>
              <a:chOff x="838200" y="2286000"/>
              <a:chExt cx="762000" cy="990600"/>
            </a:xfrm>
          </p:grpSpPr>
          <p:sp>
            <p:nvSpPr>
              <p:cNvPr id="45" name="Isosceles Triangle 4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077200" y="2514600"/>
              <a:ext cx="762000" cy="990600"/>
              <a:chOff x="838200" y="2286000"/>
              <a:chExt cx="762000" cy="990600"/>
            </a:xfrm>
          </p:grpSpPr>
          <p:sp>
            <p:nvSpPr>
              <p:cNvPr id="49" name="Isosceles Triangle 4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6896100" y="2537192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88339" y="2628900"/>
            <a:ext cx="3945661" cy="2341249"/>
            <a:chOff x="1388339" y="2628900"/>
            <a:chExt cx="3945661" cy="2341249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286000" y="3886200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388339" y="44744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076700" y="26289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00400" y="32552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71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quick revision </a:t>
            </a:r>
            <a:br>
              <a:rPr lang="en-US" sz="3200" dirty="0" smtClean="0"/>
            </a:br>
            <a:r>
              <a:rPr lang="en-US" sz="3200" dirty="0" smtClean="0"/>
              <a:t>A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HEAP</a:t>
            </a:r>
            <a:br>
              <a:rPr lang="en-US" sz="3200" dirty="0">
                <a:solidFill>
                  <a:srgbClr val="006C31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 </a:t>
            </a:r>
            <a:br>
              <a:rPr lang="en-US" sz="3200" dirty="0" smtClean="0">
                <a:solidFill>
                  <a:srgbClr val="7030A0"/>
                </a:solidFill>
              </a:rPr>
            </a:b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529013"/>
            <a:ext cx="7772400" cy="1500187"/>
          </a:xfrm>
        </p:spPr>
        <p:txBody>
          <a:bodyPr/>
          <a:lstStyle/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collection </a:t>
            </a:r>
            <a:r>
              <a:rPr lang="en-US" sz="2800" b="1" dirty="0">
                <a:solidFill>
                  <a:schemeClr val="tx1"/>
                </a:solidFill>
              </a:rPr>
              <a:t>of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           </a:t>
            </a:r>
            <a:r>
              <a:rPr lang="en-US" sz="2400" b="1" dirty="0">
                <a:solidFill>
                  <a:schemeClr val="tx1"/>
                </a:solidFill>
              </a:rPr>
              <a:t>Binomial trees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5175" y="4034135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Heap ordered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/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 err="1">
                    <a:solidFill>
                      <a:srgbClr val="002060"/>
                    </a:solidFill>
                  </a:rPr>
                  <a:t>Cascadeed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-cuts</a:t>
                </a:r>
                <a:r>
                  <a:rPr lang="en-US" sz="2800" b="1" dirty="0"/>
                  <a:t>)</a:t>
                </a:r>
                <a:endParaRPr lang="en-US" sz="28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If a marked node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loses its second child, the </a:t>
                </a:r>
                <a:r>
                  <a:rPr lang="en-US" sz="2000" dirty="0" err="1" smtClean="0"/>
                  <a:t>subtrees</a:t>
                </a:r>
                <a:r>
                  <a:rPr lang="en-US" sz="2000" dirty="0" smtClean="0"/>
                  <a:t> rooted at the entire chain of marked ancestors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will be added to the root list.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Recall that a marked node becomes unmarked as soon as it joins the root list.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200400" y="32552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76700" y="26289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6" idx="6"/>
          </p:cNvCxnSpPr>
          <p:nvPr/>
        </p:nvCxnSpPr>
        <p:spPr>
          <a:xfrm>
            <a:off x="495300" y="2628900"/>
            <a:ext cx="788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029200" y="2512289"/>
            <a:ext cx="762000" cy="990600"/>
            <a:chOff x="838200" y="2286000"/>
            <a:chExt cx="762000" cy="990600"/>
          </a:xfrm>
        </p:grpSpPr>
        <p:sp>
          <p:nvSpPr>
            <p:cNvPr id="27" name="Isosceles Triangle 26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33800" y="3059501"/>
            <a:ext cx="626339" cy="979099"/>
            <a:chOff x="893039" y="2286000"/>
            <a:chExt cx="626339" cy="979099"/>
          </a:xfrm>
        </p:grpSpPr>
        <p:sp>
          <p:nvSpPr>
            <p:cNvPr id="30" name="Isosceles Triangle 29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02661" y="3669101"/>
            <a:ext cx="626339" cy="979099"/>
            <a:chOff x="893039" y="2286000"/>
            <a:chExt cx="626339" cy="979099"/>
          </a:xfrm>
        </p:grpSpPr>
        <p:sp>
          <p:nvSpPr>
            <p:cNvPr id="34" name="Isosceles Triangle 3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H="1">
            <a:off x="2286000" y="3886200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888261" y="4300062"/>
            <a:ext cx="626339" cy="979099"/>
            <a:chOff x="893039" y="2286000"/>
            <a:chExt cx="626339" cy="979099"/>
          </a:xfrm>
        </p:grpSpPr>
        <p:sp>
          <p:nvSpPr>
            <p:cNvPr id="38" name="Isosceles Triangle 37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1388339" y="44744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0" y="2514600"/>
            <a:ext cx="762000" cy="990600"/>
            <a:chOff x="838200" y="2286000"/>
            <a:chExt cx="762000" cy="990600"/>
          </a:xfrm>
        </p:grpSpPr>
        <p:sp>
          <p:nvSpPr>
            <p:cNvPr id="45" name="Isosceles Triangle 44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77200" y="2514600"/>
            <a:ext cx="762000" cy="990600"/>
            <a:chOff x="838200" y="2286000"/>
            <a:chExt cx="762000" cy="990600"/>
          </a:xfrm>
        </p:grpSpPr>
        <p:sp>
          <p:nvSpPr>
            <p:cNvPr id="49" name="Isosceles Triangle 48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6896100" y="2537192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90600" y="2514600"/>
            <a:ext cx="626339" cy="990600"/>
            <a:chOff x="893039" y="2274499"/>
            <a:chExt cx="626339" cy="990600"/>
          </a:xfrm>
        </p:grpSpPr>
        <p:sp>
          <p:nvSpPr>
            <p:cNvPr id="51" name="Isosceles Triangle 50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05000" y="2514600"/>
            <a:ext cx="626339" cy="979099"/>
            <a:chOff x="893039" y="2286000"/>
            <a:chExt cx="626339" cy="979099"/>
          </a:xfrm>
        </p:grpSpPr>
        <p:sp>
          <p:nvSpPr>
            <p:cNvPr id="54" name="Isosceles Triangle 5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19400" y="2514600"/>
            <a:ext cx="626339" cy="979099"/>
            <a:chOff x="893039" y="2286000"/>
            <a:chExt cx="626339" cy="979099"/>
          </a:xfrm>
        </p:grpSpPr>
        <p:sp>
          <p:nvSpPr>
            <p:cNvPr id="57" name="Isosceles Triangle 56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33800" y="2514600"/>
            <a:ext cx="626339" cy="979099"/>
            <a:chOff x="893039" y="2286000"/>
            <a:chExt cx="626339" cy="979099"/>
          </a:xfrm>
        </p:grpSpPr>
        <p:sp>
          <p:nvSpPr>
            <p:cNvPr id="60" name="Isosceles Triangle 59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Oval 61"/>
          <p:cNvSpPr/>
          <p:nvPr/>
        </p:nvSpPr>
        <p:spPr>
          <a:xfrm>
            <a:off x="21336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480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9624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loud Callout 64"/>
              <p:cNvSpPr/>
              <p:nvPr/>
            </p:nvSpPr>
            <p:spPr>
              <a:xfrm>
                <a:off x="4305300" y="4572000"/>
                <a:ext cx="4076700" cy="1348015"/>
              </a:xfrm>
              <a:prstGeom prst="cloudCallout">
                <a:avLst>
                  <a:gd name="adj1" fmla="val -29589"/>
                  <a:gd name="adj2" fmla="val 7452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How to show that the amortized cost of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Decrease-key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is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1600" dirty="0" smtClean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Cloud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4572000"/>
                <a:ext cx="4076700" cy="1348015"/>
              </a:xfrm>
              <a:prstGeom prst="cloudCallout">
                <a:avLst>
                  <a:gd name="adj1" fmla="val -29589"/>
                  <a:gd name="adj2" fmla="val 7452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33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1" animBg="1"/>
      <p:bldP spid="62" grpId="0" animBg="1"/>
      <p:bldP spid="63" grpId="0" animBg="1"/>
      <p:bldP spid="64" grpId="0" animBg="1"/>
      <p:bldP spid="6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Amortized Analysis </a:t>
                </a:r>
                <a:r>
                  <a:rPr lang="en-US" sz="3200" b="1" dirty="0" smtClean="0"/>
                  <a:t>of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 smtClean="0"/>
                  <a:t>Decrease Key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Convince yourself that the revised potential function works for </a:t>
            </a:r>
            <a:r>
              <a:rPr lang="en-US" sz="1800" dirty="0" smtClean="0">
                <a:solidFill>
                  <a:srgbClr val="C00000"/>
                </a:solidFill>
              </a:rPr>
              <a:t>Extract-min </a:t>
            </a:r>
            <a:r>
              <a:rPr lang="en-US" sz="1800" dirty="0" smtClean="0"/>
              <a:t>a</a:t>
            </a:r>
            <a:r>
              <a:rPr lang="en-US" sz="1800" dirty="0" smtClean="0"/>
              <a:t>s well.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627541"/>
                  </p:ext>
                </p:extLst>
              </p:nvPr>
            </p:nvGraphicFramePr>
            <p:xfrm>
              <a:off x="299053" y="3393996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/>
                    <a:gridCol w="19812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627541"/>
                  </p:ext>
                </p:extLst>
              </p:nvPr>
            </p:nvGraphicFramePr>
            <p:xfrm>
              <a:off x="299053" y="3393996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/>
                    <a:gridCol w="19812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46462" t="-5747" r="-184615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48" t="-6349" r="-26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68052" y="1600200"/>
            <a:ext cx="30294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existing Potential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33400" y="3874532"/>
                <a:ext cx="2464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74532"/>
                <a:ext cx="246400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34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 the number of </a:t>
                </a:r>
                <a:r>
                  <a:rPr lang="en-US" b="1" dirty="0" smtClean="0"/>
                  <a:t>marked</a:t>
                </a:r>
                <a:r>
                  <a:rPr lang="en-US" dirty="0" smtClean="0"/>
                  <a:t> nodes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234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64645" y="1969532"/>
                <a:ext cx="1356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645" y="1969532"/>
                <a:ext cx="135646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124200" y="3874532"/>
                <a:ext cx="2125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874532"/>
                <a:ext cx="212577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70116" y="388541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116" y="3885418"/>
                <a:ext cx="35458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21271" t="-5747" r="-166022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0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𝒐𝒍𝒅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Down Ribbon 16"/>
              <p:cNvSpPr/>
              <p:nvPr/>
            </p:nvSpPr>
            <p:spPr>
              <a:xfrm>
                <a:off x="990600" y="5791200"/>
                <a:ext cx="67818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We need to show that the maximum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degree of a tree in a Heap of size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791200"/>
                <a:ext cx="67818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7239000" y="1676400"/>
            <a:ext cx="1676400" cy="9057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Are we done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1626" y="2783614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6" grpId="0" animBg="1"/>
      <p:bldP spid="5" grpId="0" animBg="1"/>
      <p:bldP spid="69" grpId="0"/>
      <p:bldP spid="6" grpId="0" animBg="1"/>
      <p:bldP spid="7" grpId="0"/>
      <p:bldP spid="70" grpId="0"/>
      <p:bldP spid="8" grpId="0"/>
      <p:bldP spid="72" grpId="0"/>
      <p:bldP spid="73" grpId="0"/>
      <p:bldP spid="74" grpId="0"/>
      <p:bldP spid="17" grpId="0" animBg="1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2800" b="1" dirty="0">
                    <a:solidFill>
                      <a:srgbClr val="C00000"/>
                    </a:solidFill>
                  </a:rPr>
                  <a:t>Claim</a:t>
                </a:r>
                <a:br>
                  <a:rPr lang="en-US" sz="2800" b="1" dirty="0">
                    <a:solidFill>
                      <a:srgbClr val="C00000"/>
                    </a:solidFill>
                  </a:rPr>
                </a:br>
                <a:r>
                  <a:rPr lang="en-US" sz="2400" dirty="0"/>
                  <a:t>Maximum degree of a tree in a </a:t>
                </a:r>
                <a:r>
                  <a:rPr lang="en-US" sz="2400" dirty="0" smtClean="0"/>
                  <a:t>Fibonacci Heap </a:t>
                </a:r>
                <a:r>
                  <a:rPr lang="en-US" sz="2400" dirty="0"/>
                  <a:t>of size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:r>
                  <a:rPr lang="en-US" sz="2400" b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4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dirty="0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400" b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574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This is equivalent to …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 :  the minimum size of a tree rooted at node of degree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Recurrence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            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643832" y="3200400"/>
            <a:ext cx="756968" cy="4693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90800" y="4158343"/>
            <a:ext cx="3053032" cy="990600"/>
            <a:chOff x="2590800" y="4158343"/>
            <a:chExt cx="3053032" cy="990600"/>
          </a:xfrm>
        </p:grpSpPr>
        <p:grpSp>
          <p:nvGrpSpPr>
            <p:cNvPr id="32" name="Group 31"/>
            <p:cNvGrpSpPr/>
            <p:nvPr/>
          </p:nvGrpSpPr>
          <p:grpSpPr>
            <a:xfrm>
              <a:off x="2590800" y="4158343"/>
              <a:ext cx="2481122" cy="990600"/>
              <a:chOff x="2590800" y="4158343"/>
              <a:chExt cx="2481122" cy="9906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590800" y="4158343"/>
                <a:ext cx="626339" cy="990600"/>
                <a:chOff x="893039" y="2274499"/>
                <a:chExt cx="626339" cy="990600"/>
              </a:xfrm>
            </p:grpSpPr>
            <p:sp>
              <p:nvSpPr>
                <p:cNvPr id="16" name="Isosceles Triangle 15"/>
                <p:cNvSpPr/>
                <p:nvPr/>
              </p:nvSpPr>
              <p:spPr>
                <a:xfrm>
                  <a:off x="893039" y="2421251"/>
                  <a:ext cx="626339" cy="843848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733800" y="4174261"/>
                <a:ext cx="626339" cy="778739"/>
                <a:chOff x="893039" y="2274499"/>
                <a:chExt cx="626339" cy="778739"/>
              </a:xfrm>
            </p:grpSpPr>
            <p:sp>
              <p:nvSpPr>
                <p:cNvPr id="19" name="Isosceles Triangle 18"/>
                <p:cNvSpPr/>
                <p:nvPr/>
              </p:nvSpPr>
              <p:spPr>
                <a:xfrm>
                  <a:off x="893039" y="2421251"/>
                  <a:ext cx="626339" cy="631987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724400" y="4191000"/>
                <a:ext cx="347522" cy="551937"/>
                <a:chOff x="1062178" y="2274499"/>
                <a:chExt cx="347522" cy="551937"/>
              </a:xfrm>
            </p:grpSpPr>
            <p:sp>
              <p:nvSpPr>
                <p:cNvPr id="22" name="Isosceles Triangle 21"/>
                <p:cNvSpPr/>
                <p:nvPr/>
              </p:nvSpPr>
              <p:spPr>
                <a:xfrm>
                  <a:off x="1062178" y="2421251"/>
                  <a:ext cx="347522" cy="405185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3" name="Isosceles Triangle 32"/>
            <p:cNvSpPr/>
            <p:nvPr/>
          </p:nvSpPr>
          <p:spPr>
            <a:xfrm>
              <a:off x="5334000" y="4319215"/>
              <a:ext cx="309832" cy="317791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376722" y="4172463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334000" y="3505200"/>
            <a:ext cx="370614" cy="369332"/>
            <a:chOff x="5334000" y="3505200"/>
            <a:chExt cx="370614" cy="369332"/>
          </a:xfrm>
        </p:grpSpPr>
        <p:sp>
          <p:nvSpPr>
            <p:cNvPr id="6" name="Oval 5"/>
            <p:cNvSpPr/>
            <p:nvPr/>
          </p:nvSpPr>
          <p:spPr>
            <a:xfrm>
              <a:off x="5410200" y="35814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334000" y="35052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5052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014522" y="3695700"/>
            <a:ext cx="2509978" cy="800100"/>
            <a:chOff x="3014522" y="3695700"/>
            <a:chExt cx="2509978" cy="800100"/>
          </a:xfrm>
        </p:grpSpPr>
        <p:grpSp>
          <p:nvGrpSpPr>
            <p:cNvPr id="31" name="Group 30"/>
            <p:cNvGrpSpPr/>
            <p:nvPr/>
          </p:nvGrpSpPr>
          <p:grpSpPr>
            <a:xfrm>
              <a:off x="3014522" y="3695700"/>
              <a:ext cx="2509978" cy="771517"/>
              <a:chOff x="3014522" y="3695700"/>
              <a:chExt cx="2509978" cy="771517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H="1">
                <a:off x="4919522" y="37765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1529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3014522" y="3695700"/>
                <a:ext cx="2395678" cy="5287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441997" y="3820886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002060"/>
                    </a:solidFill>
                  </a:rPr>
                  <a:t>…</a:t>
                </a: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5524500" y="38100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4267200" y="38494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2060"/>
                  </a:solidFill>
                </a:rPr>
                <a:t>…</a:t>
              </a:r>
              <a:endParaRPr lang="en-US" sz="36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76727" y="4081046"/>
            <a:ext cx="3033954" cy="372308"/>
            <a:chOff x="2676727" y="4081046"/>
            <a:chExt cx="3033954" cy="372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257800" y="4103366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4103366"/>
                  <a:ext cx="452881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357" r="-108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54981" y="4114800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981" y="4114800"/>
                  <a:ext cx="452881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357" r="-108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837360" y="4104697"/>
                  <a:ext cx="4192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360" y="4104697"/>
                  <a:ext cx="419217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5357" r="-13043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676727" y="4081046"/>
                  <a:ext cx="454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27" y="4081046"/>
                  <a:ext cx="454483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5357" r="-1066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217139" y="3862864"/>
                <a:ext cx="2432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39" y="3862864"/>
                <a:ext cx="243207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75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loud Callout 46"/>
              <p:cNvSpPr/>
              <p:nvPr/>
            </p:nvSpPr>
            <p:spPr>
              <a:xfrm>
                <a:off x="228600" y="2601686"/>
                <a:ext cx="2675368" cy="833372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now?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Cloud Callou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01686"/>
                <a:ext cx="2675368" cy="833372"/>
              </a:xfrm>
              <a:prstGeom prst="cloudCallou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53032" y="2754868"/>
                <a:ext cx="6126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032" y="2754868"/>
                <a:ext cx="6126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1176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41882" y="2754868"/>
                <a:ext cx="97334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882" y="2754868"/>
                <a:ext cx="9733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349" r="-679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loud Callout 49"/>
              <p:cNvSpPr/>
              <p:nvPr/>
            </p:nvSpPr>
            <p:spPr>
              <a:xfrm>
                <a:off x="76200" y="2544606"/>
                <a:ext cx="2827768" cy="1015023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≥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What is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now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Cloud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544606"/>
                <a:ext cx="2827768" cy="1015023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Down Ribbon 50"/>
              <p:cNvSpPr/>
              <p:nvPr/>
            </p:nvSpPr>
            <p:spPr>
              <a:xfrm>
                <a:off x="2732460" y="5715000"/>
                <a:ext cx="420174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51" name="Down Ribbon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460" y="5715000"/>
                <a:ext cx="420174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901394" y="609831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94" y="6098312"/>
                <a:ext cx="36580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40028" y="6098312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028" y="6098312"/>
                <a:ext cx="641522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818204" y="5943600"/>
                <a:ext cx="1426929" cy="764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04" y="5943600"/>
                <a:ext cx="1426929" cy="764312"/>
              </a:xfrm>
              <a:prstGeom prst="rect">
                <a:avLst/>
              </a:prstGeom>
              <a:blipFill rotWithShape="1">
                <a:blip r:embed="rId17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33400" y="6025634"/>
                <a:ext cx="9027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025634"/>
                <a:ext cx="902748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33400" y="6412468"/>
                <a:ext cx="90274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412468"/>
                <a:ext cx="90274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2674824" y="1600200"/>
                <a:ext cx="5021376" cy="3797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dirty="0" smtClean="0"/>
                  <a:t>“For </a:t>
                </a:r>
                <a:r>
                  <a:rPr lang="en-US" dirty="0"/>
                  <a:t>a node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degree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, size(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Ω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always”</a:t>
                </a:r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824" y="1600200"/>
                <a:ext cx="5021376" cy="379784"/>
              </a:xfrm>
              <a:prstGeom prst="rect">
                <a:avLst/>
              </a:prstGeom>
              <a:blipFill rotWithShape="1">
                <a:blip r:embed="rId20"/>
                <a:stretch>
                  <a:fillRect l="-605" t="-3125" r="-1574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6400800" y="3549135"/>
                <a:ext cx="2667000" cy="1327666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Arrange the children 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the increasing order of time of becoming children 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549135"/>
                <a:ext cx="2667000" cy="1327666"/>
              </a:xfrm>
              <a:prstGeom prst="roundRect">
                <a:avLst/>
              </a:prstGeom>
              <a:blipFill rotWithShape="1">
                <a:blip r:embed="rId21"/>
                <a:stretch>
                  <a:fillRect r="-452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ounded Rectangle 57"/>
              <p:cNvSpPr/>
              <p:nvPr/>
            </p:nvSpPr>
            <p:spPr>
              <a:xfrm>
                <a:off x="0" y="3674320"/>
                <a:ext cx="2667000" cy="1327666"/>
              </a:xfrm>
              <a:prstGeom prst="roundRect">
                <a:avLst>
                  <a:gd name="adj" fmla="val 1884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At the time of becoming child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 From that moment till 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can lose at most one child.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74320"/>
                <a:ext cx="2667000" cy="1327666"/>
              </a:xfrm>
              <a:prstGeom prst="roundRect">
                <a:avLst>
                  <a:gd name="adj" fmla="val 18843"/>
                </a:avLst>
              </a:prstGeom>
              <a:blipFill rotWithShape="1">
                <a:blip r:embed="rId22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8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5" grpId="0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1" grpId="0" animBg="1"/>
      <p:bldP spid="53" grpId="0"/>
      <p:bldP spid="54" grpId="0"/>
      <p:bldP spid="55" grpId="0"/>
      <p:bldP spid="56" grpId="0" animBg="1"/>
      <p:bldP spid="57" grpId="0" animBg="1"/>
      <p:bldP spid="52" grpId="0" animBg="1"/>
      <p:bldP spid="7" grpId="0" animBg="1"/>
      <p:bldP spid="7" grpId="1" animBg="1"/>
      <p:bldP spid="58" grpId="0" animBg="1"/>
      <p:bldP spid="58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2800" b="1" dirty="0">
                    <a:solidFill>
                      <a:srgbClr val="C00000"/>
                    </a:solidFill>
                  </a:rPr>
                  <a:t>Claim</a:t>
                </a:r>
                <a:br>
                  <a:rPr lang="en-US" sz="2800" b="1" dirty="0">
                    <a:solidFill>
                      <a:srgbClr val="C00000"/>
                    </a:solidFill>
                  </a:rPr>
                </a:br>
                <a:r>
                  <a:rPr lang="en-US" sz="2400" dirty="0"/>
                  <a:t>Maximum degree of a tree in a </a:t>
                </a:r>
                <a:r>
                  <a:rPr lang="en-US" sz="2400" dirty="0" smtClean="0"/>
                  <a:t>Fibonacci Heap </a:t>
                </a:r>
                <a:r>
                  <a:rPr lang="en-US" sz="2400" dirty="0"/>
                  <a:t>of size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:r>
                  <a:rPr lang="en-US" sz="2400" b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4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dirty="0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400" b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574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This is equivalent to …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 :  the minimum size of a tree rooted at node of degree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Recurrence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                                                      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643832" y="3200400"/>
            <a:ext cx="756968" cy="4693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90800" y="4158343"/>
            <a:ext cx="3053032" cy="990600"/>
            <a:chOff x="2590800" y="4158343"/>
            <a:chExt cx="3053032" cy="990600"/>
          </a:xfrm>
        </p:grpSpPr>
        <p:grpSp>
          <p:nvGrpSpPr>
            <p:cNvPr id="32" name="Group 31"/>
            <p:cNvGrpSpPr/>
            <p:nvPr/>
          </p:nvGrpSpPr>
          <p:grpSpPr>
            <a:xfrm>
              <a:off x="2590800" y="4158343"/>
              <a:ext cx="2481122" cy="990600"/>
              <a:chOff x="2590800" y="4158343"/>
              <a:chExt cx="2481122" cy="9906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590800" y="4158343"/>
                <a:ext cx="626339" cy="990600"/>
                <a:chOff x="893039" y="2274499"/>
                <a:chExt cx="626339" cy="990600"/>
              </a:xfrm>
            </p:grpSpPr>
            <p:sp>
              <p:nvSpPr>
                <p:cNvPr id="16" name="Isosceles Triangle 15"/>
                <p:cNvSpPr/>
                <p:nvPr/>
              </p:nvSpPr>
              <p:spPr>
                <a:xfrm>
                  <a:off x="893039" y="2421251"/>
                  <a:ext cx="626339" cy="843848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733800" y="4174261"/>
                <a:ext cx="626339" cy="778739"/>
                <a:chOff x="893039" y="2274499"/>
                <a:chExt cx="626339" cy="778739"/>
              </a:xfrm>
            </p:grpSpPr>
            <p:sp>
              <p:nvSpPr>
                <p:cNvPr id="19" name="Isosceles Triangle 18"/>
                <p:cNvSpPr/>
                <p:nvPr/>
              </p:nvSpPr>
              <p:spPr>
                <a:xfrm>
                  <a:off x="893039" y="2421251"/>
                  <a:ext cx="626339" cy="631987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724400" y="4191000"/>
                <a:ext cx="347522" cy="551937"/>
                <a:chOff x="1062178" y="2274499"/>
                <a:chExt cx="347522" cy="551937"/>
              </a:xfrm>
            </p:grpSpPr>
            <p:sp>
              <p:nvSpPr>
                <p:cNvPr id="22" name="Isosceles Triangle 21"/>
                <p:cNvSpPr/>
                <p:nvPr/>
              </p:nvSpPr>
              <p:spPr>
                <a:xfrm>
                  <a:off x="1062178" y="2421251"/>
                  <a:ext cx="347522" cy="405185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3" name="Isosceles Triangle 32"/>
            <p:cNvSpPr/>
            <p:nvPr/>
          </p:nvSpPr>
          <p:spPr>
            <a:xfrm>
              <a:off x="5334000" y="4319215"/>
              <a:ext cx="309832" cy="317791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376722" y="4172463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334000" y="3505200"/>
            <a:ext cx="370614" cy="369332"/>
            <a:chOff x="5334000" y="3505200"/>
            <a:chExt cx="370614" cy="369332"/>
          </a:xfrm>
        </p:grpSpPr>
        <p:sp>
          <p:nvSpPr>
            <p:cNvPr id="6" name="Oval 5"/>
            <p:cNvSpPr/>
            <p:nvPr/>
          </p:nvSpPr>
          <p:spPr>
            <a:xfrm>
              <a:off x="5410200" y="35814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334000" y="35052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5052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014522" y="3695700"/>
            <a:ext cx="2509978" cy="800100"/>
            <a:chOff x="3014522" y="3695700"/>
            <a:chExt cx="2509978" cy="800100"/>
          </a:xfrm>
        </p:grpSpPr>
        <p:grpSp>
          <p:nvGrpSpPr>
            <p:cNvPr id="31" name="Group 30"/>
            <p:cNvGrpSpPr/>
            <p:nvPr/>
          </p:nvGrpSpPr>
          <p:grpSpPr>
            <a:xfrm>
              <a:off x="3014522" y="3695700"/>
              <a:ext cx="2509978" cy="771517"/>
              <a:chOff x="3014522" y="3695700"/>
              <a:chExt cx="2509978" cy="771517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H="1">
                <a:off x="4919522" y="37765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1529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3014522" y="3695700"/>
                <a:ext cx="2395678" cy="5287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441997" y="3820886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002060"/>
                    </a:solidFill>
                  </a:rPr>
                  <a:t>…</a:t>
                </a: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5524500" y="38100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4267200" y="38494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2060"/>
                  </a:solidFill>
                </a:rPr>
                <a:t>…</a:t>
              </a:r>
              <a:endParaRPr lang="en-US" sz="36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76727" y="4081046"/>
            <a:ext cx="3033954" cy="372308"/>
            <a:chOff x="2676727" y="4081046"/>
            <a:chExt cx="3033954" cy="372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257800" y="4103366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4103366"/>
                  <a:ext cx="452881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357" r="-108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54981" y="4114800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981" y="4114800"/>
                  <a:ext cx="452881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357" r="-108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837360" y="4104697"/>
                  <a:ext cx="4192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360" y="4104697"/>
                  <a:ext cx="419217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5357" r="-13043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676727" y="4081046"/>
                  <a:ext cx="454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27" y="4081046"/>
                  <a:ext cx="454483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5357" r="-1066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217139" y="3862864"/>
                <a:ext cx="2432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39" y="3862864"/>
                <a:ext cx="243207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75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5791200" y="4081046"/>
                <a:ext cx="3370252" cy="87195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𝑭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081046"/>
                <a:ext cx="3370252" cy="87195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Down Ribbon 58"/>
              <p:cNvSpPr/>
              <p:nvPr/>
            </p:nvSpPr>
            <p:spPr>
              <a:xfrm>
                <a:off x="2732460" y="5715000"/>
                <a:ext cx="420174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59" name="Down Ribbon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460" y="5715000"/>
                <a:ext cx="420174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813867" y="5943600"/>
                <a:ext cx="1215333" cy="764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867" y="5943600"/>
                <a:ext cx="1215333" cy="764312"/>
              </a:xfrm>
              <a:prstGeom prst="rect">
                <a:avLst/>
              </a:prstGeom>
              <a:blipFill rotWithShape="1">
                <a:blip r:embed="rId12"/>
                <a:stretch>
                  <a:fillRect r="-6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27852" y="6141090"/>
                <a:ext cx="1358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≥</m:t>
                      </m:r>
                      <m:r>
                        <a:rPr lang="en-US" b="1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852" y="6141090"/>
                <a:ext cx="135889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5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476326" y="4373605"/>
                <a:ext cx="1376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26" y="4373605"/>
                <a:ext cx="137653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5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33400" y="6025634"/>
                <a:ext cx="9027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025634"/>
                <a:ext cx="90274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33400" y="6412468"/>
                <a:ext cx="90274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412468"/>
                <a:ext cx="902747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674824" y="1600200"/>
                <a:ext cx="5021376" cy="3797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dirty="0" smtClean="0"/>
                  <a:t>“For </a:t>
                </a:r>
                <a:r>
                  <a:rPr lang="en-US" dirty="0"/>
                  <a:t>a node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degree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, size(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Ω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always”</a:t>
                </a:r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824" y="1600200"/>
                <a:ext cx="5021376" cy="379784"/>
              </a:xfrm>
              <a:prstGeom prst="rect">
                <a:avLst/>
              </a:prstGeom>
              <a:blipFill rotWithShape="1">
                <a:blip r:embed="rId17"/>
                <a:stretch>
                  <a:fillRect l="-605" t="-3125" r="-1574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41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2" grpId="0"/>
      <p:bldP spid="8" grpId="0"/>
      <p:bldP spid="6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Mission accomplished </a:t>
            </a:r>
            <a:r>
              <a:rPr lang="en-US" sz="3600" b="1" dirty="0" smtClean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710610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/>
                <a:gridCol w="1385154"/>
                <a:gridCol w="1676400"/>
                <a:gridCol w="1524000"/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Decrease-key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Merge-heaps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69135"/>
              </p:ext>
            </p:extLst>
          </p:nvPr>
        </p:nvGraphicFramePr>
        <p:xfrm>
          <a:off x="7315200" y="1600200"/>
          <a:ext cx="1752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709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489266" y="1676400"/>
            <a:ext cx="150233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Fibonacci  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696200" y="2362200"/>
            <a:ext cx="954877" cy="2338864"/>
            <a:chOff x="5979323" y="2297668"/>
            <a:chExt cx="954877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TextBox 57"/>
          <p:cNvSpPr txBox="1"/>
          <p:nvPr/>
        </p:nvSpPr>
        <p:spPr>
          <a:xfrm>
            <a:off x="7753417" y="35052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400" y="40055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5903" y="5580965"/>
            <a:ext cx="512146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 the practice sheet problems</a:t>
            </a:r>
          </a:p>
          <a:p>
            <a:pPr algn="ctr"/>
            <a:r>
              <a:rPr lang="en-US" dirty="0" smtClean="0"/>
              <a:t> to improve your understanding of Fibonacci Heap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3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Binomial </a:t>
            </a:r>
            <a:r>
              <a:rPr lang="en-US" sz="3200" dirty="0" smtClean="0">
                <a:solidFill>
                  <a:srgbClr val="006C31"/>
                </a:solidFill>
              </a:rPr>
              <a:t>Tree</a:t>
            </a:r>
            <a:endParaRPr lang="en-US" sz="32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Binomial tree of degree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 smtClean="0"/>
                  <a:t>: </a:t>
                </a:r>
                <a:r>
                  <a:rPr lang="en-US" sz="3200" b="1" dirty="0"/>
                  <a:t>Binomial tree of degree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No. of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  <a:blipFill rotWithShape="1">
                <a:blip r:embed="rId3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19400" y="4191000"/>
            <a:ext cx="2209800" cy="2057400"/>
            <a:chOff x="5562600" y="3733800"/>
            <a:chExt cx="2209800" cy="2057400"/>
          </a:xfrm>
        </p:grpSpPr>
        <p:grpSp>
          <p:nvGrpSpPr>
            <p:cNvPr id="78" name="Group 77"/>
            <p:cNvGrpSpPr/>
            <p:nvPr/>
          </p:nvGrpSpPr>
          <p:grpSpPr>
            <a:xfrm>
              <a:off x="6934200" y="3733800"/>
              <a:ext cx="838200" cy="1431061"/>
              <a:chOff x="7620000" y="3505200"/>
              <a:chExt cx="838200" cy="143106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>
                  <a:stCxn id="85" idx="4"/>
                  <a:endCxn id="8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2" idx="4"/>
                  <a:endCxn id="8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>
                <a:stCxn id="8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562600" y="4360139"/>
              <a:ext cx="838200" cy="1431061"/>
              <a:chOff x="7620000" y="3505200"/>
              <a:chExt cx="838200" cy="143106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>
                  <a:stCxn id="92" idx="4"/>
                  <a:endCxn id="9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/>
            <p:cNvCxnSpPr/>
            <p:nvPr/>
          </p:nvCxnSpPr>
          <p:spPr>
            <a:xfrm flipH="1">
              <a:off x="6286500" y="38481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>
            <a:stCxn id="58" idx="1"/>
            <a:endCxn id="85" idx="7"/>
          </p:cNvCxnSpPr>
          <p:nvPr/>
        </p:nvCxnSpPr>
        <p:spPr>
          <a:xfrm flipH="1">
            <a:off x="4995722" y="3614878"/>
            <a:ext cx="2429156" cy="6096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819401" y="6172200"/>
            <a:ext cx="5105401" cy="577553"/>
            <a:chOff x="3657601" y="3842047"/>
            <a:chExt cx="5105401" cy="577553"/>
          </a:xfrm>
        </p:grpSpPr>
        <p:sp>
          <p:nvSpPr>
            <p:cNvPr id="101" name="Left Brace 100"/>
            <p:cNvSpPr/>
            <p:nvPr/>
          </p:nvSpPr>
          <p:spPr>
            <a:xfrm rot="16200000">
              <a:off x="6057902" y="1441746"/>
              <a:ext cx="304800" cy="51054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996530" y="3767053"/>
                <a:ext cx="13303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30" y="3767053"/>
                <a:ext cx="133036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4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326894" y="3402252"/>
                <a:ext cx="492506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894" y="3402252"/>
                <a:ext cx="492506" cy="374270"/>
              </a:xfrm>
              <a:prstGeom prst="rect">
                <a:avLst/>
              </a:prstGeom>
              <a:blipFill rotWithShape="1">
                <a:blip r:embed="rId8"/>
                <a:stretch>
                  <a:fillRect t="-6452" r="-1481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5747" b="-40229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104545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206897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303409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4080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08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03" grpId="0" animBg="1"/>
      <p:bldP spid="1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659528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Least </a:t>
            </a:r>
          </a:p>
          <a:p>
            <a:pPr algn="ctr"/>
            <a:r>
              <a:rPr lang="en-US" sz="1200" dirty="0" smtClean="0"/>
              <a:t>significant </a:t>
            </a:r>
          </a:p>
          <a:p>
            <a:pPr algn="ctr"/>
            <a:r>
              <a:rPr lang="en-US" sz="1200" dirty="0" smtClean="0"/>
              <a:t>bit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735734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Most </a:t>
            </a:r>
          </a:p>
          <a:p>
            <a:pPr algn="ctr"/>
            <a:r>
              <a:rPr lang="en-US" sz="1200" dirty="0" smtClean="0"/>
              <a:t>significant </a:t>
            </a:r>
          </a:p>
          <a:p>
            <a:pPr algn="ctr"/>
            <a:r>
              <a:rPr lang="en-US" sz="1200" dirty="0" smtClean="0"/>
              <a:t>bit</a:t>
            </a:r>
            <a:endParaRPr lang="en-US" sz="1200" dirty="0"/>
          </a:p>
        </p:txBody>
      </p:sp>
      <p:sp>
        <p:nvSpPr>
          <p:cNvPr id="60" name="Right Arrow 59"/>
          <p:cNvSpPr/>
          <p:nvPr/>
        </p:nvSpPr>
        <p:spPr>
          <a:xfrm>
            <a:off x="3866953" y="1008965"/>
            <a:ext cx="778739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2" grpId="0" animBg="1"/>
      <p:bldP spid="53" grpId="0"/>
      <p:bldP spid="54" grpId="0"/>
      <p:bldP spid="65" grpId="0"/>
      <p:bldP spid="82" grpId="0" animBg="1"/>
      <p:bldP spid="58" grpId="0" animBg="1"/>
      <p:bldP spid="66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26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91</a:t>
            </a:r>
            <a:endParaRPr lang="en-US" sz="1400" dirty="0"/>
          </a:p>
        </p:txBody>
      </p:sp>
      <p:sp>
        <p:nvSpPr>
          <p:cNvPr id="84" name="Cloud Callout 83"/>
          <p:cNvSpPr/>
          <p:nvPr/>
        </p:nvSpPr>
        <p:spPr>
          <a:xfrm>
            <a:off x="6340003" y="1905000"/>
            <a:ext cx="2651597" cy="9144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implement this structure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4099445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9127936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8496300" y="38100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6515100" y="50459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4"/>
              <a:endCxn id="37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>
            <a:off x="3928922" y="49316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33900" y="4305300"/>
            <a:ext cx="1371600" cy="512039"/>
            <a:chOff x="4533900" y="4305300"/>
            <a:chExt cx="1371600" cy="512039"/>
          </a:xfrm>
        </p:grpSpPr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8" idx="3"/>
            </p:cNvCxnSpPr>
            <p:nvPr/>
          </p:nvCxnSpPr>
          <p:spPr>
            <a:xfrm flipH="1">
              <a:off x="5300522" y="43861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533900" y="43053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26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91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1"/>
          </p:cNvCxnSpPr>
          <p:nvPr/>
        </p:nvCxnSpPr>
        <p:spPr>
          <a:xfrm flipH="1">
            <a:off x="4572000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72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3000"/>
            <a:ext cx="346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14642</TotalTime>
  <Words>2793</Words>
  <Application>Microsoft Office PowerPoint</Application>
  <PresentationFormat>On-screen Show (4:3)</PresentationFormat>
  <Paragraphs>980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Design and Analysis of Algorithms (CS345/CS345A)  </vt:lpstr>
      <vt:lpstr>Fibonacci Numbers</vt:lpstr>
      <vt:lpstr>PowerPoint Presentation</vt:lpstr>
      <vt:lpstr>quick revision  A binomial HEAP   </vt:lpstr>
      <vt:lpstr>Binomial Tree</vt:lpstr>
      <vt:lpstr>B_k: Binomial tree of degree k </vt:lpstr>
      <vt:lpstr>Binomial heap of size n </vt:lpstr>
      <vt:lpstr>Binomial heap of size n </vt:lpstr>
      <vt:lpstr>Binomial heap of size n </vt:lpstr>
      <vt:lpstr>Binomial heap of size n </vt:lpstr>
      <vt:lpstr>Operations on a Heap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Operations on a Heap</vt:lpstr>
      <vt:lpstr>Decrease-key on a Binomial Heap </vt:lpstr>
      <vt:lpstr>Decrease-key on a Binomial Heap </vt:lpstr>
      <vt:lpstr>Decrease-key on a Binomial Heap </vt:lpstr>
      <vt:lpstr>Idea for O(1) time for Decrease-key</vt:lpstr>
      <vt:lpstr>Idea for O(1) time for Decrease-key</vt:lpstr>
      <vt:lpstr>Fibonacci heap of size n </vt:lpstr>
      <vt:lpstr>Fibonacci heap of size n </vt:lpstr>
      <vt:lpstr>Inspiration from a gardener</vt:lpstr>
      <vt:lpstr>Decrease-key(H,x,Δ) in Fibonacci heap </vt:lpstr>
      <vt:lpstr>Decrease-key(H,x,Δ) in Fibonacci heap </vt:lpstr>
      <vt:lpstr>Decrease-key(H,x,Δ) in Fibonacci heap </vt:lpstr>
      <vt:lpstr>Decrease-key(H,x,Δ) in Fibonacci heap (using Cascadeed-cuts)</vt:lpstr>
      <vt:lpstr>Decrease-key(H,x,Δ) in Fibonacci heap (using Cascadeed-cuts)</vt:lpstr>
      <vt:lpstr>Amortized Analysis of Decrease Key(H) </vt:lpstr>
      <vt:lpstr>Claim Maximum degree of a tree in a Fibonacci Heap of size n = O(log_2  n)</vt:lpstr>
      <vt:lpstr>Claim Maximum degree of a tree in a Fibonacci Heap of size n = O(log_2  n)</vt:lpstr>
      <vt:lpstr>Mission accomplished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1417</cp:revision>
  <dcterms:created xsi:type="dcterms:W3CDTF">2011-12-03T04:13:03Z</dcterms:created>
  <dcterms:modified xsi:type="dcterms:W3CDTF">2015-11-08T05:52:08Z</dcterms:modified>
</cp:coreProperties>
</file>