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9"/>
  </p:notesMasterIdLst>
  <p:sldIdLst>
    <p:sldId id="274" r:id="rId2"/>
    <p:sldId id="558" r:id="rId3"/>
    <p:sldId id="546" r:id="rId4"/>
    <p:sldId id="527" r:id="rId5"/>
    <p:sldId id="503" r:id="rId6"/>
    <p:sldId id="551" r:id="rId7"/>
    <p:sldId id="499" r:id="rId8"/>
    <p:sldId id="522" r:id="rId9"/>
    <p:sldId id="519" r:id="rId10"/>
    <p:sldId id="521" r:id="rId11"/>
    <p:sldId id="504" r:id="rId12"/>
    <p:sldId id="526" r:id="rId13"/>
    <p:sldId id="552" r:id="rId14"/>
    <p:sldId id="529" r:id="rId15"/>
    <p:sldId id="553" r:id="rId16"/>
    <p:sldId id="554" r:id="rId17"/>
    <p:sldId id="55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76" autoAdjust="0"/>
  </p:normalViewPr>
  <p:slideViewPr>
    <p:cSldViewPr>
      <p:cViewPr>
        <p:scale>
          <a:sx n="94" d="100"/>
          <a:sy n="94" d="100"/>
        </p:scale>
        <p:origin x="-2310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0.png"/><Relationship Id="rId3" Type="http://schemas.openxmlformats.org/officeDocument/2006/relationships/image" Target="../media/image261.png"/><Relationship Id="rId7" Type="http://schemas.openxmlformats.org/officeDocument/2006/relationships/image" Target="../media/image170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2.png"/><Relationship Id="rId11" Type="http://schemas.openxmlformats.org/officeDocument/2006/relationships/image" Target="../media/image28.png"/><Relationship Id="rId5" Type="http://schemas.openxmlformats.org/officeDocument/2006/relationships/image" Target="../media/image260.png"/><Relationship Id="rId10" Type="http://schemas.openxmlformats.org/officeDocument/2006/relationships/image" Target="../media/image200.png"/><Relationship Id="rId4" Type="http://schemas.openxmlformats.org/officeDocument/2006/relationships/image" Target="../media/image27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.png"/><Relationship Id="rId18" Type="http://schemas.openxmlformats.org/officeDocument/2006/relationships/image" Target="../media/image42.png"/><Relationship Id="rId3" Type="http://schemas.openxmlformats.org/officeDocument/2006/relationships/image" Target="../media/image510.png"/><Relationship Id="rId21" Type="http://schemas.openxmlformats.org/officeDocument/2006/relationships/image" Target="../media/image45.png"/><Relationship Id="rId7" Type="http://schemas.openxmlformats.org/officeDocument/2006/relationships/image" Target="../media/image91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64.pn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170.png"/><Relationship Id="rId12" Type="http://schemas.openxmlformats.org/officeDocument/2006/relationships/image" Target="../media/image60.png"/><Relationship Id="rId2" Type="http://schemas.openxmlformats.org/officeDocument/2006/relationships/image" Target="../media/image13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50.png"/><Relationship Id="rId5" Type="http://schemas.openxmlformats.org/officeDocument/2006/relationships/image" Target="../media/image150.png"/><Relationship Id="rId15" Type="http://schemas.openxmlformats.org/officeDocument/2006/relationships/image" Target="../media/image90.png"/><Relationship Id="rId10" Type="http://schemas.openxmlformats.org/officeDocument/2006/relationships/image" Target="../media/image200.png"/><Relationship Id="rId4" Type="http://schemas.openxmlformats.org/officeDocument/2006/relationships/image" Target="../media/image4.png"/><Relationship Id="rId9" Type="http://schemas.openxmlformats.org/officeDocument/2006/relationships/image" Target="../media/image190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number </a:t>
            </a:r>
            <a:r>
              <a:rPr lang="en-US" sz="2400" b="1" dirty="0" smtClean="0">
                <a:solidFill>
                  <a:srgbClr val="0070C0"/>
                </a:solidFill>
              </a:rPr>
              <a:t>38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rgbClr val="7030A0"/>
                </a:solidFill>
              </a:rPr>
              <a:t>NP Completeness – III</a:t>
            </a:r>
          </a:p>
          <a:p>
            <a:pPr marL="285750" indent="-2857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One example completely worked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3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31" name="Tit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3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dirty="0" smtClean="0"/>
                  <a:t>: Instance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2" name="Text Placeholder 3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2262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DS</a:t>
                </a:r>
                <a:r>
                  <a:rPr lang="en-US" dirty="0" smtClean="0"/>
                  <a:t>: </a:t>
                </a:r>
                <a:r>
                  <a:rPr lang="en-US" dirty="0"/>
                  <a:t>Instance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  <a:blipFill rotWithShape="1">
                <a:blip r:embed="rId4"/>
                <a:stretch>
                  <a:fillRect l="-241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3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24400" y="2328480"/>
            <a:ext cx="3962400" cy="2731532"/>
            <a:chOff x="3200400" y="2971800"/>
            <a:chExt cx="3962400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24" idx="6"/>
                  <a:endCxn id="27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" name="Straight Connector 6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104632" y="2590800"/>
            <a:ext cx="991367" cy="817623"/>
            <a:chOff x="3503664" y="3276600"/>
            <a:chExt cx="991367" cy="817623"/>
          </a:xfrm>
        </p:grpSpPr>
        <p:cxnSp>
          <p:nvCxnSpPr>
            <p:cNvPr id="29" name="Straight Connector 28"/>
            <p:cNvCxnSpPr>
              <a:stCxn id="30" idx="5"/>
              <a:endCxn id="15" idx="3"/>
            </p:cNvCxnSpPr>
            <p:nvPr/>
          </p:nvCxnSpPr>
          <p:spPr>
            <a:xfrm flipH="1">
              <a:off x="3503664" y="3406682"/>
              <a:ext cx="176254" cy="6875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rot="5400000">
              <a:off x="3657600" y="3276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28" idx="4"/>
              <a:endCxn id="30" idx="0"/>
            </p:cNvCxnSpPr>
            <p:nvPr/>
          </p:nvCxnSpPr>
          <p:spPr>
            <a:xfrm flipH="1" flipV="1">
              <a:off x="3810000" y="3352800"/>
              <a:ext cx="685031" cy="1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4371868">
            <a:off x="6373700" y="2636123"/>
            <a:ext cx="827336" cy="849617"/>
            <a:chOff x="3561456" y="3122244"/>
            <a:chExt cx="827336" cy="849619"/>
          </a:xfrm>
        </p:grpSpPr>
        <p:cxnSp>
          <p:nvCxnSpPr>
            <p:cNvPr id="41" name="Straight Connector 40"/>
            <p:cNvCxnSpPr>
              <a:stCxn id="42" idx="5"/>
              <a:endCxn id="28" idx="0"/>
            </p:cNvCxnSpPr>
            <p:nvPr/>
          </p:nvCxnSpPr>
          <p:spPr>
            <a:xfrm rot="17228132" flipH="1" flipV="1">
              <a:off x="3307268" y="3657045"/>
              <a:ext cx="569006" cy="6063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rot="5400000">
              <a:off x="3682247" y="329433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24" idx="2"/>
              <a:endCxn id="42" idx="0"/>
            </p:cNvCxnSpPr>
            <p:nvPr/>
          </p:nvCxnSpPr>
          <p:spPr>
            <a:xfrm rot="17228132" flipH="1" flipV="1">
              <a:off x="3964534" y="3029765"/>
              <a:ext cx="331779" cy="51673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3009823">
            <a:off x="6899016" y="4554352"/>
            <a:ext cx="1358153" cy="752468"/>
            <a:chOff x="3272313" y="3114686"/>
            <a:chExt cx="1358153" cy="752468"/>
          </a:xfrm>
        </p:grpSpPr>
        <p:cxnSp>
          <p:nvCxnSpPr>
            <p:cNvPr id="45" name="Straight Connector 44"/>
            <p:cNvCxnSpPr>
              <a:stCxn id="46" idx="5"/>
              <a:endCxn id="8" idx="5"/>
            </p:cNvCxnSpPr>
            <p:nvPr/>
          </p:nvCxnSpPr>
          <p:spPr>
            <a:xfrm rot="8590177" flipV="1">
              <a:off x="3272313" y="3577454"/>
              <a:ext cx="623334" cy="2897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rot="5400000">
              <a:off x="3724295" y="328945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7" idx="7"/>
              <a:endCxn id="46" idx="0"/>
            </p:cNvCxnSpPr>
            <p:nvPr/>
          </p:nvCxnSpPr>
          <p:spPr>
            <a:xfrm rot="8590177">
              <a:off x="3903359" y="3114686"/>
              <a:ext cx="727107" cy="33105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3009823">
            <a:off x="5677340" y="4565263"/>
            <a:ext cx="1052547" cy="672804"/>
            <a:chOff x="3286959" y="3219475"/>
            <a:chExt cx="1052547" cy="672804"/>
          </a:xfrm>
        </p:grpSpPr>
        <p:cxnSp>
          <p:nvCxnSpPr>
            <p:cNvPr id="52" name="Straight Connector 51"/>
            <p:cNvCxnSpPr>
              <a:stCxn id="53" idx="5"/>
              <a:endCxn id="27" idx="6"/>
            </p:cNvCxnSpPr>
            <p:nvPr/>
          </p:nvCxnSpPr>
          <p:spPr>
            <a:xfrm rot="8590177" flipV="1">
              <a:off x="3286959" y="3580492"/>
              <a:ext cx="488442" cy="3117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 rot="5400000">
              <a:off x="3610889" y="3335127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6" idx="7"/>
              <a:endCxn id="53" idx="0"/>
            </p:cNvCxnSpPr>
            <p:nvPr/>
          </p:nvCxnSpPr>
          <p:spPr>
            <a:xfrm rot="8590177">
              <a:off x="3799049" y="3219475"/>
              <a:ext cx="540457" cy="2992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177246">
            <a:off x="6789014" y="3588256"/>
            <a:ext cx="643501" cy="1016818"/>
            <a:chOff x="3566825" y="3195917"/>
            <a:chExt cx="643501" cy="1016818"/>
          </a:xfrm>
        </p:grpSpPr>
        <p:cxnSp>
          <p:nvCxnSpPr>
            <p:cNvPr id="60" name="Straight Connector 59"/>
            <p:cNvCxnSpPr>
              <a:stCxn id="61" idx="6"/>
            </p:cNvCxnSpPr>
            <p:nvPr/>
          </p:nvCxnSpPr>
          <p:spPr>
            <a:xfrm rot="11422754" flipH="1" flipV="1">
              <a:off x="3577764" y="3501297"/>
              <a:ext cx="143450" cy="71143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rot="5400000">
              <a:off x="3566825" y="3341796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61" idx="0"/>
            </p:cNvCxnSpPr>
            <p:nvPr/>
          </p:nvCxnSpPr>
          <p:spPr>
            <a:xfrm rot="11422754" flipV="1">
              <a:off x="3739395" y="3195917"/>
              <a:ext cx="470931" cy="2666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20595790">
            <a:off x="5587111" y="3504528"/>
            <a:ext cx="1724734" cy="963769"/>
            <a:chOff x="3590711" y="3223045"/>
            <a:chExt cx="1724734" cy="963770"/>
          </a:xfrm>
        </p:grpSpPr>
        <p:cxnSp>
          <p:nvCxnSpPr>
            <p:cNvPr id="70" name="Straight Connector 69"/>
            <p:cNvCxnSpPr>
              <a:stCxn id="71" idx="5"/>
              <a:endCxn id="26" idx="1"/>
            </p:cNvCxnSpPr>
            <p:nvPr/>
          </p:nvCxnSpPr>
          <p:spPr>
            <a:xfrm rot="1004210" flipH="1">
              <a:off x="3590711" y="3254194"/>
              <a:ext cx="549894" cy="932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24" idx="5"/>
              <a:endCxn id="71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04800" y="2286000"/>
            <a:ext cx="3962400" cy="2731532"/>
            <a:chOff x="3200400" y="2971800"/>
            <a:chExt cx="3962400" cy="2731532"/>
          </a:xfrm>
        </p:grpSpPr>
        <p:grpSp>
          <p:nvGrpSpPr>
            <p:cNvPr id="112" name="Group 111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7" name="Straight Connector 126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30" idx="6"/>
                  <a:endCxn id="133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2333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3" name="Straight Connector 112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5401270"/>
                <a:ext cx="745280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b="1" dirty="0" smtClean="0">
                    <a:sym typeface="Wingdings" pitchFamily="2" charset="2"/>
                  </a:rPr>
                  <a:t>: </a:t>
                </a:r>
                <a:endParaRPr lang="en-US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ym typeface="Wingdings" pitchFamily="2" charset="2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01270"/>
                <a:ext cx="7452809" cy="923330"/>
              </a:xfrm>
              <a:prstGeom prst="rect">
                <a:avLst/>
              </a:prstGeom>
              <a:blipFill rotWithShape="1">
                <a:blip r:embed="rId13"/>
                <a:stretch>
                  <a:fillRect l="-654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>
            <a:stCxn id="24" idx="4"/>
            <a:endCxn id="25" idx="0"/>
          </p:cNvCxnSpPr>
          <p:nvPr/>
        </p:nvCxnSpPr>
        <p:spPr>
          <a:xfrm flipH="1">
            <a:off x="5143502" y="347148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62000" y="339142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229600" y="4572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86600" y="3276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 rot="893714">
            <a:off x="5138423" y="2962467"/>
            <a:ext cx="2075624" cy="587118"/>
            <a:chOff x="3239821" y="3223045"/>
            <a:chExt cx="2075624" cy="587119"/>
          </a:xfrm>
        </p:grpSpPr>
        <p:cxnSp>
          <p:nvCxnSpPr>
            <p:cNvPr id="86" name="Straight Connector 85"/>
            <p:cNvCxnSpPr>
              <a:stCxn id="89" idx="5"/>
              <a:endCxn id="25" idx="1"/>
            </p:cNvCxnSpPr>
            <p:nvPr/>
          </p:nvCxnSpPr>
          <p:spPr>
            <a:xfrm rot="20706286" flipH="1">
              <a:off x="3239821" y="3486911"/>
              <a:ext cx="1083168" cy="32325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endCxn id="89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0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 animBg="1"/>
      <p:bldP spid="87" grpId="1" animBg="1"/>
      <p:bldP spid="88" grpId="0" animBg="1"/>
      <p:bldP spid="8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Case 1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dominated(use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Case 2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/>
                  <a:t> </a:t>
                </a:r>
                <a:r>
                  <a:rPr lang="en-US" sz="2000" dirty="0" smtClean="0"/>
                  <a:t>and the edge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,</a:t>
                </a:r>
                <a:endParaRPr lang="en-US" sz="2000" b="1" i="1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so either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dirty="0" smtClean="0"/>
                  <a:t>dominated in this case as well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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  <a:blipFill rotWithShape="1">
                <a:blip r:embed="rId3"/>
                <a:stretch>
                  <a:fillRect l="-1290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99401">
            <a:off x="2014418" y="2599790"/>
            <a:ext cx="1240508" cy="1066227"/>
            <a:chOff x="1883692" y="2972373"/>
            <a:chExt cx="1240508" cy="1066227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883692" y="2972373"/>
              <a:ext cx="1067100" cy="884055"/>
              <a:chOff x="3330723" y="3104196"/>
              <a:chExt cx="1067100" cy="884055"/>
            </a:xfrm>
          </p:grpSpPr>
          <p:cxnSp>
            <p:nvCxnSpPr>
              <p:cNvPr id="8" name="Straight Connector 7"/>
              <p:cNvCxnSpPr>
                <a:stCxn id="14" idx="5"/>
              </p:cNvCxnSpPr>
              <p:nvPr/>
            </p:nvCxnSpPr>
            <p:spPr>
              <a:xfrm rot="19600599" flipH="1">
                <a:off x="3330723" y="3516377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4" idx="0"/>
              </p:cNvCxnSpPr>
              <p:nvPr/>
            </p:nvCxnSpPr>
            <p:spPr>
              <a:xfrm rot="19600599" flipH="1" flipV="1">
                <a:off x="3861110" y="3104196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4" cy="457200"/>
            <a:chOff x="2362200" y="2667000"/>
            <a:chExt cx="375424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752600" y="3212068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545553" y="2166802"/>
            <a:ext cx="375424" cy="457200"/>
            <a:chOff x="2362200" y="2667000"/>
            <a:chExt cx="375424" cy="457200"/>
          </a:xfrm>
        </p:grpSpPr>
        <p:sp>
          <p:nvSpPr>
            <p:cNvPr id="24" name="Oval 2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854936" y="2171882"/>
            <a:ext cx="1520084" cy="408186"/>
            <a:chOff x="2649241" y="2335014"/>
            <a:chExt cx="1346483" cy="408186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2649241" y="2409742"/>
              <a:ext cx="11515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63176" y="2335014"/>
              <a:ext cx="332548" cy="408186"/>
              <a:chOff x="2362200" y="2716014"/>
              <a:chExt cx="332548" cy="408186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2514600" y="2716014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also has a dominating set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3"/>
                <a:stretch>
                  <a:fillRect l="-1355" t="-674" r="-81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 smtClean="0">
                    <a:sym typeface="Wingdings" pitchFamily="2" charset="2"/>
                  </a:rPr>
                  <a:t>():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.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</a:t>
                </a:r>
                <a:r>
                  <a:rPr lang="en-US" sz="2000" dirty="0" smtClean="0"/>
                  <a:t>dominating set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can assume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Now consider any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is dominated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We are done.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4"/>
                <a:stretch>
                  <a:fillRect l="-154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99401">
            <a:off x="2078714" y="2567134"/>
            <a:ext cx="1067100" cy="884055"/>
            <a:chOff x="3330723" y="3104196"/>
            <a:chExt cx="1067100" cy="884055"/>
          </a:xfrm>
        </p:grpSpPr>
        <p:cxnSp>
          <p:nvCxnSpPr>
            <p:cNvPr id="8" name="Straight Connector 7"/>
            <p:cNvCxnSpPr>
              <a:stCxn id="14" idx="5"/>
            </p:cNvCxnSpPr>
            <p:nvPr/>
          </p:nvCxnSpPr>
          <p:spPr>
            <a:xfrm rot="19600599" flipH="1">
              <a:off x="3330723" y="3516377"/>
              <a:ext cx="527025" cy="4718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4" idx="0"/>
            </p:cNvCxnSpPr>
            <p:nvPr/>
          </p:nvCxnSpPr>
          <p:spPr>
            <a:xfrm rot="19600599" flipH="1" flipV="1">
              <a:off x="3861110" y="3104196"/>
              <a:ext cx="536713" cy="51452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3" cy="457200"/>
            <a:chOff x="2362200" y="2667000"/>
            <a:chExt cx="375423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 rot="1999401">
            <a:off x="1961990" y="3526166"/>
            <a:ext cx="1241337" cy="1026359"/>
            <a:chOff x="1882863" y="3012241"/>
            <a:chExt cx="1241337" cy="102635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882863" y="3012241"/>
              <a:ext cx="1051674" cy="809434"/>
              <a:chOff x="3329894" y="3144064"/>
              <a:chExt cx="1051674" cy="80943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19600599" flipH="1">
                <a:off x="3329894" y="3481624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9600599" flipH="1" flipV="1">
                <a:off x="3844855" y="3144064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1482" y="3581400"/>
            <a:ext cx="375423" cy="457200"/>
            <a:chOff x="2362200" y="2667000"/>
            <a:chExt cx="375423" cy="457200"/>
          </a:xfrm>
        </p:grpSpPr>
        <p:sp>
          <p:nvSpPr>
            <p:cNvPr id="31" name="Oval 30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711882" y="4102084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362200" y="3285296"/>
            <a:ext cx="2819400" cy="739716"/>
            <a:chOff x="2362200" y="3285296"/>
            <a:chExt cx="2819400" cy="739716"/>
          </a:xfrm>
        </p:grpSpPr>
        <p:sp>
          <p:nvSpPr>
            <p:cNvPr id="9" name="Oval 8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9" idx="7"/>
            </p:cNvCxnSpPr>
            <p:nvPr/>
          </p:nvCxnSpPr>
          <p:spPr>
            <a:xfrm flipV="1">
              <a:off x="2660912" y="3420820"/>
              <a:ext cx="2520688" cy="16050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181600" y="3285296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52600" y="2939230"/>
            <a:ext cx="1670823" cy="718370"/>
            <a:chOff x="1752600" y="2939230"/>
            <a:chExt cx="1670823" cy="718370"/>
          </a:xfrm>
        </p:grpSpPr>
        <p:grpSp>
          <p:nvGrpSpPr>
            <p:cNvPr id="22" name="Group 21"/>
            <p:cNvGrpSpPr/>
            <p:nvPr/>
          </p:nvGrpSpPr>
          <p:grpSpPr>
            <a:xfrm>
              <a:off x="1752600" y="3212068"/>
              <a:ext cx="1670823" cy="445532"/>
              <a:chOff x="1752600" y="3212068"/>
              <a:chExt cx="1670823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/>
            <p:cNvCxnSpPr/>
            <p:nvPr/>
          </p:nvCxnSpPr>
          <p:spPr>
            <a:xfrm rot="1999401" flipH="1">
              <a:off x="2102809" y="2939230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rot="7399401">
              <a:off x="3138816" y="316433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7399401">
              <a:off x="1934334" y="3193177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71800" y="3276600"/>
            <a:ext cx="2209800" cy="1219200"/>
            <a:chOff x="2362200" y="2805812"/>
            <a:chExt cx="2209800" cy="1219200"/>
          </a:xfrm>
        </p:grpSpPr>
        <p:sp>
          <p:nvSpPr>
            <p:cNvPr id="43" name="Oval 42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3" idx="7"/>
            </p:cNvCxnSpPr>
            <p:nvPr/>
          </p:nvCxnSpPr>
          <p:spPr>
            <a:xfrm flipV="1">
              <a:off x="2660912" y="2950032"/>
              <a:ext cx="1911088" cy="63129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572000" y="2805812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Replace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. 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 smtClean="0"/>
                  <a:t> is already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r>
                  <a:rPr lang="en-US" dirty="0" smtClean="0"/>
                  <a:t>then just 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2703" t="-3311" r="-420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More </a:t>
            </a: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>
                <a:solidFill>
                  <a:srgbClr val="7030A0"/>
                </a:solidFill>
              </a:rPr>
              <a:t>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Subgraph</a:t>
            </a:r>
            <a:r>
              <a:rPr lang="en-US" sz="3200" b="1" dirty="0" smtClean="0">
                <a:solidFill>
                  <a:srgbClr val="7030A0"/>
                </a:solidFill>
              </a:rPr>
              <a:t> Isomorphism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is said to be isomorphic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if there is a </a:t>
                </a:r>
                <a:r>
                  <a:rPr lang="en-US" sz="2000" b="1" dirty="0" err="1" smtClean="0"/>
                  <a:t>bijection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such that for any two vertices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 if and only if        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two graphs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</a:t>
                </a:r>
                <a:r>
                  <a:rPr lang="en-US" sz="2000" b="1" u="sng" dirty="0" err="1" smtClean="0"/>
                  <a:t>subgraph</a:t>
                </a:r>
                <a:r>
                  <a:rPr lang="en-US" sz="20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which is </a:t>
                </a:r>
                <a:r>
                  <a:rPr lang="en-US" sz="2000" b="1" dirty="0" smtClean="0"/>
                  <a:t>isomorphic</a:t>
                </a:r>
                <a:r>
                  <a:rPr lang="en-US" sz="20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?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Show that </a:t>
                </a:r>
                <a:r>
                  <a:rPr lang="en-US" sz="2000" dirty="0" err="1" smtClean="0"/>
                  <a:t>subgraph</a:t>
                </a:r>
                <a:r>
                  <a:rPr lang="en-US" sz="2000" dirty="0" smtClean="0"/>
                  <a:t> isomorphism problem is NP-complete.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6800" y="4495800"/>
                <a:ext cx="1929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19295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34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362200" y="1676400"/>
            <a:ext cx="1482298" cy="1600200"/>
            <a:chOff x="2362200" y="1676400"/>
            <a:chExt cx="1482298" cy="1600200"/>
          </a:xfrm>
        </p:grpSpPr>
        <p:grpSp>
          <p:nvGrpSpPr>
            <p:cNvPr id="2" name="Group 1"/>
            <p:cNvGrpSpPr/>
            <p:nvPr/>
          </p:nvGrpSpPr>
          <p:grpSpPr>
            <a:xfrm>
              <a:off x="2366174" y="1676400"/>
              <a:ext cx="380232" cy="457200"/>
              <a:chOff x="2366174" y="1676400"/>
              <a:chExt cx="380232" cy="45720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2362200" y="2209800"/>
              <a:ext cx="377026" cy="457200"/>
              <a:chOff x="2366174" y="1676400"/>
              <a:chExt cx="377026" cy="457200"/>
            </a:xfrm>
          </p:grpSpPr>
          <p:sp>
            <p:nvSpPr>
              <p:cNvPr id="11" name="Oval 10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362200" y="2819400"/>
              <a:ext cx="354584" cy="457200"/>
              <a:chOff x="2366174" y="1676400"/>
              <a:chExt cx="354584" cy="457200"/>
            </a:xfrm>
          </p:grpSpPr>
          <p:sp>
            <p:nvSpPr>
              <p:cNvPr id="14" name="Oval 13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3429768" y="1676400"/>
              <a:ext cx="386644" cy="457200"/>
              <a:chOff x="2366174" y="1676400"/>
              <a:chExt cx="386644" cy="457200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3425794" y="2209800"/>
              <a:ext cx="375423" cy="457200"/>
              <a:chOff x="2366174" y="1676400"/>
              <a:chExt cx="375423" cy="457200"/>
            </a:xfrm>
          </p:grpSpPr>
          <p:sp>
            <p:nvSpPr>
              <p:cNvPr id="20" name="Oval 19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425794" y="2819400"/>
              <a:ext cx="418704" cy="457200"/>
              <a:chOff x="2366174" y="1676400"/>
              <a:chExt cx="418704" cy="457200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73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/>
            <p:cNvCxnSpPr>
              <a:stCxn id="8" idx="0"/>
              <a:endCxn id="17" idx="4"/>
            </p:cNvCxnSpPr>
            <p:nvPr/>
          </p:nvCxnSpPr>
          <p:spPr>
            <a:xfrm>
              <a:off x="2594773" y="2057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0"/>
              <a:endCxn id="20" idx="4"/>
            </p:cNvCxnSpPr>
            <p:nvPr/>
          </p:nvCxnSpPr>
          <p:spPr>
            <a:xfrm>
              <a:off x="2590799" y="25908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0"/>
              <a:endCxn id="23" idx="4"/>
            </p:cNvCxnSpPr>
            <p:nvPr/>
          </p:nvCxnSpPr>
          <p:spPr>
            <a:xfrm>
              <a:off x="2590799" y="3200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0" idx="4"/>
            </p:cNvCxnSpPr>
            <p:nvPr/>
          </p:nvCxnSpPr>
          <p:spPr>
            <a:xfrm>
              <a:off x="2594773" y="2057400"/>
              <a:ext cx="90722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3" idx="4"/>
            </p:cNvCxnSpPr>
            <p:nvPr/>
          </p:nvCxnSpPr>
          <p:spPr>
            <a:xfrm>
              <a:off x="2594773" y="2057400"/>
              <a:ext cx="90722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3" idx="4"/>
            </p:cNvCxnSpPr>
            <p:nvPr/>
          </p:nvCxnSpPr>
          <p:spPr>
            <a:xfrm>
              <a:off x="2594773" y="2579132"/>
              <a:ext cx="907220" cy="621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94773" y="2579132"/>
              <a:ext cx="907220" cy="609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80774" y="1447800"/>
            <a:ext cx="2581249" cy="2286000"/>
            <a:chOff x="1791072" y="1447800"/>
            <a:chExt cx="2581249" cy="2286000"/>
          </a:xfrm>
        </p:grpSpPr>
        <p:grpSp>
          <p:nvGrpSpPr>
            <p:cNvPr id="54" name="Group 53"/>
            <p:cNvGrpSpPr/>
            <p:nvPr/>
          </p:nvGrpSpPr>
          <p:grpSpPr>
            <a:xfrm>
              <a:off x="2168098" y="1524000"/>
              <a:ext cx="533400" cy="369332"/>
              <a:chOff x="2168098" y="1524000"/>
              <a:chExt cx="533400" cy="369332"/>
            </a:xfrm>
          </p:grpSpPr>
          <p:sp>
            <p:nvSpPr>
              <p:cNvPr id="79" name="Oval 78"/>
              <p:cNvSpPr/>
              <p:nvPr/>
            </p:nvSpPr>
            <p:spPr>
              <a:xfrm rot="5400000">
                <a:off x="2549098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1791072" y="2373868"/>
              <a:ext cx="453226" cy="369332"/>
              <a:chOff x="1795046" y="1840468"/>
              <a:chExt cx="453226" cy="369332"/>
            </a:xfrm>
          </p:grpSpPr>
          <p:sp>
            <p:nvSpPr>
              <p:cNvPr id="77" name="Oval 76"/>
              <p:cNvSpPr/>
              <p:nvPr/>
            </p:nvSpPr>
            <p:spPr>
              <a:xfrm rot="5400000">
                <a:off x="2095872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320498" y="3276600"/>
              <a:ext cx="375424" cy="457200"/>
              <a:chOff x="2324472" y="2133600"/>
              <a:chExt cx="375424" cy="457200"/>
            </a:xfrm>
          </p:grpSpPr>
          <p:sp>
            <p:nvSpPr>
              <p:cNvPr id="75" name="Oval 74"/>
              <p:cNvSpPr/>
              <p:nvPr/>
            </p:nvSpPr>
            <p:spPr>
              <a:xfrm rot="5400000">
                <a:off x="2442373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3610254" y="1447800"/>
              <a:ext cx="375424" cy="381000"/>
              <a:chOff x="2546660" y="1447800"/>
              <a:chExt cx="375424" cy="381000"/>
            </a:xfrm>
          </p:grpSpPr>
          <p:sp>
            <p:nvSpPr>
              <p:cNvPr id="73" name="Oval 72"/>
              <p:cNvSpPr/>
              <p:nvPr/>
            </p:nvSpPr>
            <p:spPr>
              <a:xfrm rot="5400000">
                <a:off x="2552304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3920698" y="2438400"/>
              <a:ext cx="451623" cy="369332"/>
              <a:chOff x="2861078" y="1905000"/>
              <a:chExt cx="451623" cy="369332"/>
            </a:xfrm>
          </p:grpSpPr>
          <p:sp>
            <p:nvSpPr>
              <p:cNvPr id="71" name="Oval 70"/>
              <p:cNvSpPr/>
              <p:nvPr/>
            </p:nvSpPr>
            <p:spPr>
              <a:xfrm rot="5400000">
                <a:off x="2861078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3311098" y="3276600"/>
              <a:ext cx="375424" cy="457200"/>
              <a:chOff x="2251478" y="2133600"/>
              <a:chExt cx="375424" cy="457200"/>
            </a:xfrm>
          </p:grpSpPr>
          <p:sp>
            <p:nvSpPr>
              <p:cNvPr id="69" name="Oval 68"/>
              <p:cNvSpPr/>
              <p:nvPr/>
            </p:nvSpPr>
            <p:spPr>
              <a:xfrm rot="5400000">
                <a:off x="2403878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Connector 59"/>
            <p:cNvCxnSpPr>
              <a:stCxn id="79" idx="0"/>
              <a:endCxn id="73" idx="4"/>
            </p:cNvCxnSpPr>
            <p:nvPr/>
          </p:nvCxnSpPr>
          <p:spPr>
            <a:xfrm>
              <a:off x="2701498" y="17526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7" idx="0"/>
              <a:endCxn id="71" idx="4"/>
            </p:cNvCxnSpPr>
            <p:nvPr/>
          </p:nvCxnSpPr>
          <p:spPr>
            <a:xfrm>
              <a:off x="2244298" y="2590800"/>
              <a:ext cx="1676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5" idx="0"/>
              <a:endCxn id="69" idx="4"/>
            </p:cNvCxnSpPr>
            <p:nvPr/>
          </p:nvCxnSpPr>
          <p:spPr>
            <a:xfrm>
              <a:off x="2590799" y="3352800"/>
              <a:ext cx="8726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1"/>
              <a:endCxn id="71" idx="6"/>
            </p:cNvCxnSpPr>
            <p:nvPr/>
          </p:nvCxnSpPr>
          <p:spPr>
            <a:xfrm flipV="1">
              <a:off x="3593580" y="2667000"/>
              <a:ext cx="403318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7" idx="1"/>
              <a:endCxn id="79" idx="5"/>
            </p:cNvCxnSpPr>
            <p:nvPr/>
          </p:nvCxnSpPr>
          <p:spPr>
            <a:xfrm flipV="1">
              <a:off x="2221980" y="1806482"/>
              <a:ext cx="349436" cy="730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1" idx="2"/>
              <a:endCxn id="73" idx="7"/>
            </p:cNvCxnSpPr>
            <p:nvPr/>
          </p:nvCxnSpPr>
          <p:spPr>
            <a:xfrm flipH="1" flipV="1">
              <a:off x="3745980" y="1806482"/>
              <a:ext cx="250918" cy="708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7"/>
              <a:endCxn id="75" idx="2"/>
            </p:cNvCxnSpPr>
            <p:nvPr/>
          </p:nvCxnSpPr>
          <p:spPr>
            <a:xfrm>
              <a:off x="2221980" y="2644682"/>
              <a:ext cx="292619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7"/>
              <a:endCxn id="69" idx="3"/>
            </p:cNvCxnSpPr>
            <p:nvPr/>
          </p:nvCxnSpPr>
          <p:spPr>
            <a:xfrm>
              <a:off x="2679180" y="1806482"/>
              <a:ext cx="806636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5" idx="1"/>
              <a:endCxn id="73" idx="5"/>
            </p:cNvCxnSpPr>
            <p:nvPr/>
          </p:nvCxnSpPr>
          <p:spPr>
            <a:xfrm flipV="1">
              <a:off x="2568481" y="1806482"/>
              <a:ext cx="1069735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81000" y="1524000"/>
            <a:ext cx="838200" cy="1905000"/>
            <a:chOff x="381000" y="1524000"/>
            <a:chExt cx="8382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107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7143" t="-9836" r="-134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870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 smtClean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839" t="-9836" r="-131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0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Subset sum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integers: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any </a:t>
                </a:r>
                <a:r>
                  <a:rPr lang="en-US" sz="2000" u="sng" dirty="0" smtClean="0"/>
                  <a:t>subset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Showing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/>
                  <a:t>problem </a:t>
                </a:r>
                <a:r>
                  <a:rPr lang="en-US" sz="2000" dirty="0" smtClean="0"/>
                  <a:t>is in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: easy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Showing that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 smtClean="0"/>
                  <a:t>problem is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</a:t>
                </a:r>
                <a:r>
                  <a:rPr lang="en-US" sz="2000" b="1" dirty="0" smtClean="0"/>
                  <a:t>complete 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4038600"/>
            <a:ext cx="203145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neither </a:t>
            </a:r>
            <a:r>
              <a:rPr lang="en-US" b="1" dirty="0"/>
              <a:t>Homework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nor </a:t>
            </a:r>
            <a:r>
              <a:rPr lang="en-US" b="1" dirty="0"/>
              <a:t>Exam </a:t>
            </a:r>
            <a:r>
              <a:rPr lang="en-US" b="1" dirty="0" smtClean="0"/>
              <a:t>problem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/>
              <a:t>How to handle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What next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b="1" dirty="0" smtClean="0"/>
          </a:p>
          <a:p>
            <a:pPr marL="0" indent="0" algn="ctr">
              <a:buNone/>
            </a:pPr>
            <a:r>
              <a:rPr lang="en-US" sz="2400" b="1" dirty="0" smtClean="0"/>
              <a:t>Attend the </a:t>
            </a:r>
            <a:r>
              <a:rPr lang="en-US" sz="2400" b="1" dirty="0" smtClean="0">
                <a:solidFill>
                  <a:srgbClr val="006C31"/>
                </a:solidFill>
              </a:rPr>
              <a:t>last lecture </a:t>
            </a:r>
            <a:r>
              <a:rPr lang="en-US" sz="2400" b="1" dirty="0" smtClean="0"/>
              <a:t>of this course  on </a:t>
            </a:r>
            <a:r>
              <a:rPr lang="en-US" sz="2400" b="1" dirty="0" smtClean="0">
                <a:solidFill>
                  <a:srgbClr val="0070C0"/>
                </a:solidFill>
              </a:rPr>
              <a:t>13</a:t>
            </a:r>
            <a:r>
              <a:rPr lang="en-US" sz="2400" b="1" baseline="30000" dirty="0" smtClean="0">
                <a:solidFill>
                  <a:srgbClr val="0070C0"/>
                </a:solidFill>
              </a:rPr>
              <a:t>th</a:t>
            </a:r>
            <a:r>
              <a:rPr lang="en-US" sz="2400" b="1" dirty="0" smtClean="0">
                <a:solidFill>
                  <a:srgbClr val="0070C0"/>
                </a:solidFill>
              </a:rPr>
              <a:t> November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sz="2400" b="1" dirty="0" smtClean="0"/>
              <a:t>to </a:t>
            </a:r>
            <a:r>
              <a:rPr lang="en-US" sz="2400" b="1" dirty="0" smtClean="0"/>
              <a:t>get a gentle introduction </a:t>
            </a:r>
            <a:r>
              <a:rPr lang="en-US" sz="2400" b="1" smtClean="0"/>
              <a:t>to </a:t>
            </a:r>
            <a:r>
              <a:rPr lang="en-US" sz="2400" b="1">
                <a:solidFill>
                  <a:srgbClr val="7030A0"/>
                </a:solidFill>
              </a:rPr>
              <a:t>Approximation </a:t>
            </a:r>
            <a:r>
              <a:rPr lang="en-US" sz="2400" b="1" smtClean="0">
                <a:solidFill>
                  <a:srgbClr val="7030A0"/>
                </a:solidFill>
              </a:rPr>
              <a:t>Algorithms</a:t>
            </a:r>
            <a:r>
              <a:rPr lang="en-US" sz="2400" b="1" smtClean="0"/>
              <a:t>.</a:t>
            </a:r>
            <a:endParaRPr lang="en-US" sz="2400" b="1" dirty="0" smtClean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 b="1" dirty="0" smtClean="0"/>
              <a:t>It will be </a:t>
            </a:r>
            <a:r>
              <a:rPr lang="en-US" sz="2400" b="1" dirty="0" smtClean="0">
                <a:solidFill>
                  <a:srgbClr val="7030A0"/>
                </a:solidFill>
              </a:rPr>
              <a:t>truly inspiring</a:t>
            </a:r>
            <a:r>
              <a:rPr lang="en-US" sz="2400" b="1" dirty="0"/>
              <a:t> </a:t>
            </a:r>
            <a:r>
              <a:rPr lang="en-US" sz="2400" b="1" dirty="0" smtClean="0">
                <a:sym typeface="Wingdings" pitchFamily="2" charset="2"/>
              </a:rPr>
              <a:t>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NP Complete </a:t>
            </a:r>
            <a:r>
              <a:rPr lang="en-US" sz="3600" b="1" dirty="0">
                <a:solidFill>
                  <a:srgbClr val="7030A0"/>
                </a:solidFill>
              </a:rPr>
              <a:t>problems</a:t>
            </a:r>
            <a:endParaRPr lang="en-US" sz="3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If any </a:t>
            </a:r>
            <a:r>
              <a:rPr lang="en-US" sz="2000" b="1" dirty="0" smtClean="0">
                <a:solidFill>
                  <a:srgbClr val="006C31"/>
                </a:solidFill>
              </a:rPr>
              <a:t>NP</a:t>
            </a:r>
            <a:r>
              <a:rPr lang="en-US" sz="2000" dirty="0" smtClean="0"/>
              <a:t>-complete problem is solved in polynomial time</a:t>
            </a:r>
          </a:p>
          <a:p>
            <a:pPr marL="0" indent="0">
              <a:buNone/>
            </a:pPr>
            <a:r>
              <a:rPr lang="en-US" sz="2000" dirty="0" smtClean="0"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b="1" dirty="0"/>
              <a:t>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33600" y="2514600"/>
            <a:ext cx="5260982" cy="2895600"/>
            <a:chOff x="2133600" y="2514600"/>
            <a:chExt cx="5260982" cy="2895600"/>
          </a:xfrm>
        </p:grpSpPr>
        <p:sp>
          <p:nvSpPr>
            <p:cNvPr id="4" name="Oval 3"/>
            <p:cNvSpPr/>
            <p:nvPr/>
          </p:nvSpPr>
          <p:spPr>
            <a:xfrm>
              <a:off x="2133600" y="2514600"/>
              <a:ext cx="4724400" cy="2895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4200" y="36576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NP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006C31"/>
                </a:solidFill>
              </a:rPr>
              <a:t>P</a:t>
            </a:r>
            <a:r>
              <a:rPr lang="en-US" sz="2800" b="1" dirty="0" smtClean="0"/>
              <a:t> =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/>
              <a:t> ?</a:t>
            </a:r>
            <a:endParaRPr lang="en-US" sz="2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14600" y="3048000"/>
            <a:ext cx="1600200" cy="1600200"/>
            <a:chOff x="2514600" y="3048000"/>
            <a:chExt cx="1600200" cy="1600200"/>
          </a:xfrm>
        </p:grpSpPr>
        <p:sp>
          <p:nvSpPr>
            <p:cNvPr id="10" name="Oval 9"/>
            <p:cNvSpPr/>
            <p:nvPr/>
          </p:nvSpPr>
          <p:spPr>
            <a:xfrm>
              <a:off x="2514600" y="3048000"/>
              <a:ext cx="1600200" cy="1219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4278868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NP</a:t>
              </a:r>
              <a:r>
                <a:rPr lang="en-US" b="1" dirty="0" smtClean="0"/>
                <a:t>-complete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3429000"/>
            <a:ext cx="1908298" cy="1219200"/>
            <a:chOff x="4191000" y="3505200"/>
            <a:chExt cx="1908298" cy="1219200"/>
          </a:xfrm>
        </p:grpSpPr>
        <p:sp>
          <p:nvSpPr>
            <p:cNvPr id="5" name="Oval 4"/>
            <p:cNvSpPr/>
            <p:nvPr/>
          </p:nvSpPr>
          <p:spPr>
            <a:xfrm>
              <a:off x="4191000" y="3505200"/>
              <a:ext cx="1600200" cy="1219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821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6C31"/>
                  </a:solidFill>
                </a:rPr>
                <a:t>P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4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438400" y="33528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Showing a problem to be </a:t>
            </a:r>
            <a:r>
              <a:rPr lang="en-US" sz="3200" b="1" dirty="0" smtClean="0">
                <a:solidFill>
                  <a:srgbClr val="006C31"/>
                </a:solidFill>
              </a:rPr>
              <a:t>NP</a:t>
            </a:r>
            <a:r>
              <a:rPr lang="en-US" sz="3200" b="1" dirty="0" smtClean="0"/>
              <a:t>-complete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a problem which we wish to show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l-GR" sz="2000" dirty="0" smtClean="0"/>
                  <a:t>ϵ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Pick 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 which is already known to be </a:t>
                </a:r>
                <a:r>
                  <a:rPr lang="en-US" sz="2000" b="1" dirty="0" smtClean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 smtClean="0"/>
                  <a:t>-complete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6100" y="3657600"/>
            <a:ext cx="3543300" cy="2069945"/>
            <a:chOff x="2514600" y="2514600"/>
            <a:chExt cx="3543300" cy="2069945"/>
          </a:xfrm>
        </p:grpSpPr>
        <p:sp>
          <p:nvSpPr>
            <p:cNvPr id="6" name="Oval 5"/>
            <p:cNvSpPr/>
            <p:nvPr/>
          </p:nvSpPr>
          <p:spPr>
            <a:xfrm>
              <a:off x="3048000" y="2895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36691" y="2514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14600" y="3795596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29465" y="43434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95900" y="299735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4173344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71475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262936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29100" y="447024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2400" y="3429000"/>
              <a:ext cx="114300" cy="1143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8900" y="2628900"/>
              <a:ext cx="3314700" cy="1841345"/>
              <a:chOff x="2628900" y="2628900"/>
              <a:chExt cx="3314700" cy="1841345"/>
            </a:xfrm>
          </p:grpSpPr>
          <p:cxnSp>
            <p:nvCxnSpPr>
              <p:cNvPr id="18" name="Straight Arrow Connector 17"/>
              <p:cNvCxnSpPr>
                <a:stCxn id="7" idx="4"/>
                <a:endCxn id="15" idx="1"/>
              </p:cNvCxnSpPr>
              <p:nvPr/>
            </p:nvCxnSpPr>
            <p:spPr>
              <a:xfrm>
                <a:off x="3693841" y="2628900"/>
                <a:ext cx="285298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3"/>
                <a:endCxn id="15" idx="7"/>
              </p:cNvCxnSpPr>
              <p:nvPr/>
            </p:nvCxnSpPr>
            <p:spPr>
              <a:xfrm flipH="1">
                <a:off x="4059961" y="2726926"/>
                <a:ext cx="604978" cy="7188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3"/>
                <a:endCxn id="15" idx="5"/>
              </p:cNvCxnSpPr>
              <p:nvPr/>
            </p:nvCxnSpPr>
            <p:spPr>
              <a:xfrm flipH="1">
                <a:off x="4059961" y="3094916"/>
                <a:ext cx="1252678" cy="4316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2"/>
              </p:cNvCxnSpPr>
              <p:nvPr/>
            </p:nvCxnSpPr>
            <p:spPr>
              <a:xfrm flipH="1" flipV="1">
                <a:off x="4076700" y="3543300"/>
                <a:ext cx="1866900" cy="2286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0"/>
              </p:cNvCxnSpPr>
              <p:nvPr/>
            </p:nvCxnSpPr>
            <p:spPr>
              <a:xfrm flipH="1" flipV="1">
                <a:off x="4019550" y="3543300"/>
                <a:ext cx="266700" cy="9269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1" idx="2"/>
              </p:cNvCxnSpPr>
              <p:nvPr/>
            </p:nvCxnSpPr>
            <p:spPr>
              <a:xfrm flipH="1" flipV="1">
                <a:off x="4076700" y="3543300"/>
                <a:ext cx="1104900" cy="6871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0"/>
                <a:endCxn id="15" idx="3"/>
              </p:cNvCxnSpPr>
              <p:nvPr/>
            </p:nvCxnSpPr>
            <p:spPr>
              <a:xfrm flipV="1">
                <a:off x="3486615" y="3526561"/>
                <a:ext cx="492524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6" idx="6"/>
                <a:endCxn id="15" idx="2"/>
              </p:cNvCxnSpPr>
              <p:nvPr/>
            </p:nvCxnSpPr>
            <p:spPr>
              <a:xfrm>
                <a:off x="3162300" y="2952750"/>
                <a:ext cx="800100" cy="533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8" idx="6"/>
                <a:endCxn id="15" idx="3"/>
              </p:cNvCxnSpPr>
              <p:nvPr/>
            </p:nvCxnSpPr>
            <p:spPr>
              <a:xfrm flipV="1">
                <a:off x="2628900" y="3526561"/>
                <a:ext cx="1350239" cy="32618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/>
          <p:nvPr/>
        </p:nvCxnSpPr>
        <p:spPr>
          <a:xfrm>
            <a:off x="4648200" y="4686300"/>
            <a:ext cx="452578" cy="521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029200" y="5181600"/>
            <a:ext cx="397866" cy="381000"/>
            <a:chOff x="4648200" y="5181600"/>
            <a:chExt cx="397866" cy="381000"/>
          </a:xfrm>
        </p:grpSpPr>
        <p:sp>
          <p:nvSpPr>
            <p:cNvPr id="36" name="Oval 35"/>
            <p:cNvSpPr/>
            <p:nvPr/>
          </p:nvSpPr>
          <p:spPr>
            <a:xfrm>
              <a:off x="4648200" y="5181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7388218" y="44312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/>
      <p:bldP spid="3" grpId="0" uiExpand="1" build="p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7030A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Showing</a:t>
            </a:r>
            <a:r>
              <a:rPr lang="en-US" sz="2800" b="1" dirty="0" smtClean="0">
                <a:solidFill>
                  <a:srgbClr val="C00000"/>
                </a:solidFill>
              </a:rPr>
              <a:t> Dominating Set </a:t>
            </a:r>
            <a:r>
              <a:rPr lang="en-US" sz="2800" b="1" dirty="0" smtClean="0">
                <a:solidFill>
                  <a:schemeClr val="tx1"/>
                </a:solidFill>
              </a:rPr>
              <a:t>to be </a:t>
            </a:r>
            <a:r>
              <a:rPr lang="en-US" sz="2800" b="1" dirty="0" smtClean="0">
                <a:solidFill>
                  <a:srgbClr val="006C31"/>
                </a:solidFill>
              </a:rPr>
              <a:t>NP</a:t>
            </a:r>
            <a:r>
              <a:rPr lang="en-US" sz="2800" b="1" dirty="0" smtClean="0">
                <a:solidFill>
                  <a:schemeClr val="tx1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compute dominating set of  </a:t>
                </a:r>
                <a:r>
                  <a:rPr lang="en-US" sz="2000" u="sng" dirty="0" smtClean="0"/>
                  <a:t>smallest</a:t>
                </a:r>
                <a:r>
                  <a:rPr lang="en-US" sz="2000" dirty="0" smtClean="0"/>
                  <a:t> size.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86200" y="5029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Ribbon 35"/>
          <p:cNvSpPr/>
          <p:nvPr/>
        </p:nvSpPr>
        <p:spPr>
          <a:xfrm>
            <a:off x="6052706" y="2057400"/>
            <a:ext cx="2557893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96200" y="29718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Down Ribbon 46"/>
          <p:cNvSpPr/>
          <p:nvPr/>
        </p:nvSpPr>
        <p:spPr>
          <a:xfrm>
            <a:off x="6248400" y="2057400"/>
            <a:ext cx="2362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the smallest dominating set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29039" y="29718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YES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4648200" cy="2731532"/>
            <a:chOff x="2667000" y="2895600"/>
            <a:chExt cx="4648200" cy="2731532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0" y="2895600"/>
              <a:ext cx="3962400" cy="2731532"/>
              <a:chOff x="3200400" y="2971800"/>
              <a:chExt cx="3962400" cy="27315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67102" y="3276600"/>
                  <a:ext cx="2324098" cy="2133602"/>
                  <a:chOff x="3467102" y="3276600"/>
                  <a:chExt cx="2324098" cy="213360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67102" y="3276600"/>
                    <a:ext cx="2324098" cy="2133602"/>
                    <a:chOff x="1028702" y="3581400"/>
                    <a:chExt cx="2324098" cy="213360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 rot="5400000">
                      <a:off x="1123950" y="3486152"/>
                      <a:ext cx="2133602" cy="2324098"/>
                      <a:chOff x="1485897" y="3162302"/>
                      <a:chExt cx="2133602" cy="2324098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247897" y="3162302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247897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3467099" y="48387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3467099" y="36195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485897" y="42291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1158784" y="3711482"/>
                      <a:ext cx="997133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2263681" y="3711482"/>
                      <a:ext cx="959037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1654081" y="5692684"/>
                      <a:ext cx="111143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4092481" y="4168682"/>
                    <a:ext cx="1568637" cy="11114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5" idx="6"/>
                    <a:endCxn id="18" idx="1"/>
                  </p:cNvCxnSpPr>
                  <p:nvPr/>
                </p:nvCxnSpPr>
                <p:spPr>
                  <a:xfrm flipH="1">
                    <a:off x="5311681" y="4191000"/>
                    <a:ext cx="403319" cy="1089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200400" y="2971800"/>
                  <a:ext cx="2885214" cy="2731532"/>
                  <a:chOff x="3200400" y="2971800"/>
                  <a:chExt cx="2885214" cy="27315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295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5333999" y="5387884"/>
                <a:ext cx="1447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 rot="5400000">
                <a:off x="6776223" y="53340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/>
            <p:cNvCxnSpPr>
              <a:stCxn id="15" idx="4"/>
              <a:endCxn id="16" idx="7"/>
            </p:cNvCxnSpPr>
            <p:nvPr/>
          </p:nvCxnSpPr>
          <p:spPr>
            <a:xfrm flipH="1">
              <a:off x="3749584" y="4038600"/>
              <a:ext cx="2041616" cy="5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26670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2514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9" grpId="0" animBg="1"/>
      <p:bldP spid="29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8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Dominating  Set</a:t>
            </a:r>
            <a:br>
              <a:rPr lang="en-US" sz="3200" b="1" dirty="0" smtClean="0">
                <a:solidFill>
                  <a:srgbClr val="C00000"/>
                </a:solidFill>
              </a:rPr>
            </a:br>
            <a:r>
              <a:rPr lang="en-US" sz="3200" b="1" dirty="0" smtClean="0">
                <a:solidFill>
                  <a:srgbClr val="C00000"/>
                </a:solidFill>
              </a:rPr>
              <a:t/>
            </a:r>
            <a:br>
              <a:rPr lang="en-US" sz="3200" b="1" dirty="0" smtClean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 smtClean="0"/>
                  <a:t>version</a:t>
                </a:r>
                <a:r>
                  <a:rPr lang="en-US" sz="2000" dirty="0" smtClean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Efficient Certifier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Behavior</a:t>
                </a:r>
                <a:r>
                  <a:rPr lang="en-US" sz="2000" dirty="0" smtClean="0"/>
                  <a:t>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smtClean="0"/>
                  <a:t>It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c</a:t>
                </a:r>
                <a:r>
                  <a:rPr lang="en-US" sz="2000" dirty="0" smtClean="0"/>
                  <a:t>hecks for each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</a:t>
                </a:r>
                <a:r>
                  <a:rPr lang="en-US" sz="2000" dirty="0" smtClean="0"/>
                  <a:t>whether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algorithm takes </a:t>
                </a:r>
                <a:r>
                  <a:rPr lang="en-US" sz="2000" b="1" dirty="0" smtClean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) time.</a:t>
                </a: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Dominating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 smtClean="0">
                    <a:solidFill>
                      <a:srgbClr val="0070C0"/>
                    </a:solidFill>
                  </a:rPr>
                  <a:t> NP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 b="-3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smtClean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VC</a:t>
            </a:r>
            <a:r>
              <a:rPr lang="en-US" dirty="0" smtClean="0"/>
              <a:t>: Vertex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an </a:t>
                </a:r>
                <a:r>
                  <a:rPr lang="en-US" sz="2000" dirty="0" smtClean="0"/>
                  <a:t>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</a:t>
                </a:r>
                <a:r>
                  <a:rPr lang="en-US" sz="2000" dirty="0" smtClean="0"/>
                  <a:t>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DS</a:t>
            </a:r>
            <a:r>
              <a:rPr lang="en-US" dirty="0" smtClean="0"/>
              <a:t>: Dominating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</a:t>
                </a:r>
                <a:r>
                  <a:rPr lang="en-US" sz="2000" dirty="0" smtClean="0"/>
                  <a:t>an dominating set </a:t>
                </a:r>
                <a:r>
                  <a:rPr lang="en-US" sz="2000" dirty="0"/>
                  <a:t>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64468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1524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292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>
            <a:off x="51816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29" idx="4"/>
            <a:endCxn id="30" idx="0"/>
          </p:cNvCxnSpPr>
          <p:nvPr/>
        </p:nvCxnSpPr>
        <p:spPr>
          <a:xfrm flipH="1">
            <a:off x="495302" y="4507468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</p:cNvCxnSpPr>
          <p:nvPr/>
        </p:nvCxnSpPr>
        <p:spPr>
          <a:xfrm flipH="1" flipV="1">
            <a:off x="5578384" y="4495800"/>
            <a:ext cx="2041616" cy="1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8" grpId="0" animBg="1"/>
      <p:bldP spid="59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 smtClean="0"/>
                  <a:t>: Let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be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is also a dominating set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u="sng" dirty="0" smtClean="0"/>
                  <a:t>provided</a:t>
                </a:r>
                <a:r>
                  <a:rPr lang="en-US" sz="2000" dirty="0" smtClean="0"/>
                  <a:t> there is no isolated vertex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 without loss of generality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 does not have any isolated vertex.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 smtClean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, how should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transform it to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has a vertex </a:t>
                </a:r>
                <a:r>
                  <a:rPr lang="en-US" sz="2000" dirty="0"/>
                  <a:t>cover </a:t>
                </a:r>
                <a:r>
                  <a:rPr lang="en-US" sz="2000" dirty="0" smtClean="0"/>
                  <a:t>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if and only if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 smtClean="0"/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772" t="-674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8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/>
              <p:cNvSpPr/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igh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/>
              <p:cNvSpPr/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ight Arrow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14100</TotalTime>
  <Words>977</Words>
  <Application>Microsoft Office PowerPoint</Application>
  <PresentationFormat>On-screen Show (4:3)</PresentationFormat>
  <Paragraphs>251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Design and Analysis of Algorithms (CS345/CS345A)  </vt:lpstr>
      <vt:lpstr>NP Complete problems</vt:lpstr>
      <vt:lpstr>Showing a problem to be NP-complete</vt:lpstr>
      <vt:lpstr>Example </vt:lpstr>
      <vt:lpstr>Dominating  Set  </vt:lpstr>
      <vt:lpstr>Dominating  Set  </vt:lpstr>
      <vt:lpstr>VC ≤_P DS</vt:lpstr>
      <vt:lpstr>VC ≤_P DS</vt:lpstr>
      <vt:lpstr>VC ≤_P DS</vt:lpstr>
      <vt:lpstr>VC ≤_P DS</vt:lpstr>
      <vt:lpstr>VC ≤_P DS</vt:lpstr>
      <vt:lpstr>VC ≤_P DS</vt:lpstr>
      <vt:lpstr>More NP-complete Problems</vt:lpstr>
      <vt:lpstr>Subgraph Isomorphism</vt:lpstr>
      <vt:lpstr>Subset sum problem</vt:lpstr>
      <vt:lpstr>How to handle  NP-complete Problems</vt:lpstr>
      <vt:lpstr>What next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1363</cp:revision>
  <dcterms:created xsi:type="dcterms:W3CDTF">2011-12-03T04:13:03Z</dcterms:created>
  <dcterms:modified xsi:type="dcterms:W3CDTF">2015-11-09T04:45:48Z</dcterms:modified>
</cp:coreProperties>
</file>