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84" r:id="rId3"/>
    <p:sldId id="585" r:id="rId4"/>
    <p:sldId id="590" r:id="rId5"/>
    <p:sldId id="586" r:id="rId6"/>
    <p:sldId id="587" r:id="rId7"/>
    <p:sldId id="588" r:id="rId8"/>
    <p:sldId id="592" r:id="rId9"/>
    <p:sldId id="583" r:id="rId10"/>
    <p:sldId id="582" r:id="rId11"/>
    <p:sldId id="556" r:id="rId12"/>
    <p:sldId id="589" r:id="rId13"/>
    <p:sldId id="579" r:id="rId14"/>
    <p:sldId id="578" r:id="rId15"/>
    <p:sldId id="573" r:id="rId16"/>
    <p:sldId id="560" r:id="rId17"/>
    <p:sldId id="562" r:id="rId18"/>
    <p:sldId id="563" r:id="rId19"/>
    <p:sldId id="567" r:id="rId20"/>
    <p:sldId id="576" r:id="rId21"/>
    <p:sldId id="565" r:id="rId22"/>
    <p:sldId id="566" r:id="rId23"/>
    <p:sldId id="568" r:id="rId24"/>
    <p:sldId id="575" r:id="rId25"/>
    <p:sldId id="581" r:id="rId26"/>
    <p:sldId id="59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76" autoAdjust="0"/>
  </p:normalViewPr>
  <p:slideViewPr>
    <p:cSldViewPr>
      <p:cViewPr>
        <p:scale>
          <a:sx n="94" d="100"/>
          <a:sy n="94" d="100"/>
        </p:scale>
        <p:origin x="-231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3" Type="http://schemas.openxmlformats.org/officeDocument/2006/relationships/image" Target="../media/image52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39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006C31"/>
                </a:solidFill>
              </a:rPr>
              <a:t>Approximation algorithms </a:t>
            </a:r>
            <a:r>
              <a:rPr lang="en-US" sz="1800" b="1" dirty="0" smtClean="0">
                <a:solidFill>
                  <a:schemeClr val="tx1"/>
                </a:solidFill>
              </a:rPr>
              <a:t>for NP-complete problems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set cover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Relate the pink rectangles with the terms in the expression.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 smtClean="0"/>
                  <a:t>for the </a:t>
                </a:r>
                <a:r>
                  <a:rPr lang="en-US" sz="2000" u="sng" dirty="0" smtClean="0"/>
                  <a:t>optimization version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&lt;&gt; empty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subsets </a:t>
                </a:r>
                <a:r>
                  <a:rPr lang="en-US" sz="2000" u="sng" dirty="0" smtClean="0"/>
                  <a:t>picked</a:t>
                </a:r>
                <a:r>
                  <a:rPr lang="en-US" sz="2000" dirty="0" smtClean="0"/>
                  <a:t> in the while loop.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038600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your intuition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 smtClean="0"/>
                  <a:t>sets of least cost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 smtClean="0"/>
                  <a:t>for the </a:t>
                </a:r>
                <a:r>
                  <a:rPr lang="en-US" sz="2000" u="sng" dirty="0" smtClean="0"/>
                  <a:t>optimization version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&lt;&gt; empty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maximum</a:t>
                </a:r>
                <a:r>
                  <a:rPr lang="en-US" sz="2000" dirty="0" smtClean="0"/>
                  <a:t>; 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; </a:t>
                </a:r>
                <a:r>
                  <a:rPr lang="en-US" sz="2800" dirty="0" smtClean="0"/>
                  <a:t>   </a:t>
                </a:r>
                <a:r>
                  <a:rPr lang="en-US" sz="2000" dirty="0" smtClean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subsets </a:t>
                </a:r>
                <a:r>
                  <a:rPr lang="en-US" sz="2000" u="sng" dirty="0" smtClean="0"/>
                  <a:t>picked</a:t>
                </a:r>
                <a:r>
                  <a:rPr lang="en-US" sz="2000" dirty="0" smtClean="0"/>
                  <a:t> in the while loop.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rgbClr val="C00000"/>
                </a:solidFill>
              </a:rPr>
              <a:t>minimum</a:t>
            </a:r>
            <a:r>
              <a:rPr lang="en-US" sz="2000" dirty="0" smtClean="0"/>
              <a:t>;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Generic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7030A0"/>
                </a:solidFill>
              </a:rPr>
              <a:t>analyze</a:t>
            </a:r>
            <a:r>
              <a:rPr lang="en-US" sz="3200" b="1" dirty="0" smtClean="0"/>
              <a:t> the </a:t>
            </a:r>
            <a:r>
              <a:rPr lang="en-US" sz="3200" b="1" u="sng" dirty="0" smtClean="0"/>
              <a:t>greedy </a:t>
            </a:r>
            <a:r>
              <a:rPr lang="en-US" sz="3200" b="1" u="sng" dirty="0" smtClean="0"/>
              <a:t>algorithm</a:t>
            </a:r>
            <a:r>
              <a:rPr lang="en-US" sz="3200" b="1" dirty="0" smtClean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The challenge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No knowledge of the </a:t>
            </a:r>
            <a:r>
              <a:rPr lang="en-US" sz="2000" b="1" dirty="0" smtClean="0">
                <a:solidFill>
                  <a:srgbClr val="C00000"/>
                </a:solidFill>
              </a:rPr>
              <a:t>optimal solution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Aim to get a </a:t>
            </a:r>
            <a:r>
              <a:rPr lang="en-US" sz="2000" b="1" dirty="0" smtClean="0">
                <a:solidFill>
                  <a:srgbClr val="C00000"/>
                </a:solidFill>
              </a:rPr>
              <a:t>worst case guarantee</a:t>
            </a:r>
            <a:r>
              <a:rPr lang="en-US" sz="2000" dirty="0" smtClean="0"/>
              <a:t> for </a:t>
            </a:r>
            <a:r>
              <a:rPr lang="en-US" sz="2000" u="sng" dirty="0" smtClean="0"/>
              <a:t>all possible instances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Conquering the challenge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Pick any </a:t>
            </a:r>
            <a:r>
              <a:rPr lang="en-US" sz="2000" b="1" dirty="0" smtClean="0"/>
              <a:t>arbitrary</a:t>
            </a:r>
            <a:r>
              <a:rPr lang="en-US" sz="2000" dirty="0" smtClean="0"/>
              <a:t> instance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b="1" dirty="0" smtClean="0"/>
              <a:t>Compare</a:t>
            </a:r>
            <a:r>
              <a:rPr lang="en-US" sz="2000" dirty="0" smtClean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</a:t>
            </a:r>
            <a:r>
              <a:rPr lang="en-US" sz="3200" b="1" u="sng" dirty="0" smtClean="0"/>
              <a:t>algorithm</a:t>
            </a:r>
            <a:r>
              <a:rPr lang="en-US" sz="3200" b="1" dirty="0" smtClean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the sets </a:t>
                </a:r>
                <a:r>
                  <a:rPr lang="en-US" sz="2000" u="sng" dirty="0" smtClean="0"/>
                  <a:t>belonging</a:t>
                </a:r>
                <a:r>
                  <a:rPr lang="en-US" sz="2000" dirty="0" smtClean="0"/>
                  <a:t> to “</a:t>
                </a:r>
                <a:r>
                  <a:rPr lang="en-US" sz="2000" b="1" dirty="0" smtClean="0"/>
                  <a:t>Optimal</a:t>
                </a:r>
                <a:r>
                  <a:rPr lang="en-US" sz="2000" dirty="0" smtClean="0"/>
                  <a:t>” solution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Optimal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Greedy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 smtClean="0"/>
              <a:t>”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animBg="1"/>
      <p:bldP spid="6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7030A0"/>
                </a:solidFill>
              </a:rPr>
              <a:t>analyze</a:t>
            </a:r>
            <a:r>
              <a:rPr lang="en-US" sz="3200" b="1" dirty="0" smtClean="0"/>
              <a:t> the </a:t>
            </a:r>
            <a:r>
              <a:rPr lang="en-US" sz="3200" b="1" u="sng" dirty="0" smtClean="0"/>
              <a:t>greedy algorithm</a:t>
            </a:r>
            <a:r>
              <a:rPr lang="en-US" sz="3200" b="1" dirty="0" smtClean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The key to analysis   </a:t>
            </a:r>
            <a:r>
              <a:rPr lang="en-US" sz="2000" b="1" dirty="0" smtClean="0">
                <a:solidFill>
                  <a:schemeClr val="bg2"/>
                </a:solidFill>
              </a:rPr>
              <a:t> :         </a:t>
            </a:r>
            <a:r>
              <a:rPr lang="en-US" sz="2000" dirty="0" smtClean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 of </a:t>
            </a:r>
            <a:r>
              <a:rPr lang="en-US" b="1" dirty="0" smtClean="0">
                <a:solidFill>
                  <a:srgbClr val="C00000"/>
                </a:solidFill>
              </a:rPr>
              <a:t>Sets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 of </a:t>
            </a:r>
            <a:r>
              <a:rPr lang="en-US" b="1" dirty="0" smtClean="0">
                <a:solidFill>
                  <a:srgbClr val="0070C0"/>
                </a:solidFill>
              </a:rPr>
              <a:t>Elements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Cost of </a:t>
            </a:r>
            <a:r>
              <a:rPr lang="en-US" sz="2800" b="1" u="sng" dirty="0" smtClean="0">
                <a:solidFill>
                  <a:srgbClr val="7030A0"/>
                </a:solidFill>
              </a:rPr>
              <a:t>each set </a:t>
            </a:r>
            <a:r>
              <a:rPr lang="en-US" sz="2800" b="1" dirty="0" smtClean="0">
                <a:sym typeface="Wingdings" pitchFamily="2" charset="2"/>
              </a:rPr>
              <a:t> cost of </a:t>
            </a:r>
            <a:r>
              <a:rPr lang="en-US" sz="2800" b="1" u="sng" dirty="0" smtClean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 smtClean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smtClean="0">
                <a:sym typeface="Wingdings" pitchFamily="2" charset="2"/>
              </a:rPr>
              <a:t>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Sum of cost of </a:t>
            </a:r>
            <a:r>
              <a:rPr lang="en-US" sz="2000" b="1" dirty="0" smtClean="0">
                <a:solidFill>
                  <a:srgbClr val="C00000"/>
                </a:solidFill>
              </a:rPr>
              <a:t>sets</a:t>
            </a:r>
            <a:r>
              <a:rPr lang="en-US" sz="2000" dirty="0" smtClean="0"/>
              <a:t> </a:t>
            </a:r>
            <a:r>
              <a:rPr lang="en-US" sz="2000" b="1" dirty="0" smtClean="0"/>
              <a:t>selected</a:t>
            </a:r>
            <a:r>
              <a:rPr lang="en-US" sz="2000" dirty="0" smtClean="0"/>
              <a:t> =  sum of </a:t>
            </a:r>
            <a:r>
              <a:rPr lang="en-US" sz="2000" u="sng" dirty="0" smtClean="0"/>
              <a:t>cost paid for each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element</a:t>
            </a:r>
            <a:r>
              <a:rPr lang="en-US" sz="2000" dirty="0" smtClean="0"/>
              <a:t>.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Greedy algorithm</a:t>
            </a:r>
            <a:r>
              <a:rPr lang="en-US" sz="2000" dirty="0" smtClean="0"/>
              <a:t>:  Select the set with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Cost/element</a:t>
            </a:r>
            <a:endParaRPr lang="en-US" sz="14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</a:t>
            </a:r>
            <a:r>
              <a:rPr lang="en-US" dirty="0" smtClean="0"/>
              <a:t>cost per element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 smtClean="0"/>
                  <a:t> : </a:t>
                </a:r>
                <a:r>
                  <a:rPr lang="en-US" sz="3200" b="1" dirty="0" smtClean="0"/>
                  <a:t>present in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 smtClean="0"/>
                  <a:t> but </a:t>
                </a:r>
                <a:r>
                  <a:rPr lang="en-US" sz="3200" b="1" u="sng" dirty="0" smtClean="0"/>
                  <a:t>not</a:t>
                </a:r>
                <a:r>
                  <a:rPr lang="en-US" sz="3200" b="1" dirty="0" smtClean="0"/>
                  <a:t> in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Greedy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of these elements    </a:t>
                </a:r>
              </a:p>
              <a:p>
                <a:r>
                  <a:rPr lang="en-US" dirty="0" smtClean="0"/>
                  <a:t>in optimal algorithm 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of these elements </a:t>
                </a:r>
              </a:p>
              <a:p>
                <a:r>
                  <a:rPr lang="en-US" dirty="0" smtClean="0"/>
                  <a:t>in greedy algorithm 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          </a:t>
                    </a:r>
                  </a:p>
                  <a:p>
                    <a:r>
                      <a:rPr lang="en-US" dirty="0" smtClean="0"/>
                      <a:t>in greedy algorithm =  </a:t>
                    </a: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?</a:t>
                    </a:r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 smtClean="0"/>
              <a:t>Any sequence</a:t>
            </a:r>
            <a:r>
              <a:rPr lang="en-US" sz="3200" b="1" dirty="0" smtClean="0"/>
              <a:t> of selecting the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set cover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…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Cost of these elements    </a:t>
                    </a:r>
                  </a:p>
                  <a:p>
                    <a:r>
                      <a:rPr lang="en-US" dirty="0" smtClean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191000" y="3516868"/>
            <a:ext cx="4613241" cy="2152709"/>
            <a:chOff x="4191000" y="3516868"/>
            <a:chExt cx="4613241" cy="2152709"/>
          </a:xfrm>
        </p:grpSpPr>
        <p:grpSp>
          <p:nvGrpSpPr>
            <p:cNvPr id="123" name="Group 122"/>
            <p:cNvGrpSpPr/>
            <p:nvPr/>
          </p:nvGrpSpPr>
          <p:grpSpPr>
            <a:xfrm>
              <a:off x="4191000" y="3516868"/>
              <a:ext cx="4613241" cy="2152709"/>
              <a:chOff x="4184002" y="3516868"/>
              <a:chExt cx="4613241" cy="2152709"/>
            </a:xfrm>
          </p:grpSpPr>
          <p:sp>
            <p:nvSpPr>
              <p:cNvPr id="125" name="Right Brace 124"/>
              <p:cNvSpPr/>
              <p:nvPr/>
            </p:nvSpPr>
            <p:spPr>
              <a:xfrm>
                <a:off x="4184002" y="3516868"/>
                <a:ext cx="281318" cy="587574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486400" y="4992469"/>
                    <a:ext cx="3310843" cy="677108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Cost of these elements in greedy </a:t>
                    </a:r>
                  </a:p>
                  <a:p>
                    <a:r>
                      <a:rPr lang="en-US" dirty="0" smtClean="0"/>
                      <a:t>algorithm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≤</m:t>
                            </m:r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dirty="0">
                            <a:latin typeface="Cambria Math"/>
                          </a:rPr>
                          <m:t>𝐥𝐨𝐠</m:t>
                        </m:r>
                        <m:r>
                          <a:rPr lang="en-US" b="1" i="1" dirty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310843" cy="6771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284" t="-3540" r="-2202" b="-141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>
              <a:stCxn id="125" idx="1"/>
            </p:cNvCxnSpPr>
            <p:nvPr/>
          </p:nvCxnSpPr>
          <p:spPr>
            <a:xfrm>
              <a:off x="4472318" y="3810655"/>
              <a:ext cx="1021080" cy="11818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6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Handling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By designing </a:t>
            </a:r>
            <a:r>
              <a:rPr lang="en-US" sz="2800" b="1" dirty="0" smtClean="0">
                <a:solidFill>
                  <a:srgbClr val="7030A0"/>
                </a:solidFill>
              </a:rPr>
              <a:t>Approximation Algorithms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core</a:t>
            </a:r>
            <a:r>
              <a:rPr lang="en-US" sz="3200" dirty="0" smtClean="0"/>
              <a:t> of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Visualize the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 smtClean="0">
                    <a:solidFill>
                      <a:srgbClr val="7030A0"/>
                    </a:solidFill>
                  </a:rPr>
                </a:br>
                <a:r>
                  <a:rPr lang="en-US" sz="2800" b="1" dirty="0" smtClean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219200" y="4495800"/>
                <a:ext cx="64770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greedy algorithm </a:t>
                </a:r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495800"/>
                <a:ext cx="64770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3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by greedy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 greedy algorithm achieves an </a:t>
                </a:r>
                <a:r>
                  <a:rPr lang="en-US" sz="2000" b="1" dirty="0" smtClean="0"/>
                  <a:t>approximation ratio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every</a:t>
                </a:r>
                <a:r>
                  <a:rPr lang="en-US" sz="2000" dirty="0" smtClean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 </a:t>
                </a:r>
                <a:r>
                  <a:rPr lang="en-US" sz="2000" dirty="0" smtClean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Any polynomial algorithm for set cover with approx. ratio &lt;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It is impossible unless “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=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”.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35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course ends here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Thanks a lot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course ends here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Thanks a lot for </a:t>
            </a:r>
          </a:p>
          <a:p>
            <a:r>
              <a:rPr lang="en-US" sz="2000" dirty="0" smtClean="0"/>
              <a:t>Giving me an opportunity to share the joy of algorithm design &amp; analysis.</a:t>
            </a:r>
          </a:p>
          <a:p>
            <a:r>
              <a:rPr lang="en-US" sz="2000" dirty="0" smtClean="0"/>
              <a:t>For sparing your (those who attended the classes) precious time.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look forward to your feedback/criticism in the review </a:t>
            </a:r>
            <a:r>
              <a:rPr lang="en-US" sz="2000" dirty="0" smtClean="0"/>
              <a:t>forms that you filled. </a:t>
            </a:r>
          </a:p>
          <a:p>
            <a:pPr marL="0" indent="0">
              <a:buNone/>
            </a:pPr>
            <a:r>
              <a:rPr lang="en-US" sz="2000" dirty="0" smtClean="0"/>
              <a:t>I </a:t>
            </a:r>
            <a:r>
              <a:rPr lang="en-US" sz="2000" dirty="0" smtClean="0"/>
              <a:t>shall </a:t>
            </a:r>
            <a:r>
              <a:rPr lang="en-US" sz="2000" dirty="0" smtClean="0"/>
              <a:t>read them carefully and try </a:t>
            </a:r>
            <a:r>
              <a:rPr lang="en-US" sz="2000" dirty="0" smtClean="0"/>
              <a:t>my best to </a:t>
            </a:r>
            <a:r>
              <a:rPr lang="en-US" sz="2000" dirty="0" smtClean="0"/>
              <a:t>…</a:t>
            </a:r>
          </a:p>
          <a:p>
            <a:pPr marL="0" indent="0" algn="ctr">
              <a:buNone/>
            </a:pPr>
            <a:r>
              <a:rPr lang="en-US" sz="2000" dirty="0" smtClean="0"/>
              <a:t>… </a:t>
            </a:r>
            <a:r>
              <a:rPr lang="en-US" sz="2000" dirty="0" smtClean="0"/>
              <a:t>to improve </a:t>
            </a:r>
            <a:r>
              <a:rPr lang="en-US" sz="2000" dirty="0" smtClean="0"/>
              <a:t>myself </a:t>
            </a:r>
            <a:r>
              <a:rPr lang="en-US" sz="2000" dirty="0" smtClean="0"/>
              <a:t>as </a:t>
            </a:r>
            <a:r>
              <a:rPr lang="en-US" sz="2000" dirty="0" smtClean="0"/>
              <a:t>an instructor of algorithms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</a:t>
                </a:r>
                <a:r>
                  <a:rPr lang="en-US" sz="2000" dirty="0" smtClean="0"/>
                  <a:t>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</a:t>
                </a:r>
                <a:r>
                  <a:rPr lang="en-US" sz="2000" dirty="0" smtClean="0"/>
                  <a:t>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triangle inequality holds : 	  	       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triangle inequality does not hold:  </a:t>
                </a:r>
                <a:r>
                  <a:rPr lang="en-US" sz="2000" b="1" dirty="0" smtClean="0"/>
                  <a:t>no constant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Set Cover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48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246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106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 discrete Math </a:t>
            </a:r>
            <a:r>
              <a:rPr lang="en-US" dirty="0" smtClean="0">
                <a:solidFill>
                  <a:srgbClr val="0070C0"/>
                </a:solidFill>
              </a:rPr>
              <a:t>Gem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discrete math</a:t>
            </a:r>
            <a:r>
              <a:rPr lang="en-US" sz="3200" b="1" dirty="0" smtClean="0"/>
              <a:t> gem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 such that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15175</TotalTime>
  <Words>2409</Words>
  <Application>Microsoft Office PowerPoint</Application>
  <PresentationFormat>On-screen Show (4:3)</PresentationFormat>
  <Paragraphs>376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Handling NP-complete Problems</vt:lpstr>
      <vt:lpstr>Approximation algorithms </vt:lpstr>
      <vt:lpstr>Set Cover Problem</vt:lpstr>
      <vt:lpstr>Set Cover Problem </vt:lpstr>
      <vt:lpstr>Set Cover Problem </vt:lpstr>
      <vt:lpstr>Set Cover Problem </vt:lpstr>
      <vt:lpstr>A discrete Math Gem</vt:lpstr>
      <vt:lpstr>A discrete math gem</vt:lpstr>
      <vt:lpstr>PowerPoint Presentation</vt:lpstr>
      <vt:lpstr>Set Cover Problem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PowerPoint Presentation</vt:lpstr>
      <vt:lpstr>PowerPoint Presentation</vt:lpstr>
      <vt:lpstr>Conclusion</vt:lpstr>
      <vt:lpstr>The course ends here</vt:lpstr>
      <vt:lpstr>The course ends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1430</cp:revision>
  <dcterms:created xsi:type="dcterms:W3CDTF">2011-12-03T04:13:03Z</dcterms:created>
  <dcterms:modified xsi:type="dcterms:W3CDTF">2015-11-13T04:38:19Z</dcterms:modified>
</cp:coreProperties>
</file>