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547" r:id="rId2"/>
    <p:sldId id="527" r:id="rId3"/>
    <p:sldId id="577" r:id="rId4"/>
    <p:sldId id="581" r:id="rId5"/>
    <p:sldId id="584" r:id="rId6"/>
    <p:sldId id="585" r:id="rId7"/>
    <p:sldId id="586" r:id="rId8"/>
    <p:sldId id="587" r:id="rId9"/>
    <p:sldId id="595" r:id="rId10"/>
    <p:sldId id="588" r:id="rId11"/>
    <p:sldId id="591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4" r:id="rId20"/>
    <p:sldId id="60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6978" autoAdjust="0"/>
  </p:normalViewPr>
  <p:slideViewPr>
    <p:cSldViewPr>
      <p:cViewPr varScale="1">
        <p:scale>
          <a:sx n="114" d="100"/>
          <a:sy n="11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610.png"/><Relationship Id="rId18" Type="http://schemas.openxmlformats.org/officeDocument/2006/relationships/image" Target="../media/image19.png"/><Relationship Id="rId3" Type="http://schemas.openxmlformats.org/officeDocument/2006/relationships/image" Target="../media/image80.png"/><Relationship Id="rId21" Type="http://schemas.openxmlformats.org/officeDocument/2006/relationships/image" Target="../media/image22.png"/><Relationship Id="rId7" Type="http://schemas.openxmlformats.org/officeDocument/2006/relationships/image" Target="../media/image120.png"/><Relationship Id="rId12" Type="http://schemas.openxmlformats.org/officeDocument/2006/relationships/image" Target="../media/image611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11.png"/><Relationship Id="rId24" Type="http://schemas.openxmlformats.org/officeDocument/2006/relationships/image" Target="../media/image24.png"/><Relationship Id="rId5" Type="http://schemas.openxmlformats.org/officeDocument/2006/relationships/image" Target="../media/image100.png"/><Relationship Id="rId15" Type="http://schemas.openxmlformats.org/officeDocument/2006/relationships/image" Target="../media/image9.png"/><Relationship Id="rId23" Type="http://schemas.openxmlformats.org/officeDocument/2006/relationships/image" Target="../media/image23.png"/><Relationship Id="rId10" Type="http://schemas.openxmlformats.org/officeDocument/2006/relationships/image" Target="../media/image150.png"/><Relationship Id="rId19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.png"/><Relationship Id="rId22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0.png"/><Relationship Id="rId7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8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CS345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Multiplication of two polynomials </a:t>
            </a:r>
            <a:r>
              <a:rPr lang="en-US" sz="20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2895600" y="5715000"/>
            <a:ext cx="3733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most nontrivial application of </a:t>
            </a:r>
            <a:r>
              <a:rPr lang="en-US" sz="1400" b="1" dirty="0">
                <a:solidFill>
                  <a:schemeClr val="tx1"/>
                </a:solidFill>
              </a:rPr>
              <a:t>Divide and Conquer </a:t>
            </a:r>
            <a:r>
              <a:rPr lang="en-US" sz="1400" dirty="0" smtClean="0">
                <a:solidFill>
                  <a:schemeClr val="tx1"/>
                </a:solidFill>
              </a:rPr>
              <a:t>paradigm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200" b="1" dirty="0" smtClean="0"/>
              <a:t>approach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                  =                              </a:t>
                </a:r>
                <a:r>
                  <a:rPr lang="en-US" sz="1800" b="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b="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 smtClean="0"/>
                  <a:t>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18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Answer</a:t>
                </a:r>
                <a:r>
                  <a:rPr lang="en-US" sz="1800" dirty="0" smtClean="0">
                    <a:sym typeface="Wingdings" pitchFamily="2" charset="2"/>
                  </a:rPr>
                  <a:t>:              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Evaluating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1800" dirty="0" smtClean="0"/>
                  <a:t>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            +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  +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135563"/>
              </a:xfrm>
              <a:blipFill rotWithShape="1">
                <a:blip r:embed="rId2"/>
                <a:stretch>
                  <a:fillRect l="-62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438400"/>
            <a:ext cx="2819400" cy="750332"/>
            <a:chOff x="1219200" y="2514600"/>
            <a:chExt cx="2819400" cy="750332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398776" y="1335024"/>
              <a:ext cx="460248" cy="28194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17" y="2819400"/>
                <a:ext cx="1113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638800" y="2438400"/>
            <a:ext cx="2743200" cy="750332"/>
            <a:chOff x="4648200" y="2514600"/>
            <a:chExt cx="2743200" cy="75033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5789676" y="1373124"/>
              <a:ext cx="460248" cy="2743200"/>
            </a:xfrm>
            <a:prstGeom prst="rightBrac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895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32" y="2819400"/>
                <a:ext cx="104406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38" y="5029200"/>
                <a:ext cx="325916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6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𝒆𝒗𝒆𝒏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4248"/>
                <a:ext cx="2612703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2103" t="-6452" r="-303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𝒐𝒅𝒅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44248"/>
                <a:ext cx="2532553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2169" t="-6452" r="-313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/>
                  <a:t>) work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59083"/>
                <a:ext cx="926664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316" t="-1961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45268"/>
                <a:ext cx="316413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45268"/>
                <a:ext cx="3148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loud Callout 20"/>
          <p:cNvSpPr/>
          <p:nvPr/>
        </p:nvSpPr>
        <p:spPr>
          <a:xfrm>
            <a:off x="4267200" y="6019800"/>
            <a:ext cx="4724400" cy="762000"/>
          </a:xfrm>
          <a:prstGeom prst="cloudCallout">
            <a:avLst>
              <a:gd name="adj1" fmla="val -34062"/>
              <a:gd name="adj2" fmla="val 563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Think for a few minutes about the details of the 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</a:rPr>
              <a:t>Divide </a:t>
            </a:r>
            <a:r>
              <a:rPr lang="en-US" sz="1200" b="1" dirty="0">
                <a:solidFill>
                  <a:srgbClr val="7030A0"/>
                </a:solidFill>
              </a:rPr>
              <a:t>and </a:t>
            </a:r>
            <a:r>
              <a:rPr lang="en-US" sz="1200" b="1" dirty="0" smtClean="0">
                <a:solidFill>
                  <a:srgbClr val="7030A0"/>
                </a:solidFill>
              </a:rPr>
              <a:t>Conquer</a:t>
            </a:r>
            <a:r>
              <a:rPr lang="en-US" sz="1200" dirty="0" smtClean="0">
                <a:solidFill>
                  <a:schemeClr val="tx1"/>
                </a:solidFill>
              </a:rPr>
              <a:t> algorithm based on this equality.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4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  <p:bldP spid="15" grpId="0" animBg="1"/>
      <p:bldP spid="8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Solving the sub-problem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</a:t>
                </a:r>
                <a:r>
                  <a:rPr lang="en-US" sz="1800" dirty="0"/>
                  <a:t>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</a:t>
                </a:r>
                <a:r>
                  <a:rPr lang="en-US" sz="1800" dirty="0" smtClean="0"/>
                  <a:t>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degree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points</a:t>
            </a:r>
          </a:p>
          <a:p>
            <a:r>
              <a:rPr lang="en-US" sz="1200" b="1" dirty="0" smtClean="0"/>
              <a:t> for </a:t>
            </a:r>
          </a:p>
          <a:p>
            <a:r>
              <a:rPr lang="en-US" sz="1200" b="1" dirty="0" smtClean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6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7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19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86400" y="57557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?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7557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distinct numbers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Recalling elementary 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2895600" y="5257800"/>
            <a:ext cx="3733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Some of you will start loving complex numbers after seeing their magical role in solving this problem.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=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plane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Vector addition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Magnitudes get multiplied &amp;</a:t>
            </a:r>
          </a:p>
          <a:p>
            <a:r>
              <a:rPr lang="en-US" sz="1400" dirty="0" smtClean="0"/>
              <a:t>Arguments get added… beautiful </a:t>
            </a:r>
            <a:r>
              <a:rPr lang="en-US" sz="1400" dirty="0" smtClean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13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Complex roots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unity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number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=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=   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plane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 circle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loud Callout 1"/>
              <p:cNvSpPr/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must lie on the unit circle. But where exactly …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724400"/>
                <a:ext cx="1828800" cy="993648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Complex roots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unity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?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odd</a:t>
                </a:r>
                <a:r>
                  <a:rPr lang="en-US" sz="20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Solving the sub-problem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degree</a:t>
            </a:r>
            <a:endParaRPr 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points</a:t>
            </a:r>
          </a:p>
          <a:p>
            <a:r>
              <a:rPr lang="en-US" sz="1200" b="1" dirty="0" smtClean="0"/>
              <a:t> for </a:t>
            </a:r>
          </a:p>
          <a:p>
            <a:r>
              <a:rPr lang="en-US" sz="1200" b="1" dirty="0" smtClean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/>
                  <a:t>Coefficient </a:t>
                </a:r>
              </a:p>
              <a:p>
                <a:r>
                  <a:rPr lang="en-US" sz="1600" dirty="0" err="1" smtClean="0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</a:t>
            </a:r>
            <a:r>
              <a:rPr lang="en-US" sz="3600" b="1" dirty="0" smtClean="0">
                <a:solidFill>
                  <a:srgbClr val="7030A0"/>
                </a:solidFill>
              </a:rPr>
              <a:t>2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/>
                  <a:t>(</a:t>
                </a:r>
                <a:r>
                  <a:rPr lang="en-US" sz="1800" u="sng" dirty="0" err="1" smtClean="0"/>
                  <a:t>point,value</a:t>
                </a:r>
                <a:r>
                  <a:rPr lang="en-US" sz="1800" u="sng" dirty="0" smtClean="0"/>
                  <a:t>)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Compute its coefficient representation.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where</a:t>
                </a:r>
                <a:endParaRPr lang="en-US" sz="18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        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How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Establish a relation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Do this homework sincerely if you wish to internalize the entire solution of the problem 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763000" cy="5059363"/>
              </a:xfrm>
              <a:blipFill rotWithShape="1">
                <a:blip r:embed="rId2"/>
                <a:stretch>
                  <a:fillRect l="-556" t="-602" b="-5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066800"/>
            <a:ext cx="7924800" cy="1219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5943600" y="3581400"/>
            <a:ext cx="3124200" cy="1143000"/>
          </a:xfrm>
          <a:prstGeom prst="cloudCallout">
            <a:avLst>
              <a:gd name="adj1" fmla="val -32464"/>
              <a:gd name="adj2" fmla="val 871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be that polynomial.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…Think simple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971800"/>
                <a:ext cx="40082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21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400"/>
                <a:ext cx="42317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43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9072" y="4572000"/>
            <a:ext cx="68371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C31"/>
                </a:solidFill>
              </a:rPr>
              <a:t>Hint</a:t>
            </a:r>
            <a:r>
              <a:rPr lang="en-US" dirty="0"/>
              <a:t>: This problem can </a:t>
            </a:r>
            <a:r>
              <a:rPr lang="en-US" dirty="0" smtClean="0"/>
              <a:t>also be </a:t>
            </a:r>
            <a:r>
              <a:rPr lang="en-US" dirty="0"/>
              <a:t>viewed as </a:t>
            </a:r>
            <a:r>
              <a:rPr lang="en-US" dirty="0" smtClean="0"/>
              <a:t>an evaluation </a:t>
            </a:r>
            <a:r>
              <a:rPr lang="en-US" dirty="0"/>
              <a:t>of a </a:t>
            </a:r>
            <a:r>
              <a:rPr lang="en-US" dirty="0" smtClean="0"/>
              <a:t>polynomial.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0" grpId="0" animBg="1"/>
      <p:bldP spid="8" grpId="0" animBg="1"/>
      <p:bldP spid="9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so many beautiful lessons that you may get from this algorithm. </a:t>
            </a:r>
          </a:p>
          <a:p>
            <a:endParaRPr lang="en-US" sz="2000" dirty="0"/>
          </a:p>
          <a:p>
            <a:r>
              <a:rPr lang="en-US" sz="2000" dirty="0" smtClean="0"/>
              <a:t>Revisit it multiple times…</a:t>
            </a:r>
          </a:p>
          <a:p>
            <a:endParaRPr lang="en-US" sz="2000" dirty="0" smtClean="0"/>
          </a:p>
          <a:p>
            <a:r>
              <a:rPr lang="en-US" sz="2000" dirty="0" smtClean="0"/>
              <a:t>Review it from multiple perspectives…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</a:t>
            </a:r>
            <a:r>
              <a:rPr lang="en-US" sz="3600" b="1" dirty="0" smtClean="0">
                <a:sym typeface="Wingdings" pitchFamily="2" charset="2"/>
              </a:rPr>
              <a:t>algorithm for </a:t>
            </a:r>
            <a:br>
              <a:rPr lang="en-US" sz="3600" b="1" dirty="0" smtClean="0">
                <a:sym typeface="Wingdings" pitchFamily="2" charset="2"/>
              </a:rPr>
            </a:br>
            <a:r>
              <a:rPr lang="en-US" sz="3600" b="1" dirty="0" smtClean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ym typeface="Wingdings" pitchFamily="2" charset="2"/>
              </a:rPr>
              <a:t>Multiplying </a:t>
            </a:r>
            <a:r>
              <a:rPr lang="en-US" sz="3200" b="1" dirty="0">
                <a:sym typeface="Wingdings" pitchFamily="2" charset="2"/>
              </a:rPr>
              <a:t>two </a:t>
            </a:r>
            <a:r>
              <a:rPr lang="en-US" sz="3200" b="1" dirty="0" smtClean="0">
                <a:sym typeface="Wingdings" pitchFamily="2" charset="2"/>
              </a:rPr>
              <a:t>polynomials</a:t>
            </a:r>
            <a:br>
              <a:rPr lang="en-US" sz="3200" b="1" dirty="0" smtClean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 (polynomial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 smtClean="0"/>
                  <a:t>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 smtClean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 smtClean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 smtClean="0"/>
                  <a:t>Signal processing (Discrete Fourier Transform)</a:t>
                </a:r>
              </a:p>
              <a:p>
                <a:r>
                  <a:rPr lang="en-US" sz="1800" dirty="0" smtClean="0"/>
                  <a:t>As practical as sorting and searching</a:t>
                </a:r>
              </a:p>
              <a:p>
                <a:r>
                  <a:rPr lang="en-US" sz="1800" dirty="0" smtClean="0"/>
                  <a:t>Multiplication of two integers.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593" t="-541" b="-10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Alternate representation</a:t>
            </a:r>
            <a:r>
              <a:rPr lang="en-US" sz="3200" b="1" dirty="0" smtClean="0">
                <a:sym typeface="Wingdings" pitchFamily="2" charset="2"/>
              </a:rPr>
              <a:t> </a:t>
            </a:r>
            <a:r>
              <a:rPr lang="en-US" sz="3200" b="1" dirty="0">
                <a:sym typeface="Wingdings" pitchFamily="2" charset="2"/>
              </a:rPr>
              <a:t>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exists a </a:t>
                </a:r>
                <a:r>
                  <a:rPr lang="en-US" sz="1800" b="1" dirty="0" smtClean="0"/>
                  <a:t>unique</a:t>
                </a:r>
                <a:r>
                  <a:rPr lang="en-US" sz="1800" dirty="0" smtClean="0"/>
                  <a:t>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 smtClean="0"/>
                  <a:t>  such that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Advantage</a:t>
                </a:r>
                <a:r>
                  <a:rPr lang="en-US" sz="1800" dirty="0" smtClean="0"/>
                  <a:t> of </a:t>
                </a:r>
                <a:r>
                  <a:rPr lang="en-US" sz="1800" u="sng" dirty="0"/>
                  <a:t>(</a:t>
                </a:r>
                <a:r>
                  <a:rPr lang="en-US" sz="1800" u="sng" dirty="0" err="1"/>
                  <a:t>point,value</a:t>
                </a:r>
                <a:r>
                  <a:rPr lang="en-US" sz="1800" u="sng" dirty="0"/>
                  <a:t>) </a:t>
                </a:r>
                <a:r>
                  <a:rPr lang="en-US" sz="1800" u="sng" dirty="0" smtClean="0"/>
                  <a:t>representation</a:t>
                </a:r>
                <a:r>
                  <a:rPr lang="en-US" sz="1800" dirty="0" smtClean="0"/>
                  <a:t>:</a:t>
                </a:r>
                <a:r>
                  <a:rPr lang="en-US" sz="1800" u="sng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are evaluated on any set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values,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we can compute </a:t>
                </a:r>
                <a:r>
                  <a:rPr lang="en-US" sz="1800" u="sng" dirty="0"/>
                  <a:t>(</a:t>
                </a:r>
                <a:r>
                  <a:rPr lang="en-US" sz="1800" u="sng" dirty="0" err="1"/>
                  <a:t>point,value</a:t>
                </a:r>
                <a:r>
                  <a:rPr lang="en-US" sz="1800" u="sng" dirty="0"/>
                  <a:t>) </a:t>
                </a:r>
                <a:r>
                  <a:rPr lang="en-US" sz="1800" u="sng" dirty="0" smtClean="0"/>
                  <a:t>representation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 rotWithShape="1">
                <a:blip r:embed="rId2"/>
                <a:stretch>
                  <a:fillRect l="-55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3200400" y="3276600"/>
            <a:ext cx="2667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point,value</a:t>
            </a:r>
            <a:r>
              <a:rPr lang="en-US" dirty="0" smtClean="0">
                <a:solidFill>
                  <a:schemeClr val="tx1"/>
                </a:solidFill>
              </a:rPr>
              <a:t>) representation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loud Callout 1"/>
              <p:cNvSpPr/>
              <p:nvPr/>
            </p:nvSpPr>
            <p:spPr>
              <a:xfrm>
                <a:off x="5181600" y="5029200"/>
                <a:ext cx="3962400" cy="1447800"/>
              </a:xfrm>
              <a:prstGeom prst="cloudCallout">
                <a:avLst>
                  <a:gd name="adj1" fmla="val -36327"/>
                  <a:gd name="adj2" fmla="val 632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This advantage inspired the inventors of the O(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 time algorithm for multiplying two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polynomials to come up with a road map on the following slide.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029200"/>
                <a:ext cx="3962400" cy="1447800"/>
              </a:xfrm>
              <a:prstGeom prst="cloudCallout">
                <a:avLst>
                  <a:gd name="adj1" fmla="val -36327"/>
                  <a:gd name="adj2" fmla="val 6322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Questions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two </a:t>
                </a:r>
                <a:r>
                  <a:rPr lang="en-US" sz="1800" dirty="0"/>
                  <a:t>polynomial </a:t>
                </a:r>
                <a:r>
                  <a:rPr lang="en-US" sz="1800" dirty="0" smtClean="0"/>
                  <a:t>of </a:t>
                </a:r>
                <a:r>
                  <a:rPr lang="en-US" sz="1800" dirty="0"/>
                  <a:t>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1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nd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  <a:r>
                  <a:rPr lang="en-US" sz="1800" dirty="0" smtClean="0"/>
                  <a:t>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</a:t>
                </a:r>
                <a:r>
                  <a:rPr lang="en-US" sz="1800" dirty="0" smtClean="0"/>
                  <a:t>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} and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 smtClean="0"/>
                  <a:t> : How efficiently can we compute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 smtClean="0"/>
                  <a:t> : What should be the </a:t>
                </a:r>
                <a:r>
                  <a:rPr lang="en-US" sz="1800" b="1" dirty="0" smtClean="0"/>
                  <a:t>smallest</a:t>
                </a:r>
                <a:r>
                  <a:rPr lang="en-US" sz="18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  <a:r>
                  <a:rPr lang="en-US" sz="1800" dirty="0" smtClean="0"/>
                  <a:t> is a (</a:t>
                </a:r>
                <a:r>
                  <a:rPr lang="en-US" sz="1800" dirty="0" err="1" smtClean="0"/>
                  <a:t>point,value</a:t>
                </a:r>
                <a:r>
                  <a:rPr lang="en-US" sz="1800" dirty="0" smtClean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Roadmap</a:t>
            </a:r>
            <a:r>
              <a:rPr lang="en-US" sz="3200" b="1" dirty="0" smtClean="0"/>
              <a:t> of solving the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/>
                  <a:t>Coefficient </a:t>
                </a:r>
              </a:p>
              <a:p>
                <a:r>
                  <a:rPr lang="en-US" sz="1600" dirty="0" err="1" smtClean="0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  <a:endParaRPr lang="en-US" dirty="0" smtClean="0"/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57200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/>
                  <a:t>coefficient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Choose  </a:t>
                </a:r>
                <a:r>
                  <a:rPr lang="en-US" sz="1800" b="1" dirty="0" smtClean="0"/>
                  <a:t>any </a:t>
                </a:r>
                <a:r>
                  <a:rPr lang="en-US" sz="18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Notations and assumption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 =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is power of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.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76962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}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93268"/>
                <a:ext cx="13698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56" t="-8197" r="-7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715000" y="3505200"/>
            <a:ext cx="2971800" cy="1066800"/>
          </a:xfrm>
          <a:prstGeom prst="cloudCallout">
            <a:avLst>
              <a:gd name="adj1" fmla="val -32464"/>
              <a:gd name="adj2" fmla="val 871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How to solve the problem using</a:t>
            </a:r>
            <a:r>
              <a:rPr lang="en-US" sz="1200" b="1" dirty="0" smtClean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Divide </a:t>
            </a:r>
            <a:r>
              <a:rPr lang="en-US" sz="1200" b="1" dirty="0">
                <a:solidFill>
                  <a:srgbClr val="7030A0"/>
                </a:solidFill>
              </a:rPr>
              <a:t>and </a:t>
            </a:r>
            <a:r>
              <a:rPr lang="en-US" sz="1200" b="1" dirty="0" smtClean="0">
                <a:solidFill>
                  <a:srgbClr val="7030A0"/>
                </a:solidFill>
              </a:rPr>
              <a:t>Conquer 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01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Sub-problem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 a polynomial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:r>
                  <a:rPr lang="en-US" sz="1800" u="sng" dirty="0" smtClean="0"/>
                  <a:t>coefficient representation</a:t>
                </a:r>
                <a:r>
                  <a:rPr lang="en-US" sz="1800" dirty="0" smtClean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Choose  </a:t>
                </a:r>
                <a:r>
                  <a:rPr lang="en-US" sz="1800" b="1" dirty="0" smtClean="0"/>
                  <a:t>any </a:t>
                </a:r>
                <a:r>
                  <a:rPr lang="en-US" sz="1800" dirty="0" smtClean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How to express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 smtClean="0"/>
                  <a:t> as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6C31"/>
                    </a:solidFill>
                  </a:rPr>
                  <a:t>An obvious approach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 …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 rotWithShape="1">
                <a:blip r:embed="rId2"/>
                <a:stretch>
                  <a:fillRect l="-556" t="-674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0000"/>
                <a:ext cx="41207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19400" y="5334000"/>
            <a:ext cx="4495800" cy="609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19400" y="5410200"/>
            <a:ext cx="4343400" cy="533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Think for a moment for any set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you like and freeze it.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90800"/>
                <a:ext cx="5334000" cy="381000"/>
              </a:xfrm>
              <a:prstGeom prst="borderCallout1">
                <a:avLst>
                  <a:gd name="adj1" fmla="val 49576"/>
                  <a:gd name="adj2" fmla="val -562"/>
                  <a:gd name="adj3" fmla="val -8601"/>
                  <a:gd name="adj4" fmla="val -15449"/>
                </a:avLst>
              </a:prstGeom>
              <a:blipFill rotWithShape="1"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You might like to revisit this approach later to investigate its uselessness once you fully understand the 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solidFill>
                      <a:schemeClr val="tx1"/>
                    </a:solidFill>
                  </a:rPr>
                  <a:t>log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 time</a:t>
                </a:r>
              </a:p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en-US" sz="11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3505200"/>
                <a:ext cx="2584857" cy="12954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5" grpId="1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2619</Words>
  <Application>Microsoft Office PowerPoint</Application>
  <PresentationFormat>On-screen Show (4:3)</PresentationFormat>
  <Paragraphs>398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CS345 </vt:lpstr>
      <vt:lpstr>Recap from Lecture 1</vt:lpstr>
      <vt:lpstr>An algorithm for  multiplying two polynomials</vt:lpstr>
      <vt:lpstr>Multiplying two polynomials </vt:lpstr>
      <vt:lpstr>Alternate representation of a polynomial ? </vt:lpstr>
      <vt:lpstr>Questions </vt:lpstr>
      <vt:lpstr>Roadmap of solving the problem</vt:lpstr>
      <vt:lpstr>Sub-problem 1</vt:lpstr>
      <vt:lpstr>Sub-problem 1</vt:lpstr>
      <vt:lpstr>Divide and Conquer approach</vt:lpstr>
      <vt:lpstr>Solving the sub-problem </vt:lpstr>
      <vt:lpstr>Complex numbers</vt:lpstr>
      <vt:lpstr>Complex numbers</vt:lpstr>
      <vt:lpstr>Complex roots of unity</vt:lpstr>
      <vt:lpstr>Complex roots of unity</vt:lpstr>
      <vt:lpstr>Complex roots of unity</vt:lpstr>
      <vt:lpstr>Solving the sub-problem </vt:lpstr>
      <vt:lpstr>PowerPoint Presentation</vt:lpstr>
      <vt:lpstr>Sub-problem 2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680</cp:revision>
  <dcterms:created xsi:type="dcterms:W3CDTF">2011-12-03T04:13:03Z</dcterms:created>
  <dcterms:modified xsi:type="dcterms:W3CDTF">2015-08-03T11:21:28Z</dcterms:modified>
</cp:coreProperties>
</file>