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74" r:id="rId2"/>
    <p:sldId id="420" r:id="rId3"/>
    <p:sldId id="421" r:id="rId4"/>
    <p:sldId id="422" r:id="rId5"/>
    <p:sldId id="423" r:id="rId6"/>
    <p:sldId id="388" r:id="rId7"/>
    <p:sldId id="390" r:id="rId8"/>
    <p:sldId id="389" r:id="rId9"/>
    <p:sldId id="391" r:id="rId10"/>
    <p:sldId id="393" r:id="rId11"/>
    <p:sldId id="394" r:id="rId12"/>
    <p:sldId id="392" r:id="rId13"/>
    <p:sldId id="395" r:id="rId14"/>
    <p:sldId id="396" r:id="rId15"/>
    <p:sldId id="397" r:id="rId16"/>
    <p:sldId id="399" r:id="rId17"/>
    <p:sldId id="400" r:id="rId18"/>
    <p:sldId id="401" r:id="rId19"/>
    <p:sldId id="418" r:id="rId20"/>
    <p:sldId id="365" r:id="rId21"/>
    <p:sldId id="368" r:id="rId22"/>
    <p:sldId id="382" r:id="rId23"/>
    <p:sldId id="425" r:id="rId24"/>
    <p:sldId id="426" r:id="rId25"/>
    <p:sldId id="384" r:id="rId26"/>
    <p:sldId id="386" r:id="rId27"/>
    <p:sldId id="387" r:id="rId28"/>
    <p:sldId id="419" r:id="rId29"/>
    <p:sldId id="417" r:id="rId30"/>
    <p:sldId id="41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94676" autoAdjust="0"/>
  </p:normalViewPr>
  <p:slideViewPr>
    <p:cSldViewPr>
      <p:cViewPr>
        <p:scale>
          <a:sx n="85" d="100"/>
          <a:sy n="85" d="100"/>
        </p:scale>
        <p:origin x="-2538" y="-6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29.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smtClean="0">
                <a:effectLst>
                  <a:outerShdw blurRad="38100" dist="38100" dir="2700000" algn="tl">
                    <a:srgbClr val="000000">
                      <a:alpha val="43137"/>
                    </a:srgbClr>
                  </a:outerShdw>
                </a:effectLst>
              </a:rPr>
              <a:t>Design and Analysis of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(CS345/CS345A)</a:t>
            </a:r>
            <a:r>
              <a:rPr lang="en-US" sz="3200" b="1" dirty="0" smtClean="0">
                <a:solidFill>
                  <a:srgbClr val="C00000"/>
                </a:solidFill>
              </a:rPr>
              <a:t> </a:t>
            </a:r>
            <a:endParaRPr lang="en-US" b="1" dirty="0">
              <a:solidFill>
                <a:srgbClr val="C00000"/>
              </a:solidFill>
            </a:endParaRPr>
          </a:p>
        </p:txBody>
      </p:sp>
      <p:sp>
        <p:nvSpPr>
          <p:cNvPr id="3" name="Subtitle 2"/>
          <p:cNvSpPr>
            <a:spLocks noGrp="1"/>
          </p:cNvSpPr>
          <p:nvPr>
            <p:ph type="subTitle" idx="1"/>
          </p:nvPr>
        </p:nvSpPr>
        <p:spPr>
          <a:xfrm>
            <a:off x="914400" y="4572000"/>
            <a:ext cx="7391400" cy="13716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smtClean="0">
                <a:solidFill>
                  <a:srgbClr val="C00000"/>
                </a:solidFill>
              </a:rPr>
              <a:t>Lecture </a:t>
            </a:r>
            <a:r>
              <a:rPr lang="en-US" sz="2400" b="1" dirty="0">
                <a:solidFill>
                  <a:srgbClr val="C00000"/>
                </a:solidFill>
              </a:rPr>
              <a:t>5</a:t>
            </a:r>
            <a:endParaRPr lang="en-US" sz="2400" b="1" dirty="0" smtClean="0">
              <a:solidFill>
                <a:srgbClr val="C00000"/>
              </a:solidFill>
            </a:endParaRPr>
          </a:p>
          <a:p>
            <a:pPr marL="285750" indent="-285750" algn="l" fontAlgn="auto">
              <a:spcAft>
                <a:spcPts val="0"/>
              </a:spcAft>
              <a:buFont typeface="Arial" pitchFamily="34" charset="0"/>
              <a:buChar char="•"/>
              <a:defRPr/>
            </a:pPr>
            <a:r>
              <a:rPr lang="en-US" sz="2000" b="1" dirty="0" smtClean="0">
                <a:solidFill>
                  <a:srgbClr val="006C31"/>
                </a:solidFill>
              </a:rPr>
              <a:t>Homework</a:t>
            </a:r>
            <a:r>
              <a:rPr lang="en-US" sz="2000" b="1" dirty="0" smtClean="0">
                <a:solidFill>
                  <a:srgbClr val="7030A0"/>
                </a:solidFill>
              </a:rPr>
              <a:t> </a:t>
            </a:r>
            <a:r>
              <a:rPr lang="en-US" sz="2000" b="1" dirty="0" smtClean="0">
                <a:solidFill>
                  <a:schemeClr val="tx1"/>
                </a:solidFill>
              </a:rPr>
              <a:t>from the last class    </a:t>
            </a:r>
          </a:p>
          <a:p>
            <a:pPr marL="285750" indent="-285750" algn="l" fontAlgn="auto">
              <a:spcAft>
                <a:spcPts val="0"/>
              </a:spcAft>
              <a:buFont typeface="Arial" pitchFamily="34" charset="0"/>
              <a:buChar char="•"/>
              <a:defRPr/>
            </a:pPr>
            <a:r>
              <a:rPr lang="en-US" sz="1800" b="1" dirty="0" smtClean="0">
                <a:solidFill>
                  <a:srgbClr val="7030A0"/>
                </a:solidFill>
              </a:rPr>
              <a:t>Data Structures</a:t>
            </a:r>
            <a:r>
              <a:rPr lang="en-US" sz="1800" b="1" dirty="0" smtClean="0">
                <a:solidFill>
                  <a:schemeClr val="tx1"/>
                </a:solidFill>
              </a:rPr>
              <a:t> : The power of Binary Search Tree</a:t>
            </a:r>
            <a:endParaRPr lang="en-US" sz="1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smtClean="0">
                <a:solidFill>
                  <a:srgbClr val="7030A0"/>
                </a:solidFill>
              </a:rPr>
              <a:t>Orthogonal</a:t>
            </a:r>
            <a:r>
              <a:rPr lang="en-US" sz="4000" b="1" dirty="0" smtClean="0"/>
              <a:t> Range searching</a:t>
            </a:r>
            <a:endParaRPr lang="en-US" sz="40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52400" y="1600200"/>
                <a:ext cx="8534400" cy="5029200"/>
              </a:xfrm>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2000" dirty="0" smtClean="0"/>
              </a:p>
              <a:p>
                <a:pPr marL="0" indent="0">
                  <a:buNone/>
                </a:pPr>
                <a:r>
                  <a:rPr lang="en-US" sz="2000" b="1" dirty="0" smtClean="0"/>
                  <a:t>Data structure</a:t>
                </a:r>
                <a:r>
                  <a:rPr lang="en-US" sz="2000" dirty="0" smtClean="0"/>
                  <a:t>:   Size = O(</a:t>
                </a:r>
                <a14:m>
                  <m:oMath xmlns:m="http://schemas.openxmlformats.org/officeDocument/2006/math">
                    <m:r>
                      <a:rPr lang="en-US" sz="2000" b="1" i="1">
                        <a:solidFill>
                          <a:srgbClr val="0070C0"/>
                        </a:solidFill>
                        <a:latin typeface="Cambria Math"/>
                      </a:rPr>
                      <m:t>𝒏</m:t>
                    </m:r>
                    <m:r>
                      <a:rPr lang="en-US" sz="2000" b="0" i="0" smtClean="0">
                        <a:solidFill>
                          <a:srgbClr val="0070C0"/>
                        </a:solidFill>
                        <a:latin typeface="Cambria Math"/>
                      </a:rPr>
                      <m:t> </m:t>
                    </m:r>
                    <m:r>
                      <m:rPr>
                        <m:sty m:val="p"/>
                      </m:rPr>
                      <a:rPr lang="en-US" sz="2000" b="0" i="0" smtClean="0">
                        <a:solidFill>
                          <a:schemeClr val="tx1"/>
                        </a:solidFill>
                        <a:latin typeface="Cambria Math"/>
                      </a:rPr>
                      <m:t>log</m:t>
                    </m:r>
                    <m:r>
                      <a:rPr lang="en-US" sz="2000" b="1" i="1" smtClean="0">
                        <a:solidFill>
                          <a:srgbClr val="0070C0"/>
                        </a:solidFill>
                        <a:latin typeface="Cambria Math"/>
                      </a:rPr>
                      <m:t> </m:t>
                    </m:r>
                    <m:r>
                      <a:rPr lang="en-US" sz="2000" b="1" i="1" smtClean="0">
                        <a:solidFill>
                          <a:srgbClr val="0070C0"/>
                        </a:solidFill>
                        <a:latin typeface="Cambria Math"/>
                      </a:rPr>
                      <m:t>𝒏</m:t>
                    </m:r>
                  </m:oMath>
                </a14:m>
                <a:r>
                  <a:rPr lang="en-US" sz="2000" dirty="0" smtClean="0"/>
                  <a:t>),  </a:t>
                </a:r>
              </a:p>
              <a:p>
                <a:pPr marL="0" indent="0">
                  <a:buNone/>
                </a:pPr>
                <a:r>
                  <a:rPr lang="en-US" sz="2000" dirty="0"/>
                  <a:t> </a:t>
                </a:r>
                <a:r>
                  <a:rPr lang="en-US" sz="2000" dirty="0" smtClean="0"/>
                  <a:t>                             Query = </a:t>
                </a:r>
                <a:r>
                  <a:rPr lang="en-US" sz="2000" dirty="0"/>
                  <a:t>O(</a:t>
                </a:r>
                <a14:m>
                  <m:oMath xmlns:m="http://schemas.openxmlformats.org/officeDocument/2006/math">
                    <m:r>
                      <a:rPr lang="en-US" sz="2000" b="1" i="1" smtClean="0">
                        <a:solidFill>
                          <a:srgbClr val="0070C0"/>
                        </a:solidFill>
                        <a:latin typeface="Cambria Math"/>
                      </a:rPr>
                      <m:t>𝒌</m:t>
                    </m:r>
                    <m:r>
                      <a:rPr lang="en-US" sz="2000" b="1" i="1" smtClean="0">
                        <a:solidFill>
                          <a:srgbClr val="0070C0"/>
                        </a:solidFill>
                        <a:latin typeface="Cambria Math"/>
                      </a:rPr>
                      <m:t>+</m:t>
                    </m:r>
                    <m:r>
                      <a:rPr lang="en-US" sz="2000">
                        <a:solidFill>
                          <a:srgbClr val="0070C0"/>
                        </a:solidFill>
                        <a:latin typeface="Cambria Math"/>
                      </a:rPr>
                      <m:t> </m:t>
                    </m:r>
                    <m:sSup>
                      <m:sSupPr>
                        <m:ctrlPr>
                          <a:rPr lang="en-US" sz="2000" b="0" i="1" smtClean="0">
                            <a:latin typeface="Cambria Math"/>
                          </a:rPr>
                        </m:ctrlPr>
                      </m:sSupPr>
                      <m:e>
                        <m:r>
                          <m:rPr>
                            <m:sty m:val="p"/>
                          </m:rPr>
                          <a:rPr lang="en-US" sz="2000">
                            <a:latin typeface="Cambria Math"/>
                          </a:rPr>
                          <m:t>log</m:t>
                        </m:r>
                      </m:e>
                      <m:sup>
                        <m:r>
                          <a:rPr lang="en-US" sz="2000" b="0" i="0" smtClean="0">
                            <a:latin typeface="Cambria Math"/>
                          </a:rPr>
                          <m:t>2</m:t>
                        </m:r>
                      </m:sup>
                    </m:sSup>
                    <m:r>
                      <a:rPr lang="en-US" sz="2000" b="1" i="1">
                        <a:solidFill>
                          <a:srgbClr val="0070C0"/>
                        </a:solidFill>
                        <a:latin typeface="Cambria Math"/>
                      </a:rPr>
                      <m:t> </m:t>
                    </m:r>
                    <m:r>
                      <a:rPr lang="en-US" sz="2000" b="1" i="1">
                        <a:solidFill>
                          <a:srgbClr val="0070C0"/>
                        </a:solidFill>
                        <a:latin typeface="Cambria Math"/>
                      </a:rPr>
                      <m:t>𝒏</m:t>
                    </m:r>
                  </m:oMath>
                </a14:m>
                <a:r>
                  <a:rPr lang="en-US" sz="2000" dirty="0" smtClean="0"/>
                  <a:t>), </a:t>
                </a:r>
              </a:p>
              <a:p>
                <a:pPr marL="0" indent="0">
                  <a:buNone/>
                </a:pPr>
                <a:r>
                  <a:rPr lang="en-US" sz="2000" dirty="0"/>
                  <a:t> </a:t>
                </a:r>
                <a:r>
                  <a:rPr lang="en-US" sz="2000" dirty="0" smtClean="0"/>
                  <a:t>                             Preprocessing time  = </a:t>
                </a:r>
                <a:r>
                  <a:rPr lang="en-US" sz="2000" dirty="0"/>
                  <a:t>O(</a:t>
                </a:r>
                <a14:m>
                  <m:oMath xmlns:m="http://schemas.openxmlformats.org/officeDocument/2006/math">
                    <m:r>
                      <a:rPr lang="en-US" sz="2000" b="1" i="1">
                        <a:solidFill>
                          <a:srgbClr val="0070C0"/>
                        </a:solidFill>
                        <a:latin typeface="Cambria Math"/>
                      </a:rPr>
                      <m:t>𝒏</m:t>
                    </m:r>
                    <m:r>
                      <a:rPr lang="en-US" sz="2000">
                        <a:solidFill>
                          <a:srgbClr val="0070C0"/>
                        </a:solidFill>
                        <a:latin typeface="Cambria Math"/>
                      </a:rPr>
                      <m:t> </m:t>
                    </m:r>
                    <m:r>
                      <m:rPr>
                        <m:sty m:val="p"/>
                      </m:rPr>
                      <a:rPr lang="en-US" sz="2000">
                        <a:latin typeface="Cambria Math"/>
                      </a:rPr>
                      <m:t>log</m:t>
                    </m:r>
                    <m:r>
                      <a:rPr lang="en-US" sz="2000" b="1" i="1">
                        <a:solidFill>
                          <a:srgbClr val="0070C0"/>
                        </a:solidFill>
                        <a:latin typeface="Cambria Math"/>
                      </a:rPr>
                      <m:t> </m:t>
                    </m:r>
                    <m:r>
                      <a:rPr lang="en-US" sz="2000" b="1" i="1">
                        <a:solidFill>
                          <a:srgbClr val="0070C0"/>
                        </a:solidFill>
                        <a:latin typeface="Cambria Math"/>
                      </a:rPr>
                      <m:t>𝒏</m:t>
                    </m:r>
                  </m:oMath>
                </a14:m>
                <a:r>
                  <a:rPr lang="en-US" sz="2000" dirty="0" smtClean="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52400" y="1600200"/>
                <a:ext cx="8534400" cy="5029200"/>
              </a:xfrm>
              <a:blipFill rotWithShape="1">
                <a:blip r:embed="rId2"/>
                <a:stretch>
                  <a:fillRect l="-714" t="-1576" b="-8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10</a:t>
            </a:fld>
            <a:endParaRPr lang="en-US"/>
          </a:p>
        </p:txBody>
      </p:sp>
      <p:grpSp>
        <p:nvGrpSpPr>
          <p:cNvPr id="19" name="Group 18"/>
          <p:cNvGrpSpPr/>
          <p:nvPr/>
        </p:nvGrpSpPr>
        <p:grpSpPr>
          <a:xfrm>
            <a:off x="1524000" y="1752600"/>
            <a:ext cx="5029200" cy="4114800"/>
            <a:chOff x="1524000" y="1752600"/>
            <a:chExt cx="5029200" cy="4114800"/>
          </a:xfrm>
        </p:grpSpPr>
        <p:cxnSp>
          <p:nvCxnSpPr>
            <p:cNvPr id="8" name="Straight Connector 7"/>
            <p:cNvCxnSpPr/>
            <p:nvPr/>
          </p:nvCxnSpPr>
          <p:spPr>
            <a:xfrm>
              <a:off x="1828800" y="1752600"/>
              <a:ext cx="0" cy="411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24000" y="5562600"/>
              <a:ext cx="502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098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89095" y="393823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4384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19500" y="2247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65295"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81500" y="28575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864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8446"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43400" y="5257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209800" y="4800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638800" y="3505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96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505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00400" y="510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953000"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1054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78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72200"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3246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40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724400" y="1905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91000" y="464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4770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257800" y="5181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5029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2860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3352800" y="2819400"/>
            <a:ext cx="2476500" cy="1371600"/>
            <a:chOff x="3352800" y="2819400"/>
            <a:chExt cx="2476500" cy="1371600"/>
          </a:xfrm>
        </p:grpSpPr>
        <p:sp>
          <p:nvSpPr>
            <p:cNvPr id="47" name="Rectangle 46"/>
            <p:cNvSpPr/>
            <p:nvPr/>
          </p:nvSpPr>
          <p:spPr>
            <a:xfrm>
              <a:off x="3352800" y="2819400"/>
              <a:ext cx="2476500" cy="11188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002662" y="3821668"/>
              <a:ext cx="1102738" cy="369332"/>
            </a:xfrm>
            <a:prstGeom prst="rect">
              <a:avLst/>
            </a:prstGeom>
            <a:noFill/>
          </p:spPr>
          <p:txBody>
            <a:bodyPr wrap="none" rtlCol="0">
              <a:spAutoFit/>
            </a:bodyPr>
            <a:lstStyle/>
            <a:p>
              <a:r>
                <a:rPr lang="en-US" dirty="0" smtClean="0"/>
                <a:t>Rectangle</a:t>
              </a:r>
              <a:endParaRPr lang="en-US" dirty="0"/>
            </a:p>
          </p:txBody>
        </p:sp>
      </p:grpSp>
      <p:sp>
        <p:nvSpPr>
          <p:cNvPr id="2" name="Line Callout 2 1"/>
          <p:cNvSpPr/>
          <p:nvPr/>
        </p:nvSpPr>
        <p:spPr>
          <a:xfrm>
            <a:off x="6705600" y="4800600"/>
            <a:ext cx="2133600" cy="650748"/>
          </a:xfrm>
          <a:prstGeom prst="borderCallout2">
            <a:avLst>
              <a:gd name="adj1" fmla="val 53022"/>
              <a:gd name="adj2" fmla="val 1075"/>
              <a:gd name="adj3" fmla="val 54735"/>
              <a:gd name="adj4" fmla="val -15622"/>
              <a:gd name="adj5" fmla="val 174190"/>
              <a:gd name="adj6" fmla="val -1626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 of points in query rectangle</a:t>
            </a:r>
            <a:endParaRPr lang="en-US" dirty="0">
              <a:solidFill>
                <a:schemeClr val="tx1"/>
              </a:solidFill>
            </a:endParaRPr>
          </a:p>
        </p:txBody>
      </p:sp>
    </p:spTree>
    <p:extLst>
      <p:ext uri="{BB962C8B-B14F-4D97-AF65-F5344CB8AC3E}">
        <p14:creationId xmlns:p14="http://schemas.microsoft.com/office/powerpoint/2010/main" val="58590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fade">
                                      <p:cBhvr>
                                        <p:cTn id="17" dur="500"/>
                                        <p:tgtEl>
                                          <p:spTgt spid="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371725"/>
            <a:ext cx="7772400" cy="1362075"/>
          </a:xfrm>
        </p:spPr>
        <p:txBody>
          <a:bodyPr/>
          <a:lstStyle/>
          <a:p>
            <a:pPr algn="ctr"/>
            <a:r>
              <a:rPr lang="en-US" dirty="0" smtClean="0"/>
              <a:t>DATA structures for</a:t>
            </a:r>
            <a:br>
              <a:rPr lang="en-US" dirty="0" smtClean="0"/>
            </a:br>
            <a:r>
              <a:rPr lang="en-US" dirty="0" smtClean="0"/>
              <a:t> </a:t>
            </a:r>
            <a:r>
              <a:rPr lang="en-US" dirty="0" smtClean="0">
                <a:solidFill>
                  <a:srgbClr val="7030A0"/>
                </a:solidFill>
              </a:rPr>
              <a:t>Dynamic</a:t>
            </a:r>
            <a:r>
              <a:rPr lang="en-US" dirty="0" smtClean="0"/>
              <a:t> </a:t>
            </a:r>
            <a:r>
              <a:rPr lang="en-US" dirty="0" smtClean="0">
                <a:solidFill>
                  <a:srgbClr val="7030A0"/>
                </a:solidFill>
              </a:rPr>
              <a:t>sequences</a:t>
            </a:r>
            <a:r>
              <a:rPr lang="en-US" dirty="0" smtClean="0"/>
              <a:t/>
            </a:r>
            <a:br>
              <a:rPr lang="en-US" dirty="0" smtClean="0"/>
            </a:br>
            <a:endParaRPr lang="en-US" dirty="0"/>
          </a:p>
        </p:txBody>
      </p:sp>
      <p:sp>
        <p:nvSpPr>
          <p:cNvPr id="6" name="Text Placeholder 5"/>
          <p:cNvSpPr>
            <a:spLocks noGrp="1"/>
          </p:cNvSpPr>
          <p:nvPr>
            <p:ph type="body" idx="1"/>
          </p:nvPr>
        </p:nvSpPr>
        <p:spPr>
          <a:xfrm>
            <a:off x="722313" y="4062413"/>
            <a:ext cx="7772400" cy="1500187"/>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Tree>
    <p:extLst>
      <p:ext uri="{BB962C8B-B14F-4D97-AF65-F5344CB8AC3E}">
        <p14:creationId xmlns:p14="http://schemas.microsoft.com/office/powerpoint/2010/main" val="346853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Dynamic Sequence</a:t>
            </a: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t>A sequence: </a:t>
                </a:r>
                <a14:m>
                  <m:oMath xmlns:m="http://schemas.openxmlformats.org/officeDocument/2006/math">
                    <m:sSub>
                      <m:sSubPr>
                        <m:ctrlPr>
                          <a:rPr lang="en-US" sz="2000" b="1" i="1" smtClean="0">
                            <a:solidFill>
                              <a:srgbClr val="0070C0"/>
                            </a:solidFill>
                            <a:latin typeface="Cambria Math"/>
                          </a:rPr>
                        </m:ctrlPr>
                      </m:sSubPr>
                      <m:e>
                        <m:r>
                          <a:rPr lang="en-US" sz="2000" b="1" i="1" smtClean="0">
                            <a:solidFill>
                              <a:srgbClr val="0070C0"/>
                            </a:solidFill>
                            <a:latin typeface="Cambria Math"/>
                          </a:rPr>
                          <m:t>𝒆</m:t>
                        </m:r>
                      </m:e>
                      <m:sub>
                        <m:r>
                          <a:rPr lang="en-US" sz="2000" b="1" i="1"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𝟐</m:t>
                        </m:r>
                      </m:sub>
                    </m:sSub>
                  </m:oMath>
                </a14:m>
                <a:r>
                  <a:rPr lang="en-US" sz="2000" dirty="0"/>
                  <a:t>,</a:t>
                </a:r>
                <a:r>
                  <a:rPr lang="en-US" sz="2000" dirty="0" smtClean="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𝒏</m:t>
                        </m:r>
                      </m:sub>
                    </m:sSub>
                  </m:oMath>
                </a14:m>
                <a:r>
                  <a:rPr lang="en-US" sz="2000" dirty="0" smtClean="0"/>
                  <a:t>.</a:t>
                </a:r>
                <a:endParaRPr lang="en-US" sz="2000" dirty="0"/>
              </a:p>
              <a:p>
                <a:pPr marL="0" indent="0">
                  <a:buNone/>
                </a:pPr>
                <a:r>
                  <a:rPr lang="en-US" sz="2000" b="1" dirty="0" smtClean="0">
                    <a:solidFill>
                      <a:srgbClr val="C00000"/>
                    </a:solidFill>
                  </a:rPr>
                  <a:t>Aim :</a:t>
                </a:r>
                <a:r>
                  <a:rPr lang="en-US" sz="2000" dirty="0" smtClean="0"/>
                  <a:t> </a:t>
                </a:r>
              </a:p>
              <a:p>
                <a:pPr marL="0" indent="0">
                  <a:buNone/>
                </a:pPr>
                <a:r>
                  <a:rPr lang="en-US" sz="2000" dirty="0" smtClean="0"/>
                  <a:t>Maintain a data structure </a:t>
                </a:r>
                <a:r>
                  <a:rPr lang="en-US" sz="2000" b="1" i="1" dirty="0" smtClean="0">
                    <a:solidFill>
                      <a:srgbClr val="7030A0"/>
                    </a:solidFill>
                  </a:rPr>
                  <a:t>D</a:t>
                </a:r>
                <a:r>
                  <a:rPr lang="en-US" sz="2000" dirty="0" smtClean="0"/>
                  <a:t> for the following operations.</a:t>
                </a:r>
              </a:p>
              <a:p>
                <a:pPr marL="0" indent="0">
                  <a:buNone/>
                </a:pPr>
                <a:endParaRPr lang="en-US" sz="2000" dirty="0"/>
              </a:p>
              <a:p>
                <a:pPr marL="0" indent="0">
                  <a:buNone/>
                </a:pPr>
                <a:r>
                  <a:rPr lang="en-US" sz="2000" b="1" dirty="0" smtClean="0">
                    <a:solidFill>
                      <a:srgbClr val="002060"/>
                    </a:solidFill>
                  </a:rPr>
                  <a:t>Basic dynamic operations</a:t>
                </a:r>
                <a:r>
                  <a:rPr lang="en-US" sz="2000" dirty="0" smtClean="0"/>
                  <a:t>:</a:t>
                </a:r>
              </a:p>
              <a:p>
                <a:r>
                  <a:rPr lang="en-US" sz="2000" b="1" dirty="0" smtClean="0"/>
                  <a:t>Insert</a:t>
                </a:r>
                <a:r>
                  <a:rPr lang="en-US" sz="2000" dirty="0" smtClean="0"/>
                  <a:t>(</a:t>
                </a:r>
                <a:r>
                  <a:rPr lang="en-US" sz="2000" b="1" i="1" dirty="0">
                    <a:solidFill>
                      <a:srgbClr val="7030A0"/>
                    </a:solidFill>
                  </a:rPr>
                  <a:t>D</a:t>
                </a:r>
                <a:r>
                  <a:rPr lang="en-US" sz="2000" dirty="0" smtClean="0"/>
                  <a:t>,</a:t>
                </a:r>
                <a14:m>
                  <m:oMath xmlns:m="http://schemas.openxmlformats.org/officeDocument/2006/math">
                    <m:r>
                      <a:rPr lang="en-US" sz="2000" b="1" i="1" smtClean="0">
                        <a:solidFill>
                          <a:srgbClr val="0070C0"/>
                        </a:solidFill>
                        <a:latin typeface="Cambria Math"/>
                      </a:rPr>
                      <m:t>𝒊</m:t>
                    </m:r>
                  </m:oMath>
                </a14:m>
                <a:r>
                  <a:rPr lang="en-US" sz="2000" dirty="0" smtClean="0"/>
                  <a:t>,</a:t>
                </a:r>
                <a14:m>
                  <m:oMath xmlns:m="http://schemas.openxmlformats.org/officeDocument/2006/math">
                    <m:r>
                      <a:rPr lang="en-US" sz="2000" b="1" i="1" smtClean="0">
                        <a:solidFill>
                          <a:srgbClr val="0070C0"/>
                        </a:solidFill>
                        <a:latin typeface="Cambria Math"/>
                      </a:rPr>
                      <m:t>𝒙</m:t>
                    </m:r>
                  </m:oMath>
                </a14:m>
                <a:r>
                  <a:rPr lang="en-US" sz="2000" dirty="0" smtClean="0"/>
                  <a:t>):</a:t>
                </a:r>
              </a:p>
              <a:p>
                <a:r>
                  <a:rPr lang="en-US" sz="2000" b="1" dirty="0" smtClean="0"/>
                  <a:t>Delete</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r>
                  <a:rPr lang="en-US" sz="2000" dirty="0"/>
                  <a:t> </a:t>
                </a:r>
                <a:endParaRPr lang="en-US" sz="2000" dirty="0" smtClean="0"/>
              </a:p>
              <a:p>
                <a:r>
                  <a:rPr lang="en-US" sz="2000" b="1" dirty="0" smtClean="0"/>
                  <a:t>Report</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p>
              <a:p>
                <a:pPr marL="0" indent="0">
                  <a:buNone/>
                </a:pPr>
                <a:endParaRPr lang="en-US" sz="2000" dirty="0" smtClean="0"/>
              </a:p>
              <a:p>
                <a:pPr marL="0" indent="0">
                  <a:buNone/>
                </a:pPr>
                <a:r>
                  <a:rPr lang="en-US" sz="2000" b="1" dirty="0" smtClean="0">
                    <a:solidFill>
                      <a:srgbClr val="002060"/>
                    </a:solidFill>
                  </a:rPr>
                  <a:t>Application specific operation</a:t>
                </a:r>
                <a:r>
                  <a:rPr lang="en-US" sz="2000" dirty="0" smtClean="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2362200" y="3429000"/>
                <a:ext cx="4950458" cy="400110"/>
              </a:xfrm>
              <a:prstGeom prst="rect">
                <a:avLst/>
              </a:prstGeom>
              <a:noFill/>
            </p:spPr>
            <p:txBody>
              <a:bodyPr wrap="none" rtlCol="0">
                <a:spAutoFit/>
              </a:bodyPr>
              <a:lstStyle/>
              <a:p>
                <a:r>
                  <a:rPr lang="en-US" sz="2000" dirty="0"/>
                  <a:t>Insert element </a:t>
                </a:r>
                <a14:m>
                  <m:oMath xmlns:m="http://schemas.openxmlformats.org/officeDocument/2006/math">
                    <m:r>
                      <a:rPr lang="en-US" sz="2000" b="1" i="1">
                        <a:solidFill>
                          <a:srgbClr val="0070C0"/>
                        </a:solidFill>
                        <a:latin typeface="Cambria Math"/>
                      </a:rPr>
                      <m:t>𝒙</m:t>
                    </m:r>
                  </m:oMath>
                </a14:m>
                <a:r>
                  <a:rPr lang="en-US" sz="2000" dirty="0"/>
                  <a:t> at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place in the sequence.</a:t>
                </a:r>
              </a:p>
            </p:txBody>
          </p:sp>
        </mc:Choice>
        <mc:Fallback xmlns="">
          <p:sp>
            <p:nvSpPr>
              <p:cNvPr id="5" name="TextBox 4"/>
              <p:cNvSpPr txBox="1">
                <a:spLocks noRot="1" noChangeAspect="1" noMove="1" noResize="1" noEditPoints="1" noAdjustHandles="1" noChangeArrowheads="1" noChangeShapeType="1" noTextEdit="1"/>
              </p:cNvSpPr>
              <p:nvPr/>
            </p:nvSpPr>
            <p:spPr>
              <a:xfrm>
                <a:off x="2362200" y="3429000"/>
                <a:ext cx="4950458" cy="400110"/>
              </a:xfrm>
              <a:prstGeom prst="rect">
                <a:avLst/>
              </a:prstGeom>
              <a:blipFill rotWithShape="1">
                <a:blip r:embed="rId3"/>
                <a:stretch>
                  <a:fillRect l="-1355" t="-7692" r="-1601"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62200" y="3810000"/>
                <a:ext cx="4256935" cy="400110"/>
              </a:xfrm>
              <a:prstGeom prst="rect">
                <a:avLst/>
              </a:prstGeom>
              <a:noFill/>
            </p:spPr>
            <p:txBody>
              <a:bodyPr wrap="none" rtlCol="0">
                <a:spAutoFit/>
              </a:bodyPr>
              <a:lstStyle/>
              <a:p>
                <a:r>
                  <a:rPr lang="en-US" sz="2000" dirty="0"/>
                  <a:t>Delete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element from the sequence</a:t>
                </a:r>
                <a:r>
                  <a:rPr lang="en-US" sz="2000" dirty="0" smtClean="0"/>
                  <a:t>.</a:t>
                </a:r>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362200" y="3810000"/>
                <a:ext cx="4256935" cy="400110"/>
              </a:xfrm>
              <a:prstGeom prst="rect">
                <a:avLst/>
              </a:prstGeom>
              <a:blipFill rotWithShape="1">
                <a:blip r:embed="rId4"/>
                <a:stretch>
                  <a:fillRect l="-1576" t="-7576" r="-214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362200" y="4191000"/>
                <a:ext cx="4218078" cy="400110"/>
              </a:xfrm>
              <a:prstGeom prst="rect">
                <a:avLst/>
              </a:prstGeom>
              <a:noFill/>
            </p:spPr>
            <p:txBody>
              <a:bodyPr wrap="none" rtlCol="0">
                <a:spAutoFit/>
              </a:bodyPr>
              <a:lstStyle/>
              <a:p>
                <a:r>
                  <a:rPr lang="en-US" sz="2000" dirty="0"/>
                  <a:t>Report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element from the sequence</a:t>
                </a:r>
              </a:p>
            </p:txBody>
          </p:sp>
        </mc:Choice>
        <mc:Fallback xmlns="">
          <p:sp>
            <p:nvSpPr>
              <p:cNvPr id="7" name="TextBox 6"/>
              <p:cNvSpPr txBox="1">
                <a:spLocks noRot="1" noChangeAspect="1" noMove="1" noResize="1" noEditPoints="1" noAdjustHandles="1" noChangeArrowheads="1" noChangeShapeType="1" noTextEdit="1"/>
              </p:cNvSpPr>
              <p:nvPr/>
            </p:nvSpPr>
            <p:spPr>
              <a:xfrm>
                <a:off x="2362200" y="4191000"/>
                <a:ext cx="4218078" cy="400110"/>
              </a:xfrm>
              <a:prstGeom prst="rect">
                <a:avLst/>
              </a:prstGeom>
              <a:blipFill rotWithShape="1">
                <a:blip r:embed="rId5"/>
                <a:stretch>
                  <a:fillRect l="-1592" t="-7692" r="-2171" b="-26154"/>
                </a:stretch>
              </a:blipFill>
            </p:spPr>
            <p:txBody>
              <a:bodyPr/>
              <a:lstStyle/>
              <a:p>
                <a:r>
                  <a:rPr lang="en-US">
                    <a:noFill/>
                  </a:rPr>
                  <a:t> </a:t>
                </a:r>
              </a:p>
            </p:txBody>
          </p:sp>
        </mc:Fallback>
      </mc:AlternateContent>
    </p:spTree>
    <p:extLst>
      <p:ext uri="{BB962C8B-B14F-4D97-AF65-F5344CB8AC3E}">
        <p14:creationId xmlns:p14="http://schemas.microsoft.com/office/powerpoint/2010/main" val="5029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randombar(horizontal)">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Example 1:  sequence of </a:t>
            </a:r>
            <a:r>
              <a:rPr lang="en-US" sz="3600" b="1" dirty="0" smtClean="0">
                <a:solidFill>
                  <a:srgbClr val="C00000"/>
                </a:solidFill>
              </a:rPr>
              <a:t>bits</a:t>
            </a:r>
            <a:r>
              <a:rPr lang="en-US" sz="3600" b="1" dirty="0" smtClean="0">
                <a:solidFill>
                  <a:srgbClr val="7030A0"/>
                </a:solidFill>
              </a:rPr>
              <a:t>  </a:t>
            </a: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t>A sequence: </a:t>
                </a:r>
                <a14:m>
                  <m:oMath xmlns:m="http://schemas.openxmlformats.org/officeDocument/2006/math">
                    <m:sSub>
                      <m:sSubPr>
                        <m:ctrlPr>
                          <a:rPr lang="en-US" sz="2000" b="1" i="1" smtClean="0">
                            <a:solidFill>
                              <a:srgbClr val="0070C0"/>
                            </a:solidFill>
                            <a:latin typeface="Cambria Math"/>
                          </a:rPr>
                        </m:ctrlPr>
                      </m:sSubPr>
                      <m:e>
                        <m:r>
                          <a:rPr lang="en-US" sz="2000" b="1" i="1" smtClean="0">
                            <a:solidFill>
                              <a:srgbClr val="0070C0"/>
                            </a:solidFill>
                            <a:latin typeface="Cambria Math"/>
                          </a:rPr>
                          <m:t>𝒆</m:t>
                        </m:r>
                      </m:e>
                      <m:sub>
                        <m:r>
                          <a:rPr lang="en-US" sz="2000" b="1" i="1"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𝟐</m:t>
                        </m:r>
                      </m:sub>
                    </m:sSub>
                  </m:oMath>
                </a14:m>
                <a:r>
                  <a:rPr lang="en-US" sz="2000" dirty="0"/>
                  <a:t>,</a:t>
                </a:r>
                <a:r>
                  <a:rPr lang="en-US" sz="2000" dirty="0" smtClean="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𝒏</m:t>
                        </m:r>
                      </m:sub>
                    </m:sSub>
                  </m:oMath>
                </a14:m>
                <a:r>
                  <a:rPr lang="en-US" sz="2000" dirty="0" smtClean="0"/>
                  <a:t>.</a:t>
                </a:r>
                <a:endParaRPr lang="en-US" sz="2000" dirty="0"/>
              </a:p>
              <a:p>
                <a:pPr marL="0" indent="0">
                  <a:buNone/>
                </a:pPr>
                <a:r>
                  <a:rPr lang="en-US" sz="2000" b="1" dirty="0" smtClean="0">
                    <a:solidFill>
                      <a:srgbClr val="C00000"/>
                    </a:solidFill>
                  </a:rPr>
                  <a:t>Aim :</a:t>
                </a:r>
                <a:r>
                  <a:rPr lang="en-US" sz="2000" dirty="0" smtClean="0"/>
                  <a:t> </a:t>
                </a:r>
              </a:p>
              <a:p>
                <a:pPr marL="0" indent="0">
                  <a:buNone/>
                </a:pPr>
                <a:r>
                  <a:rPr lang="en-US" sz="2000" dirty="0"/>
                  <a:t>M</a:t>
                </a:r>
                <a:r>
                  <a:rPr lang="en-US" sz="2000" dirty="0" smtClean="0"/>
                  <a:t>aintain a data structure </a:t>
                </a:r>
                <a:r>
                  <a:rPr lang="en-US" sz="2000" b="1" i="1" dirty="0" smtClean="0">
                    <a:solidFill>
                      <a:srgbClr val="7030A0"/>
                    </a:solidFill>
                  </a:rPr>
                  <a:t>D</a:t>
                </a:r>
                <a:r>
                  <a:rPr lang="en-US" sz="2000" dirty="0" smtClean="0"/>
                  <a:t> for the following operations.</a:t>
                </a:r>
              </a:p>
              <a:p>
                <a:pPr marL="0" indent="0">
                  <a:buNone/>
                </a:pPr>
                <a:endParaRPr lang="en-US" sz="2000" dirty="0"/>
              </a:p>
              <a:p>
                <a:pPr marL="0" indent="0">
                  <a:buNone/>
                </a:pPr>
                <a:r>
                  <a:rPr lang="en-US" sz="2000" b="1" dirty="0" smtClean="0">
                    <a:solidFill>
                      <a:srgbClr val="002060"/>
                    </a:solidFill>
                  </a:rPr>
                  <a:t>Basic dynamic operations</a:t>
                </a:r>
                <a:r>
                  <a:rPr lang="en-US" sz="2000" dirty="0" smtClean="0"/>
                  <a:t>:</a:t>
                </a:r>
              </a:p>
              <a:p>
                <a:r>
                  <a:rPr lang="en-US" sz="2000" b="1" dirty="0" smtClean="0"/>
                  <a:t>Insert</a:t>
                </a:r>
                <a:r>
                  <a:rPr lang="en-US" sz="2000" dirty="0" smtClean="0"/>
                  <a:t>(</a:t>
                </a:r>
                <a:r>
                  <a:rPr lang="en-US" sz="2000" b="1" i="1" dirty="0">
                    <a:solidFill>
                      <a:srgbClr val="7030A0"/>
                    </a:solidFill>
                  </a:rPr>
                  <a:t>D</a:t>
                </a:r>
                <a:r>
                  <a:rPr lang="en-US" sz="2000" dirty="0" smtClean="0"/>
                  <a:t>,</a:t>
                </a:r>
                <a14:m>
                  <m:oMath xmlns:m="http://schemas.openxmlformats.org/officeDocument/2006/math">
                    <m:r>
                      <a:rPr lang="en-US" sz="2000" b="1" i="1" smtClean="0">
                        <a:solidFill>
                          <a:srgbClr val="0070C0"/>
                        </a:solidFill>
                        <a:latin typeface="Cambria Math"/>
                      </a:rPr>
                      <m:t>𝒊</m:t>
                    </m:r>
                  </m:oMath>
                </a14:m>
                <a:r>
                  <a:rPr lang="en-US" sz="2000" dirty="0" smtClean="0"/>
                  <a:t>,</a:t>
                </a:r>
                <a14:m>
                  <m:oMath xmlns:m="http://schemas.openxmlformats.org/officeDocument/2006/math">
                    <m:r>
                      <a:rPr lang="en-US" sz="2000" b="1" i="1" smtClean="0">
                        <a:solidFill>
                          <a:srgbClr val="0070C0"/>
                        </a:solidFill>
                        <a:latin typeface="Cambria Math"/>
                      </a:rPr>
                      <m:t>𝒙</m:t>
                    </m:r>
                  </m:oMath>
                </a14:m>
                <a:r>
                  <a:rPr lang="en-US" sz="2000" dirty="0" smtClean="0"/>
                  <a:t>):</a:t>
                </a:r>
              </a:p>
              <a:p>
                <a:r>
                  <a:rPr lang="en-US" sz="2000" b="1" dirty="0" smtClean="0"/>
                  <a:t>Delete</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r>
                  <a:rPr lang="en-US" sz="2000" dirty="0"/>
                  <a:t> </a:t>
                </a:r>
                <a:endParaRPr lang="en-US" sz="2000" dirty="0" smtClean="0"/>
              </a:p>
              <a:p>
                <a:r>
                  <a:rPr lang="en-US" sz="2000" b="1" dirty="0" smtClean="0"/>
                  <a:t>Report</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 </a:t>
                </a:r>
              </a:p>
              <a:p>
                <a:pPr marL="0" indent="0">
                  <a:buNone/>
                </a:pPr>
                <a:endParaRPr lang="en-US" sz="2000" dirty="0" smtClean="0"/>
              </a:p>
              <a:p>
                <a:pPr marL="0" indent="0">
                  <a:buNone/>
                </a:pPr>
                <a:r>
                  <a:rPr lang="en-US" sz="2000" b="1" dirty="0" smtClean="0">
                    <a:solidFill>
                      <a:srgbClr val="002060"/>
                    </a:solidFill>
                  </a:rPr>
                  <a:t>Application specific operation</a:t>
                </a:r>
                <a:r>
                  <a:rPr lang="en-US" sz="2000" dirty="0" smtClean="0"/>
                  <a:t>:</a:t>
                </a:r>
              </a:p>
              <a:p>
                <a:r>
                  <a:rPr lang="en-US" sz="2000" b="1" dirty="0" smtClean="0"/>
                  <a:t>Flip</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a:t>,</a:t>
                </a:r>
                <a14:m>
                  <m:oMath xmlns:m="http://schemas.openxmlformats.org/officeDocument/2006/math">
                    <m:r>
                      <a:rPr lang="en-US" sz="2000" b="1" i="1" smtClean="0">
                        <a:solidFill>
                          <a:srgbClr val="0070C0"/>
                        </a:solidFill>
                        <a:latin typeface="Cambria Math"/>
                      </a:rPr>
                      <m:t>𝒋</m:t>
                    </m:r>
                  </m:oMath>
                </a14:m>
                <a:r>
                  <a:rPr lang="en-US" sz="2000" dirty="0"/>
                  <a:t>): </a:t>
                </a:r>
                <a:endParaRPr lang="en-US" sz="2000" dirty="0" smtClean="0"/>
              </a:p>
              <a:p>
                <a:pPr marL="0" indent="0">
                  <a:buNone/>
                </a:pPr>
                <a:r>
                  <a:rPr lang="en-US" sz="2000" dirty="0"/>
                  <a:t> </a:t>
                </a:r>
                <a:r>
                  <a:rPr lang="en-US" sz="2000" dirty="0" smtClean="0"/>
                  <a:t>     Flip all bits starting from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place </a:t>
                </a:r>
                <a:r>
                  <a:rPr lang="en-US" sz="2000" dirty="0" smtClean="0"/>
                  <a:t>to </a:t>
                </a:r>
                <a14:m>
                  <m:oMath xmlns:m="http://schemas.openxmlformats.org/officeDocument/2006/math">
                    <m:r>
                      <a:rPr lang="en-US" sz="2000" b="1" i="1" smtClean="0">
                        <a:solidFill>
                          <a:srgbClr val="0070C0"/>
                        </a:solidFill>
                        <a:latin typeface="Cambria Math"/>
                      </a:rPr>
                      <m:t>𝒋</m:t>
                    </m:r>
                  </m:oMath>
                </a14:m>
                <a:r>
                  <a:rPr lang="en-US" sz="2000" dirty="0" err="1" smtClean="0"/>
                  <a:t>th</a:t>
                </a:r>
                <a:r>
                  <a:rPr lang="en-US" sz="2000" dirty="0" smtClean="0"/>
                  <a:t> place in the sequence.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7613556" y="5638800"/>
                <a:ext cx="1454244" cy="369332"/>
              </a:xfrm>
              <a:prstGeom prst="rect">
                <a:avLst/>
              </a:prstGeom>
              <a:solidFill>
                <a:srgbClr val="FFC000"/>
              </a:solidFill>
            </p:spPr>
            <p:txBody>
              <a:bodyPr wrap="none" rtlCol="0">
                <a:spAutoFit/>
              </a:bodyPr>
              <a:lstStyle/>
              <a:p>
                <a:r>
                  <a:rPr lang="en-US" b="1" dirty="0" smtClean="0"/>
                  <a:t>O</a:t>
                </a:r>
                <a:r>
                  <a:rPr lang="en-US" dirty="0" smtClean="0"/>
                  <a:t>(</a:t>
                </a:r>
                <a:r>
                  <a:rPr lang="en-US" b="1" dirty="0" smtClean="0"/>
                  <a:t>log</a:t>
                </a:r>
                <a:r>
                  <a:rPr lang="en-US" dirty="0" smtClean="0"/>
                  <a:t> </a:t>
                </a:r>
                <a14:m>
                  <m:oMath xmlns:m="http://schemas.openxmlformats.org/officeDocument/2006/math">
                    <m:r>
                      <a:rPr lang="en-US" b="1" i="1">
                        <a:solidFill>
                          <a:srgbClr val="0070C0"/>
                        </a:solidFill>
                        <a:latin typeface="Cambria Math"/>
                      </a:rPr>
                      <m:t>𝒏</m:t>
                    </m:r>
                  </m:oMath>
                </a14:m>
                <a:r>
                  <a:rPr lang="en-US" dirty="0"/>
                  <a:t>) time</a:t>
                </a:r>
              </a:p>
            </p:txBody>
          </p:sp>
        </mc:Choice>
        <mc:Fallback xmlns="">
          <p:sp>
            <p:nvSpPr>
              <p:cNvPr id="5" name="TextBox 4"/>
              <p:cNvSpPr txBox="1">
                <a:spLocks noRot="1" noChangeAspect="1" noMove="1" noResize="1" noEditPoints="1" noAdjustHandles="1" noChangeArrowheads="1" noChangeShapeType="1" noTextEdit="1"/>
              </p:cNvSpPr>
              <p:nvPr/>
            </p:nvSpPr>
            <p:spPr>
              <a:xfrm>
                <a:off x="7613556" y="5638800"/>
                <a:ext cx="1454244" cy="369332"/>
              </a:xfrm>
              <a:prstGeom prst="rect">
                <a:avLst/>
              </a:prstGeom>
              <a:blipFill rotWithShape="1">
                <a:blip r:embed="rId3"/>
                <a:stretch>
                  <a:fillRect l="-3766" t="-8197" r="-6276" b="-24590"/>
                </a:stretch>
              </a:blipFill>
            </p:spPr>
            <p:txBody>
              <a:bodyPr/>
              <a:lstStyle/>
              <a:p>
                <a:r>
                  <a:rPr lang="en-US">
                    <a:noFill/>
                  </a:rPr>
                  <a:t> </a:t>
                </a:r>
              </a:p>
            </p:txBody>
          </p:sp>
        </mc:Fallback>
      </mc:AlternateContent>
    </p:spTree>
    <p:extLst>
      <p:ext uri="{BB962C8B-B14F-4D97-AF65-F5344CB8AC3E}">
        <p14:creationId xmlns:p14="http://schemas.microsoft.com/office/powerpoint/2010/main" val="10480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500"/>
                                        <p:tgtEl>
                                          <p:spTgt spid="3">
                                            <p:txEl>
                                              <p:pRg st="10" end="1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Example 2: sequence of </a:t>
            </a:r>
            <a:r>
              <a:rPr lang="en-US" sz="3600" b="1" dirty="0" smtClean="0">
                <a:solidFill>
                  <a:srgbClr val="C00000"/>
                </a:solidFill>
              </a:rPr>
              <a:t>numbers</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t>A sequence: </a:t>
                </a:r>
                <a14:m>
                  <m:oMath xmlns:m="http://schemas.openxmlformats.org/officeDocument/2006/math">
                    <m:sSub>
                      <m:sSubPr>
                        <m:ctrlPr>
                          <a:rPr lang="en-US" sz="2000" b="1" i="1" smtClean="0">
                            <a:solidFill>
                              <a:srgbClr val="0070C0"/>
                            </a:solidFill>
                            <a:latin typeface="Cambria Math"/>
                          </a:rPr>
                        </m:ctrlPr>
                      </m:sSubPr>
                      <m:e>
                        <m:r>
                          <a:rPr lang="en-US" sz="2000" b="1" i="1" smtClean="0">
                            <a:solidFill>
                              <a:srgbClr val="0070C0"/>
                            </a:solidFill>
                            <a:latin typeface="Cambria Math"/>
                          </a:rPr>
                          <m:t>𝒆</m:t>
                        </m:r>
                      </m:e>
                      <m:sub>
                        <m:r>
                          <a:rPr lang="en-US" sz="2000" b="1" i="1"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𝟐</m:t>
                        </m:r>
                      </m:sub>
                    </m:sSub>
                  </m:oMath>
                </a14:m>
                <a:r>
                  <a:rPr lang="en-US" sz="2000" dirty="0"/>
                  <a:t>,</a:t>
                </a:r>
                <a:r>
                  <a:rPr lang="en-US" sz="2000" dirty="0" smtClean="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𝒏</m:t>
                        </m:r>
                      </m:sub>
                    </m:sSub>
                  </m:oMath>
                </a14:m>
                <a:r>
                  <a:rPr lang="en-US" sz="2000" dirty="0" smtClean="0"/>
                  <a:t>.</a:t>
                </a:r>
                <a:endParaRPr lang="en-US" sz="2000" dirty="0"/>
              </a:p>
              <a:p>
                <a:pPr marL="0" indent="0">
                  <a:buNone/>
                </a:pPr>
                <a:r>
                  <a:rPr lang="en-US" sz="2000" b="1" dirty="0" smtClean="0">
                    <a:solidFill>
                      <a:srgbClr val="C00000"/>
                    </a:solidFill>
                  </a:rPr>
                  <a:t>Aim :</a:t>
                </a:r>
                <a:r>
                  <a:rPr lang="en-US" sz="2000" dirty="0" smtClean="0"/>
                  <a:t> </a:t>
                </a:r>
              </a:p>
              <a:p>
                <a:pPr marL="0" indent="0">
                  <a:buNone/>
                </a:pPr>
                <a:r>
                  <a:rPr lang="en-US" sz="2000" dirty="0" smtClean="0"/>
                  <a:t>Maintain </a:t>
                </a:r>
                <a:r>
                  <a:rPr lang="en-US" sz="2000" dirty="0"/>
                  <a:t>a data structure </a:t>
                </a:r>
                <a:r>
                  <a:rPr lang="en-US" sz="2000" b="1" i="1" dirty="0">
                    <a:solidFill>
                      <a:srgbClr val="7030A0"/>
                    </a:solidFill>
                  </a:rPr>
                  <a:t>D</a:t>
                </a:r>
                <a:r>
                  <a:rPr lang="en-US" sz="2000" dirty="0"/>
                  <a:t> for the following operations.</a:t>
                </a:r>
              </a:p>
              <a:p>
                <a:pPr marL="0" indent="0">
                  <a:buNone/>
                </a:pPr>
                <a:endParaRPr lang="en-US" sz="2000" dirty="0"/>
              </a:p>
              <a:p>
                <a:pPr marL="0" indent="0">
                  <a:buNone/>
                </a:pPr>
                <a:r>
                  <a:rPr lang="en-US" sz="2000" b="1" dirty="0" smtClean="0">
                    <a:solidFill>
                      <a:srgbClr val="002060"/>
                    </a:solidFill>
                  </a:rPr>
                  <a:t>Basic dynamic operations</a:t>
                </a:r>
                <a:r>
                  <a:rPr lang="en-US" sz="2000" dirty="0" smtClean="0"/>
                  <a:t>:</a:t>
                </a:r>
              </a:p>
              <a:p>
                <a:r>
                  <a:rPr lang="en-US" sz="2000" b="1" dirty="0" smtClean="0"/>
                  <a:t>Insert</a:t>
                </a:r>
                <a:r>
                  <a:rPr lang="en-US" sz="2000" dirty="0" smtClean="0"/>
                  <a:t>(</a:t>
                </a:r>
                <a:r>
                  <a:rPr lang="en-US" sz="2000" b="1" i="1" dirty="0">
                    <a:solidFill>
                      <a:srgbClr val="7030A0"/>
                    </a:solidFill>
                  </a:rPr>
                  <a:t>D</a:t>
                </a:r>
                <a:r>
                  <a:rPr lang="en-US" sz="2000" dirty="0" smtClean="0"/>
                  <a:t>,</a:t>
                </a:r>
                <a14:m>
                  <m:oMath xmlns:m="http://schemas.openxmlformats.org/officeDocument/2006/math">
                    <m:r>
                      <a:rPr lang="en-US" sz="2000" b="1" i="1" smtClean="0">
                        <a:solidFill>
                          <a:srgbClr val="0070C0"/>
                        </a:solidFill>
                        <a:latin typeface="Cambria Math"/>
                      </a:rPr>
                      <m:t>𝒊</m:t>
                    </m:r>
                  </m:oMath>
                </a14:m>
                <a:r>
                  <a:rPr lang="en-US" sz="2000" dirty="0" smtClean="0"/>
                  <a:t>,</a:t>
                </a:r>
                <a14:m>
                  <m:oMath xmlns:m="http://schemas.openxmlformats.org/officeDocument/2006/math">
                    <m:r>
                      <a:rPr lang="en-US" sz="2000" b="1" i="1" smtClean="0">
                        <a:solidFill>
                          <a:srgbClr val="0070C0"/>
                        </a:solidFill>
                        <a:latin typeface="Cambria Math"/>
                      </a:rPr>
                      <m:t>𝒙</m:t>
                    </m:r>
                  </m:oMath>
                </a14:m>
                <a:r>
                  <a:rPr lang="en-US" sz="2000" dirty="0" smtClean="0"/>
                  <a:t>):</a:t>
                </a:r>
              </a:p>
              <a:p>
                <a:r>
                  <a:rPr lang="en-US" sz="2000" b="1" dirty="0" smtClean="0"/>
                  <a:t>Delete</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r>
                  <a:rPr lang="en-US" sz="2000" dirty="0"/>
                  <a:t> </a:t>
                </a:r>
                <a:endParaRPr lang="en-US" sz="2000" dirty="0" smtClean="0"/>
              </a:p>
              <a:p>
                <a:r>
                  <a:rPr lang="en-US" sz="2000" b="1" dirty="0" smtClean="0"/>
                  <a:t>Report</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p>
              <a:p>
                <a:endParaRPr lang="en-US" sz="2000" dirty="0" smtClean="0"/>
              </a:p>
              <a:p>
                <a:pPr marL="0" indent="0">
                  <a:buNone/>
                </a:pPr>
                <a:r>
                  <a:rPr lang="en-US" sz="2000" b="1" dirty="0" smtClean="0">
                    <a:solidFill>
                      <a:srgbClr val="002060"/>
                    </a:solidFill>
                  </a:rPr>
                  <a:t>Application specific operation</a:t>
                </a:r>
                <a:r>
                  <a:rPr lang="en-US" sz="2000" dirty="0" smtClean="0"/>
                  <a:t>:</a:t>
                </a:r>
              </a:p>
              <a:p>
                <a:r>
                  <a:rPr lang="en-US" sz="2000" b="1" dirty="0" smtClean="0"/>
                  <a:t>Add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a:t>,</a:t>
                </a:r>
                <a14:m>
                  <m:oMath xmlns:m="http://schemas.openxmlformats.org/officeDocument/2006/math">
                    <m:r>
                      <a:rPr lang="en-US" sz="2000" b="1" i="1" smtClean="0">
                        <a:solidFill>
                          <a:srgbClr val="0070C0"/>
                        </a:solidFill>
                        <a:latin typeface="Cambria Math"/>
                      </a:rPr>
                      <m:t>𝒋</m:t>
                    </m:r>
                  </m:oMath>
                </a14:m>
                <a:r>
                  <a:rPr lang="en-US" sz="2000" dirty="0" smtClean="0"/>
                  <a:t>,</a:t>
                </a:r>
                <a14:m>
                  <m:oMath xmlns:m="http://schemas.openxmlformats.org/officeDocument/2006/math">
                    <m:r>
                      <a:rPr lang="en-US" sz="2000" b="1" i="1">
                        <a:solidFill>
                          <a:srgbClr val="0070C0"/>
                        </a:solidFill>
                        <a:latin typeface="Cambria Math"/>
                      </a:rPr>
                      <m:t>𝒙</m:t>
                    </m:r>
                  </m:oMath>
                </a14:m>
                <a:r>
                  <a:rPr lang="en-US" sz="2000" dirty="0"/>
                  <a:t>): </a:t>
                </a:r>
                <a:endParaRPr lang="en-US" sz="2000" dirty="0" smtClean="0"/>
              </a:p>
              <a:p>
                <a:pPr marL="0" indent="0">
                  <a:buNone/>
                </a:pPr>
                <a:r>
                  <a:rPr lang="en-US" sz="2000" dirty="0"/>
                  <a:t> </a:t>
                </a:r>
                <a:r>
                  <a:rPr lang="en-US" sz="2000" dirty="0" smtClean="0"/>
                  <a:t>     Add </a:t>
                </a:r>
                <a14:m>
                  <m:oMath xmlns:m="http://schemas.openxmlformats.org/officeDocument/2006/math">
                    <m:r>
                      <a:rPr lang="en-US" sz="2000" b="1" i="1">
                        <a:solidFill>
                          <a:srgbClr val="0070C0"/>
                        </a:solidFill>
                        <a:latin typeface="Cambria Math"/>
                      </a:rPr>
                      <m:t>𝒙</m:t>
                    </m:r>
                    <m:r>
                      <a:rPr lang="en-US" sz="2000" b="1" i="1">
                        <a:solidFill>
                          <a:srgbClr val="0070C0"/>
                        </a:solidFill>
                        <a:latin typeface="Cambria Math"/>
                      </a:rPr>
                      <m:t> </m:t>
                    </m:r>
                  </m:oMath>
                </a14:m>
                <a:r>
                  <a:rPr lang="en-US" sz="2000" dirty="0" smtClean="0"/>
                  <a:t>to all elements starting from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place </a:t>
                </a:r>
                <a:r>
                  <a:rPr lang="en-US" sz="2000" dirty="0" smtClean="0"/>
                  <a:t>to </a:t>
                </a:r>
                <a14:m>
                  <m:oMath xmlns:m="http://schemas.openxmlformats.org/officeDocument/2006/math">
                    <m:r>
                      <a:rPr lang="en-US" sz="2000" b="1" i="1" smtClean="0">
                        <a:solidFill>
                          <a:srgbClr val="0070C0"/>
                        </a:solidFill>
                        <a:latin typeface="Cambria Math"/>
                      </a:rPr>
                      <m:t>𝒋</m:t>
                    </m:r>
                  </m:oMath>
                </a14:m>
                <a:r>
                  <a:rPr lang="en-US" sz="2000" dirty="0" err="1" smtClean="0"/>
                  <a:t>th</a:t>
                </a:r>
                <a:r>
                  <a:rPr lang="en-US" sz="2000" dirty="0" smtClean="0"/>
                  <a:t> place in the sequence.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815"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7613556" y="5334000"/>
                <a:ext cx="1454244" cy="369332"/>
              </a:xfrm>
              <a:prstGeom prst="rect">
                <a:avLst/>
              </a:prstGeom>
              <a:solidFill>
                <a:srgbClr val="FFC000"/>
              </a:solidFill>
            </p:spPr>
            <p:txBody>
              <a:bodyPr wrap="none" rtlCol="0">
                <a:spAutoFit/>
              </a:bodyPr>
              <a:lstStyle/>
              <a:p>
                <a:r>
                  <a:rPr lang="en-US" b="1" dirty="0" smtClean="0"/>
                  <a:t>O</a:t>
                </a:r>
                <a:r>
                  <a:rPr lang="en-US" dirty="0" smtClean="0"/>
                  <a:t>(</a:t>
                </a:r>
                <a:r>
                  <a:rPr lang="en-US" b="1" dirty="0" smtClean="0"/>
                  <a:t>log</a:t>
                </a:r>
                <a:r>
                  <a:rPr lang="en-US" dirty="0" smtClean="0"/>
                  <a:t> </a:t>
                </a:r>
                <a14:m>
                  <m:oMath xmlns:m="http://schemas.openxmlformats.org/officeDocument/2006/math">
                    <m:r>
                      <a:rPr lang="en-US" b="1" i="1">
                        <a:solidFill>
                          <a:srgbClr val="0070C0"/>
                        </a:solidFill>
                        <a:latin typeface="Cambria Math"/>
                      </a:rPr>
                      <m:t>𝒏</m:t>
                    </m:r>
                  </m:oMath>
                </a14:m>
                <a:r>
                  <a:rPr lang="en-US" dirty="0"/>
                  <a:t>) time</a:t>
                </a:r>
              </a:p>
            </p:txBody>
          </p:sp>
        </mc:Choice>
        <mc:Fallback xmlns="">
          <p:sp>
            <p:nvSpPr>
              <p:cNvPr id="5" name="TextBox 4"/>
              <p:cNvSpPr txBox="1">
                <a:spLocks noRot="1" noChangeAspect="1" noMove="1" noResize="1" noEditPoints="1" noAdjustHandles="1" noChangeArrowheads="1" noChangeShapeType="1" noTextEdit="1"/>
              </p:cNvSpPr>
              <p:nvPr/>
            </p:nvSpPr>
            <p:spPr>
              <a:xfrm>
                <a:off x="7613556" y="5334000"/>
                <a:ext cx="1454244" cy="369332"/>
              </a:xfrm>
              <a:prstGeom prst="rect">
                <a:avLst/>
              </a:prstGeom>
              <a:blipFill rotWithShape="1">
                <a:blip r:embed="rId3"/>
                <a:stretch>
                  <a:fillRect l="-3766" t="-8197" r="-6276" b="-24590"/>
                </a:stretch>
              </a:blipFill>
            </p:spPr>
            <p:txBody>
              <a:bodyPr/>
              <a:lstStyle/>
              <a:p>
                <a:r>
                  <a:rPr lang="en-US">
                    <a:noFill/>
                  </a:rPr>
                  <a:t> </a:t>
                </a:r>
              </a:p>
            </p:txBody>
          </p:sp>
        </mc:Fallback>
      </mc:AlternateContent>
    </p:spTree>
    <p:extLst>
      <p:ext uri="{BB962C8B-B14F-4D97-AF65-F5344CB8AC3E}">
        <p14:creationId xmlns:p14="http://schemas.microsoft.com/office/powerpoint/2010/main" val="46870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500"/>
                                        <p:tgtEl>
                                          <p:spTgt spid="3">
                                            <p:txEl>
                                              <p:pRg st="10" end="1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Example 3: sequence of </a:t>
            </a:r>
            <a:r>
              <a:rPr lang="en-US" sz="3600" b="1" dirty="0" smtClean="0">
                <a:solidFill>
                  <a:srgbClr val="C00000"/>
                </a:solidFill>
              </a:rPr>
              <a:t>numbers</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t>A sequence: </a:t>
                </a:r>
                <a14:m>
                  <m:oMath xmlns:m="http://schemas.openxmlformats.org/officeDocument/2006/math">
                    <m:sSub>
                      <m:sSubPr>
                        <m:ctrlPr>
                          <a:rPr lang="en-US" sz="2000" b="1" i="1" smtClean="0">
                            <a:solidFill>
                              <a:srgbClr val="0070C0"/>
                            </a:solidFill>
                            <a:latin typeface="Cambria Math"/>
                          </a:rPr>
                        </m:ctrlPr>
                      </m:sSubPr>
                      <m:e>
                        <m:r>
                          <a:rPr lang="en-US" sz="2000" b="1" i="1" smtClean="0">
                            <a:solidFill>
                              <a:srgbClr val="0070C0"/>
                            </a:solidFill>
                            <a:latin typeface="Cambria Math"/>
                          </a:rPr>
                          <m:t>𝒆</m:t>
                        </m:r>
                      </m:e>
                      <m:sub>
                        <m:r>
                          <a:rPr lang="en-US" sz="2000" b="1" i="1"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𝟐</m:t>
                        </m:r>
                      </m:sub>
                    </m:sSub>
                  </m:oMath>
                </a14:m>
                <a:r>
                  <a:rPr lang="en-US" sz="2000" dirty="0"/>
                  <a:t>,</a:t>
                </a:r>
                <a:r>
                  <a:rPr lang="en-US" sz="2000" dirty="0" smtClean="0"/>
                  <a: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a:rPr>
                        </m:ctrlPr>
                      </m:sSubPr>
                      <m:e>
                        <m:r>
                          <a:rPr lang="en-US" sz="2000" b="1" i="1">
                            <a:solidFill>
                              <a:srgbClr val="0070C0"/>
                            </a:solidFill>
                            <a:latin typeface="Cambria Math"/>
                          </a:rPr>
                          <m:t>𝒆</m:t>
                        </m:r>
                      </m:e>
                      <m:sub>
                        <m:r>
                          <a:rPr lang="en-US" sz="2000" b="1" i="1" smtClean="0">
                            <a:solidFill>
                              <a:srgbClr val="0070C0"/>
                            </a:solidFill>
                            <a:latin typeface="Cambria Math"/>
                          </a:rPr>
                          <m:t>𝒏</m:t>
                        </m:r>
                      </m:sub>
                    </m:sSub>
                  </m:oMath>
                </a14:m>
                <a:r>
                  <a:rPr lang="en-US" sz="2000" dirty="0" smtClean="0"/>
                  <a:t>.</a:t>
                </a:r>
                <a:endParaRPr lang="en-US" sz="2000" dirty="0"/>
              </a:p>
              <a:p>
                <a:pPr marL="0" indent="0">
                  <a:buNone/>
                </a:pPr>
                <a:r>
                  <a:rPr lang="en-US" sz="2000" b="1" dirty="0" smtClean="0">
                    <a:solidFill>
                      <a:srgbClr val="C00000"/>
                    </a:solidFill>
                  </a:rPr>
                  <a:t>Aim :</a:t>
                </a:r>
                <a:r>
                  <a:rPr lang="en-US" sz="2000" dirty="0" smtClean="0"/>
                  <a:t> </a:t>
                </a:r>
              </a:p>
              <a:p>
                <a:pPr marL="0" indent="0">
                  <a:buNone/>
                </a:pPr>
                <a:r>
                  <a:rPr lang="en-US" sz="2000" dirty="0" smtClean="0"/>
                  <a:t>Maintain </a:t>
                </a:r>
                <a:r>
                  <a:rPr lang="en-US" sz="2000" dirty="0"/>
                  <a:t>a data structure </a:t>
                </a:r>
                <a:r>
                  <a:rPr lang="en-US" sz="2000" b="1" i="1" dirty="0">
                    <a:solidFill>
                      <a:srgbClr val="7030A0"/>
                    </a:solidFill>
                  </a:rPr>
                  <a:t>D</a:t>
                </a:r>
                <a:r>
                  <a:rPr lang="en-US" sz="2000" dirty="0"/>
                  <a:t> for the following operations.</a:t>
                </a:r>
              </a:p>
              <a:p>
                <a:pPr marL="0" indent="0">
                  <a:buNone/>
                </a:pPr>
                <a:endParaRPr lang="en-US" sz="2000" dirty="0"/>
              </a:p>
              <a:p>
                <a:pPr marL="0" indent="0">
                  <a:buNone/>
                </a:pPr>
                <a:r>
                  <a:rPr lang="en-US" sz="2000" b="1" dirty="0" smtClean="0">
                    <a:solidFill>
                      <a:srgbClr val="002060"/>
                    </a:solidFill>
                  </a:rPr>
                  <a:t>Basic dynamic operations</a:t>
                </a:r>
                <a:r>
                  <a:rPr lang="en-US" sz="2000" dirty="0" smtClean="0"/>
                  <a:t>:</a:t>
                </a:r>
              </a:p>
              <a:p>
                <a:r>
                  <a:rPr lang="en-US" sz="2000" b="1" dirty="0" smtClean="0"/>
                  <a:t>Insert</a:t>
                </a:r>
                <a:r>
                  <a:rPr lang="en-US" sz="2000" dirty="0" smtClean="0"/>
                  <a:t>(</a:t>
                </a:r>
                <a:r>
                  <a:rPr lang="en-US" sz="2000" b="1" i="1" dirty="0">
                    <a:solidFill>
                      <a:srgbClr val="7030A0"/>
                    </a:solidFill>
                  </a:rPr>
                  <a:t>D</a:t>
                </a:r>
                <a:r>
                  <a:rPr lang="en-US" sz="2000" dirty="0" smtClean="0"/>
                  <a:t>,</a:t>
                </a:r>
                <a14:m>
                  <m:oMath xmlns:m="http://schemas.openxmlformats.org/officeDocument/2006/math">
                    <m:r>
                      <a:rPr lang="en-US" sz="2000" b="1" i="1" smtClean="0">
                        <a:solidFill>
                          <a:srgbClr val="0070C0"/>
                        </a:solidFill>
                        <a:latin typeface="Cambria Math"/>
                      </a:rPr>
                      <m:t>𝒊</m:t>
                    </m:r>
                  </m:oMath>
                </a14:m>
                <a:r>
                  <a:rPr lang="en-US" sz="2000" dirty="0" smtClean="0"/>
                  <a:t>,</a:t>
                </a:r>
                <a14:m>
                  <m:oMath xmlns:m="http://schemas.openxmlformats.org/officeDocument/2006/math">
                    <m:r>
                      <a:rPr lang="en-US" sz="2000" b="1" i="1" smtClean="0">
                        <a:solidFill>
                          <a:srgbClr val="0070C0"/>
                        </a:solidFill>
                        <a:latin typeface="Cambria Math"/>
                      </a:rPr>
                      <m:t>𝒙</m:t>
                    </m:r>
                  </m:oMath>
                </a14:m>
                <a:r>
                  <a:rPr lang="en-US" sz="2000" dirty="0" smtClean="0"/>
                  <a:t>): </a:t>
                </a:r>
              </a:p>
              <a:p>
                <a:r>
                  <a:rPr lang="en-US" sz="2000" b="1" dirty="0" smtClean="0"/>
                  <a:t>Delete</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r>
                  <a:rPr lang="en-US" sz="2000" dirty="0"/>
                  <a:t> </a:t>
                </a:r>
                <a:endParaRPr lang="en-US" sz="2000" dirty="0" smtClean="0"/>
              </a:p>
              <a:p>
                <a:r>
                  <a:rPr lang="en-US" sz="2000" b="1" dirty="0" smtClean="0"/>
                  <a:t>Report</a:t>
                </a:r>
                <a:r>
                  <a:rPr lang="en-US" sz="2000" dirty="0" smtClean="0"/>
                  <a:t>(</a:t>
                </a:r>
                <a:r>
                  <a:rPr lang="en-US" sz="2000" b="1" i="1" dirty="0" smtClean="0">
                    <a:solidFill>
                      <a:srgbClr val="7030A0"/>
                    </a:solidFill>
                  </a:rPr>
                  <a:t>D</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smtClean="0"/>
                  <a:t>):</a:t>
                </a:r>
              </a:p>
              <a:p>
                <a:endParaRPr lang="en-US" sz="2000" dirty="0" smtClean="0"/>
              </a:p>
              <a:p>
                <a:pPr marL="0" indent="0">
                  <a:buNone/>
                </a:pPr>
                <a:r>
                  <a:rPr lang="en-US" sz="2000" b="1" dirty="0" smtClean="0">
                    <a:solidFill>
                      <a:srgbClr val="002060"/>
                    </a:solidFill>
                  </a:rPr>
                  <a:t>Application specific operation</a:t>
                </a:r>
                <a:r>
                  <a:rPr lang="en-US" sz="2000" dirty="0" smtClean="0"/>
                  <a:t>:</a:t>
                </a:r>
              </a:p>
              <a:p>
                <a:r>
                  <a:rPr lang="en-US" sz="2000" b="1" dirty="0" smtClean="0"/>
                  <a:t>Min</a:t>
                </a:r>
                <a:r>
                  <a:rPr lang="en-US" sz="2000" dirty="0" smtClean="0"/>
                  <a:t>(</a:t>
                </a:r>
                <a14:m>
                  <m:oMath xmlns:m="http://schemas.openxmlformats.org/officeDocument/2006/math">
                    <m:r>
                      <a:rPr lang="en-US" sz="2000" b="1" i="1">
                        <a:solidFill>
                          <a:srgbClr val="0070C0"/>
                        </a:solidFill>
                        <a:latin typeface="Cambria Math"/>
                      </a:rPr>
                      <m:t>𝒊</m:t>
                    </m:r>
                  </m:oMath>
                </a14:m>
                <a:r>
                  <a:rPr lang="en-US" sz="2000" dirty="0"/>
                  <a:t>,</a:t>
                </a:r>
                <a14:m>
                  <m:oMath xmlns:m="http://schemas.openxmlformats.org/officeDocument/2006/math">
                    <m:r>
                      <a:rPr lang="en-US" sz="2000" b="1" i="1" smtClean="0">
                        <a:solidFill>
                          <a:srgbClr val="0070C0"/>
                        </a:solidFill>
                        <a:latin typeface="Cambria Math"/>
                      </a:rPr>
                      <m:t>𝒋</m:t>
                    </m:r>
                  </m:oMath>
                </a14:m>
                <a:r>
                  <a:rPr lang="en-US" sz="2000" dirty="0" smtClean="0"/>
                  <a:t>): </a:t>
                </a:r>
              </a:p>
              <a:p>
                <a:pPr marL="0" indent="0">
                  <a:buNone/>
                </a:pPr>
                <a:r>
                  <a:rPr lang="en-US" sz="2000" dirty="0"/>
                  <a:t> </a:t>
                </a:r>
                <a:r>
                  <a:rPr lang="en-US" sz="2000" dirty="0" smtClean="0"/>
                  <a:t>     Report the smallest element starting from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place </a:t>
                </a:r>
                <a:r>
                  <a:rPr lang="en-US" sz="2000" dirty="0" smtClean="0"/>
                  <a:t>to </a:t>
                </a:r>
                <a14:m>
                  <m:oMath xmlns:m="http://schemas.openxmlformats.org/officeDocument/2006/math">
                    <m:r>
                      <a:rPr lang="en-US" sz="2000" b="1" i="1" smtClean="0">
                        <a:solidFill>
                          <a:srgbClr val="0070C0"/>
                        </a:solidFill>
                        <a:latin typeface="Cambria Math"/>
                      </a:rPr>
                      <m:t>𝒋</m:t>
                    </m:r>
                  </m:oMath>
                </a14:m>
                <a:r>
                  <a:rPr lang="en-US" sz="2000" dirty="0" err="1" smtClean="0"/>
                  <a:t>th</a:t>
                </a:r>
                <a:r>
                  <a:rPr lang="en-US" sz="2000" dirty="0" smtClean="0"/>
                  <a:t> place.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7613556" y="5638800"/>
                <a:ext cx="1454244" cy="369332"/>
              </a:xfrm>
              <a:prstGeom prst="rect">
                <a:avLst/>
              </a:prstGeom>
              <a:solidFill>
                <a:srgbClr val="FFC000"/>
              </a:solidFill>
            </p:spPr>
            <p:txBody>
              <a:bodyPr wrap="none" rtlCol="0">
                <a:spAutoFit/>
              </a:bodyPr>
              <a:lstStyle/>
              <a:p>
                <a:r>
                  <a:rPr lang="en-US" b="1" dirty="0" smtClean="0"/>
                  <a:t>O</a:t>
                </a:r>
                <a:r>
                  <a:rPr lang="en-US" dirty="0" smtClean="0"/>
                  <a:t>(</a:t>
                </a:r>
                <a:r>
                  <a:rPr lang="en-US" b="1" dirty="0" smtClean="0"/>
                  <a:t>log</a:t>
                </a:r>
                <a:r>
                  <a:rPr lang="en-US" dirty="0" smtClean="0"/>
                  <a:t> </a:t>
                </a:r>
                <a14:m>
                  <m:oMath xmlns:m="http://schemas.openxmlformats.org/officeDocument/2006/math">
                    <m:r>
                      <a:rPr lang="en-US" b="1" i="1">
                        <a:solidFill>
                          <a:srgbClr val="0070C0"/>
                        </a:solidFill>
                        <a:latin typeface="Cambria Math"/>
                      </a:rPr>
                      <m:t>𝒏</m:t>
                    </m:r>
                  </m:oMath>
                </a14:m>
                <a:r>
                  <a:rPr lang="en-US" dirty="0"/>
                  <a:t>) time</a:t>
                </a:r>
              </a:p>
            </p:txBody>
          </p:sp>
        </mc:Choice>
        <mc:Fallback xmlns="">
          <p:sp>
            <p:nvSpPr>
              <p:cNvPr id="5" name="TextBox 4"/>
              <p:cNvSpPr txBox="1">
                <a:spLocks noRot="1" noChangeAspect="1" noMove="1" noResize="1" noEditPoints="1" noAdjustHandles="1" noChangeArrowheads="1" noChangeShapeType="1" noTextEdit="1"/>
              </p:cNvSpPr>
              <p:nvPr/>
            </p:nvSpPr>
            <p:spPr>
              <a:xfrm>
                <a:off x="7613556" y="5638800"/>
                <a:ext cx="1454244" cy="369332"/>
              </a:xfrm>
              <a:prstGeom prst="rect">
                <a:avLst/>
              </a:prstGeom>
              <a:blipFill rotWithShape="1">
                <a:blip r:embed="rId3"/>
                <a:stretch>
                  <a:fillRect l="-3766" t="-8197" r="-6276" b="-24590"/>
                </a:stretch>
              </a:blipFill>
            </p:spPr>
            <p:txBody>
              <a:bodyPr/>
              <a:lstStyle/>
              <a:p>
                <a:r>
                  <a:rPr lang="en-US">
                    <a:noFill/>
                  </a:rPr>
                  <a:t> </a:t>
                </a:r>
              </a:p>
            </p:txBody>
          </p:sp>
        </mc:Fallback>
      </mc:AlternateContent>
    </p:spTree>
    <p:extLst>
      <p:ext uri="{BB962C8B-B14F-4D97-AF65-F5344CB8AC3E}">
        <p14:creationId xmlns:p14="http://schemas.microsoft.com/office/powerpoint/2010/main" val="40387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500"/>
                                        <p:tgtEl>
                                          <p:spTgt spid="3">
                                            <p:txEl>
                                              <p:pRg st="10" end="1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F</a:t>
            </a:r>
            <a:r>
              <a:rPr lang="en-US" sz="3200" b="1" dirty="0" smtClean="0"/>
              <a:t>undamental </a:t>
            </a:r>
            <a:r>
              <a:rPr lang="en-US" sz="3200" b="1" dirty="0" smtClean="0">
                <a:solidFill>
                  <a:srgbClr val="C00000"/>
                </a:solidFill>
              </a:rPr>
              <a:t>Question</a:t>
            </a:r>
            <a:br>
              <a:rPr lang="en-US" sz="3200" b="1" dirty="0" smtClean="0">
                <a:solidFill>
                  <a:srgbClr val="C00000"/>
                </a:solidFill>
              </a:rPr>
            </a:br>
            <a:r>
              <a:rPr lang="en-US" sz="3200" b="1" dirty="0" smtClean="0"/>
              <a:t> </a:t>
            </a:r>
            <a:endParaRPr lang="en-US" sz="2400" u="sng"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lstStyle/>
          <a:p>
            <a:pPr marL="0" indent="0">
              <a:buNone/>
            </a:pPr>
            <a:r>
              <a:rPr lang="en-US" sz="2400" b="1" dirty="0" smtClean="0">
                <a:solidFill>
                  <a:srgbClr val="C00000"/>
                </a:solidFill>
              </a:rPr>
              <a:t>Question: </a:t>
            </a:r>
            <a:r>
              <a:rPr lang="en-US" sz="2000" dirty="0" smtClean="0"/>
              <a:t>What </a:t>
            </a:r>
            <a:r>
              <a:rPr lang="en-US" sz="2000" dirty="0"/>
              <a:t>makes BST </a:t>
            </a:r>
            <a:r>
              <a:rPr lang="en-US" sz="2000" b="1" dirty="0"/>
              <a:t>pervasive</a:t>
            </a:r>
            <a:r>
              <a:rPr lang="en-US" sz="2000" dirty="0"/>
              <a:t> in the world of data structures ?</a:t>
            </a:r>
            <a:endParaRPr lang="en-US" sz="2400" dirty="0"/>
          </a:p>
          <a:p>
            <a:pPr marL="0" indent="0">
              <a:buNone/>
            </a:pPr>
            <a:r>
              <a:rPr lang="en-US" sz="2400" b="1" dirty="0" smtClean="0"/>
              <a:t>Answer</a:t>
            </a:r>
            <a:r>
              <a:rPr lang="en-US" sz="2400" dirty="0" smtClean="0"/>
              <a:t>: </a:t>
            </a:r>
            <a:r>
              <a:rPr lang="en-US" sz="2000" i="1" dirty="0" smtClean="0">
                <a:solidFill>
                  <a:srgbClr val="7030A0"/>
                </a:solidFill>
              </a:rPr>
              <a:t>Augmentation</a:t>
            </a:r>
            <a:endParaRPr lang="en-US" sz="2000" dirty="0"/>
          </a:p>
        </p:txBody>
      </p:sp>
      <p:grpSp>
        <p:nvGrpSpPr>
          <p:cNvPr id="4" name="Group 3"/>
          <p:cNvGrpSpPr/>
          <p:nvPr/>
        </p:nvGrpSpPr>
        <p:grpSpPr>
          <a:xfrm>
            <a:off x="2590472" y="2727960"/>
            <a:ext cx="4569122" cy="3291840"/>
            <a:chOff x="2590472" y="2727960"/>
            <a:chExt cx="4569122" cy="3291840"/>
          </a:xfrm>
        </p:grpSpPr>
        <p:cxnSp>
          <p:nvCxnSpPr>
            <p:cNvPr id="40" name="Straight Arrow Connector 39"/>
            <p:cNvCxnSpPr>
              <a:stCxn id="34" idx="3"/>
            </p:cNvCxnSpPr>
            <p:nvPr/>
          </p:nvCxnSpPr>
          <p:spPr>
            <a:xfrm flipH="1">
              <a:off x="2819927" y="3747891"/>
              <a:ext cx="531595" cy="5932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590472" y="2727960"/>
              <a:ext cx="4569122" cy="3291840"/>
              <a:chOff x="2590472" y="2727960"/>
              <a:chExt cx="4569122" cy="3291840"/>
            </a:xfrm>
          </p:grpSpPr>
          <p:sp>
            <p:nvSpPr>
              <p:cNvPr id="21" name="Oval 20"/>
              <p:cNvSpPr/>
              <p:nvPr/>
            </p:nvSpPr>
            <p:spPr>
              <a:xfrm>
                <a:off x="3442824" y="5035891"/>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43600" y="56997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46996" y="5017677"/>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68618" y="5000765"/>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266580" y="5002066"/>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35640" y="5017677"/>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90472"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76801"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50666"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43998"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15596"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08908"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34690" y="27279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5" idx="3"/>
                <a:endCxn id="34" idx="7"/>
              </p:cNvCxnSpPr>
              <p:nvPr/>
            </p:nvCxnSpPr>
            <p:spPr>
              <a:xfrm flipH="1">
                <a:off x="3557271" y="3001131"/>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1286" y="2985484"/>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2" idx="1"/>
              </p:cNvCxnSpPr>
              <p:nvPr/>
            </p:nvCxnSpPr>
            <p:spPr>
              <a:xfrm>
                <a:off x="6129470" y="3766103"/>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3"/>
                <a:endCxn id="31" idx="7"/>
              </p:cNvCxnSpPr>
              <p:nvPr/>
            </p:nvCxnSpPr>
            <p:spPr>
              <a:xfrm flipH="1">
                <a:off x="5499029" y="3747891"/>
                <a:ext cx="459180" cy="6271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18720" y="3762167"/>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657600" y="4601331"/>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6105065" y="5289918"/>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90401" y="4618209"/>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069941" y="4618209"/>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468978" y="4614289"/>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746380" y="4601331"/>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41" name="Group 140"/>
          <p:cNvGrpSpPr/>
          <p:nvPr/>
        </p:nvGrpSpPr>
        <p:grpSpPr>
          <a:xfrm>
            <a:off x="2732938" y="2807227"/>
            <a:ext cx="4573533" cy="3136373"/>
            <a:chOff x="2784177" y="2797108"/>
            <a:chExt cx="4573533" cy="3136373"/>
          </a:xfrm>
        </p:grpSpPr>
        <p:grpSp>
          <p:nvGrpSpPr>
            <p:cNvPr id="52" name="Group 51"/>
            <p:cNvGrpSpPr/>
            <p:nvPr/>
          </p:nvGrpSpPr>
          <p:grpSpPr>
            <a:xfrm>
              <a:off x="4869156" y="2797108"/>
              <a:ext cx="310866" cy="140484"/>
              <a:chOff x="5977861" y="2220764"/>
              <a:chExt cx="310866" cy="140484"/>
            </a:xfrm>
          </p:grpSpPr>
          <p:sp>
            <p:nvSpPr>
              <p:cNvPr id="50" name="Rectangle 49"/>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4091563" y="4417938"/>
              <a:ext cx="310866" cy="140484"/>
              <a:chOff x="5977861" y="2220764"/>
              <a:chExt cx="310866" cy="140484"/>
            </a:xfrm>
          </p:grpSpPr>
          <p:sp>
            <p:nvSpPr>
              <p:cNvPr id="100" name="Rectangle 99"/>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2784177" y="4417938"/>
              <a:ext cx="310866" cy="140484"/>
              <a:chOff x="5977861" y="2220764"/>
              <a:chExt cx="310866" cy="140484"/>
            </a:xfrm>
          </p:grpSpPr>
          <p:sp>
            <p:nvSpPr>
              <p:cNvPr id="103" name="Rectangle 102"/>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Arrow 103"/>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702773" y="5125669"/>
              <a:ext cx="310866" cy="140484"/>
              <a:chOff x="7292023" y="2220764"/>
              <a:chExt cx="310866" cy="140484"/>
            </a:xfrm>
          </p:grpSpPr>
          <p:sp>
            <p:nvSpPr>
              <p:cNvPr id="106" name="Rectangle 105"/>
              <p:cNvSpPr/>
              <p:nvPr/>
            </p:nvSpPr>
            <p:spPr>
              <a:xfrm>
                <a:off x="7460763"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ight Arrow 106"/>
              <p:cNvSpPr/>
              <p:nvPr/>
            </p:nvSpPr>
            <p:spPr>
              <a:xfrm rot="10800000">
                <a:off x="7292023"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3518720" y="3564498"/>
              <a:ext cx="310866" cy="140484"/>
              <a:chOff x="5977861" y="2220764"/>
              <a:chExt cx="310866" cy="140484"/>
            </a:xfrm>
          </p:grpSpPr>
          <p:sp>
            <p:nvSpPr>
              <p:cNvPr id="109" name="Rectangle 108"/>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ight Arrow 109"/>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4402429" y="5118233"/>
              <a:ext cx="310866" cy="140484"/>
              <a:chOff x="5977861" y="2220764"/>
              <a:chExt cx="310866" cy="140484"/>
            </a:xfrm>
          </p:grpSpPr>
          <p:sp>
            <p:nvSpPr>
              <p:cNvPr id="115" name="Rectangle 114"/>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6147240" y="5792997"/>
              <a:ext cx="310866" cy="140484"/>
              <a:chOff x="8377811" y="2878429"/>
              <a:chExt cx="310866" cy="140484"/>
            </a:xfrm>
          </p:grpSpPr>
          <p:sp>
            <p:nvSpPr>
              <p:cNvPr id="121" name="Rectangle 120"/>
              <p:cNvSpPr/>
              <p:nvPr/>
            </p:nvSpPr>
            <p:spPr>
              <a:xfrm>
                <a:off x="8546551" y="2897755"/>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0800000">
                <a:off x="8377811" y="2878429"/>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6431178" y="5107455"/>
              <a:ext cx="310866" cy="140484"/>
              <a:chOff x="5977861" y="2220764"/>
              <a:chExt cx="310866" cy="140484"/>
            </a:xfrm>
          </p:grpSpPr>
          <p:sp>
            <p:nvSpPr>
              <p:cNvPr id="124" name="Rectangle 123"/>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124"/>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p:cNvGrpSpPr/>
            <p:nvPr/>
          </p:nvGrpSpPr>
          <p:grpSpPr>
            <a:xfrm>
              <a:off x="5781128" y="5118233"/>
              <a:ext cx="310866" cy="140484"/>
              <a:chOff x="5977861" y="2220764"/>
              <a:chExt cx="310866" cy="140484"/>
            </a:xfrm>
          </p:grpSpPr>
          <p:sp>
            <p:nvSpPr>
              <p:cNvPr id="127" name="Rectangle 126"/>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417753" y="4427601"/>
              <a:ext cx="310866" cy="140484"/>
              <a:chOff x="5977861" y="2220764"/>
              <a:chExt cx="310866" cy="140484"/>
            </a:xfrm>
          </p:grpSpPr>
          <p:sp>
            <p:nvSpPr>
              <p:cNvPr id="130" name="Rectangle 129"/>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ight Arrow 130"/>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6721774" y="4410132"/>
              <a:ext cx="310866" cy="140484"/>
              <a:chOff x="5977861" y="2220764"/>
              <a:chExt cx="310866" cy="140484"/>
            </a:xfrm>
          </p:grpSpPr>
          <p:sp>
            <p:nvSpPr>
              <p:cNvPr id="133" name="Rectangle 132"/>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7046844" y="5112842"/>
              <a:ext cx="310866" cy="140484"/>
              <a:chOff x="5977861" y="2220764"/>
              <a:chExt cx="310866" cy="140484"/>
            </a:xfrm>
          </p:grpSpPr>
          <p:sp>
            <p:nvSpPr>
              <p:cNvPr id="136" name="Rectangle 135"/>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6114990" y="3574161"/>
              <a:ext cx="310866" cy="140484"/>
              <a:chOff x="5977861" y="2220764"/>
              <a:chExt cx="310866" cy="140484"/>
            </a:xfrm>
          </p:grpSpPr>
          <p:sp>
            <p:nvSpPr>
              <p:cNvPr id="139" name="Rectangle 138"/>
              <p:cNvSpPr/>
              <p:nvPr/>
            </p:nvSpPr>
            <p:spPr>
              <a:xfrm>
                <a:off x="6146601" y="2240090"/>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ight Arrow 139"/>
              <p:cNvSpPr/>
              <p:nvPr/>
            </p:nvSpPr>
            <p:spPr>
              <a:xfrm rot="10800000">
                <a:off x="5977861" y="2220764"/>
                <a:ext cx="168740" cy="140483"/>
              </a:xfrm>
              <a:prstGeom prst="rightArrow">
                <a:avLst/>
              </a:prstGeom>
              <a:solidFill>
                <a:schemeClr val="bg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5982457" y="2145268"/>
            <a:ext cx="2551943" cy="369332"/>
            <a:chOff x="5982457" y="2145268"/>
            <a:chExt cx="2551943" cy="369332"/>
          </a:xfrm>
        </p:grpSpPr>
        <p:sp>
          <p:nvSpPr>
            <p:cNvPr id="142" name="TextBox 141"/>
            <p:cNvSpPr txBox="1"/>
            <p:nvPr/>
          </p:nvSpPr>
          <p:spPr>
            <a:xfrm>
              <a:off x="6048207" y="2145268"/>
              <a:ext cx="2486193" cy="369332"/>
            </a:xfrm>
            <a:prstGeom prst="rect">
              <a:avLst/>
            </a:prstGeom>
            <a:noFill/>
          </p:spPr>
          <p:txBody>
            <a:bodyPr wrap="none" rtlCol="0">
              <a:spAutoFit/>
            </a:bodyPr>
            <a:lstStyle/>
            <a:p>
              <a:r>
                <a:rPr lang="en-US" b="1" dirty="0" smtClean="0">
                  <a:solidFill>
                    <a:srgbClr val="7030A0"/>
                  </a:solidFill>
                  <a:effectLst>
                    <a:outerShdw blurRad="38100" dist="38100" dir="2700000" algn="tl">
                      <a:srgbClr val="000000">
                        <a:alpha val="43137"/>
                      </a:srgbClr>
                    </a:outerShdw>
                  </a:effectLst>
                </a:rPr>
                <a:t>: Additional information</a:t>
              </a:r>
              <a:endParaRPr lang="en-US" b="1" dirty="0">
                <a:solidFill>
                  <a:srgbClr val="7030A0"/>
                </a:solidFill>
                <a:effectLst>
                  <a:outerShdw blurRad="38100" dist="38100" dir="2700000" algn="tl">
                    <a:srgbClr val="000000">
                      <a:alpha val="43137"/>
                    </a:srgbClr>
                  </a:outerShdw>
                </a:effectLst>
              </a:endParaRPr>
            </a:p>
          </p:txBody>
        </p:sp>
        <p:sp>
          <p:nvSpPr>
            <p:cNvPr id="143" name="Rectangle 142"/>
            <p:cNvSpPr/>
            <p:nvPr/>
          </p:nvSpPr>
          <p:spPr>
            <a:xfrm>
              <a:off x="5982457" y="2269355"/>
              <a:ext cx="142126" cy="12115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00" y="1828800"/>
            <a:ext cx="3374129" cy="369332"/>
          </a:xfrm>
          <a:prstGeom prst="rect">
            <a:avLst/>
          </a:prstGeom>
          <a:solidFill>
            <a:srgbClr val="FFC000"/>
          </a:solidFill>
          <a:ln>
            <a:solidFill>
              <a:schemeClr val="tx1"/>
            </a:solidFill>
          </a:ln>
        </p:spPr>
        <p:txBody>
          <a:bodyPr wrap="none" rtlCol="0">
            <a:spAutoFit/>
          </a:bodyPr>
          <a:lstStyle/>
          <a:p>
            <a:r>
              <a:rPr lang="en-US" dirty="0"/>
              <a:t>“storing extra fields at each node</a:t>
            </a:r>
            <a:r>
              <a:rPr lang="en-US" dirty="0" smtClean="0"/>
              <a:t>”</a:t>
            </a:r>
            <a:endParaRPr lang="en-US" dirty="0"/>
          </a:p>
        </p:txBody>
      </p:sp>
    </p:spTree>
    <p:extLst>
      <p:ext uri="{BB962C8B-B14F-4D97-AF65-F5344CB8AC3E}">
        <p14:creationId xmlns:p14="http://schemas.microsoft.com/office/powerpoint/2010/main" val="241471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style.rotation</p:attrName>
                                        </p:attrNameLst>
                                      </p:cBhvr>
                                      <p:tavLst>
                                        <p:tav tm="0">
                                          <p:val>
                                            <p:fltVal val="90"/>
                                          </p:val>
                                        </p:tav>
                                        <p:tav tm="100000">
                                          <p:val>
                                            <p:fltVal val="0"/>
                                          </p:val>
                                        </p:tav>
                                      </p:tavLst>
                                    </p:anim>
                                    <p:animEffect transition="in" filter="fade">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wheel(1)">
                                      <p:cBhvr>
                                        <p:cTn id="37" dur="2000"/>
                                        <p:tgtEl>
                                          <p:spTgt spid="14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1+#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3600" b="1" dirty="0" smtClean="0">
                <a:solidFill>
                  <a:srgbClr val="7030A0"/>
                </a:solidFill>
              </a:rPr>
              <a:t>Augmented</a:t>
            </a:r>
            <a:r>
              <a:rPr lang="en-US" sz="3600" b="1" dirty="0" smtClean="0"/>
              <a:t> BST for </a:t>
            </a:r>
            <a:br>
              <a:rPr lang="en-US" sz="3600" b="1" dirty="0" smtClean="0"/>
            </a:br>
            <a:r>
              <a:rPr lang="en-US" sz="3600" b="1" dirty="0" smtClean="0"/>
              <a:t>Dynamic Sequences</a:t>
            </a:r>
            <a:endParaRPr lang="en-US" sz="3600" b="1" dirty="0"/>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extLst>
      <p:ext uri="{BB962C8B-B14F-4D97-AF65-F5344CB8AC3E}">
        <p14:creationId xmlns:p14="http://schemas.microsoft.com/office/powerpoint/2010/main" val="260945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Representing sequence using a BST </a:t>
            </a:r>
            <a:endParaRPr lang="en-US" sz="2400" u="sng"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105400"/>
              </a:xfrm>
            </p:spPr>
            <p:txBody>
              <a:bodyPr/>
              <a:lstStyle/>
              <a:p>
                <a:pPr marL="0" indent="0">
                  <a:buNone/>
                </a:pPr>
                <a:r>
                  <a:rPr lang="en-US" sz="2400" b="1" dirty="0" smtClean="0"/>
                  <a:t>A </a:t>
                </a:r>
                <a:r>
                  <a:rPr lang="en-US" sz="2400" b="1" dirty="0"/>
                  <a:t>sequence: </a:t>
                </a:r>
                <a14:m>
                  <m:oMath xmlns:m="http://schemas.openxmlformats.org/officeDocument/2006/math">
                    <m:sSub>
                      <m:sSubPr>
                        <m:ctrlPr>
                          <a:rPr lang="en-US" sz="2400" b="1" i="1">
                            <a:solidFill>
                              <a:srgbClr val="0070C0"/>
                            </a:solidFill>
                            <a:latin typeface="Cambria Math"/>
                          </a:rPr>
                        </m:ctrlPr>
                      </m:sSubPr>
                      <m:e>
                        <m:r>
                          <a:rPr lang="en-US" sz="2400" b="1" i="1">
                            <a:solidFill>
                              <a:srgbClr val="0070C0"/>
                            </a:solidFill>
                            <a:latin typeface="Cambria Math"/>
                          </a:rPr>
                          <m:t>𝒆</m:t>
                        </m:r>
                      </m:e>
                      <m:sub>
                        <m:r>
                          <a:rPr lang="en-US" sz="2400" b="1" i="1">
                            <a:solidFill>
                              <a:srgbClr val="0070C0"/>
                            </a:solidFill>
                            <a:latin typeface="Cambria Math"/>
                          </a:rPr>
                          <m:t>𝟏</m:t>
                        </m:r>
                      </m:sub>
                    </m:sSub>
                  </m:oMath>
                </a14:m>
                <a:r>
                  <a:rPr lang="en-US" sz="2400" dirty="0"/>
                  <a:t>,</a:t>
                </a:r>
                <a:r>
                  <a:rPr lang="en-US" sz="2400" b="1" dirty="0">
                    <a:solidFill>
                      <a:srgbClr val="0070C0"/>
                    </a:solidFill>
                  </a:rPr>
                  <a:t> </a:t>
                </a:r>
                <a14:m>
                  <m:oMath xmlns:m="http://schemas.openxmlformats.org/officeDocument/2006/math">
                    <m:sSub>
                      <m:sSubPr>
                        <m:ctrlPr>
                          <a:rPr lang="en-US" sz="2400" b="1" i="1">
                            <a:solidFill>
                              <a:srgbClr val="0070C0"/>
                            </a:solidFill>
                            <a:latin typeface="Cambria Math"/>
                          </a:rPr>
                        </m:ctrlPr>
                      </m:sSubPr>
                      <m:e>
                        <m:r>
                          <a:rPr lang="en-US" sz="2400" b="1" i="1">
                            <a:solidFill>
                              <a:srgbClr val="0070C0"/>
                            </a:solidFill>
                            <a:latin typeface="Cambria Math"/>
                          </a:rPr>
                          <m:t>𝒆</m:t>
                        </m:r>
                      </m:e>
                      <m:sub>
                        <m:r>
                          <a:rPr lang="en-US" sz="2400" b="1" i="1">
                            <a:solidFill>
                              <a:srgbClr val="0070C0"/>
                            </a:solidFill>
                            <a:latin typeface="Cambria Math"/>
                          </a:rPr>
                          <m:t>𝟐</m:t>
                        </m:r>
                      </m:sub>
                    </m:sSub>
                  </m:oMath>
                </a14:m>
                <a:r>
                  <a:rPr lang="en-US" sz="2400" dirty="0"/>
                  <a:t>,…,</a:t>
                </a:r>
                <a:r>
                  <a:rPr lang="en-US" sz="2400" b="1" dirty="0">
                    <a:solidFill>
                      <a:srgbClr val="0070C0"/>
                    </a:solidFill>
                  </a:rPr>
                  <a:t> </a:t>
                </a:r>
                <a14:m>
                  <m:oMath xmlns:m="http://schemas.openxmlformats.org/officeDocument/2006/math">
                    <m:sSub>
                      <m:sSubPr>
                        <m:ctrlPr>
                          <a:rPr lang="en-US" sz="2400" b="1" i="1">
                            <a:solidFill>
                              <a:srgbClr val="0070C0"/>
                            </a:solidFill>
                            <a:latin typeface="Cambria Math"/>
                          </a:rPr>
                        </m:ctrlPr>
                      </m:sSubPr>
                      <m:e>
                        <m:r>
                          <a:rPr lang="en-US" sz="2400" b="1" i="1">
                            <a:solidFill>
                              <a:srgbClr val="0070C0"/>
                            </a:solidFill>
                            <a:latin typeface="Cambria Math"/>
                          </a:rPr>
                          <m:t>𝒆</m:t>
                        </m:r>
                      </m:e>
                      <m:sub>
                        <m:r>
                          <a:rPr lang="en-US" sz="2400" b="1" i="1">
                            <a:solidFill>
                              <a:srgbClr val="0070C0"/>
                            </a:solidFill>
                            <a:latin typeface="Cambria Math"/>
                          </a:rPr>
                          <m:t>𝒏</m:t>
                        </m:r>
                      </m:sub>
                    </m:sSub>
                  </m:oMath>
                </a14:m>
                <a:r>
                  <a:rPr lang="en-US" sz="2400" dirty="0"/>
                  <a:t>.</a:t>
                </a:r>
                <a:endParaRPr lang="en-US" sz="2400" dirty="0" smtClean="0"/>
              </a:p>
              <a:p>
                <a:pPr marL="0" indent="0">
                  <a:buNone/>
                </a:pPr>
                <a:r>
                  <a:rPr lang="en-US" sz="2400" dirty="0" smtClean="0"/>
                  <a:t>Example: </a:t>
                </a:r>
                <a14:m>
                  <m:oMath xmlns:m="http://schemas.openxmlformats.org/officeDocument/2006/math">
                    <m:r>
                      <a:rPr lang="en-US" sz="2400" b="1" i="1" smtClean="0">
                        <a:solidFill>
                          <a:srgbClr val="0070C0"/>
                        </a:solidFill>
                        <a:latin typeface="Cambria Math"/>
                      </a:rPr>
                      <m:t>𝟔</m:t>
                    </m:r>
                  </m:oMath>
                </a14:m>
                <a:r>
                  <a:rPr lang="en-US" sz="2400" dirty="0" smtClean="0"/>
                  <a:t>, </a:t>
                </a:r>
                <a14:m>
                  <m:oMath xmlns:m="http://schemas.openxmlformats.org/officeDocument/2006/math">
                    <m:r>
                      <a:rPr lang="en-US" sz="2400" b="1" i="1" smtClean="0">
                        <a:solidFill>
                          <a:srgbClr val="0070C0"/>
                        </a:solidFill>
                        <a:latin typeface="Cambria Math"/>
                      </a:rPr>
                      <m:t>𝟎</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𝟓</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𝟏𝟑</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𝟐</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𝟏𝟒</m:t>
                    </m:r>
                  </m:oMath>
                </a14:m>
                <a:r>
                  <a:rPr lang="en-US" sz="2400" dirty="0"/>
                  <a:t>, </a:t>
                </a:r>
                <a14:m>
                  <m:oMath xmlns:m="http://schemas.openxmlformats.org/officeDocument/2006/math">
                    <m:r>
                      <a:rPr lang="en-US" sz="2400" b="1" i="1" smtClean="0">
                        <a:solidFill>
                          <a:srgbClr val="0070C0"/>
                        </a:solidFill>
                        <a:latin typeface="Cambria Math"/>
                      </a:rPr>
                      <m:t>𝟏</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𝟑𝟐</m:t>
                    </m:r>
                  </m:oMath>
                </a14:m>
                <a:r>
                  <a:rPr lang="en-US" sz="2400" dirty="0" smtClean="0"/>
                  <a:t>.</a:t>
                </a:r>
                <a:endParaRPr lang="en-US" sz="2400" b="1" dirty="0" smtClean="0">
                  <a:solidFill>
                    <a:srgbClr val="0070C0"/>
                  </a:solidFill>
                </a:endParaRPr>
              </a:p>
              <a:p>
                <a:pPr marL="0" indent="0">
                  <a:buNone/>
                </a:pPr>
                <a:r>
                  <a:rPr lang="en-US" sz="2000" dirty="0" smtClean="0"/>
                  <a:t>                          How can we represent sequence using BST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a:t>
                </a:r>
                <a:r>
                  <a:rPr lang="en-US" sz="2000" dirty="0" err="1" smtClean="0"/>
                  <a:t>Inorder</a:t>
                </a:r>
                <a:r>
                  <a:rPr lang="en-US" sz="2000" dirty="0" smtClean="0"/>
                  <a:t> traversal produces the sequence.”</a:t>
                </a:r>
              </a:p>
              <a:p>
                <a:pPr marL="0" indent="0">
                  <a:buNone/>
                </a:pPr>
                <a:r>
                  <a:rPr lang="en-US" sz="2000" b="1" dirty="0">
                    <a:solidFill>
                      <a:srgbClr val="C00000"/>
                    </a:solidFill>
                  </a:rPr>
                  <a:t>Question</a:t>
                </a:r>
                <a:r>
                  <a:rPr lang="en-US" sz="2000" b="1" dirty="0" smtClean="0">
                    <a:solidFill>
                      <a:srgbClr val="C00000"/>
                    </a:solidFill>
                  </a:rPr>
                  <a:t>:  </a:t>
                </a:r>
                <a:r>
                  <a:rPr lang="en-US" sz="2000" dirty="0" smtClean="0"/>
                  <a:t>But how to perform the basic dynamic operation ?</a:t>
                </a:r>
              </a:p>
              <a:p>
                <a:pPr marL="0" indent="0">
                  <a:buNone/>
                </a:pPr>
                <a:r>
                  <a:rPr lang="en-US" sz="2000" b="1" dirty="0" smtClean="0"/>
                  <a:t>Answer</a:t>
                </a:r>
                <a:r>
                  <a:rPr lang="en-US" sz="2000" dirty="0" smtClean="0"/>
                  <a:t>: By suitable </a:t>
                </a:r>
                <a:r>
                  <a:rPr lang="en-US" sz="2000" i="1" dirty="0" smtClean="0"/>
                  <a:t>augmentation</a:t>
                </a:r>
                <a:r>
                  <a:rPr lang="en-US" sz="2000" dirty="0" smtClean="0"/>
                  <a:t>.</a:t>
                </a:r>
                <a:endParaRPr lang="en-US" sz="20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105400"/>
              </a:xfrm>
              <a:blipFill rotWithShape="1">
                <a:blip r:embed="rId2"/>
                <a:stretch>
                  <a:fillRect l="-1111" t="-956" b="-7646"/>
                </a:stretch>
              </a:blipFill>
            </p:spPr>
            <p:txBody>
              <a:bodyPr/>
              <a:lstStyle/>
              <a:p>
                <a:r>
                  <a:rPr lang="en-US">
                    <a:noFill/>
                  </a:rPr>
                  <a:t> </a:t>
                </a:r>
              </a:p>
            </p:txBody>
          </p:sp>
        </mc:Fallback>
      </mc:AlternateContent>
      <p:grpSp>
        <p:nvGrpSpPr>
          <p:cNvPr id="4" name="Group 3"/>
          <p:cNvGrpSpPr/>
          <p:nvPr/>
        </p:nvGrpSpPr>
        <p:grpSpPr>
          <a:xfrm>
            <a:off x="2590472" y="2727960"/>
            <a:ext cx="4244502" cy="2609757"/>
            <a:chOff x="2590472" y="2727960"/>
            <a:chExt cx="4244502" cy="2609757"/>
          </a:xfrm>
        </p:grpSpPr>
        <p:cxnSp>
          <p:nvCxnSpPr>
            <p:cNvPr id="40" name="Straight Arrow Connector 39"/>
            <p:cNvCxnSpPr>
              <a:stCxn id="34" idx="3"/>
            </p:cNvCxnSpPr>
            <p:nvPr/>
          </p:nvCxnSpPr>
          <p:spPr>
            <a:xfrm flipH="1">
              <a:off x="2819927" y="3747891"/>
              <a:ext cx="531595" cy="5932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590472" y="2727960"/>
              <a:ext cx="4244502" cy="2609757"/>
              <a:chOff x="2590472" y="2727960"/>
              <a:chExt cx="4244502" cy="2609757"/>
            </a:xfrm>
          </p:grpSpPr>
          <p:sp>
            <p:nvSpPr>
              <p:cNvPr id="23" name="Oval 22"/>
              <p:cNvSpPr/>
              <p:nvPr/>
            </p:nvSpPr>
            <p:spPr>
              <a:xfrm>
                <a:off x="4246996" y="5017677"/>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90472"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76801"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50666"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43998"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15596"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08908"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34690" y="27279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5" idx="3"/>
                <a:endCxn id="34" idx="7"/>
              </p:cNvCxnSpPr>
              <p:nvPr/>
            </p:nvCxnSpPr>
            <p:spPr>
              <a:xfrm flipH="1">
                <a:off x="3557271" y="3001131"/>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1286" y="2985484"/>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2" idx="1"/>
              </p:cNvCxnSpPr>
              <p:nvPr/>
            </p:nvCxnSpPr>
            <p:spPr>
              <a:xfrm>
                <a:off x="6129470" y="3766103"/>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3"/>
                <a:endCxn id="31" idx="7"/>
              </p:cNvCxnSpPr>
              <p:nvPr/>
            </p:nvCxnSpPr>
            <p:spPr>
              <a:xfrm flipH="1">
                <a:off x="5499029" y="3747891"/>
                <a:ext cx="459180" cy="6271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18720" y="3762167"/>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069941" y="4618209"/>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p:nvGrpSpPr>
        <p:grpSpPr>
          <a:xfrm>
            <a:off x="2520177" y="2678668"/>
            <a:ext cx="4425948" cy="2683695"/>
            <a:chOff x="2520177" y="2678668"/>
            <a:chExt cx="4425948" cy="2683695"/>
          </a:xfrm>
        </p:grpSpPr>
        <mc:AlternateContent xmlns:mc="http://schemas.openxmlformats.org/markup-compatibility/2006" xmlns:a14="http://schemas.microsoft.com/office/drawing/2010/main">
          <mc:Choice Requires="a14">
            <p:sp>
              <p:nvSpPr>
                <p:cNvPr id="7" name="TextBox 6"/>
                <p:cNvSpPr txBox="1"/>
                <p:nvPr/>
              </p:nvSpPr>
              <p:spPr>
                <a:xfrm>
                  <a:off x="2520177" y="4278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𝟔</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520177" y="4278868"/>
                  <a:ext cx="375423" cy="369332"/>
                </a:xfrm>
                <a:prstGeom prst="rect">
                  <a:avLst/>
                </a:prstGeom>
                <a:blipFill rotWithShape="1">
                  <a:blip r:embed="rId3"/>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282177" y="3440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𝟎</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3282177" y="3440668"/>
                  <a:ext cx="375423" cy="369332"/>
                </a:xfrm>
                <a:prstGeom prst="rect">
                  <a:avLst/>
                </a:prstGeom>
                <a:blipFill rotWithShape="1">
                  <a:blip r:embed="rId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3815577" y="43434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𝟓</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3815577" y="4343400"/>
                  <a:ext cx="375423" cy="369332"/>
                </a:xfrm>
                <a:prstGeom prst="rect">
                  <a:avLst/>
                </a:prstGeom>
                <a:blipFill rotWithShape="1">
                  <a:blip r:embed="rId5"/>
                  <a:stretch>
                    <a:fillRect t="-8333" r="-1935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117286" y="4993031"/>
                  <a:ext cx="5132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𝟏𝟑</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4117286" y="4993031"/>
                  <a:ext cx="513281" cy="369332"/>
                </a:xfrm>
                <a:prstGeom prst="rect">
                  <a:avLst/>
                </a:prstGeom>
                <a:blipFill rotWithShape="1">
                  <a:blip r:embed="rId6"/>
                  <a:stretch>
                    <a:fillRect t="-8197" r="-1529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577577" y="2678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577577" y="2678668"/>
                  <a:ext cx="375423" cy="369332"/>
                </a:xfrm>
                <a:prstGeom prst="rect">
                  <a:avLst/>
                </a:prstGeom>
                <a:blipFill rotWithShape="1">
                  <a:blip r:embed="rId7"/>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5872977" y="3440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5872977" y="3440668"/>
                  <a:ext cx="375423" cy="369332"/>
                </a:xfrm>
                <a:prstGeom prst="rect">
                  <a:avLst/>
                </a:prstGeom>
                <a:blipFill rotWithShape="1">
                  <a:blip r:embed="rId8"/>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181600" y="4328160"/>
                  <a:ext cx="283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𝟏𝟒</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5181600" y="4328160"/>
                  <a:ext cx="283842" cy="369332"/>
                </a:xfrm>
                <a:prstGeom prst="rect">
                  <a:avLst/>
                </a:prstGeom>
                <a:blipFill rotWithShape="1">
                  <a:blip r:embed="rId9"/>
                  <a:stretch>
                    <a:fillRect t="-8197" r="-957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432844" y="4328160"/>
                  <a:ext cx="5132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𝟑𝟐</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6432844" y="4328160"/>
                  <a:ext cx="513281" cy="369332"/>
                </a:xfrm>
                <a:prstGeom prst="rect">
                  <a:avLst/>
                </a:prstGeom>
                <a:blipFill rotWithShape="1">
                  <a:blip r:embed="rId10"/>
                  <a:stretch>
                    <a:fillRect t="-8197" r="-16667"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228827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3600" b="1" dirty="0" smtClean="0"/>
              <a:t>An example of Augmentation:</a:t>
            </a:r>
            <a:br>
              <a:rPr lang="en-US" sz="3600" b="1" dirty="0" smtClean="0"/>
            </a:br>
            <a:r>
              <a:rPr lang="en-US" sz="3600" b="1" dirty="0">
                <a:solidFill>
                  <a:srgbClr val="7030A0"/>
                </a:solidFill>
              </a:rPr>
              <a:t>Revisiting </a:t>
            </a:r>
            <a:r>
              <a:rPr lang="en-US" sz="3600" b="1" dirty="0" smtClean="0"/>
              <a:t>BST</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2" name="Subtitle 1"/>
          <p:cNvSpPr>
            <a:spLocks noGrp="1"/>
          </p:cNvSpPr>
          <p:nvPr>
            <p:ph type="subTitle" idx="1"/>
          </p:nvPr>
        </p:nvSpPr>
        <p:spPr/>
        <p:txBody>
          <a:bodyPr/>
          <a:lstStyle/>
          <a:p>
            <a:r>
              <a:rPr lang="en-US" sz="2400" dirty="0" smtClean="0">
                <a:solidFill>
                  <a:srgbClr val="C00000"/>
                </a:solidFill>
              </a:rPr>
              <a:t>Make sure you internalize this example fully.</a:t>
            </a:r>
            <a:endParaRPr lang="en-US" sz="2400" dirty="0">
              <a:solidFill>
                <a:srgbClr val="C00000"/>
              </a:solidFill>
            </a:endParaRPr>
          </a:p>
        </p:txBody>
      </p:sp>
    </p:spTree>
    <p:extLst>
      <p:ext uri="{BB962C8B-B14F-4D97-AF65-F5344CB8AC3E}">
        <p14:creationId xmlns:p14="http://schemas.microsoft.com/office/powerpoint/2010/main" val="332367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Sub-problem 2</a:t>
            </a:r>
            <a:br>
              <a:rPr lang="en-US" sz="3600" b="1" dirty="0" smtClean="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066800"/>
                <a:ext cx="8763000" cy="5059363"/>
              </a:xfrm>
            </p:spPr>
            <p:txBody>
              <a:bodyPr/>
              <a:lstStyle/>
              <a:p>
                <a:pPr marL="0" indent="0">
                  <a:buNone/>
                </a:pPr>
                <a:r>
                  <a:rPr lang="en-US" sz="1800" dirty="0" smtClean="0"/>
                  <a:t>Given a polynomial </a:t>
                </a:r>
                <a14:m>
                  <m:oMath xmlns:m="http://schemas.openxmlformats.org/officeDocument/2006/math">
                    <m:r>
                      <a:rPr lang="en-US" sz="1800" b="1" i="1" smtClean="0">
                        <a:latin typeface="Cambria Math"/>
                      </a:rPr>
                      <m:t>𝑪</m:t>
                    </m:r>
                    <m:d>
                      <m:dPr>
                        <m:ctrlPr>
                          <a:rPr lang="en-US" sz="1800" i="1" smtClean="0">
                            <a:latin typeface="Cambria Math"/>
                          </a:rPr>
                        </m:ctrlPr>
                      </m:dPr>
                      <m:e>
                        <m:r>
                          <a:rPr lang="en-US" sz="1800" i="1">
                            <a:latin typeface="Cambria Math"/>
                          </a:rPr>
                          <m:t>𝑥</m:t>
                        </m:r>
                      </m:e>
                    </m:d>
                  </m:oMath>
                </a14:m>
                <a:r>
                  <a:rPr lang="en-US" sz="1800" dirty="0" smtClean="0"/>
                  <a:t> of degree less than </a:t>
                </a:r>
                <a14:m>
                  <m:oMath xmlns:m="http://schemas.openxmlformats.org/officeDocument/2006/math">
                    <m:r>
                      <a:rPr lang="en-US" sz="1800" i="1">
                        <a:solidFill>
                          <a:srgbClr val="0070C0"/>
                        </a:solidFill>
                        <a:latin typeface="Cambria Math"/>
                      </a:rPr>
                      <m:t>𝑛</m:t>
                    </m:r>
                    <m:r>
                      <a:rPr lang="en-US" sz="1800" i="1">
                        <a:solidFill>
                          <a:srgbClr val="0070C0"/>
                        </a:solidFill>
                        <a:latin typeface="Cambria Math"/>
                      </a:rPr>
                      <m:t> </m:t>
                    </m:r>
                  </m:oMath>
                </a14:m>
                <a:r>
                  <a:rPr lang="en-US" sz="1800" dirty="0" smtClean="0"/>
                  <a:t>in </a:t>
                </a:r>
                <a:r>
                  <a:rPr lang="en-US" sz="1800" u="sng" dirty="0" smtClean="0"/>
                  <a:t>(</a:t>
                </a:r>
                <a:r>
                  <a:rPr lang="en-US" sz="1800" u="sng" dirty="0" err="1" smtClean="0"/>
                  <a:t>point,value</a:t>
                </a:r>
                <a:r>
                  <a:rPr lang="en-US" sz="1800" u="sng" dirty="0" smtClean="0"/>
                  <a:t>) representation</a:t>
                </a:r>
                <a:r>
                  <a:rPr lang="en-US" sz="1800" dirty="0" smtClean="0"/>
                  <a:t>, </a:t>
                </a:r>
              </a:p>
              <a:p>
                <a:pPr>
                  <a:buFont typeface="+mj-lt"/>
                  <a:buAutoNum type="arabicPeriod"/>
                </a:pPr>
                <a:endParaRPr lang="en-US" sz="1800" dirty="0" smtClean="0"/>
              </a:p>
              <a:p>
                <a:pPr marL="0" indent="0">
                  <a:buNone/>
                </a:pPr>
                <a:r>
                  <a:rPr lang="en-US" sz="1800" dirty="0" smtClean="0"/>
                  <a:t>Compute its coefficient representation.</a:t>
                </a:r>
              </a:p>
              <a:p>
                <a:pPr>
                  <a:buFont typeface="+mj-lt"/>
                  <a:buAutoNum type="arabicPeriod"/>
                </a:pPr>
                <a:endParaRPr lang="en-US" sz="1800" dirty="0" smtClean="0"/>
              </a:p>
              <a:p>
                <a:pPr>
                  <a:buFont typeface="+mj-lt"/>
                  <a:buAutoNum type="arabicPeriod"/>
                </a:pPr>
                <a:endParaRPr lang="en-US" sz="1800" dirty="0"/>
              </a:p>
              <a:p>
                <a:pPr>
                  <a:buFont typeface="+mj-lt"/>
                  <a:buAutoNum type="arabicPeriod"/>
                </a:pPr>
                <a:endParaRPr lang="en-US" sz="1800" dirty="0" smtClean="0"/>
              </a:p>
              <a:p>
                <a:pPr>
                  <a:buFont typeface="+mj-lt"/>
                  <a:buAutoNum type="arabicPeriod"/>
                </a:pPr>
                <a:endParaRPr lang="en-US" sz="1800" dirty="0"/>
              </a:p>
              <a:p>
                <a:pPr marL="0" indent="0">
                  <a:buNone/>
                </a:pPr>
                <a:r>
                  <a:rPr lang="en-US" sz="1800" b="1" dirty="0" smtClean="0">
                    <a:solidFill>
                      <a:srgbClr val="002060"/>
                    </a:solidFill>
                  </a:rPr>
                  <a:t>Given </a:t>
                </a:r>
                <a14:m>
                  <m:oMath xmlns:m="http://schemas.openxmlformats.org/officeDocument/2006/math">
                    <m:d>
                      <m:dPr>
                        <m:begChr m:val="{"/>
                        <m:endChr m:val="}"/>
                        <m:ctrlPr>
                          <a:rPr lang="en-US" sz="1800" b="1" i="1" smtClean="0">
                            <a:solidFill>
                              <a:srgbClr val="0070C0"/>
                            </a:solidFill>
                            <a:latin typeface="Cambria Math"/>
                          </a:rPr>
                        </m:ctrlPr>
                      </m:dPr>
                      <m:e>
                        <m:sSub>
                          <m:sSubPr>
                            <m:ctrlPr>
                              <a:rPr lang="en-US" sz="1800" i="1">
                                <a:solidFill>
                                  <a:srgbClr val="0070C0"/>
                                </a:solidFill>
                                <a:latin typeface="Cambria Math"/>
                              </a:rPr>
                            </m:ctrlPr>
                          </m:sSubPr>
                          <m:e>
                            <m:r>
                              <a:rPr lang="en-US" sz="1800" i="1">
                                <a:solidFill>
                                  <a:srgbClr val="0070C0"/>
                                </a:solidFill>
                                <a:latin typeface="Cambria Math"/>
                              </a:rPr>
                              <m:t>𝑑</m:t>
                            </m:r>
                          </m:e>
                          <m:sub>
                            <m:r>
                              <a:rPr lang="en-US" sz="1800" b="0" i="1" smtClean="0">
                                <a:solidFill>
                                  <a:srgbClr val="0070C0"/>
                                </a:solidFill>
                                <a:latin typeface="Cambria Math"/>
                              </a:rPr>
                              <m:t>0</m:t>
                            </m:r>
                          </m:sub>
                        </m:sSub>
                        <m:r>
                          <a:rPr lang="en-US" sz="1800" b="0" i="1" smtClean="0">
                            <a:solidFill>
                              <a:srgbClr val="0070C0"/>
                            </a:solidFill>
                            <a:latin typeface="Cambria Math"/>
                          </a:rPr>
                          <m:t>,</m:t>
                        </m:r>
                        <m:sSub>
                          <m:sSubPr>
                            <m:ctrlPr>
                              <a:rPr lang="en-US" sz="1800" b="0" i="1" smtClean="0">
                                <a:solidFill>
                                  <a:srgbClr val="0070C0"/>
                                </a:solidFill>
                                <a:latin typeface="Cambria Math"/>
                              </a:rPr>
                            </m:ctrlPr>
                          </m:sSubPr>
                          <m:e>
                            <m:r>
                              <a:rPr lang="en-US" sz="1800" b="0" i="1" smtClean="0">
                                <a:solidFill>
                                  <a:srgbClr val="0070C0"/>
                                </a:solidFill>
                                <a:latin typeface="Cambria Math"/>
                              </a:rPr>
                              <m:t>𝑑</m:t>
                            </m:r>
                          </m:e>
                          <m:sub>
                            <m:r>
                              <a:rPr lang="en-US" sz="1800" b="0" i="1" smtClean="0">
                                <a:solidFill>
                                  <a:srgbClr val="0070C0"/>
                                </a:solidFill>
                                <a:latin typeface="Cambria Math"/>
                              </a:rPr>
                              <m:t>1</m:t>
                            </m:r>
                          </m:sub>
                        </m:sSub>
                        <m:r>
                          <a:rPr lang="en-US" sz="1800" b="0" i="1" smtClean="0">
                            <a:solidFill>
                              <a:srgbClr val="0070C0"/>
                            </a:solidFill>
                            <a:latin typeface="Cambria Math"/>
                          </a:rPr>
                          <m:t>,…,</m:t>
                        </m:r>
                        <m:sSub>
                          <m:sSubPr>
                            <m:ctrlPr>
                              <a:rPr lang="en-US" sz="1800" b="0" i="1" smtClean="0">
                                <a:solidFill>
                                  <a:srgbClr val="0070C0"/>
                                </a:solidFill>
                                <a:latin typeface="Cambria Math"/>
                              </a:rPr>
                            </m:ctrlPr>
                          </m:sSubPr>
                          <m:e>
                            <m:r>
                              <a:rPr lang="en-US" sz="1800" b="0" i="1" smtClean="0">
                                <a:solidFill>
                                  <a:srgbClr val="0070C0"/>
                                </a:solidFill>
                                <a:latin typeface="Cambria Math"/>
                              </a:rPr>
                              <m:t>𝑑</m:t>
                            </m:r>
                          </m:e>
                          <m:sub>
                            <m:r>
                              <a:rPr lang="en-US" sz="1800" b="0" i="1" smtClean="0">
                                <a:solidFill>
                                  <a:srgbClr val="0070C0"/>
                                </a:solidFill>
                                <a:latin typeface="Cambria Math"/>
                              </a:rPr>
                              <m:t>𝑛</m:t>
                            </m:r>
                            <m:r>
                              <a:rPr lang="en-US" sz="1800" b="0" i="1" smtClean="0">
                                <a:solidFill>
                                  <a:srgbClr val="0070C0"/>
                                </a:solidFill>
                                <a:latin typeface="Cambria Math"/>
                              </a:rPr>
                              <m:t>−1</m:t>
                            </m:r>
                          </m:sub>
                        </m:sSub>
                      </m:e>
                    </m:d>
                  </m:oMath>
                </a14:m>
                <a:r>
                  <a:rPr lang="en-US" sz="1800" b="0" i="1" dirty="0" smtClean="0">
                    <a:solidFill>
                      <a:srgbClr val="0070C0"/>
                    </a:solidFill>
                    <a:latin typeface="Cambria Math"/>
                  </a:rPr>
                  <a:t> </a:t>
                </a:r>
                <a:r>
                  <a:rPr lang="en-US" sz="1800" dirty="0" smtClean="0"/>
                  <a:t>where</a:t>
                </a:r>
                <a:endParaRPr lang="en-US" sz="1800" b="0" i="1" dirty="0" smtClean="0">
                  <a:solidFill>
                    <a:srgbClr val="0070C0"/>
                  </a:solidFill>
                  <a:latin typeface="Cambria Math"/>
                </a:endParaRPr>
              </a:p>
              <a:p>
                <a:pPr marL="0" indent="0">
                  <a:buNone/>
                </a:pPr>
                <a:r>
                  <a:rPr lang="en-US" sz="1800" dirty="0" smtClean="0">
                    <a:solidFill>
                      <a:srgbClr val="0070C0"/>
                    </a:solidFill>
                  </a:rPr>
                  <a:t>              </a:t>
                </a:r>
                <a14:m>
                  <m:oMath xmlns:m="http://schemas.openxmlformats.org/officeDocument/2006/math">
                    <m:sSub>
                      <m:sSubPr>
                        <m:ctrlPr>
                          <a:rPr lang="en-US" sz="1800" i="1">
                            <a:solidFill>
                              <a:srgbClr val="0070C0"/>
                            </a:solidFill>
                            <a:latin typeface="Cambria Math"/>
                          </a:rPr>
                        </m:ctrlPr>
                      </m:sSubPr>
                      <m:e>
                        <m:r>
                          <a:rPr lang="en-US" sz="1800" i="1">
                            <a:solidFill>
                              <a:srgbClr val="0070C0"/>
                            </a:solidFill>
                            <a:latin typeface="Cambria Math"/>
                          </a:rPr>
                          <m:t>𝑑</m:t>
                        </m:r>
                      </m:e>
                      <m:sub>
                        <m:r>
                          <a:rPr lang="en-US" sz="1800" b="0" i="1" smtClean="0">
                            <a:solidFill>
                              <a:srgbClr val="0070C0"/>
                            </a:solidFill>
                            <a:latin typeface="Cambria Math"/>
                          </a:rPr>
                          <m:t>𝑗</m:t>
                        </m:r>
                      </m:sub>
                    </m:sSub>
                    <m:r>
                      <a:rPr lang="en-US" sz="1800" b="0" i="1" smtClean="0">
                        <a:solidFill>
                          <a:schemeClr val="tx1"/>
                        </a:solidFill>
                        <a:latin typeface="Cambria Math"/>
                      </a:rPr>
                      <m:t>=</m:t>
                    </m:r>
                    <m:r>
                      <a:rPr lang="en-US" sz="1800" b="1" i="1">
                        <a:latin typeface="Cambria Math"/>
                      </a:rPr>
                      <m:t>𝑪</m:t>
                    </m:r>
                    <m:d>
                      <m:dPr>
                        <m:ctrlPr>
                          <a:rPr lang="en-US" sz="1800" i="1">
                            <a:latin typeface="Cambria Math"/>
                          </a:rPr>
                        </m:ctrlPr>
                      </m:dPr>
                      <m:e>
                        <m:sSubSup>
                          <m:sSubSupPr>
                            <m:ctrlPr>
                              <a:rPr lang="en-US" sz="1800" b="0" i="1" smtClean="0">
                                <a:solidFill>
                                  <a:schemeClr val="tx1"/>
                                </a:solidFill>
                                <a:latin typeface="Cambria Math"/>
                              </a:rPr>
                            </m:ctrlPr>
                          </m:sSubSupPr>
                          <m:e>
                            <m:r>
                              <a:rPr lang="en-US" sz="1800" b="0" i="1" smtClean="0">
                                <a:solidFill>
                                  <a:schemeClr val="tx1"/>
                                </a:solidFill>
                                <a:latin typeface="Cambria Math"/>
                              </a:rPr>
                              <m:t>𝜔</m:t>
                            </m:r>
                          </m:e>
                          <m:sub>
                            <m:r>
                              <a:rPr lang="en-US" sz="1800" b="0" i="1" smtClean="0">
                                <a:solidFill>
                                  <a:schemeClr val="tx1"/>
                                </a:solidFill>
                                <a:latin typeface="Cambria Math"/>
                              </a:rPr>
                              <m:t>𝑛</m:t>
                            </m:r>
                          </m:sub>
                          <m:sup>
                            <m:r>
                              <a:rPr lang="en-US" sz="1800" b="0" i="1" smtClean="0">
                                <a:solidFill>
                                  <a:schemeClr val="tx1"/>
                                </a:solidFill>
                                <a:latin typeface="Cambria Math"/>
                              </a:rPr>
                              <m:t>𝑗</m:t>
                            </m:r>
                          </m:sup>
                        </m:sSubSup>
                      </m:e>
                    </m:d>
                  </m:oMath>
                </a14:m>
                <a:r>
                  <a:rPr lang="en-US" sz="1800" dirty="0" smtClean="0"/>
                  <a:t>          </a:t>
                </a:r>
                <a:endParaRPr lang="en-US" sz="1800" dirty="0" smtClean="0">
                  <a:solidFill>
                    <a:srgbClr val="C00000"/>
                  </a:solidFill>
                </a:endParaRPr>
              </a:p>
              <a:p>
                <a:pPr marL="0" indent="0">
                  <a:buNone/>
                </a:pPr>
                <a:r>
                  <a:rPr lang="en-US" sz="1800" dirty="0" smtClean="0"/>
                  <a:t>How to infer </a:t>
                </a:r>
                <a14:m>
                  <m:oMath xmlns:m="http://schemas.openxmlformats.org/officeDocument/2006/math">
                    <m:sSub>
                      <m:sSubPr>
                        <m:ctrlPr>
                          <a:rPr lang="en-US" sz="1800" i="1">
                            <a:solidFill>
                              <a:srgbClr val="0070C0"/>
                            </a:solidFill>
                            <a:latin typeface="Cambria Math"/>
                          </a:rPr>
                        </m:ctrlPr>
                      </m:sSubPr>
                      <m:e>
                        <m:r>
                          <a:rPr lang="en-US" sz="1800" i="1">
                            <a:solidFill>
                              <a:srgbClr val="0070C0"/>
                            </a:solidFill>
                            <a:latin typeface="Cambria Math"/>
                          </a:rPr>
                          <m:t>𝑐</m:t>
                        </m:r>
                      </m:e>
                      <m:sub>
                        <m:r>
                          <a:rPr lang="en-US" sz="1800" b="0" i="1" smtClean="0">
                            <a:solidFill>
                              <a:srgbClr val="0070C0"/>
                            </a:solidFill>
                            <a:latin typeface="Cambria Math"/>
                          </a:rPr>
                          <m:t>𝑖</m:t>
                        </m:r>
                      </m:sub>
                    </m:sSub>
                  </m:oMath>
                </a14:m>
                <a:r>
                  <a:rPr lang="en-US" sz="1800" dirty="0" smtClean="0"/>
                  <a:t> ?</a:t>
                </a:r>
              </a:p>
              <a:p>
                <a:pPr marL="0" indent="0">
                  <a:buNone/>
                </a:pPr>
                <a:endParaRPr lang="en-US" sz="1800" b="1" dirty="0" smtClean="0">
                  <a:solidFill>
                    <a:srgbClr val="006C31"/>
                  </a:solidFill>
                </a:endParaRPr>
              </a:p>
              <a:p>
                <a:pPr marL="0" indent="0">
                  <a:buNone/>
                </a:pPr>
                <a:endParaRPr lang="en-US" sz="1800" b="1" dirty="0">
                  <a:solidFill>
                    <a:srgbClr val="006C31"/>
                  </a:solidFill>
                </a:endParaRPr>
              </a:p>
              <a:p>
                <a:pPr marL="0" indent="0">
                  <a:buNone/>
                </a:pPr>
                <a:endParaRPr lang="en-US" sz="1800" b="1" dirty="0" smtClean="0">
                  <a:solidFill>
                    <a:srgbClr val="006C31"/>
                  </a:solidFill>
                </a:endParaRPr>
              </a:p>
              <a:p>
                <a:pPr marL="0" indent="0">
                  <a:buNone/>
                </a:pPr>
                <a:endParaRPr lang="en-US" sz="1800" b="1" dirty="0" smtClean="0">
                  <a:solidFill>
                    <a:srgbClr val="006C31"/>
                  </a:solidFill>
                </a:endParaRPr>
              </a:p>
              <a:p>
                <a:pPr marL="0" indent="0">
                  <a:buNone/>
                </a:pPr>
                <a:r>
                  <a:rPr lang="en-US" sz="1800" b="1" dirty="0" smtClean="0">
                    <a:solidFill>
                      <a:srgbClr val="006C31"/>
                    </a:solidFill>
                  </a:rPr>
                  <a:t>Homework</a:t>
                </a:r>
                <a:r>
                  <a:rPr lang="en-US" sz="1800" dirty="0" smtClean="0"/>
                  <a:t>: Establish a relation between </a:t>
                </a:r>
                <a14:m>
                  <m:oMath xmlns:m="http://schemas.openxmlformats.org/officeDocument/2006/math">
                    <m:r>
                      <a:rPr lang="en-US" sz="1800" b="1" i="1">
                        <a:latin typeface="Cambria Math"/>
                      </a:rPr>
                      <m:t>𝑫</m:t>
                    </m:r>
                    <m:d>
                      <m:dPr>
                        <m:ctrlPr>
                          <a:rPr lang="en-US" sz="1800" i="1">
                            <a:latin typeface="Cambria Math"/>
                          </a:rPr>
                        </m:ctrlPr>
                      </m:dPr>
                      <m:e>
                        <m:sSubSup>
                          <m:sSubSupPr>
                            <m:ctrlPr>
                              <a:rPr lang="en-US" sz="1800" b="0" i="1" smtClean="0">
                                <a:latin typeface="Cambria Math"/>
                              </a:rPr>
                            </m:ctrlPr>
                          </m:sSubSupPr>
                          <m:e>
                            <m:r>
                              <a:rPr lang="en-US" sz="1800" b="0" i="1" smtClean="0">
                                <a:latin typeface="Cambria Math"/>
                              </a:rPr>
                              <m:t>𝜔</m:t>
                            </m:r>
                          </m:e>
                          <m:sub>
                            <m:r>
                              <a:rPr lang="en-US" sz="1800" b="0" i="1" smtClean="0">
                                <a:latin typeface="Cambria Math"/>
                              </a:rPr>
                              <m:t>𝑛</m:t>
                            </m:r>
                          </m:sub>
                          <m:sup>
                            <m:r>
                              <a:rPr lang="en-US" sz="1800" b="0" i="1" smtClean="0">
                                <a:latin typeface="Cambria Math"/>
                              </a:rPr>
                              <m:t>𝑘</m:t>
                            </m:r>
                          </m:sup>
                        </m:sSubSup>
                      </m:e>
                    </m:d>
                  </m:oMath>
                </a14:m>
                <a:r>
                  <a:rPr lang="en-US" sz="1800" dirty="0" smtClean="0"/>
                  <a:t> and </a:t>
                </a:r>
                <a14:m>
                  <m:oMath xmlns:m="http://schemas.openxmlformats.org/officeDocument/2006/math">
                    <m:sSub>
                      <m:sSubPr>
                        <m:ctrlPr>
                          <a:rPr lang="en-US" sz="1800" i="1">
                            <a:solidFill>
                              <a:srgbClr val="0070C0"/>
                            </a:solidFill>
                            <a:latin typeface="Cambria Math"/>
                          </a:rPr>
                        </m:ctrlPr>
                      </m:sSubPr>
                      <m:e>
                        <m:r>
                          <a:rPr lang="en-US" sz="1800" i="1">
                            <a:solidFill>
                              <a:srgbClr val="0070C0"/>
                            </a:solidFill>
                            <a:latin typeface="Cambria Math"/>
                          </a:rPr>
                          <m:t>𝑐</m:t>
                        </m:r>
                      </m:e>
                      <m:sub>
                        <m:r>
                          <a:rPr lang="en-US" sz="1800" b="0" i="1" smtClean="0">
                            <a:solidFill>
                              <a:srgbClr val="0070C0"/>
                            </a:solidFill>
                            <a:latin typeface="Cambria Math"/>
                          </a:rPr>
                          <m:t>𝑛</m:t>
                        </m:r>
                        <m:r>
                          <a:rPr lang="en-US" sz="1800" b="0" i="1" smtClean="0">
                            <a:solidFill>
                              <a:srgbClr val="0070C0"/>
                            </a:solidFill>
                            <a:latin typeface="Cambria Math"/>
                          </a:rPr>
                          <m:t>−</m:t>
                        </m:r>
                        <m:r>
                          <a:rPr lang="en-US" sz="1800" b="0" i="1" smtClean="0">
                            <a:solidFill>
                              <a:srgbClr val="0070C0"/>
                            </a:solidFill>
                            <a:latin typeface="Cambria Math"/>
                          </a:rPr>
                          <m:t>𝑘</m:t>
                        </m:r>
                      </m:sub>
                    </m:sSub>
                  </m:oMath>
                </a14:m>
                <a:r>
                  <a:rPr lang="en-US" sz="1800" dirty="0" smtClean="0"/>
                  <a:t> ?</a:t>
                </a:r>
              </a:p>
              <a:p>
                <a:pPr marL="0" indent="0">
                  <a:buNone/>
                </a:pPr>
                <a:endParaRPr lang="en-US" sz="1800" dirty="0" smtClean="0"/>
              </a:p>
              <a:p>
                <a:pPr>
                  <a:buFont typeface="+mj-lt"/>
                  <a:buAutoNum type="arabicPeriod"/>
                </a:pPr>
                <a:endParaRPr lang="en-US" sz="1800" dirty="0"/>
              </a:p>
              <a:p>
                <a:pPr>
                  <a:buFont typeface="+mj-lt"/>
                  <a:buAutoNum type="arabicPeriod"/>
                </a:pPr>
                <a:endParaRPr lang="en-US" sz="1800" dirty="0" smtClean="0"/>
              </a:p>
              <a:p>
                <a:pPr>
                  <a:buFont typeface="+mj-lt"/>
                  <a:buAutoNum type="arabicPeriod"/>
                </a:pPr>
                <a:endParaRPr lang="en-US" sz="1800" dirty="0"/>
              </a:p>
              <a:p>
                <a:pPr>
                  <a:buFont typeface="+mj-lt"/>
                  <a:buAutoNum type="arabicPeriod"/>
                </a:pPr>
                <a:endParaRPr lang="en-US" sz="1800" dirty="0" smtClean="0"/>
              </a:p>
              <a:p>
                <a:pPr marL="0" indent="0">
                  <a:buNone/>
                </a:pPr>
                <a:r>
                  <a:rPr lang="en-US" sz="1800" dirty="0" smtClean="0"/>
                  <a:t>     </a:t>
                </a:r>
                <a:endParaRPr lang="en-US" sz="1800" dirty="0"/>
              </a:p>
              <a:p>
                <a:pPr marL="0" indent="0">
                  <a:buNone/>
                </a:pPr>
                <a:endParaRPr lang="en-US"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066800"/>
                <a:ext cx="8763000" cy="5059363"/>
              </a:xfrm>
              <a:blipFill rotWithShape="1">
                <a:blip r:embed="rId2"/>
                <a:stretch>
                  <a:fillRect l="-556" t="-602" b="-548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ounded Rectangle 4"/>
          <p:cNvSpPr/>
          <p:nvPr/>
        </p:nvSpPr>
        <p:spPr>
          <a:xfrm flipV="1">
            <a:off x="228600" y="1066800"/>
            <a:ext cx="7924800" cy="1219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019800" y="3429000"/>
            <a:ext cx="3124200" cy="1143000"/>
          </a:xfrm>
          <a:prstGeom prst="cloudCallout">
            <a:avLst>
              <a:gd name="adj1" fmla="val -32464"/>
              <a:gd name="adj2" fmla="val 871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should be that polynomial.</a:t>
            </a:r>
          </a:p>
          <a:p>
            <a:pPr algn="ctr"/>
            <a:r>
              <a:rPr lang="en-US" sz="1600" dirty="0" smtClean="0">
                <a:solidFill>
                  <a:schemeClr val="tx1"/>
                </a:solidFill>
              </a:rPr>
              <a:t>…Think simple </a:t>
            </a:r>
            <a:r>
              <a:rPr lang="en-US" sz="1600" dirty="0" smtClean="0">
                <a:solidFill>
                  <a:schemeClr val="tx1"/>
                </a:solidFill>
                <a:sym typeface="Wingdings" pitchFamily="2" charset="2"/>
              </a:rPr>
              <a:t></a:t>
            </a:r>
            <a:endParaRPr lang="en-US" sz="1600" dirty="0"/>
          </a:p>
        </p:txBody>
      </p:sp>
      <mc:AlternateContent xmlns:mc="http://schemas.openxmlformats.org/markup-compatibility/2006" xmlns:a14="http://schemas.microsoft.com/office/drawing/2010/main">
        <mc:Choice Requires="a14">
          <p:sp>
            <p:nvSpPr>
              <p:cNvPr id="8" name="TextBox 7"/>
              <p:cNvSpPr txBox="1"/>
              <p:nvPr/>
            </p:nvSpPr>
            <p:spPr>
              <a:xfrm>
                <a:off x="2438400" y="2667000"/>
                <a:ext cx="4008277" cy="369332"/>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𝑪</m:t>
                      </m:r>
                      <m:d>
                        <m:dPr>
                          <m:ctrlPr>
                            <a:rPr lang="en-US" i="1">
                              <a:latin typeface="Cambria Math"/>
                            </a:rPr>
                          </m:ctrlPr>
                        </m:dPr>
                        <m:e>
                          <m:r>
                            <a:rPr lang="en-US" i="1">
                              <a:latin typeface="Cambria Math"/>
                            </a:rPr>
                            <m:t>𝑥</m:t>
                          </m:r>
                        </m:e>
                      </m:d>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𝑐</m:t>
                          </m:r>
                        </m:e>
                        <m:sub>
                          <m:r>
                            <a:rPr lang="en-US" i="1">
                              <a:solidFill>
                                <a:srgbClr val="0070C0"/>
                              </a:solidFill>
                              <a:latin typeface="Cambria Math"/>
                            </a:rPr>
                            <m:t>0</m:t>
                          </m:r>
                        </m:sub>
                      </m:sSub>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𝑐</m:t>
                          </m:r>
                        </m:e>
                        <m:sub>
                          <m:r>
                            <a:rPr lang="en-US" i="1">
                              <a:solidFill>
                                <a:srgbClr val="0070C0"/>
                              </a:solidFill>
                              <a:latin typeface="Cambria Math"/>
                            </a:rPr>
                            <m:t>1</m:t>
                          </m:r>
                        </m:sub>
                      </m:sSub>
                      <m:r>
                        <a:rPr lang="en-US" i="1">
                          <a:latin typeface="Cambria Math"/>
                        </a:rPr>
                        <m:t>𝑥</m:t>
                      </m:r>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𝑐</m:t>
                          </m:r>
                        </m:e>
                        <m:sub>
                          <m:r>
                            <a:rPr lang="en-US" i="1">
                              <a:solidFill>
                                <a:srgbClr val="0070C0"/>
                              </a:solidFill>
                              <a:latin typeface="Cambria Math"/>
                            </a:rPr>
                            <m:t>2</m:t>
                          </m:r>
                        </m:sub>
                      </m:sSub>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 …</m:t>
                      </m:r>
                      <m:sSub>
                        <m:sSubPr>
                          <m:ctrlPr>
                            <a:rPr lang="en-US" i="1">
                              <a:solidFill>
                                <a:srgbClr val="0070C0"/>
                              </a:solidFill>
                              <a:latin typeface="Cambria Math"/>
                            </a:rPr>
                          </m:ctrlPr>
                        </m:sSubPr>
                        <m:e>
                          <m:r>
                            <a:rPr lang="en-US" b="0" i="1" smtClean="0">
                              <a:solidFill>
                                <a:srgbClr val="0070C0"/>
                              </a:solidFill>
                              <a:latin typeface="Cambria Math"/>
                            </a:rPr>
                            <m:t>𝑐</m:t>
                          </m:r>
                        </m:e>
                        <m:sub>
                          <m:r>
                            <a:rPr lang="en-US" i="1">
                              <a:solidFill>
                                <a:srgbClr val="0070C0"/>
                              </a:solidFill>
                              <a:latin typeface="Cambria Math"/>
                            </a:rPr>
                            <m:t>𝑛</m:t>
                          </m:r>
                          <m:r>
                            <a:rPr lang="en-US" i="1">
                              <a:solidFill>
                                <a:srgbClr val="0070C0"/>
                              </a:solidFill>
                              <a:latin typeface="Cambria Math"/>
                            </a:rPr>
                            <m:t>−1</m:t>
                          </m:r>
                        </m:sub>
                      </m:sSub>
                      <m:sSup>
                        <m:sSupPr>
                          <m:ctrlPr>
                            <a:rPr lang="en-US" i="1">
                              <a:latin typeface="Cambria Math"/>
                            </a:rPr>
                          </m:ctrlPr>
                        </m:sSupPr>
                        <m:e>
                          <m:r>
                            <a:rPr lang="en-US" i="1">
                              <a:latin typeface="Cambria Math"/>
                            </a:rPr>
                            <m:t>𝑥</m:t>
                          </m:r>
                        </m:e>
                        <m:sup>
                          <m:r>
                            <a:rPr lang="en-US" i="1">
                              <a:latin typeface="Cambria Math"/>
                            </a:rPr>
                            <m:t>𝑛</m:t>
                          </m:r>
                          <m:r>
                            <a:rPr lang="en-US" i="1">
                              <a:latin typeface="Cambria Math"/>
                            </a:rPr>
                            <m:t>−1</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0" y="2667000"/>
                <a:ext cx="4008277" cy="369332"/>
              </a:xfrm>
              <a:prstGeom prst="rect">
                <a:avLst/>
              </a:prstGeom>
              <a:blipFill rotWithShape="1">
                <a:blip r:embed="rId3"/>
                <a:stretch>
                  <a:fillRect t="-6452" r="-1212" b="-2258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38400" y="5105400"/>
                <a:ext cx="4231799" cy="369332"/>
              </a:xfrm>
              <a:prstGeom prst="rect">
                <a:avLst/>
              </a:prstGeom>
              <a:solidFill>
                <a:schemeClr val="tx2">
                  <a:lumMod val="20000"/>
                  <a:lumOff val="8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𝑫</m:t>
                      </m:r>
                      <m:d>
                        <m:dPr>
                          <m:ctrlPr>
                            <a:rPr lang="en-US" i="1">
                              <a:latin typeface="Cambria Math"/>
                            </a:rPr>
                          </m:ctrlPr>
                        </m:dPr>
                        <m:e>
                          <m:r>
                            <a:rPr lang="en-US" i="1">
                              <a:latin typeface="Cambria Math"/>
                            </a:rPr>
                            <m:t>𝑥</m:t>
                          </m:r>
                        </m:e>
                      </m:d>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0</m:t>
                          </m:r>
                        </m:sub>
                      </m:sSub>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1</m:t>
                          </m:r>
                        </m:sub>
                      </m:sSub>
                      <m:r>
                        <a:rPr lang="en-US" i="1">
                          <a:latin typeface="Cambria Math"/>
                        </a:rPr>
                        <m:t>𝑥</m:t>
                      </m:r>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2</m:t>
                          </m:r>
                        </m:sub>
                      </m:sSub>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 …</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𝑛</m:t>
                          </m:r>
                          <m:r>
                            <a:rPr lang="en-US" i="1">
                              <a:solidFill>
                                <a:srgbClr val="0070C0"/>
                              </a:solidFill>
                              <a:latin typeface="Cambria Math"/>
                            </a:rPr>
                            <m:t>−1</m:t>
                          </m:r>
                        </m:sub>
                      </m:sSub>
                      <m:sSup>
                        <m:sSupPr>
                          <m:ctrlPr>
                            <a:rPr lang="en-US" i="1">
                              <a:latin typeface="Cambria Math"/>
                            </a:rPr>
                          </m:ctrlPr>
                        </m:sSupPr>
                        <m:e>
                          <m:r>
                            <a:rPr lang="en-US" i="1">
                              <a:latin typeface="Cambria Math"/>
                            </a:rPr>
                            <m:t>𝑥</m:t>
                          </m:r>
                        </m:e>
                        <m:sup>
                          <m:r>
                            <a:rPr lang="en-US" i="1">
                              <a:latin typeface="Cambria Math"/>
                            </a:rPr>
                            <m:t>𝑛</m:t>
                          </m:r>
                          <m:r>
                            <a:rPr lang="en-US" i="1">
                              <a:latin typeface="Cambria Math"/>
                            </a:rPr>
                            <m:t>−1</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438400" y="5105400"/>
                <a:ext cx="4231799" cy="369332"/>
              </a:xfrm>
              <a:prstGeom prst="rect">
                <a:avLst/>
              </a:prstGeom>
              <a:blipFill rotWithShape="1">
                <a:blip r:embed="rId4"/>
                <a:stretch>
                  <a:fillRect t="-6452" r="-431" b="-22581"/>
                </a:stretch>
              </a:blipFill>
              <a:ln>
                <a:solidFill>
                  <a:schemeClr val="tx1"/>
                </a:solidFill>
              </a:ln>
            </p:spPr>
            <p:txBody>
              <a:bodyPr/>
              <a:lstStyle/>
              <a:p>
                <a:r>
                  <a:rPr lang="en-US">
                    <a:noFill/>
                  </a:rPr>
                  <a:t> </a:t>
                </a:r>
              </a:p>
            </p:txBody>
          </p:sp>
        </mc:Fallback>
      </mc:AlternateContent>
      <p:sp>
        <p:nvSpPr>
          <p:cNvPr id="6" name="TextBox 5"/>
          <p:cNvSpPr txBox="1"/>
          <p:nvPr/>
        </p:nvSpPr>
        <p:spPr>
          <a:xfrm>
            <a:off x="859072" y="4572000"/>
            <a:ext cx="6837128" cy="369332"/>
          </a:xfrm>
          <a:prstGeom prst="rect">
            <a:avLst/>
          </a:prstGeom>
          <a:solidFill>
            <a:schemeClr val="accent2">
              <a:lumMod val="20000"/>
              <a:lumOff val="80000"/>
            </a:schemeClr>
          </a:solidFill>
          <a:ln>
            <a:solidFill>
              <a:schemeClr val="tx1"/>
            </a:solidFill>
          </a:ln>
        </p:spPr>
        <p:txBody>
          <a:bodyPr wrap="none" rtlCol="0">
            <a:spAutoFit/>
          </a:bodyPr>
          <a:lstStyle/>
          <a:p>
            <a:pPr marL="0" indent="0">
              <a:buNone/>
            </a:pPr>
            <a:r>
              <a:rPr lang="en-US" b="1" dirty="0">
                <a:solidFill>
                  <a:srgbClr val="006C31"/>
                </a:solidFill>
              </a:rPr>
              <a:t>Hint</a:t>
            </a:r>
            <a:r>
              <a:rPr lang="en-US" dirty="0"/>
              <a:t>: This problem can </a:t>
            </a:r>
            <a:r>
              <a:rPr lang="en-US" dirty="0" smtClean="0"/>
              <a:t>also be </a:t>
            </a:r>
            <a:r>
              <a:rPr lang="en-US" dirty="0"/>
              <a:t>viewed as </a:t>
            </a:r>
            <a:r>
              <a:rPr lang="en-US" dirty="0" smtClean="0"/>
              <a:t>an evaluation </a:t>
            </a:r>
            <a:r>
              <a:rPr lang="en-US" dirty="0"/>
              <a:t>of a </a:t>
            </a:r>
            <a:r>
              <a:rPr lang="en-US" dirty="0" smtClean="0"/>
              <a:t>polynomial.</a:t>
            </a:r>
            <a:endParaRPr lang="en-US" dirty="0"/>
          </a:p>
        </p:txBody>
      </p:sp>
    </p:spTree>
    <p:extLst>
      <p:ext uri="{BB962C8B-B14F-4D97-AF65-F5344CB8AC3E}">
        <p14:creationId xmlns:p14="http://schemas.microsoft.com/office/powerpoint/2010/main" val="303579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ircle(out)">
                                      <p:cBhvr>
                                        <p:cTn id="49" dur="2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randombar(horizontal)">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20" end="20"/>
                                            </p:txEl>
                                          </p:spTgt>
                                        </p:tgtEl>
                                        <p:attrNameLst>
                                          <p:attrName>style.visibility</p:attrName>
                                        </p:attrNameLst>
                                      </p:cBhvr>
                                      <p:to>
                                        <p:strVal val="visible"/>
                                      </p:to>
                                    </p:set>
                                    <p:animEffect transition="in" filter="fade">
                                      <p:cBhvr>
                                        <p:cTn id="76"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10" grpId="0" animBg="1"/>
      <p:bldP spid="8" grpId="0" animBg="1"/>
      <p:bldP spid="9" grpId="0" animBg="1"/>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solidFill>
                  <a:srgbClr val="7030A0"/>
                </a:solidFill>
              </a:rPr>
              <a:t>Height Balanced BST</a:t>
            </a:r>
            <a:br>
              <a:rPr lang="en-US" sz="3200" b="1" dirty="0" smtClean="0">
                <a:solidFill>
                  <a:srgbClr val="7030A0"/>
                </a:solidFill>
              </a:rPr>
            </a:br>
            <a:r>
              <a:rPr lang="en-US" sz="2400" b="1" dirty="0" smtClean="0">
                <a:solidFill>
                  <a:srgbClr val="0070C0"/>
                </a:solidFill>
              </a:rPr>
              <a:t>(Red-black tree, AVL tree)</a:t>
            </a:r>
            <a:endParaRPr lang="en-US" sz="2400" b="1" dirty="0">
              <a:solidFill>
                <a:srgbClr val="0070C0"/>
              </a:solidFill>
            </a:endParaRPr>
          </a:p>
        </p:txBody>
      </p:sp>
      <p:sp>
        <p:nvSpPr>
          <p:cNvPr id="6" name="Text Placeholder 5"/>
          <p:cNvSpPr>
            <a:spLocks noGrp="1"/>
          </p:cNvSpPr>
          <p:nvPr>
            <p:ph type="body" idx="1"/>
          </p:nvPr>
        </p:nvSpPr>
        <p:spPr/>
        <p:txBody>
          <a:bodyPr/>
          <a:lstStyle/>
          <a:p>
            <a:r>
              <a:rPr lang="en-US" dirty="0" smtClean="0"/>
              <a:t>Operations you already know</a:t>
            </a:r>
            <a:endParaRPr lang="en-US" dirty="0"/>
          </a:p>
        </p:txBody>
      </p:sp>
      <p:sp>
        <p:nvSpPr>
          <p:cNvPr id="7" name="Content Placeholder 6"/>
          <p:cNvSpPr>
            <a:spLocks noGrp="1"/>
          </p:cNvSpPr>
          <p:nvPr>
            <p:ph sz="half" idx="2"/>
          </p:nvPr>
        </p:nvSpPr>
        <p:spPr/>
        <p:txBody>
          <a:bodyPr/>
          <a:lstStyle/>
          <a:p>
            <a:pPr>
              <a:buFont typeface="+mj-lt"/>
              <a:buAutoNum type="arabicPeriod"/>
            </a:pPr>
            <a:r>
              <a:rPr lang="en-US" sz="1800" b="1" dirty="0" smtClean="0">
                <a:solidFill>
                  <a:srgbClr val="002060"/>
                </a:solidFill>
              </a:rPr>
              <a:t>Search</a:t>
            </a:r>
            <a:r>
              <a:rPr lang="en-US" sz="1800" dirty="0" smtClean="0"/>
              <a:t>(</a:t>
            </a:r>
            <a:r>
              <a:rPr lang="en-US" sz="1800" b="1" dirty="0" err="1" smtClean="0">
                <a:solidFill>
                  <a:srgbClr val="0070C0"/>
                </a:solidFill>
              </a:rPr>
              <a:t>T</a:t>
            </a:r>
            <a:r>
              <a:rPr lang="en-US" sz="1800" dirty="0" err="1" smtClean="0"/>
              <a:t>,</a:t>
            </a:r>
            <a:r>
              <a:rPr lang="en-US" sz="1800" b="1" dirty="0" err="1" smtClean="0"/>
              <a:t>x</a:t>
            </a:r>
            <a:r>
              <a:rPr lang="en-US" sz="1800" dirty="0" smtClean="0"/>
              <a:t>)</a:t>
            </a:r>
          </a:p>
          <a:p>
            <a:pPr>
              <a:buFont typeface="+mj-lt"/>
              <a:buAutoNum type="arabicPeriod"/>
            </a:pPr>
            <a:r>
              <a:rPr lang="en-US" sz="1800" b="1" dirty="0" smtClean="0">
                <a:solidFill>
                  <a:srgbClr val="002060"/>
                </a:solidFill>
              </a:rPr>
              <a:t>Insert</a:t>
            </a:r>
            <a:r>
              <a:rPr lang="en-US" sz="1800" dirty="0" smtClean="0"/>
              <a:t>(</a:t>
            </a:r>
            <a:r>
              <a:rPr lang="en-US" sz="1800" b="1" dirty="0" err="1" smtClean="0">
                <a:solidFill>
                  <a:srgbClr val="0070C0"/>
                </a:solidFill>
              </a:rPr>
              <a:t>T</a:t>
            </a:r>
            <a:r>
              <a:rPr lang="en-US" sz="1800" dirty="0" err="1" smtClean="0"/>
              <a:t>,</a:t>
            </a:r>
            <a:r>
              <a:rPr lang="en-US" sz="1800" b="1" dirty="0" err="1" smtClean="0"/>
              <a:t>x</a:t>
            </a:r>
            <a:r>
              <a:rPr lang="en-US" sz="1800" dirty="0"/>
              <a:t>)</a:t>
            </a:r>
          </a:p>
          <a:p>
            <a:pPr>
              <a:buFont typeface="+mj-lt"/>
              <a:buAutoNum type="arabicPeriod"/>
            </a:pPr>
            <a:r>
              <a:rPr lang="en-US" sz="1800" b="1" dirty="0" smtClean="0">
                <a:solidFill>
                  <a:srgbClr val="002060"/>
                </a:solidFill>
              </a:rPr>
              <a:t>Delete</a:t>
            </a:r>
            <a:r>
              <a:rPr lang="en-US" sz="1800" dirty="0" smtClean="0"/>
              <a:t>(</a:t>
            </a:r>
            <a:r>
              <a:rPr lang="en-US" sz="1800" b="1" dirty="0" err="1" smtClean="0">
                <a:solidFill>
                  <a:srgbClr val="0070C0"/>
                </a:solidFill>
              </a:rPr>
              <a:t>T</a:t>
            </a:r>
            <a:r>
              <a:rPr lang="en-US" sz="1800" dirty="0" err="1" smtClean="0"/>
              <a:t>,</a:t>
            </a:r>
            <a:r>
              <a:rPr lang="en-US" sz="1800" b="1" dirty="0" err="1" smtClean="0"/>
              <a:t>x</a:t>
            </a:r>
            <a:r>
              <a:rPr lang="en-US" sz="1800" dirty="0"/>
              <a:t>)</a:t>
            </a:r>
          </a:p>
          <a:p>
            <a:pPr>
              <a:buFont typeface="+mj-lt"/>
              <a:buAutoNum type="arabicPeriod"/>
            </a:pPr>
            <a:r>
              <a:rPr lang="en-US" sz="1800" b="1" dirty="0" smtClean="0">
                <a:solidFill>
                  <a:srgbClr val="002060"/>
                </a:solidFill>
              </a:rPr>
              <a:t>Min</a:t>
            </a:r>
            <a:r>
              <a:rPr lang="en-US" sz="1800" dirty="0" smtClean="0"/>
              <a:t>(</a:t>
            </a:r>
            <a:r>
              <a:rPr lang="en-US" sz="1800" b="1" dirty="0" smtClean="0">
                <a:solidFill>
                  <a:srgbClr val="0070C0"/>
                </a:solidFill>
              </a:rPr>
              <a:t>T</a:t>
            </a:r>
            <a:r>
              <a:rPr lang="en-US" sz="1800" dirty="0" smtClean="0"/>
              <a:t>)</a:t>
            </a:r>
            <a:endParaRPr lang="en-US" sz="1800" dirty="0"/>
          </a:p>
          <a:p>
            <a:pPr>
              <a:buFont typeface="+mj-lt"/>
              <a:buAutoNum type="arabicPeriod"/>
            </a:pPr>
            <a:r>
              <a:rPr lang="en-US" sz="1800" b="1" dirty="0" smtClean="0">
                <a:solidFill>
                  <a:srgbClr val="002060"/>
                </a:solidFill>
              </a:rPr>
              <a:t>Max</a:t>
            </a:r>
            <a:r>
              <a:rPr lang="en-US" sz="1800" dirty="0" smtClean="0"/>
              <a:t>(</a:t>
            </a:r>
            <a:r>
              <a:rPr lang="en-US" sz="1800" b="1" dirty="0" smtClean="0">
                <a:solidFill>
                  <a:srgbClr val="0070C0"/>
                </a:solidFill>
              </a:rPr>
              <a:t>T</a:t>
            </a:r>
            <a:r>
              <a:rPr lang="en-US" sz="1800" dirty="0" smtClean="0"/>
              <a:t>)</a:t>
            </a:r>
            <a:endParaRPr lang="en-US" sz="1800" dirty="0"/>
          </a:p>
          <a:p>
            <a:pPr>
              <a:buFont typeface="+mj-lt"/>
              <a:buAutoNum type="arabicPeriod"/>
            </a:pPr>
            <a:r>
              <a:rPr lang="en-US" sz="1800" b="1" dirty="0" smtClean="0">
                <a:solidFill>
                  <a:srgbClr val="002060"/>
                </a:solidFill>
              </a:rPr>
              <a:t>Predecessor</a:t>
            </a:r>
            <a:r>
              <a:rPr lang="en-US" sz="1800" dirty="0" smtClean="0"/>
              <a:t>(</a:t>
            </a:r>
            <a:r>
              <a:rPr lang="en-US" sz="1800" b="1" dirty="0" err="1" smtClean="0">
                <a:solidFill>
                  <a:srgbClr val="0070C0"/>
                </a:solidFill>
              </a:rPr>
              <a:t>T</a:t>
            </a:r>
            <a:r>
              <a:rPr lang="en-US" sz="1800" dirty="0" err="1" smtClean="0"/>
              <a:t>,</a:t>
            </a:r>
            <a:r>
              <a:rPr lang="en-US" sz="1800" b="1" dirty="0" err="1" smtClean="0"/>
              <a:t>x</a:t>
            </a:r>
            <a:r>
              <a:rPr lang="en-US" sz="1800" dirty="0" smtClean="0"/>
              <a:t>)</a:t>
            </a:r>
          </a:p>
          <a:p>
            <a:pPr>
              <a:buFont typeface="+mj-lt"/>
              <a:buAutoNum type="arabicPeriod"/>
            </a:pPr>
            <a:r>
              <a:rPr lang="en-US" sz="1800" b="1" dirty="0" smtClean="0">
                <a:solidFill>
                  <a:srgbClr val="002060"/>
                </a:solidFill>
              </a:rPr>
              <a:t>Successor</a:t>
            </a:r>
            <a:r>
              <a:rPr lang="en-US" sz="1800" dirty="0" smtClean="0"/>
              <a:t>(</a:t>
            </a:r>
            <a:r>
              <a:rPr lang="en-US" sz="1800" b="1" dirty="0" err="1" smtClean="0">
                <a:solidFill>
                  <a:srgbClr val="0070C0"/>
                </a:solidFill>
              </a:rPr>
              <a:t>T</a:t>
            </a:r>
            <a:r>
              <a:rPr lang="en-US" sz="1800" dirty="0" err="1" smtClean="0"/>
              <a:t>,</a:t>
            </a:r>
            <a:r>
              <a:rPr lang="en-US" sz="1800" b="1" dirty="0" err="1" smtClean="0"/>
              <a:t>x</a:t>
            </a:r>
            <a:r>
              <a:rPr lang="en-US" sz="1800" dirty="0" smtClean="0"/>
              <a:t>)</a:t>
            </a:r>
          </a:p>
          <a:p>
            <a:pPr marL="0" indent="0" algn="ctr">
              <a:buNone/>
            </a:pPr>
            <a:endParaRPr lang="en-US" sz="1800" dirty="0"/>
          </a:p>
          <a:p>
            <a:pPr>
              <a:buFont typeface="+mj-lt"/>
              <a:buAutoNum type="arabicPeriod"/>
            </a:pPr>
            <a:endParaRPr lang="en-US" sz="1800" dirty="0" smtClean="0"/>
          </a:p>
          <a:p>
            <a:pPr>
              <a:buFont typeface="+mj-lt"/>
              <a:buAutoNum type="arabicPeriod"/>
            </a:pPr>
            <a:endParaRPr lang="en-US" sz="1800" dirty="0"/>
          </a:p>
        </p:txBody>
      </p:sp>
      <p:sp>
        <p:nvSpPr>
          <p:cNvPr id="8" name="Text Placeholder 7"/>
          <p:cNvSpPr>
            <a:spLocks noGrp="1"/>
          </p:cNvSpPr>
          <p:nvPr>
            <p:ph type="body" sz="quarter" idx="3"/>
          </p:nvPr>
        </p:nvSpPr>
        <p:spPr/>
        <p:txBody>
          <a:bodyPr/>
          <a:lstStyle/>
          <a:p>
            <a:r>
              <a:rPr lang="en-US" dirty="0" smtClean="0">
                <a:solidFill>
                  <a:srgbClr val="C00000"/>
                </a:solidFill>
              </a:rPr>
              <a:t>New operation</a:t>
            </a:r>
            <a:endParaRPr lang="en-US" dirty="0">
              <a:solidFill>
                <a:srgbClr val="C00000"/>
              </a:solidFill>
            </a:endParaRPr>
          </a:p>
        </p:txBody>
      </p:sp>
      <p:sp>
        <p:nvSpPr>
          <p:cNvPr id="9" name="Content Placeholder 8"/>
          <p:cNvSpPr>
            <a:spLocks noGrp="1"/>
          </p:cNvSpPr>
          <p:nvPr>
            <p:ph sz="quarter" idx="4"/>
          </p:nvPr>
        </p:nvSpPr>
        <p:spPr>
          <a:xfrm>
            <a:off x="4645025" y="2174875"/>
            <a:ext cx="4346575" cy="3951288"/>
          </a:xfrm>
        </p:spPr>
        <p:txBody>
          <a:bodyPr/>
          <a:lstStyle/>
          <a:p>
            <a:pPr marL="0" indent="0">
              <a:buNone/>
            </a:pPr>
            <a:r>
              <a:rPr lang="en-US" sz="1800" b="1" dirty="0" smtClean="0">
                <a:solidFill>
                  <a:srgbClr val="002060"/>
                </a:solidFill>
              </a:rPr>
              <a:t>8.  </a:t>
            </a:r>
            <a:r>
              <a:rPr lang="en-US" sz="1800" b="1" dirty="0" err="1" smtClean="0">
                <a:solidFill>
                  <a:srgbClr val="002060"/>
                </a:solidFill>
              </a:rPr>
              <a:t>FindRank</a:t>
            </a:r>
            <a:r>
              <a:rPr lang="en-US" sz="1800" dirty="0" smtClean="0"/>
              <a:t>(</a:t>
            </a:r>
            <a:r>
              <a:rPr lang="en-US" sz="1800" b="1" dirty="0" smtClean="0">
                <a:solidFill>
                  <a:srgbClr val="0070C0"/>
                </a:solidFill>
              </a:rPr>
              <a:t>T</a:t>
            </a:r>
            <a:r>
              <a:rPr lang="en-US" sz="1800" b="1" dirty="0" smtClean="0"/>
              <a:t>,</a:t>
            </a:r>
            <a:r>
              <a:rPr lang="en-US" sz="1800" b="1" dirty="0" smtClean="0">
                <a:solidFill>
                  <a:srgbClr val="0070C0"/>
                </a:solidFill>
              </a:rPr>
              <a:t> </a:t>
            </a:r>
            <a:r>
              <a:rPr lang="en-US" sz="1800" b="1" dirty="0" smtClean="0"/>
              <a:t>x</a:t>
            </a:r>
            <a:r>
              <a:rPr lang="en-US" sz="1800" dirty="0" smtClean="0"/>
              <a:t>): </a:t>
            </a:r>
          </a:p>
          <a:p>
            <a:pPr marL="0" indent="0">
              <a:buNone/>
            </a:pPr>
            <a:r>
              <a:rPr lang="en-US" sz="1600" dirty="0" smtClean="0"/>
              <a:t>return the total number of elements in </a:t>
            </a:r>
            <a:r>
              <a:rPr lang="en-US" sz="1600" b="1" dirty="0" smtClean="0">
                <a:solidFill>
                  <a:srgbClr val="0070C0"/>
                </a:solidFill>
              </a:rPr>
              <a:t>T</a:t>
            </a:r>
            <a:r>
              <a:rPr lang="en-US" sz="1600" dirty="0" smtClean="0"/>
              <a:t> that are smaller than </a:t>
            </a:r>
            <a:r>
              <a:rPr lang="en-US" sz="1600" b="1" dirty="0" smtClean="0"/>
              <a:t>x</a:t>
            </a:r>
            <a:r>
              <a:rPr lang="en-US" sz="1600" dirty="0" smtClean="0"/>
              <a:t>.</a:t>
            </a:r>
            <a:endParaRPr lang="en-US" sz="1600" b="1" dirty="0" smtClean="0">
              <a:solidFill>
                <a:srgbClr val="0070C0"/>
              </a:solidFill>
            </a:endParaRPr>
          </a:p>
          <a:p>
            <a:pPr marL="0" indent="0">
              <a:buNone/>
            </a:pPr>
            <a:endParaRPr lang="en-US" sz="1600" b="1" dirty="0">
              <a:solidFill>
                <a:srgbClr val="0070C0"/>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10" name="Down Ribbon 9"/>
          <p:cNvSpPr/>
          <p:nvPr/>
        </p:nvSpPr>
        <p:spPr>
          <a:xfrm>
            <a:off x="2590800" y="6096000"/>
            <a:ext cx="4114800" cy="61264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Every operation in </a:t>
            </a:r>
            <a:r>
              <a:rPr lang="en-US" sz="1600" b="1" dirty="0" smtClean="0">
                <a:solidFill>
                  <a:srgbClr val="C00000"/>
                </a:solidFill>
              </a:rPr>
              <a:t>O</a:t>
            </a:r>
            <a:r>
              <a:rPr lang="en-US" sz="1600" dirty="0" smtClean="0">
                <a:solidFill>
                  <a:schemeClr val="tx1"/>
                </a:solidFill>
              </a:rPr>
              <a:t>(log </a:t>
            </a:r>
            <a:r>
              <a:rPr lang="en-US" sz="1600" b="1" dirty="0" smtClean="0">
                <a:solidFill>
                  <a:srgbClr val="0070C0"/>
                </a:solidFill>
              </a:rPr>
              <a:t>n</a:t>
            </a:r>
            <a:r>
              <a:rPr lang="en-US" sz="1600" dirty="0" smtClean="0">
                <a:solidFill>
                  <a:schemeClr val="tx1"/>
                </a:solidFill>
              </a:rPr>
              <a:t>) time.</a:t>
            </a:r>
            <a:endParaRPr lang="en-US" sz="1600" dirty="0">
              <a:solidFill>
                <a:schemeClr val="tx1"/>
              </a:solidFill>
            </a:endParaRPr>
          </a:p>
        </p:txBody>
      </p:sp>
    </p:spTree>
    <p:extLst>
      <p:ext uri="{BB962C8B-B14F-4D97-AF65-F5344CB8AC3E}">
        <p14:creationId xmlns:p14="http://schemas.microsoft.com/office/powerpoint/2010/main" val="26920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500"/>
                                        <p:tgtEl>
                                          <p:spTgt spid="7">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1000"/>
                                        <p:tgtEl>
                                          <p:spTgt spid="8">
                                            <p:txEl>
                                              <p:pRg st="0" end="0"/>
                                            </p:txEl>
                                          </p:spTgt>
                                        </p:tgtEl>
                                      </p:cBhvr>
                                    </p:animEffect>
                                    <p:anim calcmode="lin" valueType="num">
                                      <p:cBhvr>
                                        <p:cTn id="5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animEffect transition="in" filter="fade">
                                      <p:cBhvr>
                                        <p:cTn id="61" dur="500"/>
                                        <p:tgtEl>
                                          <p:spTgt spid="9">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
                                            <p:txEl>
                                              <p:pRg st="1" end="1"/>
                                            </p:txEl>
                                          </p:spTgt>
                                        </p:tgtEl>
                                        <p:attrNameLst>
                                          <p:attrName>style.visibility</p:attrName>
                                        </p:attrNameLst>
                                      </p:cBhvr>
                                      <p:to>
                                        <p:strVal val="visible"/>
                                      </p:to>
                                    </p:set>
                                    <p:animEffect transition="in" filter="fade">
                                      <p:cBhvr>
                                        <p:cTn id="66" dur="500"/>
                                        <p:tgtEl>
                                          <p:spTgt spid="9">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1000"/>
                                        <p:tgtEl>
                                          <p:spTgt spid="10"/>
                                        </p:tgtEl>
                                      </p:cBhvr>
                                    </p:animEffect>
                                    <p:anim calcmode="lin" valueType="num">
                                      <p:cBhvr>
                                        <p:cTn id="72" dur="1000" fill="hold"/>
                                        <p:tgtEl>
                                          <p:spTgt spid="10"/>
                                        </p:tgtEl>
                                        <p:attrNameLst>
                                          <p:attrName>ppt_x</p:attrName>
                                        </p:attrNameLst>
                                      </p:cBhvr>
                                      <p:tavLst>
                                        <p:tav tm="0">
                                          <p:val>
                                            <p:strVal val="#ppt_x"/>
                                          </p:val>
                                        </p:tav>
                                        <p:tav tm="100000">
                                          <p:val>
                                            <p:strVal val="#ppt_x"/>
                                          </p:val>
                                        </p:tav>
                                      </p:tavLst>
                                    </p:anim>
                                    <p:anim calcmode="lin" valueType="num">
                                      <p:cBhvr>
                                        <p:cTn id="7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build="p"/>
      <p:bldP spid="8" grpId="0" build="p"/>
      <p:bldP spid="9" grpId="0" build="p"/>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smtClean="0">
                <a:solidFill>
                  <a:srgbClr val="002060"/>
                </a:solidFill>
              </a:rPr>
              <a:t>Find-rank(</a:t>
            </a:r>
            <a:r>
              <a:rPr lang="en-US" sz="3600" b="1" dirty="0" err="1" smtClean="0">
                <a:solidFill>
                  <a:srgbClr val="0070C0"/>
                </a:solidFill>
              </a:rPr>
              <a:t>T,x</a:t>
            </a:r>
            <a:r>
              <a:rPr lang="en-US" sz="3600" b="1" dirty="0" smtClean="0"/>
              <a:t>)</a:t>
            </a:r>
            <a:endParaRPr lang="en-US" sz="32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3" name="Subtitle 2"/>
          <p:cNvSpPr>
            <a:spLocks noGrp="1"/>
          </p:cNvSpPr>
          <p:nvPr>
            <p:ph type="subTitle" idx="1"/>
          </p:nvPr>
        </p:nvSpPr>
        <p:spPr/>
        <p:txBody>
          <a:bodyPr/>
          <a:lstStyle/>
          <a:p>
            <a:pPr algn="l"/>
            <a:endParaRPr lang="en-US" sz="2800" b="1" dirty="0" smtClean="0">
              <a:solidFill>
                <a:srgbClr val="7030A0"/>
              </a:solidFill>
            </a:endParaRPr>
          </a:p>
        </p:txBody>
      </p:sp>
    </p:spTree>
    <p:extLst>
      <p:ext uri="{BB962C8B-B14F-4D97-AF65-F5344CB8AC3E}">
        <p14:creationId xmlns:p14="http://schemas.microsoft.com/office/powerpoint/2010/main" val="153844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A</a:t>
            </a:r>
            <a:r>
              <a:rPr lang="en-US" sz="3600" b="1" dirty="0" smtClean="0">
                <a:solidFill>
                  <a:srgbClr val="7030A0"/>
                </a:solidFill>
              </a:rPr>
              <a:t> trivial </a:t>
            </a:r>
            <a:r>
              <a:rPr lang="en-US" sz="3600" b="1" dirty="0" smtClean="0"/>
              <a:t>algorithm for </a:t>
            </a:r>
            <a:r>
              <a:rPr lang="en-US" sz="3200" b="1" dirty="0">
                <a:solidFill>
                  <a:srgbClr val="002060"/>
                </a:solidFill>
              </a:rPr>
              <a:t>Find-rank(</a:t>
            </a:r>
            <a:r>
              <a:rPr lang="en-US" sz="3200" b="1" dirty="0" err="1">
                <a:solidFill>
                  <a:srgbClr val="0070C0"/>
                </a:solidFill>
              </a:rPr>
              <a:t>T,x</a:t>
            </a:r>
            <a:r>
              <a:rPr lang="en-US" sz="3200" b="1" dirty="0"/>
              <a:t>)</a:t>
            </a:r>
          </a:p>
        </p:txBody>
      </p:sp>
      <p:sp>
        <p:nvSpPr>
          <p:cNvPr id="3" name="Content Placeholder 2"/>
          <p:cNvSpPr>
            <a:spLocks noGrp="1"/>
          </p:cNvSpPr>
          <p:nvPr>
            <p:ph idx="1"/>
          </p:nvPr>
        </p:nvSpPr>
        <p:spPr>
          <a:xfrm>
            <a:off x="457200" y="1600200"/>
            <a:ext cx="8229600" cy="4953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2000" dirty="0" smtClean="0"/>
              <a:t>      </a:t>
            </a:r>
          </a:p>
          <a:p>
            <a:pPr marL="0" indent="0">
              <a:buNone/>
            </a:pPr>
            <a:r>
              <a:rPr lang="en-US" sz="2000" dirty="0" smtClean="0">
                <a:solidFill>
                  <a:srgbClr val="C00000"/>
                </a:solidFill>
              </a:rPr>
              <a:t>Repeatedly</a:t>
            </a:r>
            <a:r>
              <a:rPr lang="en-US" sz="2000" dirty="0" smtClean="0"/>
              <a:t> find predecessors of </a:t>
            </a:r>
            <a:r>
              <a:rPr lang="en-US" sz="2000" b="1" dirty="0" smtClean="0"/>
              <a:t>x </a:t>
            </a:r>
            <a:r>
              <a:rPr lang="en-US" sz="2000" dirty="0" smtClean="0"/>
              <a:t>and stop when you reach the min element.</a:t>
            </a:r>
            <a:endParaRPr lang="en-US" sz="2000" b="1" dirty="0" smtClean="0"/>
          </a:p>
          <a:p>
            <a:pPr marL="0" indent="0">
              <a:buNone/>
            </a:pPr>
            <a:r>
              <a:rPr lang="en-US" sz="2000" dirty="0" smtClean="0"/>
              <a:t>Time complexity: </a:t>
            </a:r>
            <a:r>
              <a:rPr lang="en-US" sz="2000" b="1" dirty="0" smtClean="0">
                <a:solidFill>
                  <a:srgbClr val="C00000"/>
                </a:solidFill>
              </a:rPr>
              <a:t>O </a:t>
            </a:r>
            <a:r>
              <a:rPr lang="en-US" sz="2000" dirty="0" smtClean="0"/>
              <a:t>(</a:t>
            </a:r>
            <a:r>
              <a:rPr lang="en-US" sz="2000" dirty="0" smtClean="0">
                <a:solidFill>
                  <a:srgbClr val="0070C0"/>
                </a:solidFill>
              </a:rPr>
              <a:t>k</a:t>
            </a:r>
            <a:r>
              <a:rPr lang="en-US" sz="2000" dirty="0" smtClean="0"/>
              <a:t> log </a:t>
            </a:r>
            <a:r>
              <a:rPr lang="en-US" sz="2000" dirty="0" smtClean="0">
                <a:solidFill>
                  <a:srgbClr val="0070C0"/>
                </a:solidFill>
              </a:rPr>
              <a:t>n</a:t>
            </a:r>
            <a:r>
              <a:rPr lang="en-US" sz="2000" dirty="0" smtClean="0"/>
              <a:t>)        (where </a:t>
            </a:r>
            <a:r>
              <a:rPr lang="en-US" sz="2000" dirty="0" smtClean="0">
                <a:solidFill>
                  <a:srgbClr val="0070C0"/>
                </a:solidFill>
              </a:rPr>
              <a:t>k</a:t>
            </a:r>
            <a:r>
              <a:rPr lang="en-US" sz="2000" dirty="0" smtClean="0"/>
              <a:t> is rank of  </a:t>
            </a:r>
            <a:r>
              <a:rPr lang="en-US" sz="2000" b="1" dirty="0" smtClean="0"/>
              <a:t>x</a:t>
            </a:r>
            <a:r>
              <a:rPr lang="en-US" sz="2000" dirty="0" smtClean="0"/>
              <a:t> in T)</a:t>
            </a:r>
          </a:p>
          <a:p>
            <a:pPr marL="0" indent="0">
              <a:buNone/>
            </a:pPr>
            <a:r>
              <a:rPr lang="en-US" sz="2000" b="1" dirty="0" smtClean="0">
                <a:solidFill>
                  <a:schemeClr val="tx2"/>
                </a:solidFill>
              </a:rPr>
              <a:t>Homework</a:t>
            </a:r>
            <a:r>
              <a:rPr lang="en-US" sz="2000" dirty="0" smtClean="0"/>
              <a:t>: Show that all predecessors can be computed in </a:t>
            </a:r>
            <a:r>
              <a:rPr lang="en-US" sz="2000" b="1" dirty="0" smtClean="0">
                <a:solidFill>
                  <a:srgbClr val="C00000"/>
                </a:solidFill>
              </a:rPr>
              <a:t>O</a:t>
            </a:r>
            <a:r>
              <a:rPr lang="en-US" sz="2000" dirty="0" smtClean="0"/>
              <a:t>(</a:t>
            </a:r>
            <a:r>
              <a:rPr lang="en-US" sz="2000" dirty="0" smtClean="0">
                <a:solidFill>
                  <a:srgbClr val="0070C0"/>
                </a:solidFill>
              </a:rPr>
              <a:t>k</a:t>
            </a:r>
            <a:r>
              <a:rPr lang="en-US" sz="2000" dirty="0" smtClean="0"/>
              <a:t>+ log </a:t>
            </a:r>
            <a:r>
              <a:rPr lang="en-US" sz="2000" dirty="0">
                <a:solidFill>
                  <a:srgbClr val="0070C0"/>
                </a:solidFill>
              </a:rPr>
              <a:t>n</a:t>
            </a:r>
            <a:r>
              <a:rPr lang="en-US" sz="2000" dirty="0"/>
              <a:t>) </a:t>
            </a:r>
            <a:r>
              <a:rPr lang="en-US" sz="2000" dirty="0" smtClean="0"/>
              <a:t>time.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dirty="0"/>
          </a:p>
        </p:txBody>
      </p:sp>
      <p:grpSp>
        <p:nvGrpSpPr>
          <p:cNvPr id="14" name="Group 13"/>
          <p:cNvGrpSpPr/>
          <p:nvPr/>
        </p:nvGrpSpPr>
        <p:grpSpPr>
          <a:xfrm>
            <a:off x="1143000" y="1307068"/>
            <a:ext cx="5586736" cy="3374142"/>
            <a:chOff x="1143000" y="1535668"/>
            <a:chExt cx="5586736" cy="3374142"/>
          </a:xfrm>
        </p:grpSpPr>
        <p:sp>
          <p:nvSpPr>
            <p:cNvPr id="5" name="Oval 4"/>
            <p:cNvSpPr/>
            <p:nvPr/>
          </p:nvSpPr>
          <p:spPr>
            <a:xfrm>
              <a:off x="4514094" y="22098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6" name="Oval 5"/>
            <p:cNvSpPr/>
            <p:nvPr/>
          </p:nvSpPr>
          <p:spPr>
            <a:xfrm>
              <a:off x="6419094" y="3003231"/>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7" name="Oval 6"/>
            <p:cNvSpPr/>
            <p:nvPr/>
          </p:nvSpPr>
          <p:spPr>
            <a:xfrm>
              <a:off x="1770894" y="3809999"/>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9" name="Oval 8"/>
            <p:cNvSpPr/>
            <p:nvPr/>
          </p:nvSpPr>
          <p:spPr>
            <a:xfrm>
              <a:off x="5504694" y="3772992"/>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8" name="Oval 7"/>
            <p:cNvSpPr/>
            <p:nvPr/>
          </p:nvSpPr>
          <p:spPr>
            <a:xfrm>
              <a:off x="3752094" y="38100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3" name="Oval 12"/>
            <p:cNvSpPr/>
            <p:nvPr/>
          </p:nvSpPr>
          <p:spPr>
            <a:xfrm>
              <a:off x="2819400" y="3003231"/>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 name="Oval 10"/>
            <p:cNvSpPr/>
            <p:nvPr/>
          </p:nvSpPr>
          <p:spPr>
            <a:xfrm>
              <a:off x="1161294"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22" name="Oval 121"/>
            <p:cNvSpPr/>
            <p:nvPr/>
          </p:nvSpPr>
          <p:spPr>
            <a:xfrm>
              <a:off x="2228093"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38" name="Oval 137"/>
            <p:cNvSpPr/>
            <p:nvPr/>
          </p:nvSpPr>
          <p:spPr>
            <a:xfrm>
              <a:off x="3294893"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54" name="Oval 153"/>
            <p:cNvSpPr/>
            <p:nvPr/>
          </p:nvSpPr>
          <p:spPr>
            <a:xfrm>
              <a:off x="4209293"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70" name="Oval 169"/>
            <p:cNvSpPr/>
            <p:nvPr/>
          </p:nvSpPr>
          <p:spPr>
            <a:xfrm>
              <a:off x="5123693"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6" name="Oval 185"/>
            <p:cNvSpPr/>
            <p:nvPr/>
          </p:nvSpPr>
          <p:spPr>
            <a:xfrm>
              <a:off x="6038093" y="4648200"/>
              <a:ext cx="286506" cy="19716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34" name="Straight Arrow Connector 233"/>
            <p:cNvCxnSpPr/>
            <p:nvPr/>
          </p:nvCxnSpPr>
          <p:spPr>
            <a:xfrm flipH="1">
              <a:off x="2962653" y="230838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flipH="1">
              <a:off x="1953760" y="317801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8" idx="3"/>
            </p:cNvCxnSpPr>
            <p:nvPr/>
          </p:nvCxnSpPr>
          <p:spPr>
            <a:xfrm flipH="1">
              <a:off x="3438147" y="397829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endCxn id="11" idx="7"/>
            </p:cNvCxnSpPr>
            <p:nvPr/>
          </p:nvCxnSpPr>
          <p:spPr>
            <a:xfrm flipH="1">
              <a:off x="1405842" y="396240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flipH="1">
              <a:off x="5181600" y="397829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a:off x="5647948" y="320040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3048000" y="317801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a:off x="2029959" y="396240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endCxn id="294" idx="0"/>
            </p:cNvCxnSpPr>
            <p:nvPr/>
          </p:nvCxnSpPr>
          <p:spPr>
            <a:xfrm>
              <a:off x="3962400" y="3978116"/>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a:off x="5763759" y="396240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a:off x="4800600" y="235315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4526276" y="1535668"/>
              <a:ext cx="502924" cy="642699"/>
              <a:chOff x="1310628" y="3849469"/>
              <a:chExt cx="502924" cy="642699"/>
            </a:xfrm>
          </p:grpSpPr>
          <p:cxnSp>
            <p:nvCxnSpPr>
              <p:cNvPr id="283" name="Elbow Connector 28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4" name="TextBox 283"/>
              <p:cNvSpPr txBox="1"/>
              <p:nvPr/>
            </p:nvSpPr>
            <p:spPr>
              <a:xfrm>
                <a:off x="1310628" y="3849469"/>
                <a:ext cx="502924" cy="369332"/>
              </a:xfrm>
              <a:prstGeom prst="rect">
                <a:avLst/>
              </a:prstGeom>
              <a:noFill/>
              <a:ln>
                <a:noFill/>
              </a:ln>
            </p:spPr>
            <p:txBody>
              <a:bodyPr wrap="square" rtlCol="0">
                <a:spAutoFit/>
              </a:bodyPr>
              <a:lstStyle/>
              <a:p>
                <a:r>
                  <a:rPr lang="en-US" b="1" dirty="0" smtClean="0">
                    <a:solidFill>
                      <a:srgbClr val="0070C0"/>
                    </a:solidFill>
                  </a:rPr>
                  <a:t>T</a:t>
                </a:r>
                <a:endParaRPr lang="en-US" b="1" dirty="0">
                  <a:solidFill>
                    <a:srgbClr val="0070C0"/>
                  </a:solidFill>
                </a:endParaRPr>
              </a:p>
            </p:txBody>
          </p:sp>
        </p:grpSp>
        <p:sp>
          <p:nvSpPr>
            <p:cNvPr id="286" name="TextBox 285"/>
            <p:cNvSpPr txBox="1"/>
            <p:nvPr/>
          </p:nvSpPr>
          <p:spPr>
            <a:xfrm>
              <a:off x="1143000" y="4615190"/>
              <a:ext cx="256802" cy="261610"/>
            </a:xfrm>
            <a:prstGeom prst="rect">
              <a:avLst/>
            </a:prstGeom>
            <a:noFill/>
          </p:spPr>
          <p:txBody>
            <a:bodyPr wrap="none" rtlCol="0">
              <a:spAutoFit/>
            </a:bodyPr>
            <a:lstStyle/>
            <a:p>
              <a:r>
                <a:rPr lang="en-US" sz="1100" b="1" dirty="0">
                  <a:solidFill>
                    <a:srgbClr val="C00000"/>
                  </a:solidFill>
                </a:rPr>
                <a:t>2</a:t>
              </a:r>
            </a:p>
          </p:txBody>
        </p:sp>
        <p:sp>
          <p:nvSpPr>
            <p:cNvPr id="287" name="TextBox 286"/>
            <p:cNvSpPr txBox="1"/>
            <p:nvPr/>
          </p:nvSpPr>
          <p:spPr>
            <a:xfrm>
              <a:off x="2819400" y="2971800"/>
              <a:ext cx="328936" cy="261610"/>
            </a:xfrm>
            <a:prstGeom prst="rect">
              <a:avLst/>
            </a:prstGeom>
            <a:noFill/>
          </p:spPr>
          <p:txBody>
            <a:bodyPr wrap="none" rtlCol="0">
              <a:spAutoFit/>
            </a:bodyPr>
            <a:lstStyle/>
            <a:p>
              <a:r>
                <a:rPr lang="en-US" sz="1100" b="1" dirty="0" smtClean="0">
                  <a:solidFill>
                    <a:srgbClr val="C00000"/>
                  </a:solidFill>
                </a:rPr>
                <a:t>28</a:t>
              </a:r>
              <a:endParaRPr lang="en-US" sz="1100" b="1" dirty="0">
                <a:solidFill>
                  <a:srgbClr val="C00000"/>
                </a:solidFill>
              </a:endParaRPr>
            </a:p>
          </p:txBody>
        </p:sp>
        <p:sp>
          <p:nvSpPr>
            <p:cNvPr id="288" name="TextBox 287"/>
            <p:cNvSpPr txBox="1"/>
            <p:nvPr/>
          </p:nvSpPr>
          <p:spPr>
            <a:xfrm>
              <a:off x="4471664" y="2209800"/>
              <a:ext cx="328936" cy="261610"/>
            </a:xfrm>
            <a:prstGeom prst="rect">
              <a:avLst/>
            </a:prstGeom>
            <a:noFill/>
          </p:spPr>
          <p:txBody>
            <a:bodyPr wrap="none" rtlCol="0">
              <a:spAutoFit/>
            </a:bodyPr>
            <a:lstStyle/>
            <a:p>
              <a:r>
                <a:rPr lang="en-US" sz="1100" b="1" dirty="0" smtClean="0">
                  <a:solidFill>
                    <a:srgbClr val="C00000"/>
                  </a:solidFill>
                </a:rPr>
                <a:t>46</a:t>
              </a:r>
              <a:endParaRPr lang="en-US" sz="1100" b="1" dirty="0">
                <a:solidFill>
                  <a:srgbClr val="C00000"/>
                </a:solidFill>
              </a:endParaRPr>
            </a:p>
          </p:txBody>
        </p:sp>
        <p:sp>
          <p:nvSpPr>
            <p:cNvPr id="289" name="TextBox 288"/>
            <p:cNvSpPr txBox="1"/>
            <p:nvPr/>
          </p:nvSpPr>
          <p:spPr>
            <a:xfrm>
              <a:off x="6400800" y="2971800"/>
              <a:ext cx="328936" cy="261610"/>
            </a:xfrm>
            <a:prstGeom prst="rect">
              <a:avLst/>
            </a:prstGeom>
            <a:noFill/>
          </p:spPr>
          <p:txBody>
            <a:bodyPr wrap="none" rtlCol="0">
              <a:spAutoFit/>
            </a:bodyPr>
            <a:lstStyle/>
            <a:p>
              <a:r>
                <a:rPr lang="en-US" sz="1100" b="1" dirty="0" smtClean="0">
                  <a:solidFill>
                    <a:srgbClr val="C00000"/>
                  </a:solidFill>
                </a:rPr>
                <a:t>67</a:t>
              </a:r>
              <a:endParaRPr lang="en-US" sz="1100" b="1" dirty="0">
                <a:solidFill>
                  <a:srgbClr val="C00000"/>
                </a:solidFill>
              </a:endParaRPr>
            </a:p>
          </p:txBody>
        </p:sp>
        <p:sp>
          <p:nvSpPr>
            <p:cNvPr id="291" name="TextBox 290"/>
            <p:cNvSpPr txBox="1"/>
            <p:nvPr/>
          </p:nvSpPr>
          <p:spPr>
            <a:xfrm>
              <a:off x="2209800" y="4615190"/>
              <a:ext cx="328936" cy="261610"/>
            </a:xfrm>
            <a:prstGeom prst="rect">
              <a:avLst/>
            </a:prstGeom>
            <a:noFill/>
          </p:spPr>
          <p:txBody>
            <a:bodyPr wrap="none" rtlCol="0">
              <a:spAutoFit/>
            </a:bodyPr>
            <a:lstStyle/>
            <a:p>
              <a:r>
                <a:rPr lang="en-US" sz="1100" b="1" dirty="0" smtClean="0">
                  <a:solidFill>
                    <a:srgbClr val="C00000"/>
                  </a:solidFill>
                </a:rPr>
                <a:t>25</a:t>
              </a:r>
              <a:endParaRPr lang="en-US" sz="1100" b="1" dirty="0">
                <a:solidFill>
                  <a:srgbClr val="C00000"/>
                </a:solidFill>
              </a:endParaRPr>
            </a:p>
          </p:txBody>
        </p:sp>
        <p:sp>
          <p:nvSpPr>
            <p:cNvPr id="292" name="TextBox 291"/>
            <p:cNvSpPr txBox="1"/>
            <p:nvPr/>
          </p:nvSpPr>
          <p:spPr>
            <a:xfrm>
              <a:off x="1752600" y="3776990"/>
              <a:ext cx="256802" cy="261610"/>
            </a:xfrm>
            <a:prstGeom prst="rect">
              <a:avLst/>
            </a:prstGeom>
            <a:noFill/>
          </p:spPr>
          <p:txBody>
            <a:bodyPr wrap="none" rtlCol="0">
              <a:spAutoFit/>
            </a:bodyPr>
            <a:lstStyle/>
            <a:p>
              <a:r>
                <a:rPr lang="en-US" sz="1100" b="1" dirty="0" smtClean="0">
                  <a:solidFill>
                    <a:srgbClr val="C00000"/>
                  </a:solidFill>
                </a:rPr>
                <a:t>5</a:t>
              </a:r>
              <a:endParaRPr lang="en-US" sz="1100" b="1" dirty="0">
                <a:solidFill>
                  <a:srgbClr val="C00000"/>
                </a:solidFill>
              </a:endParaRPr>
            </a:p>
          </p:txBody>
        </p:sp>
        <p:sp>
          <p:nvSpPr>
            <p:cNvPr id="293" name="TextBox 292"/>
            <p:cNvSpPr txBox="1"/>
            <p:nvPr/>
          </p:nvSpPr>
          <p:spPr>
            <a:xfrm>
              <a:off x="3276600" y="4648200"/>
              <a:ext cx="328936" cy="261610"/>
            </a:xfrm>
            <a:prstGeom prst="rect">
              <a:avLst/>
            </a:prstGeom>
            <a:noFill/>
          </p:spPr>
          <p:txBody>
            <a:bodyPr wrap="none" rtlCol="0">
              <a:spAutoFit/>
            </a:bodyPr>
            <a:lstStyle/>
            <a:p>
              <a:r>
                <a:rPr lang="en-US" sz="1100" b="1" dirty="0" smtClean="0">
                  <a:solidFill>
                    <a:srgbClr val="C00000"/>
                  </a:solidFill>
                </a:rPr>
                <a:t>31</a:t>
              </a:r>
              <a:endParaRPr lang="en-US" sz="1100" b="1" dirty="0">
                <a:solidFill>
                  <a:srgbClr val="C00000"/>
                </a:solidFill>
              </a:endParaRPr>
            </a:p>
          </p:txBody>
        </p:sp>
        <p:sp>
          <p:nvSpPr>
            <p:cNvPr id="294" name="TextBox 293"/>
            <p:cNvSpPr txBox="1"/>
            <p:nvPr/>
          </p:nvSpPr>
          <p:spPr>
            <a:xfrm>
              <a:off x="4166864" y="4648200"/>
              <a:ext cx="328936" cy="261610"/>
            </a:xfrm>
            <a:prstGeom prst="rect">
              <a:avLst/>
            </a:prstGeom>
            <a:noFill/>
          </p:spPr>
          <p:txBody>
            <a:bodyPr wrap="none" rtlCol="0">
              <a:spAutoFit/>
            </a:bodyPr>
            <a:lstStyle/>
            <a:p>
              <a:r>
                <a:rPr lang="en-US" sz="1100" b="1" dirty="0">
                  <a:solidFill>
                    <a:srgbClr val="C00000"/>
                  </a:solidFill>
                </a:rPr>
                <a:t>4</a:t>
              </a:r>
              <a:r>
                <a:rPr lang="en-US" sz="1100" b="1" dirty="0" smtClean="0">
                  <a:solidFill>
                    <a:srgbClr val="C00000"/>
                  </a:solidFill>
                </a:rPr>
                <a:t>1</a:t>
              </a:r>
              <a:endParaRPr lang="en-US" sz="1100" b="1" dirty="0">
                <a:solidFill>
                  <a:srgbClr val="C00000"/>
                </a:solidFill>
              </a:endParaRPr>
            </a:p>
          </p:txBody>
        </p:sp>
        <p:sp>
          <p:nvSpPr>
            <p:cNvPr id="295" name="TextBox 294"/>
            <p:cNvSpPr txBox="1"/>
            <p:nvPr/>
          </p:nvSpPr>
          <p:spPr>
            <a:xfrm>
              <a:off x="3733800" y="3776990"/>
              <a:ext cx="328936" cy="261610"/>
            </a:xfrm>
            <a:prstGeom prst="rect">
              <a:avLst/>
            </a:prstGeom>
            <a:noFill/>
          </p:spPr>
          <p:txBody>
            <a:bodyPr wrap="none" rtlCol="0">
              <a:spAutoFit/>
            </a:bodyPr>
            <a:lstStyle/>
            <a:p>
              <a:r>
                <a:rPr lang="en-US" sz="1100" b="1" dirty="0" smtClean="0">
                  <a:solidFill>
                    <a:srgbClr val="C00000"/>
                  </a:solidFill>
                </a:rPr>
                <a:t>35</a:t>
              </a:r>
              <a:endParaRPr lang="en-US" sz="1100" b="1" dirty="0">
                <a:solidFill>
                  <a:srgbClr val="C00000"/>
                </a:solidFill>
              </a:endParaRPr>
            </a:p>
          </p:txBody>
        </p:sp>
        <p:sp>
          <p:nvSpPr>
            <p:cNvPr id="296" name="TextBox 295"/>
            <p:cNvSpPr txBox="1"/>
            <p:nvPr/>
          </p:nvSpPr>
          <p:spPr>
            <a:xfrm>
              <a:off x="5486400" y="3733800"/>
              <a:ext cx="328936" cy="261610"/>
            </a:xfrm>
            <a:prstGeom prst="rect">
              <a:avLst/>
            </a:prstGeom>
            <a:noFill/>
          </p:spPr>
          <p:txBody>
            <a:bodyPr wrap="none" rtlCol="0">
              <a:spAutoFit/>
            </a:bodyPr>
            <a:lstStyle/>
            <a:p>
              <a:r>
                <a:rPr lang="en-US" sz="1100" b="1" dirty="0" smtClean="0">
                  <a:solidFill>
                    <a:srgbClr val="C00000"/>
                  </a:solidFill>
                </a:rPr>
                <a:t>49</a:t>
              </a:r>
              <a:endParaRPr lang="en-US" sz="1100" b="1" dirty="0">
                <a:solidFill>
                  <a:srgbClr val="C00000"/>
                </a:solidFill>
              </a:endParaRPr>
            </a:p>
          </p:txBody>
        </p:sp>
        <p:sp>
          <p:nvSpPr>
            <p:cNvPr id="297" name="TextBox 296"/>
            <p:cNvSpPr txBox="1"/>
            <p:nvPr/>
          </p:nvSpPr>
          <p:spPr>
            <a:xfrm>
              <a:off x="5995664" y="4615190"/>
              <a:ext cx="328936" cy="261610"/>
            </a:xfrm>
            <a:prstGeom prst="rect">
              <a:avLst/>
            </a:prstGeom>
            <a:noFill/>
          </p:spPr>
          <p:txBody>
            <a:bodyPr wrap="none" rtlCol="0">
              <a:spAutoFit/>
            </a:bodyPr>
            <a:lstStyle/>
            <a:p>
              <a:r>
                <a:rPr lang="en-US" sz="1100" b="1" dirty="0" smtClean="0">
                  <a:solidFill>
                    <a:srgbClr val="C00000"/>
                  </a:solidFill>
                </a:rPr>
                <a:t>53</a:t>
              </a:r>
              <a:endParaRPr lang="en-US" sz="1100" b="1" dirty="0">
                <a:solidFill>
                  <a:srgbClr val="C00000"/>
                </a:solidFill>
              </a:endParaRPr>
            </a:p>
          </p:txBody>
        </p:sp>
        <p:sp>
          <p:nvSpPr>
            <p:cNvPr id="299" name="TextBox 298"/>
            <p:cNvSpPr txBox="1"/>
            <p:nvPr/>
          </p:nvSpPr>
          <p:spPr>
            <a:xfrm>
              <a:off x="5105400" y="4648200"/>
              <a:ext cx="328936" cy="261610"/>
            </a:xfrm>
            <a:prstGeom prst="rect">
              <a:avLst/>
            </a:prstGeom>
            <a:noFill/>
          </p:spPr>
          <p:txBody>
            <a:bodyPr wrap="none" rtlCol="0">
              <a:spAutoFit/>
            </a:bodyPr>
            <a:lstStyle/>
            <a:p>
              <a:r>
                <a:rPr lang="en-US" sz="1100" b="1" dirty="0" smtClean="0">
                  <a:solidFill>
                    <a:srgbClr val="C00000"/>
                  </a:solidFill>
                </a:rPr>
                <a:t>4</a:t>
              </a:r>
              <a:r>
                <a:rPr lang="en-US" sz="1100" b="1" dirty="0">
                  <a:solidFill>
                    <a:srgbClr val="C00000"/>
                  </a:solidFill>
                </a:rPr>
                <a:t>8</a:t>
              </a:r>
            </a:p>
          </p:txBody>
        </p:sp>
      </p:grpSp>
      <p:grpSp>
        <p:nvGrpSpPr>
          <p:cNvPr id="20" name="Group 19"/>
          <p:cNvGrpSpPr/>
          <p:nvPr/>
        </p:nvGrpSpPr>
        <p:grpSpPr>
          <a:xfrm>
            <a:off x="990600" y="2949416"/>
            <a:ext cx="6324600" cy="2232184"/>
            <a:chOff x="990600" y="2949416"/>
            <a:chExt cx="6324600" cy="2232184"/>
          </a:xfrm>
        </p:grpSpPr>
        <p:grpSp>
          <p:nvGrpSpPr>
            <p:cNvPr id="54" name="Group 53"/>
            <p:cNvGrpSpPr/>
            <p:nvPr/>
          </p:nvGrpSpPr>
          <p:grpSpPr>
            <a:xfrm>
              <a:off x="2057400" y="4616769"/>
              <a:ext cx="591762" cy="564831"/>
              <a:chOff x="990601" y="4159569"/>
              <a:chExt cx="591762" cy="564831"/>
            </a:xfrm>
          </p:grpSpPr>
          <p:grpSp>
            <p:nvGrpSpPr>
              <p:cNvPr id="56" name="Group 55"/>
              <p:cNvGrpSpPr/>
              <p:nvPr/>
            </p:nvGrpSpPr>
            <p:grpSpPr>
              <a:xfrm>
                <a:off x="990601" y="4159569"/>
                <a:ext cx="225309" cy="564831"/>
                <a:chOff x="853448" y="1644969"/>
                <a:chExt cx="255680" cy="559397"/>
              </a:xfrm>
            </p:grpSpPr>
            <p:grpSp>
              <p:nvGrpSpPr>
                <p:cNvPr id="64" name="Group 63"/>
                <p:cNvGrpSpPr/>
                <p:nvPr/>
              </p:nvGrpSpPr>
              <p:grpSpPr>
                <a:xfrm>
                  <a:off x="853448" y="1981200"/>
                  <a:ext cx="201169" cy="223166"/>
                  <a:chOff x="2447520" y="2514600"/>
                  <a:chExt cx="201169" cy="223166"/>
                </a:xfrm>
              </p:grpSpPr>
              <p:sp>
                <p:nvSpPr>
                  <p:cNvPr id="66" name="Rectangle 6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447520" y="2514600"/>
                    <a:ext cx="201169" cy="212884"/>
                    <a:chOff x="2447520" y="2524882"/>
                    <a:chExt cx="201169" cy="212884"/>
                  </a:xfrm>
                </p:grpSpPr>
                <p:cxnSp>
                  <p:nvCxnSpPr>
                    <p:cNvPr id="68" name="Straight Connector 6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5" name="Straight Arrow Connector 64"/>
                <p:cNvCxnSpPr>
                  <a:endCxn id="66"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349682" y="4159569"/>
                <a:ext cx="232681" cy="564831"/>
                <a:chOff x="780160" y="1648024"/>
                <a:chExt cx="274457" cy="556342"/>
              </a:xfrm>
            </p:grpSpPr>
            <p:grpSp>
              <p:nvGrpSpPr>
                <p:cNvPr id="58" name="Group 57"/>
                <p:cNvGrpSpPr/>
                <p:nvPr/>
              </p:nvGrpSpPr>
              <p:grpSpPr>
                <a:xfrm>
                  <a:off x="853448" y="1981200"/>
                  <a:ext cx="201169" cy="223166"/>
                  <a:chOff x="2447520" y="2514600"/>
                  <a:chExt cx="201169" cy="223166"/>
                </a:xfrm>
              </p:grpSpPr>
              <p:sp>
                <p:nvSpPr>
                  <p:cNvPr id="60" name="Rectangle 5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2447520" y="2514600"/>
                    <a:ext cx="201169" cy="212884"/>
                    <a:chOff x="2447520" y="2524882"/>
                    <a:chExt cx="201169" cy="212884"/>
                  </a:xfrm>
                </p:grpSpPr>
                <p:cxnSp>
                  <p:nvCxnSpPr>
                    <p:cNvPr id="62" name="Straight Connector 6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70" name="Group 69"/>
            <p:cNvGrpSpPr/>
            <p:nvPr/>
          </p:nvGrpSpPr>
          <p:grpSpPr>
            <a:xfrm>
              <a:off x="990600" y="4616769"/>
              <a:ext cx="591762" cy="564831"/>
              <a:chOff x="990601" y="4159569"/>
              <a:chExt cx="591762" cy="564831"/>
            </a:xfrm>
          </p:grpSpPr>
          <p:grpSp>
            <p:nvGrpSpPr>
              <p:cNvPr id="71" name="Group 70"/>
              <p:cNvGrpSpPr/>
              <p:nvPr/>
            </p:nvGrpSpPr>
            <p:grpSpPr>
              <a:xfrm>
                <a:off x="990601" y="4159569"/>
                <a:ext cx="225309" cy="564831"/>
                <a:chOff x="853448" y="1644969"/>
                <a:chExt cx="255680" cy="559397"/>
              </a:xfrm>
            </p:grpSpPr>
            <p:grpSp>
              <p:nvGrpSpPr>
                <p:cNvPr id="79" name="Group 78"/>
                <p:cNvGrpSpPr/>
                <p:nvPr/>
              </p:nvGrpSpPr>
              <p:grpSpPr>
                <a:xfrm>
                  <a:off x="853448" y="1981200"/>
                  <a:ext cx="201169" cy="223166"/>
                  <a:chOff x="2447520" y="2514600"/>
                  <a:chExt cx="201169" cy="223166"/>
                </a:xfrm>
              </p:grpSpPr>
              <p:sp>
                <p:nvSpPr>
                  <p:cNvPr id="81" name="Rectangle 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2447520" y="2514600"/>
                    <a:ext cx="201169" cy="212884"/>
                    <a:chOff x="2447520" y="2524882"/>
                    <a:chExt cx="201169" cy="212884"/>
                  </a:xfrm>
                </p:grpSpPr>
                <p:cxnSp>
                  <p:nvCxnSpPr>
                    <p:cNvPr id="83" name="Straight Connector 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0" name="Straight Arrow Connector 79"/>
                <p:cNvCxnSpPr>
                  <a:endCxn id="81"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1349682" y="4159569"/>
                <a:ext cx="232681" cy="564831"/>
                <a:chOff x="780160" y="1648024"/>
                <a:chExt cx="274457" cy="556342"/>
              </a:xfrm>
            </p:grpSpPr>
            <p:grpSp>
              <p:nvGrpSpPr>
                <p:cNvPr id="73" name="Group 72"/>
                <p:cNvGrpSpPr/>
                <p:nvPr/>
              </p:nvGrpSpPr>
              <p:grpSpPr>
                <a:xfrm>
                  <a:off x="853448" y="1981200"/>
                  <a:ext cx="201169" cy="223166"/>
                  <a:chOff x="2447520" y="2514600"/>
                  <a:chExt cx="201169" cy="223166"/>
                </a:xfrm>
              </p:grpSpPr>
              <p:sp>
                <p:nvSpPr>
                  <p:cNvPr id="75" name="Rectangle 7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2447520" y="2514600"/>
                    <a:ext cx="201169" cy="212884"/>
                    <a:chOff x="2447520" y="2524882"/>
                    <a:chExt cx="201169" cy="212884"/>
                  </a:xfrm>
                </p:grpSpPr>
                <p:cxnSp>
                  <p:nvCxnSpPr>
                    <p:cNvPr id="77" name="Straight Connector 7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4" name="Straight Arrow Connector 73"/>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85" name="Group 84"/>
            <p:cNvGrpSpPr/>
            <p:nvPr/>
          </p:nvGrpSpPr>
          <p:grpSpPr>
            <a:xfrm>
              <a:off x="3142038" y="4616769"/>
              <a:ext cx="591762" cy="564831"/>
              <a:chOff x="990601" y="4159569"/>
              <a:chExt cx="591762" cy="564831"/>
            </a:xfrm>
          </p:grpSpPr>
          <p:grpSp>
            <p:nvGrpSpPr>
              <p:cNvPr id="86" name="Group 85"/>
              <p:cNvGrpSpPr/>
              <p:nvPr/>
            </p:nvGrpSpPr>
            <p:grpSpPr>
              <a:xfrm>
                <a:off x="990601" y="4159569"/>
                <a:ext cx="225309" cy="564831"/>
                <a:chOff x="853448" y="1644969"/>
                <a:chExt cx="255680" cy="559397"/>
              </a:xfrm>
            </p:grpSpPr>
            <p:grpSp>
              <p:nvGrpSpPr>
                <p:cNvPr id="94" name="Group 93"/>
                <p:cNvGrpSpPr/>
                <p:nvPr/>
              </p:nvGrpSpPr>
              <p:grpSpPr>
                <a:xfrm>
                  <a:off x="853448" y="1981200"/>
                  <a:ext cx="201169" cy="223166"/>
                  <a:chOff x="2447520" y="2514600"/>
                  <a:chExt cx="201169" cy="223166"/>
                </a:xfrm>
              </p:grpSpPr>
              <p:sp>
                <p:nvSpPr>
                  <p:cNvPr id="96" name="Rectangle 9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a:off x="2447520" y="2514600"/>
                    <a:ext cx="201169" cy="212884"/>
                    <a:chOff x="2447520" y="2524882"/>
                    <a:chExt cx="201169" cy="212884"/>
                  </a:xfrm>
                </p:grpSpPr>
                <p:cxnSp>
                  <p:nvCxnSpPr>
                    <p:cNvPr id="98" name="Straight Connector 9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5" name="Straight Arrow Connector 94"/>
                <p:cNvCxnSpPr>
                  <a:endCxn id="96"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1349682" y="4159569"/>
                <a:ext cx="232681" cy="564831"/>
                <a:chOff x="780160" y="1648024"/>
                <a:chExt cx="274457" cy="556342"/>
              </a:xfrm>
            </p:grpSpPr>
            <p:grpSp>
              <p:nvGrpSpPr>
                <p:cNvPr id="88" name="Group 87"/>
                <p:cNvGrpSpPr/>
                <p:nvPr/>
              </p:nvGrpSpPr>
              <p:grpSpPr>
                <a:xfrm>
                  <a:off x="853448" y="1981200"/>
                  <a:ext cx="201169" cy="223166"/>
                  <a:chOff x="2447520" y="2514600"/>
                  <a:chExt cx="201169" cy="223166"/>
                </a:xfrm>
              </p:grpSpPr>
              <p:sp>
                <p:nvSpPr>
                  <p:cNvPr id="90" name="Rectangle 8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2447520" y="2514600"/>
                    <a:ext cx="201169" cy="212884"/>
                    <a:chOff x="2447520" y="2524882"/>
                    <a:chExt cx="201169" cy="212884"/>
                  </a:xfrm>
                </p:grpSpPr>
                <p:cxnSp>
                  <p:nvCxnSpPr>
                    <p:cNvPr id="92" name="Straight Connector 9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9" name="Straight Arrow Connector 8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00" name="Group 99"/>
            <p:cNvGrpSpPr/>
            <p:nvPr/>
          </p:nvGrpSpPr>
          <p:grpSpPr>
            <a:xfrm>
              <a:off x="4038600" y="4616769"/>
              <a:ext cx="591762" cy="564831"/>
              <a:chOff x="990601" y="4159569"/>
              <a:chExt cx="591762" cy="564831"/>
            </a:xfrm>
          </p:grpSpPr>
          <p:grpSp>
            <p:nvGrpSpPr>
              <p:cNvPr id="101" name="Group 100"/>
              <p:cNvGrpSpPr/>
              <p:nvPr/>
            </p:nvGrpSpPr>
            <p:grpSpPr>
              <a:xfrm>
                <a:off x="990601" y="4159569"/>
                <a:ext cx="225309" cy="564831"/>
                <a:chOff x="853448" y="1644969"/>
                <a:chExt cx="255680" cy="559397"/>
              </a:xfrm>
            </p:grpSpPr>
            <p:grpSp>
              <p:nvGrpSpPr>
                <p:cNvPr id="109" name="Group 108"/>
                <p:cNvGrpSpPr/>
                <p:nvPr/>
              </p:nvGrpSpPr>
              <p:grpSpPr>
                <a:xfrm>
                  <a:off x="853448" y="1981200"/>
                  <a:ext cx="201169" cy="223166"/>
                  <a:chOff x="2447520" y="2514600"/>
                  <a:chExt cx="201169" cy="223166"/>
                </a:xfrm>
              </p:grpSpPr>
              <p:sp>
                <p:nvSpPr>
                  <p:cNvPr id="111" name="Rectangle 11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2447520" y="2514600"/>
                    <a:ext cx="201169" cy="212884"/>
                    <a:chOff x="2447520" y="2524882"/>
                    <a:chExt cx="201169" cy="212884"/>
                  </a:xfrm>
                </p:grpSpPr>
                <p:cxnSp>
                  <p:nvCxnSpPr>
                    <p:cNvPr id="113" name="Straight Connector 11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10" name="Straight Arrow Connector 109"/>
                <p:cNvCxnSpPr>
                  <a:endCxn id="111"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1349682" y="4159569"/>
                <a:ext cx="232681" cy="564831"/>
                <a:chOff x="780160" y="1648024"/>
                <a:chExt cx="274457" cy="556342"/>
              </a:xfrm>
            </p:grpSpPr>
            <p:grpSp>
              <p:nvGrpSpPr>
                <p:cNvPr id="103" name="Group 102"/>
                <p:cNvGrpSpPr/>
                <p:nvPr/>
              </p:nvGrpSpPr>
              <p:grpSpPr>
                <a:xfrm>
                  <a:off x="853448" y="1981200"/>
                  <a:ext cx="201169" cy="223166"/>
                  <a:chOff x="2447520" y="2514600"/>
                  <a:chExt cx="201169" cy="223166"/>
                </a:xfrm>
              </p:grpSpPr>
              <p:sp>
                <p:nvSpPr>
                  <p:cNvPr id="105" name="Rectangle 10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2447520" y="2514600"/>
                    <a:ext cx="201169" cy="212884"/>
                    <a:chOff x="2447520" y="2524882"/>
                    <a:chExt cx="201169" cy="212884"/>
                  </a:xfrm>
                </p:grpSpPr>
                <p:cxnSp>
                  <p:nvCxnSpPr>
                    <p:cNvPr id="107" name="Straight Connector 10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4" name="Straight Arrow Connector 103"/>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4970838" y="4616769"/>
              <a:ext cx="591762" cy="564831"/>
              <a:chOff x="990601" y="4159569"/>
              <a:chExt cx="591762" cy="564831"/>
            </a:xfrm>
          </p:grpSpPr>
          <p:grpSp>
            <p:nvGrpSpPr>
              <p:cNvPr id="116" name="Group 115"/>
              <p:cNvGrpSpPr/>
              <p:nvPr/>
            </p:nvGrpSpPr>
            <p:grpSpPr>
              <a:xfrm>
                <a:off x="990601" y="4159569"/>
                <a:ext cx="225309" cy="564831"/>
                <a:chOff x="853448" y="1644969"/>
                <a:chExt cx="255680" cy="559397"/>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a:endCxn id="127"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1349682" y="4159569"/>
                <a:ext cx="232681" cy="564831"/>
                <a:chOff x="780160" y="1648024"/>
                <a:chExt cx="274457" cy="556342"/>
              </a:xfrm>
            </p:grpSpPr>
            <p:grpSp>
              <p:nvGrpSpPr>
                <p:cNvPr id="118" name="Group 117"/>
                <p:cNvGrpSpPr/>
                <p:nvPr/>
              </p:nvGrpSpPr>
              <p:grpSpPr>
                <a:xfrm>
                  <a:off x="853448" y="1981200"/>
                  <a:ext cx="201169" cy="223166"/>
                  <a:chOff x="2447520" y="2514600"/>
                  <a:chExt cx="201169" cy="223166"/>
                </a:xfrm>
              </p:grpSpPr>
              <p:sp>
                <p:nvSpPr>
                  <p:cNvPr id="120" name="Rectangle 11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2447520" y="2514600"/>
                    <a:ext cx="201169" cy="212884"/>
                    <a:chOff x="2447520" y="2524882"/>
                    <a:chExt cx="201169" cy="212884"/>
                  </a:xfrm>
                </p:grpSpPr>
                <p:cxnSp>
                  <p:nvCxnSpPr>
                    <p:cNvPr id="123" name="Straight Connector 12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19" name="Straight Arrow Connector 11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31" name="Group 130"/>
            <p:cNvGrpSpPr/>
            <p:nvPr/>
          </p:nvGrpSpPr>
          <p:grpSpPr>
            <a:xfrm>
              <a:off x="5885238" y="4616769"/>
              <a:ext cx="591762" cy="564831"/>
              <a:chOff x="990601" y="4159569"/>
              <a:chExt cx="591762" cy="564831"/>
            </a:xfrm>
          </p:grpSpPr>
          <p:grpSp>
            <p:nvGrpSpPr>
              <p:cNvPr id="132" name="Group 131"/>
              <p:cNvGrpSpPr/>
              <p:nvPr/>
            </p:nvGrpSpPr>
            <p:grpSpPr>
              <a:xfrm>
                <a:off x="990601" y="4159569"/>
                <a:ext cx="225309" cy="564831"/>
                <a:chOff x="853448" y="1644969"/>
                <a:chExt cx="255680" cy="559397"/>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a:endCxn id="14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1349682" y="4159569"/>
                <a:ext cx="232681" cy="564831"/>
                <a:chOff x="780160" y="1648024"/>
                <a:chExt cx="274457" cy="556342"/>
              </a:xfrm>
            </p:grpSpPr>
            <p:grpSp>
              <p:nvGrpSpPr>
                <p:cNvPr id="134" name="Group 133"/>
                <p:cNvGrpSpPr/>
                <p:nvPr/>
              </p:nvGrpSpPr>
              <p:grpSpPr>
                <a:xfrm>
                  <a:off x="853448" y="1981200"/>
                  <a:ext cx="201169" cy="223166"/>
                  <a:chOff x="2447520" y="2514600"/>
                  <a:chExt cx="201169" cy="223166"/>
                </a:xfrm>
              </p:grpSpPr>
              <p:sp>
                <p:nvSpPr>
                  <p:cNvPr id="136" name="Rectangle 13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9" name="Straight Connector 13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5" name="Straight Arrow Connector 134"/>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629400" y="2949416"/>
              <a:ext cx="685800" cy="675176"/>
              <a:chOff x="245687" y="1539338"/>
              <a:chExt cx="808930" cy="665028"/>
            </a:xfrm>
          </p:grpSpPr>
          <p:grpSp>
            <p:nvGrpSpPr>
              <p:cNvPr id="150" name="Group 149"/>
              <p:cNvGrpSpPr/>
              <p:nvPr/>
            </p:nvGrpSpPr>
            <p:grpSpPr>
              <a:xfrm>
                <a:off x="853448" y="1981200"/>
                <a:ext cx="201169" cy="223166"/>
                <a:chOff x="2447520" y="2514600"/>
                <a:chExt cx="201169" cy="223166"/>
              </a:xfrm>
            </p:grpSpPr>
            <p:sp>
              <p:nvSpPr>
                <p:cNvPr id="152" name="Rectangle 15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p:cNvGrpSpPr/>
                <p:nvPr/>
              </p:nvGrpSpPr>
              <p:grpSpPr>
                <a:xfrm>
                  <a:off x="2447520" y="2514600"/>
                  <a:ext cx="201169" cy="212884"/>
                  <a:chOff x="2447520" y="2524882"/>
                  <a:chExt cx="201169" cy="212884"/>
                </a:xfrm>
              </p:grpSpPr>
              <p:cxnSp>
                <p:nvCxnSpPr>
                  <p:cNvPr id="155" name="Straight Connector 15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447521"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1" name="Straight Arrow Connector 150"/>
              <p:cNvCxnSpPr/>
              <p:nvPr/>
            </p:nvCxnSpPr>
            <p:spPr>
              <a:xfrm>
                <a:off x="245687" y="1539338"/>
                <a:ext cx="719049" cy="4418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6996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Achieving </a:t>
            </a:r>
            <a:r>
              <a:rPr lang="en-US" sz="3600" b="1" dirty="0">
                <a:solidFill>
                  <a:srgbClr val="C00000"/>
                </a:solidFill>
              </a:rPr>
              <a:t>O</a:t>
            </a:r>
            <a:r>
              <a:rPr lang="en-US" sz="3600" b="1" dirty="0"/>
              <a:t>(log </a:t>
            </a:r>
            <a:r>
              <a:rPr lang="en-US" sz="3600" b="1" dirty="0">
                <a:solidFill>
                  <a:srgbClr val="0070C0"/>
                </a:solidFill>
              </a:rPr>
              <a:t>n</a:t>
            </a:r>
            <a:r>
              <a:rPr lang="en-US" sz="3600" b="1" dirty="0"/>
              <a:t>) time for </a:t>
            </a:r>
            <a:r>
              <a:rPr lang="en-US" sz="3600" b="1" dirty="0" err="1" smtClean="0">
                <a:solidFill>
                  <a:srgbClr val="002060"/>
                </a:solidFill>
              </a:rPr>
              <a:t>FindRank</a:t>
            </a:r>
            <a:r>
              <a:rPr lang="en-US" sz="3600" b="1" dirty="0" smtClean="0"/>
              <a:t>(</a:t>
            </a:r>
            <a:r>
              <a:rPr lang="en-US" sz="3600" b="1" dirty="0" err="1" smtClean="0">
                <a:solidFill>
                  <a:srgbClr val="0070C0"/>
                </a:solidFill>
              </a:rPr>
              <a:t>T</a:t>
            </a:r>
            <a:r>
              <a:rPr lang="en-US" sz="3600" b="1" dirty="0" err="1" smtClean="0"/>
              <a:t>,x</a:t>
            </a:r>
            <a:r>
              <a:rPr lang="en-US" sz="3600" b="1" dirty="0"/>
              <a:t>)</a:t>
            </a:r>
            <a:endParaRPr lang="en-US" sz="3600" dirty="0"/>
          </a:p>
        </p:txBody>
      </p:sp>
      <p:sp>
        <p:nvSpPr>
          <p:cNvPr id="3" name="Content Placeholder 2"/>
          <p:cNvSpPr>
            <a:spLocks noGrp="1"/>
          </p:cNvSpPr>
          <p:nvPr>
            <p:ph idx="1"/>
          </p:nvPr>
        </p:nvSpPr>
        <p:spPr/>
        <p:txBody>
          <a:bodyPr/>
          <a:lstStyle/>
          <a:p>
            <a:r>
              <a:rPr lang="en-US" sz="2400" dirty="0" smtClean="0"/>
              <a:t>Assume without loss of generality that </a:t>
            </a:r>
            <a:r>
              <a:rPr lang="en-US" sz="2400" b="1" dirty="0" smtClean="0"/>
              <a:t>x </a:t>
            </a:r>
            <a:r>
              <a:rPr lang="en-US" sz="2400" u="sng" dirty="0" smtClean="0"/>
              <a:t>belongs to</a:t>
            </a:r>
            <a:r>
              <a:rPr lang="en-US" sz="2400" b="1" dirty="0" smtClean="0"/>
              <a:t> </a:t>
            </a:r>
            <a:r>
              <a:rPr lang="en-US" sz="2400" b="1" dirty="0" smtClean="0">
                <a:solidFill>
                  <a:srgbClr val="0070C0"/>
                </a:solidFill>
              </a:rPr>
              <a:t>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6" name="Isosceles Triangle 5"/>
          <p:cNvSpPr/>
          <p:nvPr/>
        </p:nvSpPr>
        <p:spPr>
          <a:xfrm>
            <a:off x="3276600" y="2057400"/>
            <a:ext cx="3124200" cy="33528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4343400" y="2057400"/>
            <a:ext cx="990600" cy="2917918"/>
            <a:chOff x="4343400" y="2057400"/>
            <a:chExt cx="990600" cy="2917918"/>
          </a:xfrm>
        </p:grpSpPr>
        <p:grpSp>
          <p:nvGrpSpPr>
            <p:cNvPr id="36" name="Group 35"/>
            <p:cNvGrpSpPr/>
            <p:nvPr/>
          </p:nvGrpSpPr>
          <p:grpSpPr>
            <a:xfrm>
              <a:off x="4343400" y="2176338"/>
              <a:ext cx="990600" cy="2798980"/>
              <a:chOff x="4343400" y="2176338"/>
              <a:chExt cx="990600" cy="2798980"/>
            </a:xfrm>
          </p:grpSpPr>
          <p:cxnSp>
            <p:nvCxnSpPr>
              <p:cNvPr id="11" name="Straight Arrow Connector 10"/>
              <p:cNvCxnSpPr/>
              <p:nvPr/>
            </p:nvCxnSpPr>
            <p:spPr>
              <a:xfrm flipH="1">
                <a:off x="4628678" y="2176338"/>
                <a:ext cx="174718" cy="3271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5800" y="2514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5"/>
              </p:cNvCxnSpPr>
              <p:nvPr/>
            </p:nvCxnSpPr>
            <p:spPr>
              <a:xfrm>
                <a:off x="4625882" y="2644682"/>
                <a:ext cx="212818" cy="3159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648200" y="3124200"/>
                <a:ext cx="2286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99671" y="2960641"/>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3581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43400" y="4114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4408433" y="3733800"/>
                <a:ext cx="217449"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724400" y="4343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181600"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6" idx="2"/>
              </p:cNvCxnSpPr>
              <p:nvPr/>
            </p:nvCxnSpPr>
            <p:spPr>
              <a:xfrm>
                <a:off x="4495800" y="42560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7" idx="2"/>
              </p:cNvCxnSpPr>
              <p:nvPr/>
            </p:nvCxnSpPr>
            <p:spPr>
              <a:xfrm>
                <a:off x="4876800" y="4484641"/>
                <a:ext cx="3048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4"/>
                <a:endCxn id="8" idx="7"/>
              </p:cNvCxnSpPr>
              <p:nvPr/>
            </p:nvCxnSpPr>
            <p:spPr>
              <a:xfrm flipH="1">
                <a:off x="5083082" y="4724400"/>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4800600" y="2057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4876800" y="4659868"/>
            <a:ext cx="290464" cy="445532"/>
            <a:chOff x="4876800" y="4659868"/>
            <a:chExt cx="290464" cy="445532"/>
          </a:xfrm>
        </p:grpSpPr>
        <p:sp>
          <p:nvSpPr>
            <p:cNvPr id="8" name="Oval 7"/>
            <p:cNvSpPr/>
            <p:nvPr/>
          </p:nvSpPr>
          <p:spPr>
            <a:xfrm>
              <a:off x="4953000" y="4953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876800" y="4659868"/>
              <a:ext cx="290464" cy="369332"/>
            </a:xfrm>
            <a:prstGeom prst="rect">
              <a:avLst/>
            </a:prstGeom>
            <a:noFill/>
          </p:spPr>
          <p:txBody>
            <a:bodyPr wrap="none" rtlCol="0">
              <a:spAutoFit/>
            </a:bodyPr>
            <a:lstStyle/>
            <a:p>
              <a:r>
                <a:rPr lang="en-US" b="1" dirty="0" smtClean="0"/>
                <a:t>x</a:t>
              </a:r>
              <a:endParaRPr lang="en-US" b="1" dirty="0"/>
            </a:p>
          </p:txBody>
        </p:sp>
      </p:grpSp>
      <p:sp>
        <p:nvSpPr>
          <p:cNvPr id="39" name="TextBox 38"/>
          <p:cNvSpPr txBox="1"/>
          <p:nvPr/>
        </p:nvSpPr>
        <p:spPr>
          <a:xfrm>
            <a:off x="4724400" y="5638800"/>
            <a:ext cx="311304" cy="400110"/>
          </a:xfrm>
          <a:prstGeom prst="rect">
            <a:avLst/>
          </a:prstGeom>
          <a:noFill/>
        </p:spPr>
        <p:txBody>
          <a:bodyPr wrap="none" rtlCol="0">
            <a:spAutoFit/>
          </a:bodyPr>
          <a:lstStyle/>
          <a:p>
            <a:r>
              <a:rPr lang="en-US" sz="2000" b="1" dirty="0" smtClean="0">
                <a:solidFill>
                  <a:srgbClr val="00B0F0"/>
                </a:solidFill>
              </a:rPr>
              <a:t>T</a:t>
            </a:r>
            <a:endParaRPr lang="en-US" sz="2000" b="1" dirty="0">
              <a:solidFill>
                <a:srgbClr val="00B0F0"/>
              </a:solidFill>
            </a:endParaRPr>
          </a:p>
        </p:txBody>
      </p:sp>
      <p:sp>
        <p:nvSpPr>
          <p:cNvPr id="5" name="Down Ribbon 4"/>
          <p:cNvSpPr/>
          <p:nvPr/>
        </p:nvSpPr>
        <p:spPr>
          <a:xfrm>
            <a:off x="381000" y="2667001"/>
            <a:ext cx="3581400" cy="129844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2060"/>
                </a:solidFill>
              </a:rPr>
              <a:t>View the entire tree </a:t>
            </a:r>
            <a:r>
              <a:rPr lang="en-US" sz="1600" b="1" dirty="0" smtClean="0">
                <a:solidFill>
                  <a:srgbClr val="0070C0"/>
                </a:solidFill>
              </a:rPr>
              <a:t>T</a:t>
            </a:r>
            <a:r>
              <a:rPr lang="en-US" sz="1600" dirty="0" smtClean="0">
                <a:solidFill>
                  <a:srgbClr val="002060"/>
                </a:solidFill>
              </a:rPr>
              <a:t> from perspective of the path from </a:t>
            </a:r>
            <a:r>
              <a:rPr lang="en-US" sz="1600" b="1" dirty="0" smtClean="0">
                <a:solidFill>
                  <a:schemeClr val="tx1"/>
                </a:solidFill>
              </a:rPr>
              <a:t>x</a:t>
            </a:r>
            <a:r>
              <a:rPr lang="en-US" sz="1600" dirty="0" smtClean="0">
                <a:solidFill>
                  <a:srgbClr val="002060"/>
                </a:solidFill>
              </a:rPr>
              <a:t> to the </a:t>
            </a:r>
            <a:r>
              <a:rPr lang="en-US" sz="1600" b="1" dirty="0" smtClean="0">
                <a:solidFill>
                  <a:srgbClr val="002060"/>
                </a:solidFill>
              </a:rPr>
              <a:t>root</a:t>
            </a:r>
            <a:r>
              <a:rPr lang="en-US" sz="1600" dirty="0" smtClean="0">
                <a:solidFill>
                  <a:srgbClr val="002060"/>
                </a:solidFill>
              </a:rPr>
              <a:t>. </a:t>
            </a:r>
          </a:p>
          <a:p>
            <a:pPr algn="ctr"/>
            <a:r>
              <a:rPr lang="en-US" sz="1600" dirty="0" smtClean="0">
                <a:solidFill>
                  <a:srgbClr val="C00000"/>
                </a:solidFill>
              </a:rPr>
              <a:t>How will </a:t>
            </a:r>
            <a:r>
              <a:rPr lang="en-US" sz="1600" b="1" dirty="0" smtClean="0">
                <a:solidFill>
                  <a:srgbClr val="0070C0"/>
                </a:solidFill>
              </a:rPr>
              <a:t>T</a:t>
            </a:r>
            <a:r>
              <a:rPr lang="en-US" sz="1600" dirty="0" smtClean="0">
                <a:solidFill>
                  <a:srgbClr val="C00000"/>
                </a:solidFill>
              </a:rPr>
              <a:t> look like ?</a:t>
            </a:r>
            <a:endParaRPr lang="en-US" sz="1600" dirty="0">
              <a:solidFill>
                <a:srgbClr val="C00000"/>
              </a:solidFill>
            </a:endParaRPr>
          </a:p>
        </p:txBody>
      </p:sp>
    </p:spTree>
    <p:extLst>
      <p:ext uri="{BB962C8B-B14F-4D97-AF65-F5344CB8AC3E}">
        <p14:creationId xmlns:p14="http://schemas.microsoft.com/office/powerpoint/2010/main" val="2030795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down)">
                                      <p:cBhvr>
                                        <p:cTn id="38" dur="30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P spid="39"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Achieving </a:t>
            </a:r>
            <a:r>
              <a:rPr lang="en-US" sz="3600" b="1" dirty="0">
                <a:solidFill>
                  <a:srgbClr val="C00000"/>
                </a:solidFill>
              </a:rPr>
              <a:t>O</a:t>
            </a:r>
            <a:r>
              <a:rPr lang="en-US" sz="3600" b="1" dirty="0"/>
              <a:t>(log </a:t>
            </a:r>
            <a:r>
              <a:rPr lang="en-US" sz="3600" b="1" dirty="0">
                <a:solidFill>
                  <a:srgbClr val="0070C0"/>
                </a:solidFill>
              </a:rPr>
              <a:t>n</a:t>
            </a:r>
            <a:r>
              <a:rPr lang="en-US" sz="3600" b="1" dirty="0"/>
              <a:t>) time for </a:t>
            </a:r>
            <a:r>
              <a:rPr lang="en-US" sz="3600" b="1" dirty="0" err="1" smtClean="0">
                <a:solidFill>
                  <a:srgbClr val="002060"/>
                </a:solidFill>
              </a:rPr>
              <a:t>FindRank</a:t>
            </a:r>
            <a:r>
              <a:rPr lang="en-US" sz="3600" b="1" dirty="0" smtClean="0"/>
              <a:t>(</a:t>
            </a:r>
            <a:r>
              <a:rPr lang="en-US" sz="3600" b="1" dirty="0" err="1" smtClean="0">
                <a:solidFill>
                  <a:srgbClr val="0070C0"/>
                </a:solidFill>
              </a:rPr>
              <a:t>T</a:t>
            </a:r>
            <a:r>
              <a:rPr lang="en-US" sz="3600" b="1" dirty="0" err="1" smtClean="0"/>
              <a:t>,x</a:t>
            </a:r>
            <a:r>
              <a:rPr lang="en-US" sz="3600" b="1" dirty="0"/>
              <a:t>)</a:t>
            </a:r>
            <a:endParaRPr lang="en-US" sz="3600" dirty="0"/>
          </a:p>
        </p:txBody>
      </p:sp>
      <p:sp>
        <p:nvSpPr>
          <p:cNvPr id="3" name="Content Placeholder 2"/>
          <p:cNvSpPr>
            <a:spLocks noGrp="1"/>
          </p:cNvSpPr>
          <p:nvPr>
            <p:ph idx="1"/>
          </p:nvPr>
        </p:nvSpPr>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r>
              <a:rPr lang="en-US" sz="2000" dirty="0" smtClean="0"/>
              <a:t>Elements that are present in the </a:t>
            </a:r>
            <a:r>
              <a:rPr lang="en-US" sz="2000" dirty="0" err="1" smtClean="0"/>
              <a:t>subtrees</a:t>
            </a:r>
            <a:r>
              <a:rPr lang="en-US" sz="2000" dirty="0" smtClean="0"/>
              <a:t> lying to the left of this path.</a:t>
            </a:r>
          </a:p>
          <a:p>
            <a:r>
              <a:rPr lang="en-US" sz="2000" dirty="0" smtClean="0"/>
              <a:t>And </a:t>
            </a:r>
            <a:r>
              <a:rPr lang="en-US" sz="2000" i="1" dirty="0" smtClean="0"/>
              <a:t>some</a:t>
            </a:r>
            <a:r>
              <a:rPr lang="en-US" sz="2000" dirty="0" smtClean="0"/>
              <a:t> elements on this path.</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7" name="TextBox 6"/>
          <p:cNvSpPr txBox="1"/>
          <p:nvPr/>
        </p:nvSpPr>
        <p:spPr>
          <a:xfrm>
            <a:off x="4724400" y="5638800"/>
            <a:ext cx="311304" cy="400110"/>
          </a:xfrm>
          <a:prstGeom prst="rect">
            <a:avLst/>
          </a:prstGeom>
          <a:noFill/>
        </p:spPr>
        <p:txBody>
          <a:bodyPr wrap="none" rtlCol="0">
            <a:spAutoFit/>
          </a:bodyPr>
          <a:lstStyle/>
          <a:p>
            <a:r>
              <a:rPr lang="en-US" sz="2000" b="1" dirty="0" smtClean="0">
                <a:solidFill>
                  <a:srgbClr val="00B0F0"/>
                </a:solidFill>
              </a:rPr>
              <a:t>T</a:t>
            </a:r>
            <a:endParaRPr lang="en-US" sz="2000" b="1" dirty="0">
              <a:solidFill>
                <a:srgbClr val="00B0F0"/>
              </a:solidFill>
            </a:endParaRPr>
          </a:p>
        </p:txBody>
      </p:sp>
      <p:sp>
        <p:nvSpPr>
          <p:cNvPr id="8" name="Oval 7"/>
          <p:cNvSpPr/>
          <p:nvPr/>
        </p:nvSpPr>
        <p:spPr>
          <a:xfrm>
            <a:off x="4953000" y="4953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343400" y="2187482"/>
            <a:ext cx="990600" cy="2787836"/>
            <a:chOff x="4343400" y="2187482"/>
            <a:chExt cx="990600" cy="2787836"/>
          </a:xfrm>
        </p:grpSpPr>
        <p:cxnSp>
          <p:nvCxnSpPr>
            <p:cNvPr id="11" name="Straight Arrow Connector 10"/>
            <p:cNvCxnSpPr>
              <a:stCxn id="45" idx="3"/>
            </p:cNvCxnSpPr>
            <p:nvPr/>
          </p:nvCxnSpPr>
          <p:spPr>
            <a:xfrm flipH="1">
              <a:off x="4648200" y="2187482"/>
              <a:ext cx="174718" cy="3271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5800" y="2514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5"/>
            </p:cNvCxnSpPr>
            <p:nvPr/>
          </p:nvCxnSpPr>
          <p:spPr>
            <a:xfrm>
              <a:off x="4625882" y="2644682"/>
              <a:ext cx="212818" cy="3159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648200" y="3124200"/>
              <a:ext cx="2286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99671" y="2960641"/>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3581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43400" y="4114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4408433" y="3733800"/>
              <a:ext cx="217449"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724400" y="4343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181600"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6" idx="2"/>
            </p:cNvCxnSpPr>
            <p:nvPr/>
          </p:nvCxnSpPr>
          <p:spPr>
            <a:xfrm>
              <a:off x="4495800" y="42560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7" idx="2"/>
            </p:cNvCxnSpPr>
            <p:nvPr/>
          </p:nvCxnSpPr>
          <p:spPr>
            <a:xfrm>
              <a:off x="4876800" y="4484641"/>
              <a:ext cx="3048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4"/>
              <a:endCxn id="8" idx="7"/>
            </p:cNvCxnSpPr>
            <p:nvPr/>
          </p:nvCxnSpPr>
          <p:spPr>
            <a:xfrm flipH="1">
              <a:off x="5083082" y="4724400"/>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114800" y="2644682"/>
            <a:ext cx="381000" cy="708118"/>
            <a:chOff x="4114800" y="2644682"/>
            <a:chExt cx="381000" cy="708118"/>
          </a:xfrm>
        </p:grpSpPr>
        <p:sp>
          <p:nvSpPr>
            <p:cNvPr id="25" name="Isosceles Triangle 24"/>
            <p:cNvSpPr/>
            <p:nvPr/>
          </p:nvSpPr>
          <p:spPr>
            <a:xfrm>
              <a:off x="4114800" y="28956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313656" y="2644682"/>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038600" y="4244882"/>
            <a:ext cx="381000" cy="708118"/>
            <a:chOff x="4114800" y="2644682"/>
            <a:chExt cx="381000" cy="708118"/>
          </a:xfrm>
        </p:grpSpPr>
        <p:sp>
          <p:nvSpPr>
            <p:cNvPr id="34" name="Isosceles Triangle 33"/>
            <p:cNvSpPr/>
            <p:nvPr/>
          </p:nvSpPr>
          <p:spPr>
            <a:xfrm>
              <a:off x="4114800" y="28956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4313656" y="2644682"/>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419600" y="4495800"/>
            <a:ext cx="381000" cy="708118"/>
            <a:chOff x="4114800" y="2644682"/>
            <a:chExt cx="381000" cy="708118"/>
          </a:xfrm>
        </p:grpSpPr>
        <p:sp>
          <p:nvSpPr>
            <p:cNvPr id="38" name="Isosceles Triangle 37"/>
            <p:cNvSpPr/>
            <p:nvPr/>
          </p:nvSpPr>
          <p:spPr>
            <a:xfrm>
              <a:off x="4114800" y="28956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H="1">
              <a:off x="4313656" y="2644682"/>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914900" y="2209800"/>
            <a:ext cx="419100" cy="620759"/>
            <a:chOff x="5562600" y="2808241"/>
            <a:chExt cx="419100" cy="620759"/>
          </a:xfrm>
        </p:grpSpPr>
        <p:sp>
          <p:nvSpPr>
            <p:cNvPr id="29" name="Isosceles Triangle 28"/>
            <p:cNvSpPr/>
            <p:nvPr/>
          </p:nvSpPr>
          <p:spPr>
            <a:xfrm>
              <a:off x="5600700" y="29718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5562600" y="28082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334000" y="4648200"/>
            <a:ext cx="419100" cy="620759"/>
            <a:chOff x="5562600" y="2808241"/>
            <a:chExt cx="419100" cy="620759"/>
          </a:xfrm>
        </p:grpSpPr>
        <p:sp>
          <p:nvSpPr>
            <p:cNvPr id="42" name="Isosceles Triangle 41"/>
            <p:cNvSpPr/>
            <p:nvPr/>
          </p:nvSpPr>
          <p:spPr>
            <a:xfrm>
              <a:off x="5600700" y="29718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a:off x="5562600" y="28082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4800600" y="2057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4953000" y="3048000"/>
            <a:ext cx="419100" cy="620759"/>
            <a:chOff x="5562600" y="2808241"/>
            <a:chExt cx="419100" cy="620759"/>
          </a:xfrm>
        </p:grpSpPr>
        <p:sp>
          <p:nvSpPr>
            <p:cNvPr id="47" name="Isosceles Triangle 46"/>
            <p:cNvSpPr/>
            <p:nvPr/>
          </p:nvSpPr>
          <p:spPr>
            <a:xfrm>
              <a:off x="5600700" y="29718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5562600" y="28082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4724400" y="3657600"/>
            <a:ext cx="419100" cy="620759"/>
            <a:chOff x="5562600" y="2808241"/>
            <a:chExt cx="419100" cy="620759"/>
          </a:xfrm>
        </p:grpSpPr>
        <p:sp>
          <p:nvSpPr>
            <p:cNvPr id="50" name="Isosceles Triangle 49"/>
            <p:cNvSpPr/>
            <p:nvPr/>
          </p:nvSpPr>
          <p:spPr>
            <a:xfrm>
              <a:off x="5600700" y="2971800"/>
              <a:ext cx="381000" cy="457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5562600" y="28082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067300" y="5105400"/>
            <a:ext cx="381000" cy="561945"/>
            <a:chOff x="5562600" y="2808241"/>
            <a:chExt cx="381000" cy="561945"/>
          </a:xfrm>
        </p:grpSpPr>
        <p:sp>
          <p:nvSpPr>
            <p:cNvPr id="53" name="Isosceles Triangle 52"/>
            <p:cNvSpPr/>
            <p:nvPr/>
          </p:nvSpPr>
          <p:spPr>
            <a:xfrm>
              <a:off x="5600700" y="2971800"/>
              <a:ext cx="342900" cy="398386"/>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5562600" y="2808241"/>
              <a:ext cx="228600" cy="163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4648200" y="5083082"/>
            <a:ext cx="381000" cy="584263"/>
            <a:chOff x="4114800" y="2644682"/>
            <a:chExt cx="381000" cy="584263"/>
          </a:xfrm>
        </p:grpSpPr>
        <p:sp>
          <p:nvSpPr>
            <p:cNvPr id="56" name="Isosceles Triangle 55"/>
            <p:cNvSpPr/>
            <p:nvPr/>
          </p:nvSpPr>
          <p:spPr>
            <a:xfrm>
              <a:off x="4114800" y="2895600"/>
              <a:ext cx="381000" cy="333345"/>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flipH="1">
              <a:off x="4313656" y="2644682"/>
              <a:ext cx="174718" cy="250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4876800" y="4659868"/>
            <a:ext cx="290464" cy="369332"/>
          </a:xfrm>
          <a:prstGeom prst="rect">
            <a:avLst/>
          </a:prstGeom>
          <a:noFill/>
        </p:spPr>
        <p:txBody>
          <a:bodyPr wrap="none" rtlCol="0">
            <a:spAutoFit/>
          </a:bodyPr>
          <a:lstStyle/>
          <a:p>
            <a:r>
              <a:rPr lang="en-US" b="1" dirty="0" smtClean="0"/>
              <a:t>x</a:t>
            </a:r>
            <a:endParaRPr lang="en-US" b="1" dirty="0"/>
          </a:p>
        </p:txBody>
      </p:sp>
      <p:sp>
        <p:nvSpPr>
          <p:cNvPr id="14" name="Freeform 13"/>
          <p:cNvSpPr/>
          <p:nvPr/>
        </p:nvSpPr>
        <p:spPr>
          <a:xfrm>
            <a:off x="4415883" y="2163337"/>
            <a:ext cx="836341" cy="2888165"/>
          </a:xfrm>
          <a:custGeom>
            <a:avLst/>
            <a:gdLst>
              <a:gd name="connsiteX0" fmla="*/ 412595 w 836341"/>
              <a:gd name="connsiteY0" fmla="*/ 0 h 2888165"/>
              <a:gd name="connsiteX1" fmla="*/ 178419 w 836341"/>
              <a:gd name="connsiteY1" fmla="*/ 412595 h 2888165"/>
              <a:gd name="connsiteX2" fmla="*/ 457200 w 836341"/>
              <a:gd name="connsiteY2" fmla="*/ 892097 h 2888165"/>
              <a:gd name="connsiteX3" fmla="*/ 211873 w 836341"/>
              <a:gd name="connsiteY3" fmla="*/ 1505414 h 2888165"/>
              <a:gd name="connsiteX4" fmla="*/ 0 w 836341"/>
              <a:gd name="connsiteY4" fmla="*/ 2040673 h 2888165"/>
              <a:gd name="connsiteX5" fmla="*/ 836341 w 836341"/>
              <a:gd name="connsiteY5" fmla="*/ 2497873 h 2888165"/>
              <a:gd name="connsiteX6" fmla="*/ 624468 w 836341"/>
              <a:gd name="connsiteY6" fmla="*/ 2888165 h 2888165"/>
              <a:gd name="connsiteX7" fmla="*/ 635619 w 836341"/>
              <a:gd name="connsiteY7" fmla="*/ 2877014 h 28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341" h="2888165">
                <a:moveTo>
                  <a:pt x="412595" y="0"/>
                </a:moveTo>
                <a:lnTo>
                  <a:pt x="178419" y="412595"/>
                </a:lnTo>
                <a:lnTo>
                  <a:pt x="457200" y="892097"/>
                </a:lnTo>
                <a:lnTo>
                  <a:pt x="211873" y="1505414"/>
                </a:lnTo>
                <a:lnTo>
                  <a:pt x="0" y="2040673"/>
                </a:lnTo>
                <a:lnTo>
                  <a:pt x="836341" y="2497873"/>
                </a:lnTo>
                <a:lnTo>
                  <a:pt x="624468" y="2888165"/>
                </a:lnTo>
                <a:lnTo>
                  <a:pt x="635619" y="2877014"/>
                </a:lnTo>
              </a:path>
            </a:pathLst>
          </a:cu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loud Callout 4"/>
          <p:cNvSpPr/>
          <p:nvPr/>
        </p:nvSpPr>
        <p:spPr>
          <a:xfrm>
            <a:off x="381000" y="1524000"/>
            <a:ext cx="3429000" cy="1600200"/>
          </a:xfrm>
          <a:prstGeom prst="cloudCallout">
            <a:avLst>
              <a:gd name="adj1" fmla="val -29939"/>
              <a:gd name="adj2" fmla="val 7643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identify the elements that contribute to Rank of </a:t>
            </a:r>
            <a:r>
              <a:rPr lang="en-US" b="1" dirty="0">
                <a:solidFill>
                  <a:schemeClr val="tx1"/>
                </a:solidFill>
              </a:rPr>
              <a:t>x</a:t>
            </a:r>
            <a:r>
              <a:rPr lang="en-US" dirty="0">
                <a:solidFill>
                  <a:schemeClr val="tx1"/>
                </a:solidFill>
              </a:rPr>
              <a:t> in this picture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15138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fade">
                                      <p:cBhvr>
                                        <p:cTn id="2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An elegant solution</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1800" b="1" dirty="0" smtClean="0"/>
              <a:t>Fields associated with a node </a:t>
            </a:r>
            <a:r>
              <a:rPr lang="en-US" sz="1800" b="1" i="1" dirty="0" smtClean="0">
                <a:solidFill>
                  <a:srgbClr val="0070C0"/>
                </a:solidFill>
              </a:rPr>
              <a:t>v </a:t>
            </a:r>
            <a:r>
              <a:rPr lang="en-US" sz="1800" b="1" dirty="0" smtClean="0"/>
              <a:t>in </a:t>
            </a:r>
            <a:r>
              <a:rPr lang="en-US" sz="1800" b="1" i="1" dirty="0">
                <a:solidFill>
                  <a:srgbClr val="0070C0"/>
                </a:solidFill>
              </a:rPr>
              <a:t>T</a:t>
            </a:r>
            <a:r>
              <a:rPr lang="en-US" sz="1800" b="1" dirty="0" smtClean="0"/>
              <a:t>: </a:t>
            </a:r>
          </a:p>
          <a:p>
            <a:pPr>
              <a:buFont typeface="+mj-lt"/>
              <a:buAutoNum type="arabicPeriod"/>
            </a:pPr>
            <a:r>
              <a:rPr lang="en-US" sz="1800" b="1" dirty="0" smtClean="0"/>
              <a:t>Value(</a:t>
            </a:r>
            <a:r>
              <a:rPr lang="en-US" sz="1800" b="1" i="1" dirty="0">
                <a:solidFill>
                  <a:srgbClr val="0070C0"/>
                </a:solidFill>
              </a:rPr>
              <a:t>v</a:t>
            </a:r>
            <a:r>
              <a:rPr lang="en-US" sz="1800" b="1" dirty="0" smtClean="0"/>
              <a:t>)</a:t>
            </a:r>
            <a:r>
              <a:rPr lang="en-US" sz="1800" dirty="0" smtClean="0"/>
              <a:t> </a:t>
            </a:r>
          </a:p>
          <a:p>
            <a:pPr>
              <a:buFont typeface="+mj-lt"/>
              <a:buAutoNum type="arabicPeriod"/>
            </a:pPr>
            <a:r>
              <a:rPr lang="en-US" sz="1800" b="1" dirty="0" smtClean="0"/>
              <a:t>Left(</a:t>
            </a:r>
            <a:r>
              <a:rPr lang="en-US" sz="1800" b="1" i="1" dirty="0" smtClean="0">
                <a:solidFill>
                  <a:srgbClr val="0070C0"/>
                </a:solidFill>
              </a:rPr>
              <a:t>v</a:t>
            </a:r>
            <a:r>
              <a:rPr lang="en-US" sz="1800" dirty="0" smtClean="0"/>
              <a:t>) </a:t>
            </a:r>
          </a:p>
          <a:p>
            <a:pPr>
              <a:buFont typeface="+mj-lt"/>
              <a:buAutoNum type="arabicPeriod"/>
            </a:pPr>
            <a:r>
              <a:rPr lang="en-US" sz="1800" b="1" dirty="0" smtClean="0"/>
              <a:t>right</a:t>
            </a:r>
            <a:r>
              <a:rPr lang="en-US" sz="1800" dirty="0" smtClean="0"/>
              <a:t> (</a:t>
            </a:r>
            <a:r>
              <a:rPr lang="en-US" sz="1800" b="1" i="1" dirty="0" smtClean="0">
                <a:solidFill>
                  <a:srgbClr val="0070C0"/>
                </a:solidFill>
              </a:rPr>
              <a:t>v</a:t>
            </a:r>
            <a:r>
              <a:rPr lang="en-US" sz="1800" dirty="0" smtClean="0"/>
              <a:t>) </a:t>
            </a:r>
          </a:p>
          <a:p>
            <a:pPr>
              <a:buFont typeface="+mj-lt"/>
              <a:buAutoNum type="arabicPeriod"/>
            </a:pPr>
            <a:r>
              <a:rPr lang="en-US" sz="1800" b="1" dirty="0" smtClean="0"/>
              <a:t>parent</a:t>
            </a:r>
            <a:r>
              <a:rPr lang="en-US" sz="1800" dirty="0" smtClean="0"/>
              <a:t>(</a:t>
            </a:r>
            <a:r>
              <a:rPr lang="en-US" sz="1800" b="1" i="1" dirty="0" smtClean="0">
                <a:solidFill>
                  <a:srgbClr val="0070C0"/>
                </a:solidFill>
              </a:rPr>
              <a:t>v</a:t>
            </a:r>
            <a:r>
              <a:rPr lang="en-US" sz="1800" dirty="0" smtClean="0"/>
              <a:t>)</a:t>
            </a:r>
            <a:endParaRPr lang="en-US" sz="1800" b="1" dirty="0" smtClean="0"/>
          </a:p>
          <a:p>
            <a:pPr marL="0" indent="0">
              <a:buNone/>
            </a:pPr>
            <a:endParaRPr lang="en-US" sz="1800" b="1" dirty="0" smtClean="0"/>
          </a:p>
          <a:p>
            <a:pPr marL="0" indent="0" algn="ctr">
              <a:buNone/>
            </a:pPr>
            <a:r>
              <a:rPr lang="en-US" sz="1800" b="1" dirty="0" smtClean="0">
                <a:solidFill>
                  <a:srgbClr val="7030A0"/>
                </a:solidFill>
              </a:rPr>
              <a:t>Keep one more field</a:t>
            </a:r>
          </a:p>
          <a:p>
            <a:pPr marL="0" indent="0">
              <a:buNone/>
            </a:pPr>
            <a:endParaRPr lang="en-US" sz="1800" b="1" dirty="0" smtClean="0"/>
          </a:p>
          <a:p>
            <a:pPr marL="0" indent="0">
              <a:buNone/>
            </a:pPr>
            <a:r>
              <a:rPr lang="en-US" sz="1800" b="1" dirty="0" smtClean="0"/>
              <a:t>Size</a:t>
            </a:r>
            <a:r>
              <a:rPr lang="en-US" sz="1800" dirty="0" smtClean="0"/>
              <a:t>(</a:t>
            </a:r>
            <a:r>
              <a:rPr lang="en-US" sz="1800" b="1" i="1" dirty="0" smtClean="0">
                <a:solidFill>
                  <a:srgbClr val="0070C0"/>
                </a:solidFill>
              </a:rPr>
              <a:t>v</a:t>
            </a:r>
            <a:r>
              <a:rPr lang="en-US" sz="1800" dirty="0" smtClean="0"/>
              <a:t>): The number of nodes stored in the </a:t>
            </a:r>
            <a:r>
              <a:rPr lang="en-US" sz="1800" b="1" dirty="0" err="1" smtClean="0"/>
              <a:t>subtree</a:t>
            </a:r>
            <a:r>
              <a:rPr lang="en-US" sz="1800" dirty="0" smtClean="0"/>
              <a:t> rooted at </a:t>
            </a:r>
            <a:r>
              <a:rPr lang="en-US" sz="1800" b="1" i="1" dirty="0" smtClean="0">
                <a:solidFill>
                  <a:srgbClr val="0070C0"/>
                </a:solidFill>
              </a:rPr>
              <a:t>v</a:t>
            </a:r>
            <a:r>
              <a:rPr lang="en-US" sz="1800" dirty="0" smtClean="0"/>
              <a:t>.</a:t>
            </a:r>
          </a:p>
          <a:p>
            <a:pPr marL="0" indent="0">
              <a:buNone/>
            </a:pPr>
            <a:endParaRPr lang="en-US" sz="1800" i="1" dirty="0" smtClean="0"/>
          </a:p>
          <a:p>
            <a:pPr marL="0" indent="0">
              <a:buNone/>
            </a:pPr>
            <a:endParaRPr lang="en-US" sz="1800" i="1" dirty="0"/>
          </a:p>
          <a:p>
            <a:pPr marL="0" indent="0">
              <a:buNone/>
            </a:pPr>
            <a:endParaRPr lang="en-US" sz="1800" b="1"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315113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Algorithm for </a:t>
            </a:r>
            <a:r>
              <a:rPr lang="en-US" sz="3600" b="1" dirty="0" err="1" smtClean="0">
                <a:solidFill>
                  <a:srgbClr val="002060"/>
                </a:solidFill>
              </a:rPr>
              <a:t>FindRank</a:t>
            </a:r>
            <a:r>
              <a:rPr lang="en-US" sz="3600" b="1" dirty="0" smtClean="0"/>
              <a:t>(</a:t>
            </a:r>
            <a:r>
              <a:rPr lang="en-US" sz="3600" b="1" dirty="0" err="1" smtClean="0">
                <a:solidFill>
                  <a:srgbClr val="0070C0"/>
                </a:solidFill>
              </a:rPr>
              <a:t>T</a:t>
            </a:r>
            <a:r>
              <a:rPr lang="en-US" sz="3600" b="1" dirty="0" err="1" smtClean="0"/>
              <a:t>,x</a:t>
            </a:r>
            <a:r>
              <a:rPr lang="en-US" sz="3600" b="1" dirty="0"/>
              <a:t>)</a:t>
            </a:r>
            <a:endParaRPr lang="en-US" sz="3600" dirty="0"/>
          </a:p>
        </p:txBody>
      </p:sp>
      <p:sp>
        <p:nvSpPr>
          <p:cNvPr id="3" name="Content Placeholder 2"/>
          <p:cNvSpPr>
            <a:spLocks noGrp="1"/>
          </p:cNvSpPr>
          <p:nvPr>
            <p:ph idx="1"/>
          </p:nvPr>
        </p:nvSpPr>
        <p:spPr>
          <a:xfrm>
            <a:off x="457200" y="1600200"/>
            <a:ext cx="8229600" cy="5029200"/>
          </a:xfrm>
        </p:spPr>
        <p:txBody>
          <a:bodyPr/>
          <a:lstStyle/>
          <a:p>
            <a:pPr marL="0" indent="0" algn="ctr">
              <a:buNone/>
            </a:pPr>
            <a:r>
              <a:rPr lang="en-US" sz="2800" b="1" dirty="0" smtClean="0">
                <a:solidFill>
                  <a:srgbClr val="7030A0"/>
                </a:solidFill>
              </a:rPr>
              <a:t>High level description </a:t>
            </a:r>
          </a:p>
          <a:p>
            <a:pPr marL="0" indent="0" algn="ctr">
              <a:buNone/>
            </a:pPr>
            <a:endParaRPr lang="en-US" sz="2800" b="1" dirty="0" smtClean="0">
              <a:solidFill>
                <a:srgbClr val="7030A0"/>
              </a:solidFill>
            </a:endParaRPr>
          </a:p>
          <a:p>
            <a:pPr marL="0" indent="0">
              <a:buNone/>
            </a:pPr>
            <a:r>
              <a:rPr lang="en-US" sz="2000" dirty="0" smtClean="0"/>
              <a:t>Modify the algorithm for </a:t>
            </a:r>
            <a:r>
              <a:rPr lang="en-US" sz="2000" b="1" dirty="0" smtClean="0">
                <a:solidFill>
                  <a:srgbClr val="002060"/>
                </a:solidFill>
              </a:rPr>
              <a:t>Search</a:t>
            </a:r>
            <a:r>
              <a:rPr lang="en-US" sz="2000" b="1" dirty="0" smtClean="0">
                <a:solidFill>
                  <a:srgbClr val="7030A0"/>
                </a:solidFill>
              </a:rPr>
              <a:t>(</a:t>
            </a:r>
            <a:r>
              <a:rPr lang="en-US" sz="2000" b="1" dirty="0" err="1" smtClean="0">
                <a:solidFill>
                  <a:srgbClr val="7030A0"/>
                </a:solidFill>
              </a:rPr>
              <a:t>T,x</a:t>
            </a:r>
            <a:r>
              <a:rPr lang="en-US" sz="2000" b="1" dirty="0" smtClean="0">
                <a:solidFill>
                  <a:srgbClr val="7030A0"/>
                </a:solidFill>
              </a:rPr>
              <a:t>):</a:t>
            </a:r>
          </a:p>
          <a:p>
            <a:r>
              <a:rPr lang="en-US" sz="2000" b="1" dirty="0" smtClean="0">
                <a:solidFill>
                  <a:srgbClr val="0070C0"/>
                </a:solidFill>
              </a:rPr>
              <a:t>rank</a:t>
            </a:r>
            <a:r>
              <a:rPr lang="en-US" sz="2000" b="1" dirty="0" smtClean="0">
                <a:sym typeface="Wingdings" pitchFamily="2" charset="2"/>
              </a:rPr>
              <a:t></a:t>
            </a:r>
            <a:r>
              <a:rPr lang="en-US" sz="2000" b="1" dirty="0" smtClean="0">
                <a:solidFill>
                  <a:srgbClr val="7030A0"/>
                </a:solidFill>
                <a:sym typeface="Wingdings" pitchFamily="2" charset="2"/>
              </a:rPr>
              <a:t> 0;</a:t>
            </a:r>
            <a:endParaRPr lang="en-US" sz="2000" b="1" dirty="0" smtClean="0">
              <a:solidFill>
                <a:srgbClr val="7030A0"/>
              </a:solidFill>
            </a:endParaRPr>
          </a:p>
          <a:p>
            <a:endParaRPr lang="en-US" sz="2000" dirty="0" smtClean="0"/>
          </a:p>
          <a:p>
            <a:r>
              <a:rPr lang="en-US" sz="2000" dirty="0" smtClean="0"/>
              <a:t> whenever we follow </a:t>
            </a:r>
            <a:r>
              <a:rPr lang="en-US" sz="2000" b="1" dirty="0" smtClean="0"/>
              <a:t>a right link </a:t>
            </a:r>
            <a:r>
              <a:rPr lang="en-US" sz="2000" dirty="0" smtClean="0"/>
              <a:t>of some node </a:t>
            </a:r>
            <a:r>
              <a:rPr lang="en-US" sz="2000" b="1" dirty="0" smtClean="0">
                <a:solidFill>
                  <a:srgbClr val="0070C0"/>
                </a:solidFill>
              </a:rPr>
              <a:t>v</a:t>
            </a:r>
            <a:r>
              <a:rPr lang="en-US" sz="2000" dirty="0" smtClean="0"/>
              <a:t>,</a:t>
            </a:r>
          </a:p>
          <a:p>
            <a:pPr marL="0" indent="0">
              <a:buNone/>
            </a:pPr>
            <a:r>
              <a:rPr lang="en-US" sz="2000" dirty="0" smtClean="0"/>
              <a:t> </a:t>
            </a:r>
          </a:p>
          <a:p>
            <a:r>
              <a:rPr lang="en-US" sz="2000" dirty="0" smtClean="0"/>
              <a:t>whenever </a:t>
            </a:r>
            <a:r>
              <a:rPr lang="en-US" sz="2000" dirty="0"/>
              <a:t>we follow </a:t>
            </a:r>
            <a:r>
              <a:rPr lang="en-US" sz="2000" b="1" dirty="0"/>
              <a:t>a </a:t>
            </a:r>
            <a:r>
              <a:rPr lang="en-US" sz="2000" b="1" dirty="0" smtClean="0"/>
              <a:t>left </a:t>
            </a:r>
            <a:r>
              <a:rPr lang="en-US" sz="2000" b="1" dirty="0"/>
              <a:t>link </a:t>
            </a:r>
            <a:r>
              <a:rPr lang="en-US" sz="2000" dirty="0"/>
              <a:t>of some node </a:t>
            </a:r>
            <a:r>
              <a:rPr lang="en-US" sz="2000" b="1" dirty="0" smtClean="0">
                <a:solidFill>
                  <a:srgbClr val="0070C0"/>
                </a:solidFill>
              </a:rPr>
              <a:t>v</a:t>
            </a:r>
            <a:r>
              <a:rPr lang="en-US" sz="2000" dirty="0" smtClean="0"/>
              <a:t>, </a:t>
            </a:r>
          </a:p>
          <a:p>
            <a:pPr marL="0" indent="0">
              <a:buNone/>
            </a:pPr>
            <a:r>
              <a:rPr lang="en-US" sz="2000" b="1" dirty="0"/>
              <a:t> </a:t>
            </a:r>
            <a:r>
              <a:rPr lang="en-US" sz="2000" b="1" dirty="0" smtClean="0"/>
              <a:t>                </a:t>
            </a:r>
            <a:endParaRPr lang="en-US" sz="2000" b="1" dirty="0"/>
          </a:p>
          <a:p>
            <a:pPr marL="0" indent="0">
              <a:buNone/>
            </a:pPr>
            <a:r>
              <a:rPr lang="en-US" sz="2000" b="1" dirty="0" smtClean="0"/>
              <a:t>Time </a:t>
            </a:r>
            <a:r>
              <a:rPr lang="en-US" sz="2000" b="1" dirty="0" smtClean="0"/>
              <a:t>complexity of the algorithm : </a:t>
            </a:r>
            <a:r>
              <a:rPr lang="en-US" sz="2000" b="1" dirty="0" smtClean="0">
                <a:solidFill>
                  <a:srgbClr val="C00000"/>
                </a:solidFill>
              </a:rPr>
              <a:t>O</a:t>
            </a:r>
            <a:r>
              <a:rPr lang="en-US" sz="2000" b="1" dirty="0" smtClean="0"/>
              <a:t>(log </a:t>
            </a:r>
            <a:r>
              <a:rPr lang="en-US" sz="2000" b="1" dirty="0" smtClean="0">
                <a:solidFill>
                  <a:srgbClr val="0070C0"/>
                </a:solidFill>
              </a:rPr>
              <a:t>n</a:t>
            </a:r>
            <a:r>
              <a:rPr lang="en-US" sz="2000" b="1" dirty="0" smtClean="0"/>
              <a:t>)</a:t>
            </a:r>
          </a:p>
          <a:p>
            <a:pPr marL="0" indent="0" algn="ctr">
              <a:buNone/>
            </a:pPr>
            <a:r>
              <a:rPr lang="en-US" sz="2400" dirty="0"/>
              <a:t>Are we done ? </a:t>
            </a:r>
          </a:p>
          <a:p>
            <a:pPr marL="0" indent="0">
              <a:buNone/>
            </a:pPr>
            <a:r>
              <a:rPr lang="en-US" sz="2400" b="1" dirty="0"/>
              <a:t>No </a:t>
            </a:r>
            <a:r>
              <a:rPr lang="en-US" sz="2000" dirty="0"/>
              <a:t>…(We need to efficiently maintain this field under deletion/insertion)</a:t>
            </a:r>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dirty="0"/>
          </a:p>
        </p:txBody>
      </p:sp>
      <p:sp>
        <p:nvSpPr>
          <p:cNvPr id="5" name="TextBox 4"/>
          <p:cNvSpPr txBox="1"/>
          <p:nvPr/>
        </p:nvSpPr>
        <p:spPr>
          <a:xfrm>
            <a:off x="5995331" y="3733800"/>
            <a:ext cx="2996269" cy="369332"/>
          </a:xfrm>
          <a:prstGeom prst="rect">
            <a:avLst/>
          </a:prstGeom>
          <a:solidFill>
            <a:srgbClr val="FFC000"/>
          </a:solidFill>
          <a:ln>
            <a:solidFill>
              <a:schemeClr val="tx1"/>
            </a:solidFill>
          </a:ln>
        </p:spPr>
        <p:txBody>
          <a:bodyPr wrap="none" rtlCol="0">
            <a:spAutoFit/>
          </a:bodyPr>
          <a:lstStyle/>
          <a:p>
            <a:r>
              <a:rPr lang="en-US" b="1" dirty="0">
                <a:solidFill>
                  <a:srgbClr val="0070C0"/>
                </a:solidFill>
              </a:rPr>
              <a:t>rank</a:t>
            </a:r>
            <a:r>
              <a:rPr lang="en-US" b="1" dirty="0">
                <a:sym typeface="Wingdings" pitchFamily="2" charset="2"/>
              </a:rPr>
              <a:t> </a:t>
            </a:r>
            <a:r>
              <a:rPr lang="en-US" b="1" dirty="0">
                <a:solidFill>
                  <a:srgbClr val="0070C0"/>
                </a:solidFill>
              </a:rPr>
              <a:t>rank </a:t>
            </a:r>
            <a:r>
              <a:rPr lang="en-US" b="1" dirty="0" smtClean="0">
                <a:solidFill>
                  <a:srgbClr val="0070C0"/>
                </a:solidFill>
              </a:rPr>
              <a:t> </a:t>
            </a:r>
            <a:r>
              <a:rPr lang="en-US" b="1" dirty="0" smtClean="0">
                <a:sym typeface="Wingdings" pitchFamily="2" charset="2"/>
              </a:rPr>
              <a:t>+ </a:t>
            </a:r>
            <a:r>
              <a:rPr lang="en-US" b="1" dirty="0" smtClean="0"/>
              <a:t>size(left(</a:t>
            </a:r>
            <a:r>
              <a:rPr lang="en-US" b="1" dirty="0" smtClean="0">
                <a:solidFill>
                  <a:srgbClr val="0070C0"/>
                </a:solidFill>
              </a:rPr>
              <a:t>v</a:t>
            </a:r>
            <a:r>
              <a:rPr lang="en-US" b="1" dirty="0"/>
              <a:t>)) + </a:t>
            </a:r>
            <a:r>
              <a:rPr lang="en-US" b="1" dirty="0" smtClean="0"/>
              <a:t>1</a:t>
            </a:r>
            <a:endParaRPr lang="en-US" dirty="0"/>
          </a:p>
        </p:txBody>
      </p:sp>
      <p:sp>
        <p:nvSpPr>
          <p:cNvPr id="6" name="TextBox 5"/>
          <p:cNvSpPr txBox="1"/>
          <p:nvPr/>
        </p:nvSpPr>
        <p:spPr>
          <a:xfrm>
            <a:off x="6010779" y="4457804"/>
            <a:ext cx="1228221" cy="369332"/>
          </a:xfrm>
          <a:prstGeom prst="rect">
            <a:avLst/>
          </a:prstGeom>
          <a:solidFill>
            <a:schemeClr val="accent2">
              <a:lumMod val="20000"/>
              <a:lumOff val="80000"/>
            </a:schemeClr>
          </a:solidFill>
          <a:ln>
            <a:solidFill>
              <a:schemeClr val="tx1"/>
            </a:solidFill>
          </a:ln>
        </p:spPr>
        <p:txBody>
          <a:bodyPr wrap="none" rtlCol="0">
            <a:spAutoFit/>
          </a:bodyPr>
          <a:lstStyle/>
          <a:p>
            <a:r>
              <a:rPr lang="en-US" dirty="0" smtClean="0"/>
              <a:t>Do nothing</a:t>
            </a:r>
            <a:endParaRPr lang="en-US" dirty="0"/>
          </a:p>
        </p:txBody>
      </p:sp>
    </p:spTree>
    <p:extLst>
      <p:ext uri="{BB962C8B-B14F-4D97-AF65-F5344CB8AC3E}">
        <p14:creationId xmlns:p14="http://schemas.microsoft.com/office/powerpoint/2010/main" val="5121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randombar(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randombar(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Maintaining </a:t>
            </a:r>
            <a:r>
              <a:rPr lang="en-US" sz="2800" b="1" dirty="0" smtClean="0">
                <a:solidFill>
                  <a:srgbClr val="7030A0"/>
                </a:solidFill>
              </a:rPr>
              <a:t>size</a:t>
            </a:r>
            <a:r>
              <a:rPr lang="en-US" sz="2800" b="1" dirty="0" smtClean="0"/>
              <a:t> field </a:t>
            </a:r>
            <a:r>
              <a:rPr lang="en-US" sz="2800" b="1" dirty="0" smtClean="0">
                <a:solidFill>
                  <a:srgbClr val="0070C0"/>
                </a:solidFill>
              </a:rPr>
              <a:t>T </a:t>
            </a:r>
            <a:r>
              <a:rPr lang="en-US" sz="2800" b="1" dirty="0" smtClean="0"/>
              <a:t>under </a:t>
            </a:r>
            <a:r>
              <a:rPr lang="en-US" sz="2800" b="1" dirty="0" smtClean="0">
                <a:solidFill>
                  <a:srgbClr val="C00000"/>
                </a:solidFill>
              </a:rPr>
              <a:t>insertion/deletion</a:t>
            </a:r>
            <a:endParaRPr lang="en-US" sz="2800" dirty="0">
              <a:solidFill>
                <a:srgbClr val="C00000"/>
              </a:solidFill>
            </a:endParaRPr>
          </a:p>
        </p:txBody>
      </p:sp>
      <p:sp>
        <p:nvSpPr>
          <p:cNvPr id="3" name="Content Placeholder 2"/>
          <p:cNvSpPr>
            <a:spLocks noGrp="1"/>
          </p:cNvSpPr>
          <p:nvPr>
            <p:ph idx="1"/>
          </p:nvPr>
        </p:nvSpPr>
        <p:spPr/>
        <p:txBody>
          <a:bodyPr/>
          <a:lstStyle/>
          <a:p>
            <a:pPr marL="0" indent="0" algn="ctr">
              <a:buNone/>
            </a:pPr>
            <a:endParaRPr lang="en-US" sz="2800" b="1" dirty="0" smtClean="0">
              <a:solidFill>
                <a:srgbClr val="7030A0"/>
              </a:solidFill>
            </a:endParaRPr>
          </a:p>
          <a:p>
            <a:pPr marL="0" indent="0" algn="ctr">
              <a:buNone/>
            </a:pPr>
            <a:r>
              <a:rPr lang="en-US" sz="2800" b="1" dirty="0" smtClean="0">
                <a:solidFill>
                  <a:srgbClr val="7030A0"/>
                </a:solidFill>
              </a:rPr>
              <a:t>High </a:t>
            </a:r>
            <a:r>
              <a:rPr lang="en-US" sz="2800" b="1" dirty="0">
                <a:solidFill>
                  <a:srgbClr val="7030A0"/>
                </a:solidFill>
              </a:rPr>
              <a:t>level description </a:t>
            </a:r>
            <a:endParaRPr lang="en-US" sz="2800" b="1" dirty="0" smtClean="0">
              <a:solidFill>
                <a:srgbClr val="7030A0"/>
              </a:solidFill>
            </a:endParaRPr>
          </a:p>
          <a:p>
            <a:pPr marL="0" indent="0" algn="ctr">
              <a:buNone/>
            </a:pPr>
            <a:endParaRPr lang="en-US" sz="2800" b="1" dirty="0">
              <a:solidFill>
                <a:srgbClr val="7030A0"/>
              </a:solidFill>
            </a:endParaRPr>
          </a:p>
          <a:p>
            <a:r>
              <a:rPr lang="en-US" sz="2000" dirty="0"/>
              <a:t>Modify the algorithm for </a:t>
            </a:r>
            <a:r>
              <a:rPr lang="en-US" sz="2000" b="1" dirty="0" smtClean="0"/>
              <a:t>Insert(</a:t>
            </a:r>
            <a:r>
              <a:rPr lang="en-US" sz="2000" b="1" dirty="0" err="1" smtClean="0">
                <a:solidFill>
                  <a:srgbClr val="0070C0"/>
                </a:solidFill>
              </a:rPr>
              <a:t>T</a:t>
            </a:r>
            <a:r>
              <a:rPr lang="en-US" sz="2000" b="1" dirty="0" err="1" smtClean="0"/>
              <a:t>,</a:t>
            </a:r>
            <a:r>
              <a:rPr lang="en-US" sz="2000" b="1" dirty="0" err="1" smtClean="0">
                <a:solidFill>
                  <a:srgbClr val="0070C0"/>
                </a:solidFill>
              </a:rPr>
              <a:t>x</a:t>
            </a:r>
            <a:r>
              <a:rPr lang="en-US" sz="2000" b="1" dirty="0" smtClean="0"/>
              <a:t>) </a:t>
            </a:r>
            <a:r>
              <a:rPr lang="en-US" sz="2000" dirty="0" smtClean="0"/>
              <a:t>and </a:t>
            </a:r>
            <a:r>
              <a:rPr lang="en-US" sz="2000" b="1" dirty="0" smtClean="0"/>
              <a:t>Delete(</a:t>
            </a:r>
            <a:r>
              <a:rPr lang="en-US" sz="2000" b="1" dirty="0" err="1" smtClean="0">
                <a:solidFill>
                  <a:srgbClr val="0070C0"/>
                </a:solidFill>
              </a:rPr>
              <a:t>T</a:t>
            </a:r>
            <a:r>
              <a:rPr lang="en-US" sz="2000" b="1" dirty="0" err="1" smtClean="0"/>
              <a:t>,</a:t>
            </a:r>
            <a:r>
              <a:rPr lang="en-US" sz="2000" b="1" dirty="0" err="1" smtClean="0">
                <a:solidFill>
                  <a:srgbClr val="0070C0"/>
                </a:solidFill>
              </a:rPr>
              <a:t>x</a:t>
            </a:r>
            <a:r>
              <a:rPr lang="en-US" sz="2000" b="1" dirty="0" smtClean="0"/>
              <a:t>)</a:t>
            </a:r>
          </a:p>
          <a:p>
            <a:endParaRPr lang="en-US" sz="2000" b="1" dirty="0" smtClean="0"/>
          </a:p>
          <a:p>
            <a:r>
              <a:rPr lang="en-US" sz="2000" dirty="0"/>
              <a:t>W</a:t>
            </a:r>
            <a:r>
              <a:rPr lang="en-US" sz="2000" dirty="0" smtClean="0"/>
              <a:t>hile performing </a:t>
            </a:r>
            <a:r>
              <a:rPr lang="en-US" sz="2000" b="1" u="sng" dirty="0" smtClean="0">
                <a:solidFill>
                  <a:srgbClr val="002060"/>
                </a:solidFill>
              </a:rPr>
              <a:t>rotations</a:t>
            </a:r>
            <a:r>
              <a:rPr lang="en-US" sz="2000" dirty="0" smtClean="0"/>
              <a:t>, show that it takes </a:t>
            </a:r>
            <a:r>
              <a:rPr lang="en-US" sz="2000" b="1" dirty="0" smtClean="0">
                <a:solidFill>
                  <a:srgbClr val="C00000"/>
                </a:solidFill>
              </a:rPr>
              <a:t>O</a:t>
            </a:r>
            <a:r>
              <a:rPr lang="en-US" sz="2000" dirty="0" smtClean="0"/>
              <a:t>(</a:t>
            </a:r>
            <a:r>
              <a:rPr lang="en-US" sz="2000" dirty="0" smtClean="0">
                <a:solidFill>
                  <a:srgbClr val="0070C0"/>
                </a:solidFill>
              </a:rPr>
              <a:t>1</a:t>
            </a:r>
            <a:r>
              <a:rPr lang="en-US" sz="2000" dirty="0" smtClean="0"/>
              <a:t>) time to update the </a:t>
            </a:r>
            <a:r>
              <a:rPr lang="en-US" sz="2000" b="1" dirty="0" smtClean="0">
                <a:solidFill>
                  <a:srgbClr val="0070C0"/>
                </a:solidFill>
              </a:rPr>
              <a:t>size</a:t>
            </a:r>
            <a:r>
              <a:rPr lang="en-US" sz="2000" dirty="0" smtClean="0"/>
              <a:t> field of the corresponding nodes.</a:t>
            </a:r>
          </a:p>
          <a:p>
            <a:endParaRPr lang="en-US" sz="2000" b="1" dirty="0" smtClean="0"/>
          </a:p>
          <a:p>
            <a:pPr marL="0" indent="0">
              <a:buNone/>
            </a:pPr>
            <a:r>
              <a:rPr lang="en-US" sz="2000" b="1" dirty="0" smtClean="0"/>
              <a:t>Time </a:t>
            </a:r>
            <a:r>
              <a:rPr lang="en-US" sz="2000" b="1" dirty="0"/>
              <a:t>complexity of the </a:t>
            </a:r>
            <a:r>
              <a:rPr lang="en-US" sz="2000" b="1" dirty="0" smtClean="0"/>
              <a:t>modified Insert/Delete operation : …</a:t>
            </a:r>
          </a:p>
          <a:p>
            <a:pPr marL="0" indent="0">
              <a:buNone/>
            </a:pPr>
            <a:r>
              <a:rPr lang="en-US" sz="2000" b="1" dirty="0">
                <a:solidFill>
                  <a:srgbClr val="C00000"/>
                </a:solidFill>
              </a:rPr>
              <a:t> </a:t>
            </a:r>
            <a:r>
              <a:rPr lang="en-US" sz="2000" b="1" dirty="0" smtClean="0">
                <a:solidFill>
                  <a:srgbClr val="C00000"/>
                </a:solidFill>
              </a:rPr>
              <a:t>                                                                                                           … O</a:t>
            </a:r>
            <a:r>
              <a:rPr lang="en-US" sz="2000" b="1" dirty="0" smtClean="0"/>
              <a:t>(log </a:t>
            </a:r>
            <a:r>
              <a:rPr lang="en-US" sz="2000" b="1" dirty="0">
                <a:solidFill>
                  <a:srgbClr val="0070C0"/>
                </a:solidFill>
              </a:rPr>
              <a:t>n</a:t>
            </a:r>
            <a:r>
              <a:rPr lang="en-US" sz="2000" b="1" dirty="0" smtClean="0"/>
              <a:t>) still</a:t>
            </a:r>
            <a:r>
              <a:rPr lang="en-US" sz="2000" b="1" dirty="0" smtClean="0"/>
              <a:t>.</a:t>
            </a:r>
          </a:p>
          <a:p>
            <a:pPr marL="0" indent="0">
              <a:buNone/>
            </a:pPr>
            <a:r>
              <a:rPr lang="en-US" sz="2000" b="1" dirty="0">
                <a:solidFill>
                  <a:srgbClr val="006C31"/>
                </a:solidFill>
              </a:rPr>
              <a:t>Homework</a:t>
            </a:r>
            <a:r>
              <a:rPr lang="en-US" sz="2000" dirty="0"/>
              <a:t>: </a:t>
            </a:r>
            <a:r>
              <a:rPr lang="en-US" sz="2000" dirty="0" smtClean="0"/>
              <a:t>Write </a:t>
            </a:r>
            <a:r>
              <a:rPr lang="en-US" sz="2000" dirty="0"/>
              <a:t>pseudo-code for </a:t>
            </a:r>
            <a:r>
              <a:rPr lang="en-US" sz="2000" dirty="0" smtClean="0"/>
              <a:t>updating </a:t>
            </a:r>
            <a:r>
              <a:rPr lang="en-US" sz="2000" b="1" dirty="0">
                <a:solidFill>
                  <a:srgbClr val="0070C0"/>
                </a:solidFill>
              </a:rPr>
              <a:t>size</a:t>
            </a:r>
            <a:r>
              <a:rPr lang="en-US" sz="2000" dirty="0"/>
              <a:t> field </a:t>
            </a:r>
            <a:r>
              <a:rPr lang="en-US" sz="2000" dirty="0" smtClean="0"/>
              <a:t>during rotation.</a:t>
            </a:r>
            <a:endParaRPr lang="en-US" sz="2000" dirty="0"/>
          </a:p>
          <a:p>
            <a:pPr marL="0" indent="0">
              <a:buNone/>
            </a:pPr>
            <a:endParaRPr lang="en-US" sz="2000" b="1" dirty="0"/>
          </a:p>
          <a:p>
            <a:pPr marL="0" indent="0">
              <a:buNone/>
            </a:pPr>
            <a:endParaRPr lang="en-US" sz="2000" b="1" dirty="0" smtClean="0"/>
          </a:p>
          <a:p>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Tree>
    <p:extLst>
      <p:ext uri="{BB962C8B-B14F-4D97-AF65-F5344CB8AC3E}">
        <p14:creationId xmlns:p14="http://schemas.microsoft.com/office/powerpoint/2010/main" val="4065163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362200"/>
            <a:ext cx="7772400" cy="1362075"/>
          </a:xfrm>
        </p:spPr>
        <p:txBody>
          <a:bodyPr/>
          <a:lstStyle/>
          <a:p>
            <a:pPr algn="ctr"/>
            <a:r>
              <a:rPr lang="en-US" sz="2000" dirty="0" smtClean="0"/>
              <a:t>Hopefully  you would have understood the idea of augmented BST by now.</a:t>
            </a:r>
            <a:br>
              <a:rPr lang="en-US" sz="2000" dirty="0" smtClean="0"/>
            </a:br>
            <a:endParaRPr lang="en-US" sz="2000" dirty="0"/>
          </a:p>
        </p:txBody>
      </p:sp>
      <p:sp>
        <p:nvSpPr>
          <p:cNvPr id="6" name="Text Placeholder 5"/>
          <p:cNvSpPr>
            <a:spLocks noGrp="1"/>
          </p:cNvSpPr>
          <p:nvPr>
            <p:ph type="body" idx="1"/>
          </p:nvPr>
        </p:nvSpPr>
        <p:spPr/>
        <p:txBody>
          <a:bodyPr/>
          <a:lstStyle/>
          <a:p>
            <a:pPr algn="ctr"/>
            <a:r>
              <a:rPr lang="en-US" dirty="0">
                <a:solidFill>
                  <a:srgbClr val="C00000"/>
                </a:solidFill>
              </a:rPr>
              <a:t>So Let us revisit the problem of dynamic sequences</a:t>
            </a:r>
            <a:r>
              <a:rPr lang="en-US" dirty="0"/>
              <a: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Tree>
    <p:extLst>
      <p:ext uri="{BB962C8B-B14F-4D97-AF65-F5344CB8AC3E}">
        <p14:creationId xmlns:p14="http://schemas.microsoft.com/office/powerpoint/2010/main" val="4156578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Representing sequence using a </a:t>
            </a:r>
            <a:r>
              <a:rPr lang="en-US" sz="3200" b="1" dirty="0" smtClean="0"/>
              <a:t>BST</a:t>
            </a:r>
            <a:br>
              <a:rPr lang="en-US" sz="3200" b="1" dirty="0" smtClean="0"/>
            </a:br>
            <a:r>
              <a:rPr lang="en-US" sz="3200" b="1" dirty="0" smtClean="0"/>
              <a:t> </a:t>
            </a:r>
            <a:endParaRPr lang="en-US" sz="2400" u="sng"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5410200"/>
              </a:xfrm>
            </p:spPr>
            <p:txBody>
              <a:bodyPr/>
              <a:lstStyle/>
              <a:p>
                <a:pPr marL="0" indent="0">
                  <a:buNone/>
                </a:pPr>
                <a:r>
                  <a:rPr lang="en-US" sz="2400" dirty="0" smtClean="0"/>
                  <a:t>Example: </a:t>
                </a:r>
                <a14:m>
                  <m:oMath xmlns:m="http://schemas.openxmlformats.org/officeDocument/2006/math">
                    <m:r>
                      <a:rPr lang="en-US" sz="2400" b="1" i="1" smtClean="0">
                        <a:solidFill>
                          <a:srgbClr val="0070C0"/>
                        </a:solidFill>
                        <a:latin typeface="Cambria Math"/>
                      </a:rPr>
                      <m:t>𝟔</m:t>
                    </m:r>
                  </m:oMath>
                </a14:m>
                <a:r>
                  <a:rPr lang="en-US" sz="2400" dirty="0" smtClean="0"/>
                  <a:t>, </a:t>
                </a:r>
                <a14:m>
                  <m:oMath xmlns:m="http://schemas.openxmlformats.org/officeDocument/2006/math">
                    <m:r>
                      <a:rPr lang="en-US" sz="2400" b="1" i="1" smtClean="0">
                        <a:solidFill>
                          <a:srgbClr val="0070C0"/>
                        </a:solidFill>
                        <a:latin typeface="Cambria Math"/>
                      </a:rPr>
                      <m:t>𝟎</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𝟓</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𝟏𝟑</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𝟐</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𝟏𝟒</m:t>
                    </m:r>
                  </m:oMath>
                </a14:m>
                <a:r>
                  <a:rPr lang="en-US" sz="2400" dirty="0"/>
                  <a:t>, </a:t>
                </a:r>
                <a14:m>
                  <m:oMath xmlns:m="http://schemas.openxmlformats.org/officeDocument/2006/math">
                    <m:r>
                      <a:rPr lang="en-US" sz="2400" b="1" i="1" smtClean="0">
                        <a:solidFill>
                          <a:srgbClr val="0070C0"/>
                        </a:solidFill>
                        <a:latin typeface="Cambria Math"/>
                      </a:rPr>
                      <m:t>𝟏</m:t>
                    </m:r>
                  </m:oMath>
                </a14:m>
                <a:r>
                  <a:rPr lang="en-US" sz="2400" dirty="0"/>
                  <a:t>,</a:t>
                </a:r>
                <a:r>
                  <a:rPr lang="en-US" sz="2400" b="1" dirty="0">
                    <a:solidFill>
                      <a:srgbClr val="0070C0"/>
                    </a:solidFill>
                  </a:rPr>
                  <a:t> </a:t>
                </a:r>
                <a14:m>
                  <m:oMath xmlns:m="http://schemas.openxmlformats.org/officeDocument/2006/math">
                    <m:r>
                      <a:rPr lang="en-US" sz="2400" b="1" i="1" smtClean="0">
                        <a:solidFill>
                          <a:srgbClr val="0070C0"/>
                        </a:solidFill>
                        <a:latin typeface="Cambria Math"/>
                      </a:rPr>
                      <m:t>𝟑𝟐</m:t>
                    </m:r>
                  </m:oMath>
                </a14:m>
                <a:r>
                  <a:rPr lang="en-US" sz="2400" dirty="0" smtClean="0"/>
                  <a:t>.</a:t>
                </a:r>
                <a:endParaRPr lang="en-US" sz="2400" b="1" dirty="0" smtClean="0">
                  <a:solidFill>
                    <a:srgbClr val="0070C0"/>
                  </a:solidFill>
                </a:endParaRPr>
              </a:p>
              <a:p>
                <a:pPr marL="0" indent="0">
                  <a:buNone/>
                </a:pPr>
                <a:r>
                  <a:rPr lang="en-US" sz="2000" dirty="0" smtClean="0"/>
                  <a:t> </a:t>
                </a:r>
                <a:r>
                  <a:rPr lang="en-US" sz="2000" b="1" dirty="0" smtClean="0">
                    <a:solidFill>
                      <a:srgbClr val="C00000"/>
                    </a:solidFill>
                  </a:rPr>
                  <a:t>Question:  </a:t>
                </a:r>
                <a:r>
                  <a:rPr lang="en-US" sz="2000" dirty="0" smtClean="0"/>
                  <a:t>How to perform the basic dynamic </a:t>
                </a:r>
                <a:r>
                  <a:rPr lang="en-US" sz="2000" dirty="0" smtClean="0"/>
                  <a:t>operations </a:t>
                </a:r>
                <a:r>
                  <a:rPr lang="en-US" sz="2000" dirty="0" smtClean="0"/>
                  <a:t>?</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b="1" dirty="0" smtClean="0"/>
                  <a:t>Answer</a:t>
                </a:r>
                <a:r>
                  <a:rPr lang="en-US" sz="2000" dirty="0" smtClean="0"/>
                  <a:t>: By suitably augmentation:</a:t>
                </a:r>
              </a:p>
              <a:p>
                <a:pPr marL="0" indent="0">
                  <a:buNone/>
                </a:pPr>
                <a:r>
                  <a:rPr lang="en-US" sz="2000" dirty="0" smtClean="0"/>
                  <a:t>                “</a:t>
                </a:r>
                <a:r>
                  <a:rPr lang="en-US" sz="2000" dirty="0" smtClean="0"/>
                  <a:t>Keep </a:t>
                </a:r>
                <a:r>
                  <a:rPr lang="en-US" sz="2000" b="1" dirty="0" smtClean="0">
                    <a:solidFill>
                      <a:srgbClr val="7030A0"/>
                    </a:solidFill>
                  </a:rPr>
                  <a:t>size</a:t>
                </a:r>
                <a:r>
                  <a:rPr lang="en-US" sz="2000" dirty="0" smtClean="0"/>
                  <a:t> field in each node</a:t>
                </a:r>
                <a:r>
                  <a:rPr lang="en-US" sz="2000" dirty="0" smtClean="0"/>
                  <a:t>”</a:t>
                </a:r>
              </a:p>
              <a:p>
                <a:pPr marL="0" indent="0">
                  <a:buNone/>
                </a:pPr>
                <a:r>
                  <a:rPr lang="en-US" sz="2000" b="1" dirty="0" smtClean="0">
                    <a:solidFill>
                      <a:srgbClr val="006C31"/>
                    </a:solidFill>
                  </a:rPr>
                  <a:t>Homework</a:t>
                </a:r>
                <a:r>
                  <a:rPr lang="en-US" sz="2000" dirty="0" smtClean="0"/>
                  <a:t>: Write a neat pseudo-code for </a:t>
                </a:r>
                <a:r>
                  <a:rPr lang="en-US" sz="2000" b="1" dirty="0" smtClean="0"/>
                  <a:t>Report</a:t>
                </a:r>
                <a:r>
                  <a:rPr lang="en-US" sz="2000" dirty="0" smtClean="0"/>
                  <a:t>(</a:t>
                </a:r>
                <a:r>
                  <a:rPr lang="en-US" sz="2000" b="1" i="1" dirty="0" smtClean="0">
                    <a:solidFill>
                      <a:srgbClr val="7030A0"/>
                    </a:solidFill>
                  </a:rPr>
                  <a:t>D</a:t>
                </a:r>
                <a:r>
                  <a:rPr lang="en-US" sz="2000" dirty="0"/>
                  <a:t>,</a:t>
                </a:r>
                <a14:m>
                  <m:oMath xmlns:m="http://schemas.openxmlformats.org/officeDocument/2006/math">
                    <m:r>
                      <a:rPr lang="en-US" sz="2000" b="1" i="1">
                        <a:solidFill>
                          <a:srgbClr val="0070C0"/>
                        </a:solidFill>
                        <a:latin typeface="Cambria Math"/>
                      </a:rPr>
                      <m:t>𝒊</m:t>
                    </m:r>
                  </m:oMath>
                </a14:m>
                <a:r>
                  <a:rPr lang="en-US" sz="2000" dirty="0" smtClean="0"/>
                  <a:t>).</a:t>
                </a:r>
                <a:endParaRPr lang="en-US" sz="2000" dirty="0" smtClean="0"/>
              </a:p>
              <a:p>
                <a:pPr marL="0" indent="0">
                  <a:buNone/>
                </a:pPr>
                <a:endParaRPr lang="en-US" sz="2000"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410200"/>
              </a:xfrm>
              <a:blipFill rotWithShape="1">
                <a:blip r:embed="rId2"/>
                <a:stretch>
                  <a:fillRect l="-1111" t="-902" b="-13754"/>
                </a:stretch>
              </a:blipFill>
            </p:spPr>
            <p:txBody>
              <a:bodyPr/>
              <a:lstStyle/>
              <a:p>
                <a:r>
                  <a:rPr lang="en-US">
                    <a:noFill/>
                  </a:rPr>
                  <a:t> </a:t>
                </a:r>
              </a:p>
            </p:txBody>
          </p:sp>
        </mc:Fallback>
      </mc:AlternateContent>
      <p:grpSp>
        <p:nvGrpSpPr>
          <p:cNvPr id="4" name="Group 3"/>
          <p:cNvGrpSpPr/>
          <p:nvPr/>
        </p:nvGrpSpPr>
        <p:grpSpPr>
          <a:xfrm>
            <a:off x="2590472" y="2727960"/>
            <a:ext cx="4244502" cy="2609757"/>
            <a:chOff x="2590472" y="2727960"/>
            <a:chExt cx="4244502" cy="2609757"/>
          </a:xfrm>
        </p:grpSpPr>
        <p:cxnSp>
          <p:nvCxnSpPr>
            <p:cNvPr id="40" name="Straight Arrow Connector 39"/>
            <p:cNvCxnSpPr>
              <a:stCxn id="34" idx="3"/>
            </p:cNvCxnSpPr>
            <p:nvPr/>
          </p:nvCxnSpPr>
          <p:spPr>
            <a:xfrm flipH="1">
              <a:off x="2819927" y="3747891"/>
              <a:ext cx="531595" cy="5932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590472" y="2727960"/>
              <a:ext cx="4244502" cy="2609757"/>
              <a:chOff x="2590472" y="2727960"/>
              <a:chExt cx="4244502" cy="2609757"/>
            </a:xfrm>
          </p:grpSpPr>
          <p:sp>
            <p:nvSpPr>
              <p:cNvPr id="23" name="Oval 22"/>
              <p:cNvSpPr/>
              <p:nvPr/>
            </p:nvSpPr>
            <p:spPr>
              <a:xfrm>
                <a:off x="4246996" y="5017677"/>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90472"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76801"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50666"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43998" y="43281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15596"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08908" y="347472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34690" y="2727960"/>
                <a:ext cx="290976" cy="32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5" idx="3"/>
                <a:endCxn id="34" idx="7"/>
              </p:cNvCxnSpPr>
              <p:nvPr/>
            </p:nvCxnSpPr>
            <p:spPr>
              <a:xfrm flipH="1">
                <a:off x="3557271" y="3001131"/>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1286" y="2985484"/>
                <a:ext cx="1120031" cy="5204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2" idx="1"/>
              </p:cNvCxnSpPr>
              <p:nvPr/>
            </p:nvCxnSpPr>
            <p:spPr>
              <a:xfrm>
                <a:off x="6129470" y="3766103"/>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3"/>
                <a:endCxn id="31" idx="7"/>
              </p:cNvCxnSpPr>
              <p:nvPr/>
            </p:nvCxnSpPr>
            <p:spPr>
              <a:xfrm flipH="1">
                <a:off x="5499029" y="3747891"/>
                <a:ext cx="459180" cy="6271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18720" y="3762167"/>
                <a:ext cx="457141" cy="6089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069941" y="4618209"/>
                <a:ext cx="244474" cy="434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p:nvGrpSpPr>
        <p:grpSpPr>
          <a:xfrm>
            <a:off x="2520177" y="2678668"/>
            <a:ext cx="4425948" cy="2683695"/>
            <a:chOff x="2520177" y="2678668"/>
            <a:chExt cx="4425948" cy="2683695"/>
          </a:xfrm>
        </p:grpSpPr>
        <mc:AlternateContent xmlns:mc="http://schemas.openxmlformats.org/markup-compatibility/2006" xmlns:a14="http://schemas.microsoft.com/office/drawing/2010/main">
          <mc:Choice Requires="a14">
            <p:sp>
              <p:nvSpPr>
                <p:cNvPr id="7" name="TextBox 6"/>
                <p:cNvSpPr txBox="1"/>
                <p:nvPr/>
              </p:nvSpPr>
              <p:spPr>
                <a:xfrm>
                  <a:off x="2520177" y="4278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𝟔</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520177" y="4278868"/>
                  <a:ext cx="375423" cy="369332"/>
                </a:xfrm>
                <a:prstGeom prst="rect">
                  <a:avLst/>
                </a:prstGeom>
                <a:blipFill rotWithShape="1">
                  <a:blip r:embed="rId3"/>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282177" y="3440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𝟎</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3282177" y="3440668"/>
                  <a:ext cx="375423" cy="369332"/>
                </a:xfrm>
                <a:prstGeom prst="rect">
                  <a:avLst/>
                </a:prstGeom>
                <a:blipFill rotWithShape="1">
                  <a:blip r:embed="rId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3815577" y="43434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𝟓</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3815577" y="4343400"/>
                  <a:ext cx="375423" cy="369332"/>
                </a:xfrm>
                <a:prstGeom prst="rect">
                  <a:avLst/>
                </a:prstGeom>
                <a:blipFill rotWithShape="1">
                  <a:blip r:embed="rId5"/>
                  <a:stretch>
                    <a:fillRect t="-8333" r="-1935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117286" y="4993031"/>
                  <a:ext cx="5132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𝟏𝟑</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4117286" y="4993031"/>
                  <a:ext cx="513281" cy="369332"/>
                </a:xfrm>
                <a:prstGeom prst="rect">
                  <a:avLst/>
                </a:prstGeom>
                <a:blipFill rotWithShape="1">
                  <a:blip r:embed="rId6"/>
                  <a:stretch>
                    <a:fillRect t="-8197" r="-1529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577577" y="2678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577577" y="2678668"/>
                  <a:ext cx="375423" cy="369332"/>
                </a:xfrm>
                <a:prstGeom prst="rect">
                  <a:avLst/>
                </a:prstGeom>
                <a:blipFill rotWithShape="1">
                  <a:blip r:embed="rId7"/>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5872977" y="34406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5872977" y="3440668"/>
                  <a:ext cx="375423" cy="369332"/>
                </a:xfrm>
                <a:prstGeom prst="rect">
                  <a:avLst/>
                </a:prstGeom>
                <a:blipFill rotWithShape="1">
                  <a:blip r:embed="rId8"/>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181600" y="4328160"/>
                  <a:ext cx="2838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𝟏𝟒</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5181600" y="4328160"/>
                  <a:ext cx="283842" cy="369332"/>
                </a:xfrm>
                <a:prstGeom prst="rect">
                  <a:avLst/>
                </a:prstGeom>
                <a:blipFill rotWithShape="1">
                  <a:blip r:embed="rId9"/>
                  <a:stretch>
                    <a:fillRect t="-8197" r="-957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432844" y="4328160"/>
                  <a:ext cx="5132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𝟑𝟐</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6432844" y="4328160"/>
                  <a:ext cx="513281" cy="369332"/>
                </a:xfrm>
                <a:prstGeom prst="rect">
                  <a:avLst/>
                </a:prstGeom>
                <a:blipFill rotWithShape="1">
                  <a:blip r:embed="rId10"/>
                  <a:stretch>
                    <a:fillRect t="-8197" r="-16667" b="-2459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2" name="Cloud Callout 41"/>
              <p:cNvSpPr/>
              <p:nvPr/>
            </p:nvSpPr>
            <p:spPr>
              <a:xfrm>
                <a:off x="4953000" y="1905000"/>
                <a:ext cx="4114800" cy="990600"/>
              </a:xfrm>
              <a:prstGeom prst="cloudCallout">
                <a:avLst>
                  <a:gd name="adj1" fmla="val 11795"/>
                  <a:gd name="adj2" fmla="val 8769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 to access </a:t>
                </a:r>
                <a14:m>
                  <m:oMath xmlns:m="http://schemas.openxmlformats.org/officeDocument/2006/math">
                    <m:r>
                      <a:rPr lang="en-US" sz="1600" b="1" i="1" smtClean="0">
                        <a:solidFill>
                          <a:srgbClr val="0070C0"/>
                        </a:solidFill>
                        <a:latin typeface="Cambria Math"/>
                      </a:rPr>
                      <m:t>𝒊</m:t>
                    </m:r>
                  </m:oMath>
                </a14:m>
                <a:r>
                  <a:rPr lang="en-US" sz="1600" dirty="0" err="1" smtClean="0">
                    <a:solidFill>
                      <a:schemeClr val="tx1"/>
                    </a:solidFill>
                  </a:rPr>
                  <a:t>th</a:t>
                </a:r>
                <a:r>
                  <a:rPr lang="en-US" sz="1600" dirty="0" smtClean="0">
                    <a:solidFill>
                      <a:schemeClr val="tx1"/>
                    </a:solidFill>
                  </a:rPr>
                  <a:t> element of the sequence ?</a:t>
                </a:r>
                <a:endParaRPr lang="en-US" sz="1600" dirty="0">
                  <a:solidFill>
                    <a:schemeClr val="tx1"/>
                  </a:solidFill>
                </a:endParaRPr>
              </a:p>
            </p:txBody>
          </p:sp>
        </mc:Choice>
        <mc:Fallback>
          <p:sp>
            <p:nvSpPr>
              <p:cNvPr id="42" name="Cloud Callout 41"/>
              <p:cNvSpPr>
                <a:spLocks noRot="1" noChangeAspect="1" noMove="1" noResize="1" noEditPoints="1" noAdjustHandles="1" noChangeArrowheads="1" noChangeShapeType="1" noTextEdit="1"/>
              </p:cNvSpPr>
              <p:nvPr/>
            </p:nvSpPr>
            <p:spPr>
              <a:xfrm>
                <a:off x="4953000" y="1905000"/>
                <a:ext cx="4114800" cy="990600"/>
              </a:xfrm>
              <a:prstGeom prst="cloudCallout">
                <a:avLst>
                  <a:gd name="adj1" fmla="val 11795"/>
                  <a:gd name="adj2" fmla="val 87694"/>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93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1000"/>
                                        <p:tgtEl>
                                          <p:spTgt spid="42"/>
                                        </p:tgtEl>
                                      </p:cBhvr>
                                    </p:animEffect>
                                    <p:anim calcmode="lin" valueType="num">
                                      <p:cBhvr>
                                        <p:cTn id="39" dur="1000" fill="hold"/>
                                        <p:tgtEl>
                                          <p:spTgt spid="42"/>
                                        </p:tgtEl>
                                        <p:attrNameLst>
                                          <p:attrName>ppt_x</p:attrName>
                                        </p:attrNameLst>
                                      </p:cBhvr>
                                      <p:tavLst>
                                        <p:tav tm="0">
                                          <p:val>
                                            <p:strVal val="#ppt_x"/>
                                          </p:val>
                                        </p:tav>
                                        <p:tav tm="100000">
                                          <p:val>
                                            <p:strVal val="#ppt_x"/>
                                          </p:val>
                                        </p:tav>
                                      </p:tavLst>
                                    </p:anim>
                                    <p:anim calcmode="lin" valueType="num">
                                      <p:cBhvr>
                                        <p:cTn id="4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152400" y="1371600"/>
                <a:ext cx="4343400" cy="5257800"/>
              </a:xfrm>
              <a:ln>
                <a:noFill/>
              </a:ln>
            </p:spPr>
            <p:txBody>
              <a:bodyPr/>
              <a:lstStyle/>
              <a:p>
                <a:pPr marL="0" indent="0">
                  <a:buNone/>
                </a:pPr>
                <a14:m>
                  <m:oMath xmlns:m="http://schemas.openxmlformats.org/officeDocument/2006/math">
                    <m:r>
                      <a:rPr lang="en-US" sz="1800" b="1" i="1" smtClean="0">
                        <a:latin typeface="Cambria Math"/>
                      </a:rPr>
                      <m:t>𝑫</m:t>
                    </m:r>
                    <m:d>
                      <m:dPr>
                        <m:ctrlPr>
                          <a:rPr lang="en-US" sz="1800" i="1">
                            <a:latin typeface="Cambria Math"/>
                          </a:rPr>
                        </m:ctrlPr>
                      </m:dPr>
                      <m:e>
                        <m:sSubSup>
                          <m:sSubSupPr>
                            <m:ctrlPr>
                              <a:rPr lang="en-US" sz="1800" i="1">
                                <a:latin typeface="Cambria Math"/>
                              </a:rPr>
                            </m:ctrlPr>
                          </m:sSubSupPr>
                          <m:e>
                            <m:r>
                              <a:rPr lang="en-US" sz="1800" i="1">
                                <a:latin typeface="Cambria Math"/>
                              </a:rPr>
                              <m:t>𝜔</m:t>
                            </m:r>
                          </m:e>
                          <m:sub>
                            <m:r>
                              <a:rPr lang="en-US" sz="1800" i="1">
                                <a:latin typeface="Cambria Math"/>
                              </a:rPr>
                              <m:t>𝑛</m:t>
                            </m:r>
                          </m:sub>
                          <m:sup>
                            <m:r>
                              <a:rPr lang="en-US" sz="1800" i="1">
                                <a:latin typeface="Cambria Math"/>
                              </a:rPr>
                              <m:t>𝑘</m:t>
                            </m:r>
                          </m:sup>
                        </m:sSubSup>
                      </m:e>
                    </m:d>
                    <m:r>
                      <a:rPr lang="en-US" sz="1800" b="0" i="1" smtClean="0">
                        <a:latin typeface="Cambria Math"/>
                      </a:rPr>
                      <m:t>=</m:t>
                    </m:r>
                  </m:oMath>
                </a14:m>
                <a:r>
                  <a:rPr lang="en-US" sz="1800" b="0" i="1" dirty="0" smtClean="0">
                    <a:latin typeface="Cambria Math"/>
                  </a:rPr>
                  <a:t>     </a:t>
                </a:r>
                <a:r>
                  <a:rPr lang="en-US" sz="1800" b="0" dirty="0" smtClean="0">
                    <a:solidFill>
                      <a:srgbClr val="C00000"/>
                    </a:solidFill>
                    <a:latin typeface="Cambria Math"/>
                  </a:rPr>
                  <a:t>?</a:t>
                </a:r>
              </a:p>
              <a:p>
                <a:pPr marL="0" indent="0" algn="ctr">
                  <a:buNone/>
                </a:pPr>
                <a:endParaRPr lang="en-US" sz="1800" b="0" i="1" dirty="0" smtClean="0">
                  <a:latin typeface="Cambria Math"/>
                </a:endParaRPr>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152400" y="1371600"/>
                <a:ext cx="4343400" cy="5257800"/>
              </a:xfrm>
              <a:blipFill rotWithShape="1">
                <a:blip r:embed="rId2"/>
                <a:stretch>
                  <a:fillRect t="-34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4648200" y="1600200"/>
                <a:ext cx="4419600" cy="4525963"/>
              </a:xfrm>
              <a:ln>
                <a:solidFill>
                  <a:schemeClr val="tx1"/>
                </a:solidFill>
              </a:ln>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sz="1800" i="1" smtClean="0">
                              <a:solidFill>
                                <a:srgbClr val="0070C0"/>
                              </a:solidFill>
                              <a:latin typeface="Cambria Math"/>
                            </a:rPr>
                          </m:ctrlPr>
                        </m:sSupPr>
                        <m:e>
                          <m:r>
                            <a:rPr lang="en-US" sz="1800" b="0" i="1" smtClean="0">
                              <a:solidFill>
                                <a:srgbClr val="0070C0"/>
                              </a:solidFill>
                              <a:latin typeface="Cambria Math"/>
                            </a:rPr>
                            <m:t>𝑧</m:t>
                          </m:r>
                        </m:e>
                        <m:sup>
                          <m:r>
                            <a:rPr lang="en-US" sz="1800" i="1">
                              <a:solidFill>
                                <a:srgbClr val="0070C0"/>
                              </a:solidFill>
                              <a:latin typeface="Cambria Math"/>
                            </a:rPr>
                            <m:t>𝑛</m:t>
                          </m:r>
                        </m:sup>
                      </m:sSup>
                      <m:r>
                        <a:rPr lang="en-US" sz="1800" i="1">
                          <a:latin typeface="Cambria Math"/>
                        </a:rPr>
                        <m:t>=</m:t>
                      </m:r>
                      <m:r>
                        <a:rPr lang="en-US" sz="1800" i="1">
                          <a:solidFill>
                            <a:srgbClr val="0070C0"/>
                          </a:solidFill>
                          <a:latin typeface="Cambria Math"/>
                        </a:rPr>
                        <m:t>1</m:t>
                      </m:r>
                    </m:oMath>
                  </m:oMathPara>
                </a14:m>
                <a:endParaRPr lang="en-US" sz="1800" dirty="0"/>
              </a:p>
              <a:p>
                <a:pPr marL="0" indent="0">
                  <a:buNone/>
                </a:pPr>
                <a:r>
                  <a:rPr lang="en-US" sz="1800" dirty="0" smtClean="0">
                    <a:sym typeface="Wingdings" pitchFamily="2" charset="2"/>
                  </a:rPr>
                  <a:t>	     </a:t>
                </a:r>
                <a14:m>
                  <m:oMath xmlns:m="http://schemas.openxmlformats.org/officeDocument/2006/math">
                    <m:sSup>
                      <m:sSupPr>
                        <m:ctrlPr>
                          <a:rPr lang="en-US" sz="1800" i="1">
                            <a:solidFill>
                              <a:srgbClr val="0070C0"/>
                            </a:solidFill>
                            <a:latin typeface="Cambria Math"/>
                          </a:rPr>
                        </m:ctrlPr>
                      </m:sSupPr>
                      <m:e>
                        <m:r>
                          <a:rPr lang="en-US" sz="1800" b="0" i="1" smtClean="0">
                            <a:solidFill>
                              <a:srgbClr val="0070C0"/>
                            </a:solidFill>
                            <a:latin typeface="Cambria Math"/>
                          </a:rPr>
                          <m:t>𝑧</m:t>
                        </m:r>
                      </m:e>
                      <m:sup>
                        <m:r>
                          <a:rPr lang="en-US" sz="1800" i="1">
                            <a:solidFill>
                              <a:srgbClr val="0070C0"/>
                            </a:solidFill>
                            <a:latin typeface="Cambria Math"/>
                          </a:rPr>
                          <m:t>𝑛</m:t>
                        </m:r>
                      </m:sup>
                    </m:sSup>
                    <m:r>
                      <a:rPr lang="en-US" sz="1800" b="0" i="1" smtClean="0">
                        <a:solidFill>
                          <a:schemeClr val="tx1"/>
                        </a:solidFill>
                        <a:latin typeface="Cambria Math"/>
                      </a:rPr>
                      <m:t>−</m:t>
                    </m:r>
                    <m:r>
                      <a:rPr lang="en-US" sz="1800" b="0" i="1" smtClean="0">
                        <a:solidFill>
                          <a:srgbClr val="0070C0"/>
                        </a:solidFill>
                        <a:latin typeface="Cambria Math"/>
                      </a:rPr>
                      <m:t>1</m:t>
                    </m:r>
                    <m:r>
                      <a:rPr lang="en-US" sz="1800" b="0" i="1" smtClean="0">
                        <a:solidFill>
                          <a:schemeClr val="tx1"/>
                        </a:solidFill>
                        <a:latin typeface="Cambria Math"/>
                      </a:rPr>
                      <m:t>=</m:t>
                    </m:r>
                    <m:r>
                      <a:rPr lang="en-US" sz="1800" b="0" i="1" smtClean="0">
                        <a:solidFill>
                          <a:srgbClr val="0070C0"/>
                        </a:solidFill>
                        <a:latin typeface="Cambria Math"/>
                      </a:rPr>
                      <m:t>0</m:t>
                    </m:r>
                  </m:oMath>
                </a14:m>
                <a:endParaRPr lang="en-US" sz="1800" dirty="0" smtClean="0"/>
              </a:p>
              <a:p>
                <a:pPr marL="0" indent="0">
                  <a:buNone/>
                </a:pPr>
                <a:r>
                  <a:rPr lang="en-US" sz="1800" dirty="0" smtClean="0">
                    <a:sym typeface="Wingdings" pitchFamily="2" charset="2"/>
                  </a:rPr>
                  <a:t></a:t>
                </a:r>
                <a14:m>
                  <m:oMath xmlns:m="http://schemas.openxmlformats.org/officeDocument/2006/math">
                    <m:d>
                      <m:dPr>
                        <m:ctrlPr>
                          <a:rPr lang="en-US" sz="1800" b="0" i="1" smtClean="0">
                            <a:latin typeface="Cambria Math"/>
                            <a:sym typeface="Wingdings" pitchFamily="2" charset="2"/>
                          </a:rPr>
                        </m:ctrlPr>
                      </m:dPr>
                      <m:e>
                        <m:r>
                          <a:rPr lang="en-US" sz="1800" b="0" i="1" smtClean="0">
                            <a:solidFill>
                              <a:srgbClr val="0070C0"/>
                            </a:solidFill>
                            <a:latin typeface="Cambria Math"/>
                            <a:sym typeface="Wingdings" pitchFamily="2" charset="2"/>
                          </a:rPr>
                          <m:t>𝑧</m:t>
                        </m:r>
                        <m:r>
                          <a:rPr lang="en-US" sz="1800" b="0" i="1" smtClean="0">
                            <a:latin typeface="Cambria Math"/>
                            <a:sym typeface="Wingdings" pitchFamily="2" charset="2"/>
                          </a:rPr>
                          <m:t>−</m:t>
                        </m:r>
                        <m:r>
                          <a:rPr lang="en-US" sz="1800" b="0" i="1" smtClean="0">
                            <a:solidFill>
                              <a:srgbClr val="0070C0"/>
                            </a:solidFill>
                            <a:latin typeface="Cambria Math"/>
                            <a:sym typeface="Wingdings" pitchFamily="2" charset="2"/>
                          </a:rPr>
                          <m:t>1</m:t>
                        </m:r>
                      </m:e>
                    </m:d>
                    <m:d>
                      <m:dPr>
                        <m:ctrlPr>
                          <a:rPr lang="en-US" sz="1800" b="0" i="1" smtClean="0">
                            <a:latin typeface="Cambria Math"/>
                            <a:sym typeface="Wingdings" pitchFamily="2" charset="2"/>
                          </a:rPr>
                        </m:ctrlPr>
                      </m:dPr>
                      <m:e>
                        <m:sSup>
                          <m:sSupPr>
                            <m:ctrlPr>
                              <a:rPr lang="en-US" sz="1800" b="0" i="1" smtClean="0">
                                <a:solidFill>
                                  <a:srgbClr val="0070C0"/>
                                </a:solidFill>
                                <a:latin typeface="Cambria Math"/>
                                <a:sym typeface="Wingdings" pitchFamily="2" charset="2"/>
                              </a:rPr>
                            </m:ctrlPr>
                          </m:sSupPr>
                          <m:e>
                            <m:r>
                              <a:rPr lang="en-US" sz="1800" b="0" i="1" smtClean="0">
                                <a:solidFill>
                                  <a:srgbClr val="0070C0"/>
                                </a:solidFill>
                                <a:latin typeface="Cambria Math"/>
                                <a:sym typeface="Wingdings" pitchFamily="2" charset="2"/>
                              </a:rPr>
                              <m:t>𝑧</m:t>
                            </m:r>
                          </m:e>
                          <m:sup>
                            <m:r>
                              <a:rPr lang="en-US" sz="1800" b="0" i="1" smtClean="0">
                                <a:solidFill>
                                  <a:srgbClr val="0070C0"/>
                                </a:solidFill>
                                <a:latin typeface="Cambria Math"/>
                                <a:sym typeface="Wingdings" pitchFamily="2" charset="2"/>
                              </a:rPr>
                              <m:t>𝑛</m:t>
                            </m:r>
                            <m:r>
                              <a:rPr lang="en-US" sz="1800" b="0" i="1" smtClean="0">
                                <a:solidFill>
                                  <a:srgbClr val="0070C0"/>
                                </a:solidFill>
                                <a:latin typeface="Cambria Math"/>
                                <a:sym typeface="Wingdings" pitchFamily="2" charset="2"/>
                              </a:rPr>
                              <m:t>−1</m:t>
                            </m:r>
                          </m:sup>
                        </m:sSup>
                        <m:r>
                          <a:rPr lang="en-US" sz="1800" b="0" i="1" smtClean="0">
                            <a:latin typeface="Cambria Math"/>
                            <a:sym typeface="Wingdings" pitchFamily="2" charset="2"/>
                          </a:rPr>
                          <m:t>+</m:t>
                        </m:r>
                        <m:sSup>
                          <m:sSupPr>
                            <m:ctrlPr>
                              <a:rPr lang="en-US" sz="1800" b="0" i="1" smtClean="0">
                                <a:solidFill>
                                  <a:srgbClr val="0070C0"/>
                                </a:solidFill>
                                <a:latin typeface="Cambria Math"/>
                                <a:sym typeface="Wingdings" pitchFamily="2" charset="2"/>
                              </a:rPr>
                            </m:ctrlPr>
                          </m:sSupPr>
                          <m:e>
                            <m:r>
                              <a:rPr lang="en-US" sz="1800" b="0" i="1" smtClean="0">
                                <a:solidFill>
                                  <a:srgbClr val="0070C0"/>
                                </a:solidFill>
                                <a:latin typeface="Cambria Math"/>
                                <a:sym typeface="Wingdings" pitchFamily="2" charset="2"/>
                              </a:rPr>
                              <m:t>𝑧</m:t>
                            </m:r>
                          </m:e>
                          <m:sup>
                            <m:r>
                              <a:rPr lang="en-US" sz="1800" b="0" i="1" smtClean="0">
                                <a:solidFill>
                                  <a:srgbClr val="0070C0"/>
                                </a:solidFill>
                                <a:latin typeface="Cambria Math"/>
                                <a:sym typeface="Wingdings" pitchFamily="2" charset="2"/>
                              </a:rPr>
                              <m:t>𝑛</m:t>
                            </m:r>
                            <m:r>
                              <a:rPr lang="en-US" sz="1800" b="0" i="1" smtClean="0">
                                <a:solidFill>
                                  <a:srgbClr val="0070C0"/>
                                </a:solidFill>
                                <a:latin typeface="Cambria Math"/>
                                <a:sym typeface="Wingdings" pitchFamily="2" charset="2"/>
                              </a:rPr>
                              <m:t>−2</m:t>
                            </m:r>
                          </m:sup>
                        </m:sSup>
                        <m:r>
                          <a:rPr lang="en-US" sz="1800" b="0" i="1" smtClean="0">
                            <a:latin typeface="Cambria Math"/>
                            <a:sym typeface="Wingdings" pitchFamily="2" charset="2"/>
                          </a:rPr>
                          <m:t>+⋯+</m:t>
                        </m:r>
                        <m:r>
                          <a:rPr lang="en-US" sz="1800" b="0" i="1" smtClean="0">
                            <a:solidFill>
                              <a:srgbClr val="0070C0"/>
                            </a:solidFill>
                            <a:latin typeface="Cambria Math"/>
                            <a:sym typeface="Wingdings" pitchFamily="2" charset="2"/>
                          </a:rPr>
                          <m:t>1</m:t>
                        </m:r>
                      </m:e>
                    </m:d>
                    <m:r>
                      <a:rPr lang="en-US" sz="1800" b="0" i="1" smtClean="0">
                        <a:latin typeface="Cambria Math"/>
                        <a:sym typeface="Wingdings" pitchFamily="2" charset="2"/>
                      </a:rPr>
                      <m:t>=</m:t>
                    </m:r>
                    <m:r>
                      <a:rPr lang="en-US" sz="1800" b="0" i="1" smtClean="0">
                        <a:solidFill>
                          <a:srgbClr val="0070C0"/>
                        </a:solidFill>
                        <a:latin typeface="Cambria Math"/>
                        <a:sym typeface="Wingdings" pitchFamily="2" charset="2"/>
                      </a:rPr>
                      <m:t>0</m:t>
                    </m:r>
                  </m:oMath>
                </a14:m>
                <a:endParaRPr lang="en-US" sz="1800" dirty="0" smtClean="0"/>
              </a:p>
              <a:p>
                <a:pPr marL="0" indent="0">
                  <a:buNone/>
                </a:pPr>
                <a:endParaRPr lang="en-US" sz="1800" dirty="0"/>
              </a:p>
              <a:p>
                <a:pPr marL="0" indent="0">
                  <a:buNone/>
                </a:pPr>
                <a:r>
                  <a:rPr lang="en-US" sz="1800" dirty="0" smtClean="0"/>
                  <a:t>If </a:t>
                </a:r>
                <a14:m>
                  <m:oMath xmlns:m="http://schemas.openxmlformats.org/officeDocument/2006/math">
                    <m:r>
                      <a:rPr lang="en-US" sz="1800" b="0" i="1" smtClean="0">
                        <a:solidFill>
                          <a:srgbClr val="0070C0"/>
                        </a:solidFill>
                        <a:latin typeface="Cambria Math"/>
                        <a:sym typeface="Wingdings" pitchFamily="2" charset="2"/>
                      </a:rPr>
                      <m:t>𝑧</m:t>
                    </m:r>
                    <m:r>
                      <a:rPr lang="en-US" sz="1800" i="1" smtClean="0">
                        <a:latin typeface="Cambria Math"/>
                        <a:ea typeface="Cambria Math"/>
                        <a:sym typeface="Wingdings" pitchFamily="2" charset="2"/>
                      </a:rPr>
                      <m:t>≠</m:t>
                    </m:r>
                    <m:r>
                      <a:rPr lang="en-US" sz="1800" b="0" i="1" smtClean="0">
                        <a:solidFill>
                          <a:srgbClr val="0070C0"/>
                        </a:solidFill>
                        <a:latin typeface="Cambria Math"/>
                        <a:ea typeface="Cambria Math"/>
                        <a:sym typeface="Wingdings" pitchFamily="2" charset="2"/>
                      </a:rPr>
                      <m:t>1</m:t>
                    </m:r>
                  </m:oMath>
                </a14:m>
                <a:r>
                  <a:rPr lang="en-US" sz="1800" dirty="0" smtClean="0">
                    <a:sym typeface="Wingdings" pitchFamily="2" charset="2"/>
                  </a:rPr>
                  <a:t>         </a:t>
                </a:r>
                <a:r>
                  <a:rPr lang="en-US" sz="1800" dirty="0" smtClean="0">
                    <a:solidFill>
                      <a:srgbClr val="C00000"/>
                    </a:solidFill>
                    <a:sym typeface="Wingdings" pitchFamily="2" charset="2"/>
                  </a:rPr>
                  <a:t>?</a:t>
                </a:r>
                <a:endParaRPr lang="en-US" sz="1800" dirty="0" smtClean="0">
                  <a:solidFill>
                    <a:srgbClr val="C00000"/>
                  </a:solidFill>
                </a:endParaRP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b="1" dirty="0" smtClean="0">
                    <a:solidFill>
                      <a:srgbClr val="C00000"/>
                    </a:solidFill>
                  </a:rPr>
                  <a:t>Theorem</a:t>
                </a:r>
                <a:r>
                  <a:rPr lang="en-US" sz="1800" dirty="0" smtClean="0"/>
                  <a:t>:</a:t>
                </a:r>
              </a:p>
              <a:p>
                <a:pPr marL="0" indent="0">
                  <a:buNone/>
                </a:pPr>
                <a:r>
                  <a:rPr lang="en-US" sz="1800" dirty="0" smtClean="0">
                    <a:solidFill>
                      <a:srgbClr val="7030A0"/>
                    </a:solidFill>
                  </a:rPr>
                  <a:t>Sub-problem 2</a:t>
                </a:r>
                <a:r>
                  <a:rPr lang="en-US" sz="1800" dirty="0" smtClean="0"/>
                  <a:t> can be solved in </a:t>
                </a:r>
                <a:r>
                  <a:rPr lang="en-US" sz="1800" b="1" dirty="0" smtClean="0"/>
                  <a:t>O</a:t>
                </a:r>
                <a:r>
                  <a:rPr lang="en-US" sz="1800" dirty="0" smtClean="0"/>
                  <a:t>(</a:t>
                </a:r>
                <a14:m>
                  <m:oMath xmlns:m="http://schemas.openxmlformats.org/officeDocument/2006/math">
                    <m:r>
                      <a:rPr lang="en-US" sz="1800" i="1">
                        <a:solidFill>
                          <a:srgbClr val="0070C0"/>
                        </a:solidFill>
                        <a:latin typeface="Cambria Math"/>
                      </a:rPr>
                      <m:t>𝑛</m:t>
                    </m:r>
                  </m:oMath>
                </a14:m>
                <a:r>
                  <a:rPr lang="en-US" sz="1800" dirty="0" smtClean="0"/>
                  <a:t> log </a:t>
                </a:r>
                <a14:m>
                  <m:oMath xmlns:m="http://schemas.openxmlformats.org/officeDocument/2006/math">
                    <m:r>
                      <a:rPr lang="en-US" sz="1800" i="1">
                        <a:solidFill>
                          <a:srgbClr val="0070C0"/>
                        </a:solidFill>
                        <a:latin typeface="Cambria Math"/>
                      </a:rPr>
                      <m:t>𝑛</m:t>
                    </m:r>
                  </m:oMath>
                </a14:m>
                <a:r>
                  <a:rPr lang="en-US" sz="1800" dirty="0" smtClean="0"/>
                  <a:t>) time.</a:t>
                </a:r>
                <a:endParaRPr lang="en-US" sz="18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4648200" y="1600200"/>
                <a:ext cx="4419600" cy="4525963"/>
              </a:xfrm>
              <a:blipFill rotWithShape="1">
                <a:blip r:embed="rId3"/>
                <a:stretch>
                  <a:fillRect l="-1100" t="-538"/>
                </a:stretch>
              </a:blipFill>
              <a:ln>
                <a:solidFill>
                  <a:schemeClr val="tx1"/>
                </a:solidFill>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2438400" y="762000"/>
                <a:ext cx="4231799" cy="369332"/>
              </a:xfrm>
              <a:prstGeom prst="rect">
                <a:avLst/>
              </a:prstGeom>
              <a:solidFill>
                <a:schemeClr val="tx2">
                  <a:lumMod val="20000"/>
                  <a:lumOff val="8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𝑫</m:t>
                      </m:r>
                      <m:d>
                        <m:dPr>
                          <m:ctrlPr>
                            <a:rPr lang="en-US" i="1">
                              <a:latin typeface="Cambria Math"/>
                            </a:rPr>
                          </m:ctrlPr>
                        </m:dPr>
                        <m:e>
                          <m:r>
                            <a:rPr lang="en-US" i="1">
                              <a:latin typeface="Cambria Math"/>
                            </a:rPr>
                            <m:t>𝑥</m:t>
                          </m:r>
                        </m:e>
                      </m:d>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0</m:t>
                          </m:r>
                        </m:sub>
                      </m:sSub>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1</m:t>
                          </m:r>
                        </m:sub>
                      </m:sSub>
                      <m:r>
                        <a:rPr lang="en-US" i="1">
                          <a:latin typeface="Cambria Math"/>
                        </a:rPr>
                        <m:t>𝑥</m:t>
                      </m:r>
                      <m:r>
                        <a:rPr lang="en-US" i="1">
                          <a:latin typeface="Cambria Math"/>
                        </a:rPr>
                        <m:t>+</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2</m:t>
                          </m:r>
                        </m:sub>
                      </m:sSub>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 …</m:t>
                      </m:r>
                      <m:sSub>
                        <m:sSubPr>
                          <m:ctrlPr>
                            <a:rPr lang="en-US" i="1">
                              <a:solidFill>
                                <a:srgbClr val="0070C0"/>
                              </a:solidFill>
                              <a:latin typeface="Cambria Math"/>
                            </a:rPr>
                          </m:ctrlPr>
                        </m:sSubPr>
                        <m:e>
                          <m:r>
                            <a:rPr lang="en-US" b="0" i="1" smtClean="0">
                              <a:solidFill>
                                <a:srgbClr val="0070C0"/>
                              </a:solidFill>
                              <a:latin typeface="Cambria Math"/>
                            </a:rPr>
                            <m:t>𝑑</m:t>
                          </m:r>
                        </m:e>
                        <m:sub>
                          <m:r>
                            <a:rPr lang="en-US" i="1">
                              <a:solidFill>
                                <a:srgbClr val="0070C0"/>
                              </a:solidFill>
                              <a:latin typeface="Cambria Math"/>
                            </a:rPr>
                            <m:t>𝑛</m:t>
                          </m:r>
                          <m:r>
                            <a:rPr lang="en-US" i="1">
                              <a:solidFill>
                                <a:srgbClr val="0070C0"/>
                              </a:solidFill>
                              <a:latin typeface="Cambria Math"/>
                            </a:rPr>
                            <m:t>−1</m:t>
                          </m:r>
                        </m:sub>
                      </m:sSub>
                      <m:sSup>
                        <m:sSupPr>
                          <m:ctrlPr>
                            <a:rPr lang="en-US" i="1">
                              <a:latin typeface="Cambria Math"/>
                            </a:rPr>
                          </m:ctrlPr>
                        </m:sSupPr>
                        <m:e>
                          <m:r>
                            <a:rPr lang="en-US" i="1">
                              <a:latin typeface="Cambria Math"/>
                            </a:rPr>
                            <m:t>𝑥</m:t>
                          </m:r>
                        </m:e>
                        <m:sup>
                          <m:r>
                            <a:rPr lang="en-US" i="1">
                              <a:latin typeface="Cambria Math"/>
                            </a:rPr>
                            <m:t>𝑛</m:t>
                          </m:r>
                          <m:r>
                            <a:rPr lang="en-US" i="1">
                              <a:latin typeface="Cambria Math"/>
                            </a:rPr>
                            <m:t>−1</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0" y="762000"/>
                <a:ext cx="4231799" cy="369332"/>
              </a:xfrm>
              <a:prstGeom prst="rect">
                <a:avLst/>
              </a:prstGeom>
              <a:blipFill rotWithShape="1">
                <a:blip r:embed="rId4"/>
                <a:stretch>
                  <a:fillRect t="-6349" r="-431"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19200" y="1219200"/>
                <a:ext cx="1409360" cy="901850"/>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sSub>
                            <m:sSubPr>
                              <m:ctrlPr>
                                <a:rPr lang="en-US" i="1">
                                  <a:latin typeface="Cambria Math"/>
                                </a:rPr>
                              </m:ctrlPr>
                            </m:sSubPr>
                            <m:e>
                              <m:r>
                                <a:rPr lang="en-US" i="1">
                                  <a:latin typeface="Cambria Math"/>
                                </a:rPr>
                                <m:t>𝑑</m:t>
                              </m:r>
                            </m:e>
                            <m:sub>
                              <m:r>
                                <a:rPr lang="en-US" i="1">
                                  <a:latin typeface="Cambria Math"/>
                                </a:rPr>
                                <m:t>𝑗</m:t>
                              </m:r>
                            </m:sub>
                          </m:sSub>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𝑘</m:t>
                                      </m:r>
                                    </m:sup>
                                  </m:sSubSup>
                                </m:e>
                              </m:d>
                            </m:e>
                            <m:sup>
                              <m:r>
                                <a:rPr lang="en-US" i="1">
                                  <a:latin typeface="Cambria Math"/>
                                </a:rPr>
                                <m:t>𝑗</m:t>
                              </m:r>
                            </m:sup>
                          </m:sSup>
                        </m:e>
                      </m:nary>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19200" y="1219200"/>
                <a:ext cx="1409360" cy="901850"/>
              </a:xfrm>
              <a:prstGeom prst="rect">
                <a:avLst/>
              </a:prstGeom>
              <a:blipFill rotWithShape="1">
                <a:blip r:embed="rId5"/>
                <a:stretch>
                  <a:fillRect r="-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88294" y="2057400"/>
                <a:ext cx="2516906" cy="9018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nary>
                        <m:naryPr>
                          <m:chr m:val="∑"/>
                          <m:ctrlPr>
                            <a:rPr lang="en-US" i="1" smtClean="0">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d>
                            <m:dPr>
                              <m:ctrlPr>
                                <a:rPr lang="en-US" b="1" i="1" smtClean="0">
                                  <a:latin typeface="Cambria Math"/>
                                </a:rPr>
                              </m:ctrlPr>
                            </m:dPr>
                            <m:e>
                              <m:r>
                                <a:rPr lang="en-US" b="1" i="1">
                                  <a:latin typeface="Cambria Math"/>
                                </a:rPr>
                                <m:t>𝑪</m:t>
                              </m:r>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𝑗</m:t>
                                      </m:r>
                                    </m:sup>
                                  </m:sSubSup>
                                </m:e>
                              </m:d>
                              <m:r>
                                <a:rPr lang="en-US" b="0" i="1" smtClean="0">
                                  <a:latin typeface="Cambria Math"/>
                                </a:rPr>
                                <m:t> ⋅</m:t>
                              </m:r>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𝑘</m:t>
                                          </m:r>
                                        </m:sup>
                                      </m:sSubSup>
                                    </m:e>
                                  </m:d>
                                </m:e>
                                <m:sup>
                                  <m:r>
                                    <a:rPr lang="en-US" i="1">
                                      <a:latin typeface="Cambria Math"/>
                                    </a:rPr>
                                    <m:t>𝑗</m:t>
                                  </m:r>
                                </m:sup>
                              </m:sSup>
                            </m:e>
                          </m:d>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88294" y="2057400"/>
                <a:ext cx="2516906" cy="901850"/>
              </a:xfrm>
              <a:prstGeom prst="rect">
                <a:avLst/>
              </a:prstGeom>
              <a:blipFill rotWithShape="1">
                <a:blip r:embed="rId6"/>
                <a:stretch>
                  <a:fillRect r="-2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37621" y="2978348"/>
                <a:ext cx="3481979" cy="98405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nary>
                        <m:naryPr>
                          <m:chr m:val="∑"/>
                          <m:ctrlPr>
                            <a:rPr lang="en-US" i="1" smtClean="0">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d>
                            <m:dPr>
                              <m:ctrlPr>
                                <a:rPr lang="en-US" b="1" i="1" smtClean="0">
                                  <a:latin typeface="Cambria Math"/>
                                </a:rPr>
                              </m:ctrlPr>
                            </m:dPr>
                            <m:e>
                              <m:d>
                                <m:dPr>
                                  <m:ctrlPr>
                                    <a:rPr lang="en-US" b="0" i="1" smtClean="0">
                                      <a:latin typeface="Cambria Math"/>
                                    </a:rPr>
                                  </m:ctrlPr>
                                </m:dPr>
                                <m:e>
                                  <m:nary>
                                    <m:naryPr>
                                      <m:chr m:val="∑"/>
                                      <m:supHide m:val="on"/>
                                      <m:ctrlPr>
                                        <a:rPr lang="en-US" b="0" i="1" smtClean="0">
                                          <a:latin typeface="Cambria Math"/>
                                        </a:rPr>
                                      </m:ctrlPr>
                                    </m:naryPr>
                                    <m:sub>
                                      <m:r>
                                        <a:rPr lang="en-US" b="0" i="1" smtClean="0">
                                          <a:latin typeface="Cambria Math"/>
                                        </a:rPr>
                                        <m:t>ℓ=0</m:t>
                                      </m:r>
                                    </m:sub>
                                    <m:sup/>
                                    <m:e>
                                      <m:sSub>
                                        <m:sSubPr>
                                          <m:ctrlPr>
                                            <a:rPr lang="en-US" b="0" i="1" smtClean="0">
                                              <a:latin typeface="Cambria Math"/>
                                            </a:rPr>
                                          </m:ctrlPr>
                                        </m:sSubPr>
                                        <m:e>
                                          <m:r>
                                            <a:rPr lang="en-US" b="0" i="1" smtClean="0">
                                              <a:latin typeface="Cambria Math"/>
                                            </a:rPr>
                                            <m:t>𝑐</m:t>
                                          </m:r>
                                        </m:e>
                                        <m:sub>
                                          <m:r>
                                            <a:rPr lang="en-US" b="0" i="1" smtClean="0">
                                              <a:latin typeface="Cambria Math"/>
                                            </a:rPr>
                                            <m:t>ℓ</m:t>
                                          </m:r>
                                        </m:sub>
                                      </m:sSub>
                                      <m:sSup>
                                        <m:sSupPr>
                                          <m:ctrlPr>
                                            <a:rPr lang="en-US" b="0" i="1" smtClean="0">
                                              <a:latin typeface="Cambria Math"/>
                                            </a:rPr>
                                          </m:ctrlPr>
                                        </m:sSupPr>
                                        <m:e>
                                          <m:d>
                                            <m:dPr>
                                              <m:ctrlPr>
                                                <a:rPr lang="en-US" b="0" i="1" smtClean="0">
                                                  <a:latin typeface="Cambria Math"/>
                                                </a:rPr>
                                              </m:ctrlPr>
                                            </m:dPr>
                                            <m:e>
                                              <m:sSubSup>
                                                <m:sSubSupPr>
                                                  <m:ctrlPr>
                                                    <a:rPr lang="en-US" b="0" i="1" smtClean="0">
                                                      <a:latin typeface="Cambria Math"/>
                                                    </a:rPr>
                                                  </m:ctrlPr>
                                                </m:sSubSupPr>
                                                <m:e>
                                                  <m:r>
                                                    <a:rPr lang="en-US" b="0" i="1" smtClean="0">
                                                      <a:latin typeface="Cambria Math"/>
                                                    </a:rPr>
                                                    <m:t>𝜔</m:t>
                                                  </m:r>
                                                </m:e>
                                                <m:sub>
                                                  <m:r>
                                                    <a:rPr lang="en-US" b="0" i="1" smtClean="0">
                                                      <a:latin typeface="Cambria Math"/>
                                                    </a:rPr>
                                                    <m:t>𝑛</m:t>
                                                  </m:r>
                                                </m:sub>
                                                <m:sup>
                                                  <m:r>
                                                    <a:rPr lang="en-US" b="0" i="1" smtClean="0">
                                                      <a:latin typeface="Cambria Math"/>
                                                    </a:rPr>
                                                    <m:t>𝑗</m:t>
                                                  </m:r>
                                                </m:sup>
                                              </m:sSubSup>
                                            </m:e>
                                          </m:d>
                                        </m:e>
                                        <m:sup>
                                          <m:r>
                                            <a:rPr lang="en-US" b="0" i="1" smtClean="0">
                                              <a:latin typeface="Cambria Math"/>
                                            </a:rPr>
                                            <m:t>ℓ</m:t>
                                          </m:r>
                                        </m:sup>
                                      </m:sSup>
                                    </m:e>
                                  </m:nary>
                                </m:e>
                              </m:d>
                              <m:r>
                                <a:rPr lang="en-US" b="0" i="1" smtClean="0">
                                  <a:latin typeface="Cambria Math"/>
                                </a:rPr>
                                <m:t> ⋅</m:t>
                              </m:r>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𝑘</m:t>
                                          </m:r>
                                        </m:sup>
                                      </m:sSubSup>
                                    </m:e>
                                  </m:d>
                                </m:e>
                                <m:sup>
                                  <m:r>
                                    <a:rPr lang="en-US" i="1">
                                      <a:latin typeface="Cambria Math"/>
                                    </a:rPr>
                                    <m:t>𝑗</m:t>
                                  </m:r>
                                </m:sup>
                              </m:sSup>
                            </m:e>
                          </m:d>
                        </m:e>
                      </m:nary>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37621" y="2978348"/>
                <a:ext cx="3481979" cy="984052"/>
              </a:xfrm>
              <a:prstGeom prst="rect">
                <a:avLst/>
              </a:prstGeom>
              <a:blipFill rotWithShape="1">
                <a:blip r:embed="rId7"/>
                <a:stretch>
                  <a:fillRect r="-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49472" y="3886200"/>
                <a:ext cx="3241528" cy="901850"/>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nary>
                        <m:naryPr>
                          <m:chr m:val="∑"/>
                          <m:ctrlPr>
                            <a:rPr lang="en-US" i="1" smtClean="0">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d>
                            <m:dPr>
                              <m:ctrlPr>
                                <a:rPr lang="en-US" b="1" i="1" smtClean="0">
                                  <a:latin typeface="Cambria Math"/>
                                </a:rPr>
                              </m:ctrlPr>
                            </m:dPr>
                            <m:e>
                              <m:nary>
                                <m:naryPr>
                                  <m:chr m:val="∑"/>
                                  <m:supHide m:val="on"/>
                                  <m:ctrlPr>
                                    <a:rPr lang="en-US" i="1">
                                      <a:latin typeface="Cambria Math"/>
                                    </a:rPr>
                                  </m:ctrlPr>
                                </m:naryPr>
                                <m:sub>
                                  <m:r>
                                    <a:rPr lang="en-US" i="1">
                                      <a:latin typeface="Cambria Math"/>
                                    </a:rPr>
                                    <m:t>ℓ=0</m:t>
                                  </m:r>
                                </m:sub>
                                <m:sup/>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ℓ</m:t>
                                          </m:r>
                                        </m:sub>
                                      </m:sSub>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𝑗</m:t>
                                                  </m:r>
                                                </m:sup>
                                              </m:sSubSup>
                                            </m:e>
                                          </m:d>
                                        </m:e>
                                        <m:sup>
                                          <m:r>
                                            <a:rPr lang="en-US" i="1">
                                              <a:latin typeface="Cambria Math"/>
                                            </a:rPr>
                                            <m:t>ℓ</m:t>
                                          </m:r>
                                        </m:sup>
                                      </m:sSup>
                                      <m:r>
                                        <a:rPr lang="en-US" i="1">
                                          <a:latin typeface="Cambria Math"/>
                                        </a:rPr>
                                        <m:t>⋅</m:t>
                                      </m:r>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𝑘</m:t>
                                                  </m:r>
                                                </m:sup>
                                              </m:sSubSup>
                                            </m:e>
                                          </m:d>
                                        </m:e>
                                        <m:sup>
                                          <m:r>
                                            <a:rPr lang="en-US" i="1">
                                              <a:latin typeface="Cambria Math"/>
                                            </a:rPr>
                                            <m:t>𝑗</m:t>
                                          </m:r>
                                        </m:sup>
                                      </m:sSup>
                                    </m:e>
                                  </m:d>
                                </m:e>
                              </m:nary>
                            </m:e>
                          </m:d>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49472" y="3886200"/>
                <a:ext cx="3241528" cy="901850"/>
              </a:xfrm>
              <a:prstGeom prst="rect">
                <a:avLst/>
              </a:prstGeom>
              <a:blipFill rotWithShape="1">
                <a:blip r:embed="rId8"/>
                <a:stretch>
                  <a:fillRect r="-18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73272" y="4883348"/>
                <a:ext cx="2697212" cy="9018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nary>
                        <m:naryPr>
                          <m:chr m:val="∑"/>
                          <m:ctrlPr>
                            <a:rPr lang="en-US" i="1" smtClean="0">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d>
                            <m:dPr>
                              <m:ctrlPr>
                                <a:rPr lang="en-US" b="1" i="1" smtClean="0">
                                  <a:latin typeface="Cambria Math"/>
                                </a:rPr>
                              </m:ctrlPr>
                            </m:dPr>
                            <m:e>
                              <m:nary>
                                <m:naryPr>
                                  <m:chr m:val="∑"/>
                                  <m:supHide m:val="on"/>
                                  <m:ctrlPr>
                                    <a:rPr lang="en-US" i="1">
                                      <a:latin typeface="Cambria Math"/>
                                    </a:rPr>
                                  </m:ctrlPr>
                                </m:naryPr>
                                <m:sub>
                                  <m:r>
                                    <a:rPr lang="en-US" i="1">
                                      <a:latin typeface="Cambria Math"/>
                                    </a:rPr>
                                    <m:t>ℓ=0</m:t>
                                  </m:r>
                                </m:sub>
                                <m:sup/>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ℓ</m:t>
                                          </m:r>
                                        </m:sub>
                                      </m:sSub>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b="0" i="1" smtClean="0">
                                                      <a:latin typeface="Cambria Math"/>
                                                    </a:rPr>
                                                    <m:t>ℓ+</m:t>
                                                  </m:r>
                                                  <m:r>
                                                    <a:rPr lang="en-US" b="0" i="1" smtClean="0">
                                                      <a:latin typeface="Cambria Math"/>
                                                    </a:rPr>
                                                    <m:t>𝑘</m:t>
                                                  </m:r>
                                                </m:sup>
                                              </m:sSubSup>
                                            </m:e>
                                          </m:d>
                                        </m:e>
                                        <m:sup>
                                          <m:r>
                                            <a:rPr lang="en-US" b="0" i="1" smtClean="0">
                                              <a:latin typeface="Cambria Math"/>
                                            </a:rPr>
                                            <m:t>𝑗</m:t>
                                          </m:r>
                                        </m:sup>
                                      </m:sSup>
                                    </m:e>
                                  </m:d>
                                </m:e>
                              </m:nary>
                            </m:e>
                          </m:d>
                        </m:e>
                      </m:nary>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873272" y="4883348"/>
                <a:ext cx="2697212" cy="901850"/>
              </a:xfrm>
              <a:prstGeom prst="rect">
                <a:avLst/>
              </a:prstGeom>
              <a:blipFill rotWithShape="1">
                <a:blip r:embed="rId9"/>
                <a:stretch>
                  <a:fillRect r="-2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447800" y="5797748"/>
                <a:ext cx="2024913"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a:rPr>
                          </m:ctrlPr>
                        </m:dPr>
                        <m:e>
                          <m:sSub>
                            <m:sSubPr>
                              <m:ctrlPr>
                                <a:rPr lang="en-US" i="1">
                                  <a:latin typeface="Cambria Math"/>
                                </a:rPr>
                              </m:ctrlPr>
                            </m:sSubPr>
                            <m:e>
                              <m:r>
                                <a:rPr lang="en-US" i="1">
                                  <a:latin typeface="Cambria Math"/>
                                </a:rPr>
                                <m:t>𝑐</m:t>
                              </m:r>
                            </m:e>
                            <m:sub>
                              <m:r>
                                <a:rPr lang="en-US" i="1">
                                  <a:latin typeface="Cambria Math"/>
                                </a:rPr>
                                <m:t>ℓ</m:t>
                              </m:r>
                            </m:sub>
                          </m:sSub>
                          <m:r>
                            <a:rPr lang="en-US" b="0" i="1" smtClean="0">
                              <a:latin typeface="Cambria Math"/>
                            </a:rPr>
                            <m:t> </m:t>
                          </m:r>
                          <m:nary>
                            <m:naryPr>
                              <m:chr m:val="∑"/>
                              <m:ctrlPr>
                                <a:rPr lang="en-US" i="1" smtClean="0">
                                  <a:latin typeface="Cambria Math"/>
                                </a:rPr>
                              </m:ctrlPr>
                            </m:naryPr>
                            <m:sub>
                              <m:r>
                                <m:rPr>
                                  <m:brk m:alnAt="23"/>
                                </m:rPr>
                                <a:rPr lang="en-US" i="1">
                                  <a:latin typeface="Cambria Math"/>
                                </a:rPr>
                                <m:t>𝑗</m:t>
                              </m:r>
                              <m:r>
                                <a:rPr lang="en-US" i="1">
                                  <a:latin typeface="Cambria Math"/>
                                </a:rPr>
                                <m:t>=0</m:t>
                              </m:r>
                            </m:sub>
                            <m:sup>
                              <m:r>
                                <a:rPr lang="en-US" i="1">
                                  <a:latin typeface="Cambria Math"/>
                                </a:rPr>
                                <m:t>𝑛</m:t>
                              </m:r>
                              <m:r>
                                <a:rPr lang="en-US" i="1">
                                  <a:latin typeface="Cambria Math"/>
                                </a:rPr>
                                <m:t>−1</m:t>
                              </m:r>
                            </m:sup>
                            <m:e>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i="1">
                                              <a:latin typeface="Cambria Math"/>
                                            </a:rPr>
                                            <m:t>𝜔</m:t>
                                          </m:r>
                                        </m:e>
                                        <m:sub>
                                          <m:r>
                                            <a:rPr lang="en-US" i="1">
                                              <a:latin typeface="Cambria Math"/>
                                            </a:rPr>
                                            <m:t>𝑛</m:t>
                                          </m:r>
                                        </m:sub>
                                        <m:sup>
                                          <m:r>
                                            <a:rPr lang="en-US" i="1">
                                              <a:latin typeface="Cambria Math"/>
                                            </a:rPr>
                                            <m:t>ℓ+</m:t>
                                          </m:r>
                                          <m:r>
                                            <a:rPr lang="en-US" i="1">
                                              <a:latin typeface="Cambria Math"/>
                                            </a:rPr>
                                            <m:t>𝑘</m:t>
                                          </m:r>
                                        </m:sup>
                                      </m:sSubSup>
                                    </m:e>
                                  </m:d>
                                </m:e>
                                <m:sup>
                                  <m:r>
                                    <a:rPr lang="en-US" i="1">
                                      <a:latin typeface="Cambria Math"/>
                                    </a:rPr>
                                    <m:t>𝑗</m:t>
                                  </m:r>
                                </m:sup>
                              </m:sSup>
                            </m:e>
                          </m:nary>
                        </m:e>
                      </m:d>
                      <m:r>
                        <a:rPr lang="en-US" b="0" i="1" smtClean="0">
                          <a:latin typeface="Cambria Math"/>
                        </a:rPr>
                        <m:t> </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447800" y="5797748"/>
                <a:ext cx="2024913" cy="984052"/>
              </a:xfrm>
              <a:prstGeom prst="rect">
                <a:avLst/>
              </a:prstGeom>
              <a:blipFill rotWithShape="1">
                <a:blip r:embed="rId10"/>
                <a:stretch>
                  <a:fillRect r="-3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38200" y="5854398"/>
                <a:ext cx="896079" cy="870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nary>
                        <m:naryPr>
                          <m:chr m:val="∑"/>
                          <m:ctrlPr>
                            <a:rPr lang="en-US" i="1">
                              <a:latin typeface="Cambria Math"/>
                            </a:rPr>
                          </m:ctrlPr>
                        </m:naryPr>
                        <m:sub>
                          <m:r>
                            <a:rPr lang="en-US" i="1">
                              <a:latin typeface="Cambria Math"/>
                            </a:rPr>
                            <m:t>ℓ=0</m:t>
                          </m:r>
                        </m:sub>
                        <m:sup>
                          <m:r>
                            <a:rPr lang="en-US" i="1">
                              <a:latin typeface="Cambria Math"/>
                            </a:rPr>
                            <m:t>𝑛</m:t>
                          </m:r>
                          <m:r>
                            <a:rPr lang="en-US" i="1">
                              <a:latin typeface="Cambria Math"/>
                            </a:rPr>
                            <m:t>−1</m:t>
                          </m:r>
                        </m:sup>
                        <m:e>
                          <m:r>
                            <a:rPr lang="en-US" i="1">
                              <a:latin typeface="Cambria Math"/>
                            </a:rPr>
                            <m:t> </m:t>
                          </m:r>
                        </m:e>
                      </m:nary>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38200" y="5854398"/>
                <a:ext cx="896079" cy="870751"/>
              </a:xfrm>
              <a:prstGeom prst="rect">
                <a:avLst/>
              </a:prstGeom>
              <a:blipFill rotWithShape="1">
                <a:blip r:embed="rId11"/>
                <a:stretch>
                  <a:fillRect r="-8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943600" y="2907268"/>
                <a:ext cx="2591735" cy="369332"/>
              </a:xfrm>
              <a:prstGeom prst="rect">
                <a:avLst/>
              </a:prstGeom>
              <a:solidFill>
                <a:schemeClr val="bg2"/>
              </a:solidFill>
            </p:spPr>
            <p:txBody>
              <a:bodyPr wrap="none" rtlCol="0">
                <a:spAutoFit/>
              </a:bodyPr>
              <a:lstStyle/>
              <a:p>
                <a14:m>
                  <m:oMath xmlns:m="http://schemas.openxmlformats.org/officeDocument/2006/math">
                    <m:sSup>
                      <m:sSupPr>
                        <m:ctrlPr>
                          <a:rPr lang="en-US" i="1">
                            <a:solidFill>
                              <a:srgbClr val="0070C0"/>
                            </a:solidFill>
                            <a:latin typeface="Cambria Math"/>
                            <a:sym typeface="Wingdings" pitchFamily="2" charset="2"/>
                          </a:rPr>
                        </m:ctrlPr>
                      </m:sSupPr>
                      <m:e>
                        <m:r>
                          <a:rPr lang="en-US" i="1">
                            <a:solidFill>
                              <a:srgbClr val="0070C0"/>
                            </a:solidFill>
                            <a:latin typeface="Cambria Math"/>
                            <a:sym typeface="Wingdings" pitchFamily="2" charset="2"/>
                          </a:rPr>
                          <m:t>𝑧</m:t>
                        </m:r>
                      </m:e>
                      <m:sup>
                        <m:r>
                          <a:rPr lang="en-US" i="1">
                            <a:solidFill>
                              <a:srgbClr val="0070C0"/>
                            </a:solidFill>
                            <a:latin typeface="Cambria Math"/>
                            <a:sym typeface="Wingdings" pitchFamily="2" charset="2"/>
                          </a:rPr>
                          <m:t>𝑛</m:t>
                        </m:r>
                        <m:r>
                          <a:rPr lang="en-US" i="1">
                            <a:solidFill>
                              <a:srgbClr val="0070C0"/>
                            </a:solidFill>
                            <a:latin typeface="Cambria Math"/>
                            <a:sym typeface="Wingdings" pitchFamily="2" charset="2"/>
                          </a:rPr>
                          <m:t>−1</m:t>
                        </m:r>
                      </m:sup>
                    </m:sSup>
                    <m:r>
                      <a:rPr lang="en-US" i="1">
                        <a:latin typeface="Cambria Math"/>
                        <a:sym typeface="Wingdings" pitchFamily="2" charset="2"/>
                      </a:rPr>
                      <m:t>+</m:t>
                    </m:r>
                    <m:sSup>
                      <m:sSupPr>
                        <m:ctrlPr>
                          <a:rPr lang="en-US" i="1">
                            <a:solidFill>
                              <a:srgbClr val="0070C0"/>
                            </a:solidFill>
                            <a:latin typeface="Cambria Math"/>
                            <a:sym typeface="Wingdings" pitchFamily="2" charset="2"/>
                          </a:rPr>
                        </m:ctrlPr>
                      </m:sSupPr>
                      <m:e>
                        <m:r>
                          <a:rPr lang="en-US" i="1">
                            <a:solidFill>
                              <a:srgbClr val="0070C0"/>
                            </a:solidFill>
                            <a:latin typeface="Cambria Math"/>
                            <a:sym typeface="Wingdings" pitchFamily="2" charset="2"/>
                          </a:rPr>
                          <m:t>𝑧</m:t>
                        </m:r>
                      </m:e>
                      <m:sup>
                        <m:r>
                          <a:rPr lang="en-US" i="1">
                            <a:solidFill>
                              <a:srgbClr val="0070C0"/>
                            </a:solidFill>
                            <a:latin typeface="Cambria Math"/>
                            <a:sym typeface="Wingdings" pitchFamily="2" charset="2"/>
                          </a:rPr>
                          <m:t>𝑛</m:t>
                        </m:r>
                        <m:r>
                          <a:rPr lang="en-US" i="1">
                            <a:solidFill>
                              <a:srgbClr val="0070C0"/>
                            </a:solidFill>
                            <a:latin typeface="Cambria Math"/>
                            <a:sym typeface="Wingdings" pitchFamily="2" charset="2"/>
                          </a:rPr>
                          <m:t>−2</m:t>
                        </m:r>
                      </m:sup>
                    </m:sSup>
                    <m:r>
                      <a:rPr lang="en-US" i="1">
                        <a:latin typeface="Cambria Math"/>
                        <a:sym typeface="Wingdings" pitchFamily="2" charset="2"/>
                      </a:rPr>
                      <m:t>+⋯+</m:t>
                    </m:r>
                    <m:r>
                      <a:rPr lang="en-US" i="1">
                        <a:solidFill>
                          <a:srgbClr val="0070C0"/>
                        </a:solidFill>
                        <a:latin typeface="Cambria Math"/>
                        <a:sym typeface="Wingdings" pitchFamily="2" charset="2"/>
                      </a:rPr>
                      <m:t>1</m:t>
                    </m:r>
                  </m:oMath>
                </a14:m>
                <a:r>
                  <a:rPr lang="en-US" dirty="0" smtClean="0"/>
                  <a:t> = </a:t>
                </a:r>
                <a:r>
                  <a:rPr lang="en-US" dirty="0" smtClean="0">
                    <a:solidFill>
                      <a:srgbClr val="0070C0"/>
                    </a:solidFill>
                  </a:rPr>
                  <a:t>0</a:t>
                </a:r>
                <a:endParaRPr lang="en-US"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43600" y="2907268"/>
                <a:ext cx="2591735" cy="369332"/>
              </a:xfrm>
              <a:prstGeom prst="rect">
                <a:avLst/>
              </a:prstGeom>
              <a:blipFill rotWithShape="1">
                <a:blip r:embed="rId12"/>
                <a:stretch>
                  <a:fillRect t="-8197" r="-3059" b="-24590"/>
                </a:stretch>
              </a:blipFill>
            </p:spPr>
            <p:txBody>
              <a:bodyPr/>
              <a:lstStyle/>
              <a:p>
                <a:r>
                  <a:rPr lang="en-US">
                    <a:noFill/>
                  </a:rPr>
                  <a:t> </a:t>
                </a:r>
              </a:p>
            </p:txBody>
          </p:sp>
        </mc:Fallback>
      </mc:AlternateContent>
      <p:sp>
        <p:nvSpPr>
          <p:cNvPr id="18" name="Rounded Rectangle 17"/>
          <p:cNvSpPr/>
          <p:nvPr/>
        </p:nvSpPr>
        <p:spPr>
          <a:xfrm>
            <a:off x="5943599" y="2895600"/>
            <a:ext cx="2591736" cy="369332"/>
          </a:xfrm>
          <a:prstGeom prst="roundRect">
            <a:avLst/>
          </a:prstGeom>
          <a:noFill/>
          <a:ln w="28575">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904064" y="5791200"/>
            <a:ext cx="1220136" cy="1066800"/>
          </a:xfrm>
          <a:prstGeom prst="roundRect">
            <a:avLst/>
          </a:prstGeom>
          <a:noFill/>
          <a:ln w="28575">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C31"/>
              </a:solidFill>
            </a:endParaRPr>
          </a:p>
        </p:txBody>
      </p:sp>
      <p:cxnSp>
        <p:nvCxnSpPr>
          <p:cNvPr id="21" name="Straight Arrow Connector 20"/>
          <p:cNvCxnSpPr/>
          <p:nvPr/>
        </p:nvCxnSpPr>
        <p:spPr>
          <a:xfrm flipH="1">
            <a:off x="3124200" y="3264932"/>
            <a:ext cx="2819400" cy="2589466"/>
          </a:xfrm>
          <a:prstGeom prst="straightConnector1">
            <a:avLst/>
          </a:prstGeom>
          <a:ln w="28575">
            <a:solidFill>
              <a:srgbClr val="006C3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981200" y="5867400"/>
            <a:ext cx="1143000" cy="9144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mc:AlternateContent xmlns:mc="http://schemas.openxmlformats.org/markup-compatibility/2006" xmlns:a14="http://schemas.microsoft.com/office/drawing/2010/main">
        <mc:Choice Requires="a14">
          <p:sp>
            <p:nvSpPr>
              <p:cNvPr id="27" name="TextBox 26"/>
              <p:cNvSpPr txBox="1"/>
              <p:nvPr/>
            </p:nvSpPr>
            <p:spPr>
              <a:xfrm>
                <a:off x="3429000" y="6107668"/>
                <a:ext cx="998671" cy="369332"/>
              </a:xfrm>
              <a:prstGeom prst="rect">
                <a:avLst/>
              </a:prstGeom>
              <a:solidFill>
                <a:srgbClr val="FFC000"/>
              </a:solidFill>
              <a:ln>
                <a:solidFill>
                  <a:schemeClr val="tx1"/>
                </a:solidFill>
              </a:ln>
            </p:spPr>
            <p:txBody>
              <a:bodyPr wrap="none" rtlCol="0">
                <a:spAutoFit/>
              </a:bodyPr>
              <a:lstStyle/>
              <a:p>
                <a14:m>
                  <m:oMath xmlns:m="http://schemas.openxmlformats.org/officeDocument/2006/math">
                    <m:r>
                      <a:rPr lang="en-US" b="0" i="1" smtClean="0">
                        <a:latin typeface="Cambria Math"/>
                      </a:rPr>
                      <m:t>=</m:t>
                    </m:r>
                  </m:oMath>
                </a14:m>
                <a:r>
                  <a:rPr lang="en-US" dirty="0">
                    <a:solidFill>
                      <a:srgbClr val="0070C0"/>
                    </a:solidFill>
                  </a:rPr>
                  <a:t> </a:t>
                </a:r>
                <a14:m>
                  <m:oMath xmlns:m="http://schemas.openxmlformats.org/officeDocument/2006/math">
                    <m:r>
                      <a:rPr lang="en-US" i="1" smtClean="0">
                        <a:solidFill>
                          <a:schemeClr val="tx1"/>
                        </a:solidFill>
                        <a:latin typeface="Cambria Math"/>
                      </a:rPr>
                      <m:t>𝑛</m:t>
                    </m:r>
                    <m:sSub>
                      <m:sSubPr>
                        <m:ctrlPr>
                          <a:rPr lang="en-US" b="0" i="1" smtClean="0">
                            <a:solidFill>
                              <a:schemeClr val="tx1"/>
                            </a:solidFill>
                            <a:latin typeface="Cambria Math"/>
                          </a:rPr>
                        </m:ctrlPr>
                      </m:sSubPr>
                      <m:e>
                        <m:r>
                          <a:rPr lang="en-US" b="0" i="1" smtClean="0">
                            <a:solidFill>
                              <a:schemeClr val="tx1"/>
                            </a:solidFill>
                            <a:latin typeface="Cambria Math"/>
                          </a:rPr>
                          <m:t>𝑐</m:t>
                        </m:r>
                      </m:e>
                      <m:sub>
                        <m:r>
                          <a:rPr lang="en-US" b="0" i="1" smtClean="0">
                            <a:solidFill>
                              <a:schemeClr val="tx1"/>
                            </a:solidFill>
                            <a:latin typeface="Cambria Math"/>
                          </a:rPr>
                          <m:t>𝑛</m:t>
                        </m:r>
                        <m:r>
                          <a:rPr lang="en-US" b="0" i="1" smtClean="0">
                            <a:solidFill>
                              <a:schemeClr val="tx1"/>
                            </a:solidFill>
                            <a:latin typeface="Cambria Math"/>
                          </a:rPr>
                          <m:t>−</m:t>
                        </m:r>
                        <m:r>
                          <a:rPr lang="en-US" b="0" i="1" smtClean="0">
                            <a:solidFill>
                              <a:schemeClr val="tx1"/>
                            </a:solidFill>
                            <a:latin typeface="Cambria Math"/>
                          </a:rPr>
                          <m:t>𝑘</m:t>
                        </m:r>
                      </m:sub>
                    </m:sSub>
                  </m:oMath>
                </a14:m>
                <a:endParaRPr lang="en-US" i="1" dirty="0"/>
              </a:p>
            </p:txBody>
          </p:sp>
        </mc:Choice>
        <mc:Fallback xmlns="">
          <p:sp>
            <p:nvSpPr>
              <p:cNvPr id="27" name="TextBox 26"/>
              <p:cNvSpPr txBox="1">
                <a:spLocks noRot="1" noChangeAspect="1" noMove="1" noResize="1" noEditPoints="1" noAdjustHandles="1" noChangeArrowheads="1" noChangeShapeType="1" noTextEdit="1"/>
              </p:cNvSpPr>
              <p:nvPr/>
            </p:nvSpPr>
            <p:spPr>
              <a:xfrm>
                <a:off x="3429000" y="6107668"/>
                <a:ext cx="998671" cy="369332"/>
              </a:xfrm>
              <a:prstGeom prst="rect">
                <a:avLst/>
              </a:prstGeom>
              <a:blipFill rotWithShape="1">
                <a:blip r:embed="rId13"/>
                <a:stretch>
                  <a:fillRect t="-6349" r="-9697" b="-2222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518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randombar(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circle(in)">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bg/>
                                          </p:spTgt>
                                        </p:tgtEl>
                                        <p:attrNameLst>
                                          <p:attrName>style.visibility</p:attrName>
                                        </p:attrNameLst>
                                      </p:cBhvr>
                                      <p:to>
                                        <p:strVal val="visible"/>
                                      </p:to>
                                    </p:set>
                                    <p:animEffect transition="in" filter="fade">
                                      <p:cBhvr>
                                        <p:cTn id="62" dur="500"/>
                                        <p:tgtEl>
                                          <p:spTgt spid="7">
                                            <p:bg/>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animEffect transition="in" filter="fade">
                                      <p:cBhvr>
                                        <p:cTn id="67" dur="500"/>
                                        <p:tgtEl>
                                          <p:spTgt spid="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 end="1"/>
                                            </p:txEl>
                                          </p:spTgt>
                                        </p:tgtEl>
                                        <p:attrNameLst>
                                          <p:attrName>style.visibility</p:attrName>
                                        </p:attrNameLst>
                                      </p:cBhvr>
                                      <p:to>
                                        <p:strVal val="visible"/>
                                      </p:to>
                                    </p:set>
                                    <p:animEffect transition="in" filter="fade">
                                      <p:cBhvr>
                                        <p:cTn id="72" dur="500"/>
                                        <p:tgtEl>
                                          <p:spTgt spid="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2" end="2"/>
                                            </p:txEl>
                                          </p:spTgt>
                                        </p:tgtEl>
                                        <p:attrNameLst>
                                          <p:attrName>style.visibility</p:attrName>
                                        </p:attrNameLst>
                                      </p:cBhvr>
                                      <p:to>
                                        <p:strVal val="visible"/>
                                      </p:to>
                                    </p:set>
                                    <p:animEffect transition="in" filter="fade">
                                      <p:cBhvr>
                                        <p:cTn id="77" dur="500"/>
                                        <p:tgtEl>
                                          <p:spTgt spid="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xEl>
                                              <p:pRg st="4" end="4"/>
                                            </p:txEl>
                                          </p:spTgt>
                                        </p:tgtEl>
                                        <p:attrNameLst>
                                          <p:attrName>style.visibility</p:attrName>
                                        </p:attrNameLst>
                                      </p:cBhvr>
                                      <p:to>
                                        <p:strVal val="visible"/>
                                      </p:to>
                                    </p:set>
                                    <p:animEffect transition="in" filter="fade">
                                      <p:cBhvr>
                                        <p:cTn id="82" dur="500"/>
                                        <p:tgtEl>
                                          <p:spTgt spid="7">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circle(in)">
                                      <p:cBhvr>
                                        <p:cTn id="92" dur="20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randombar(horizontal)">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7">
                                            <p:txEl>
                                              <p:pRg st="8" end="8"/>
                                            </p:txEl>
                                          </p:spTgt>
                                        </p:tgtEl>
                                        <p:attrNameLst>
                                          <p:attrName>style.visibility</p:attrName>
                                        </p:attrNameLst>
                                      </p:cBhvr>
                                      <p:to>
                                        <p:strVal val="visible"/>
                                      </p:to>
                                    </p:set>
                                    <p:animEffect transition="in" filter="fade">
                                      <p:cBhvr>
                                        <p:cTn id="109" dur="500"/>
                                        <p:tgtEl>
                                          <p:spTgt spid="7">
                                            <p:txEl>
                                              <p:pRg st="8" end="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7">
                                            <p:txEl>
                                              <p:pRg st="9" end="9"/>
                                            </p:txEl>
                                          </p:spTgt>
                                        </p:tgtEl>
                                        <p:attrNameLst>
                                          <p:attrName>style.visibility</p:attrName>
                                        </p:attrNameLst>
                                      </p:cBhvr>
                                      <p:to>
                                        <p:strVal val="visible"/>
                                      </p:to>
                                    </p:set>
                                    <p:animEffect transition="in" filter="fade">
                                      <p:cBhvr>
                                        <p:cTn id="11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animBg="1"/>
      <p:bldP spid="8" grpId="0" animBg="1"/>
      <p:bldP spid="9" grpId="0" animBg="1"/>
      <p:bldP spid="10" grpId="0"/>
      <p:bldP spid="11" grpId="0" animBg="1"/>
      <p:bldP spid="12" grpId="0" animBg="1"/>
      <p:bldP spid="13" grpId="0"/>
      <p:bldP spid="14" grpId="0"/>
      <p:bldP spid="15" grpId="0"/>
      <p:bldP spid="16" grpId="0" animBg="1"/>
      <p:bldP spid="18" grpId="0" animBg="1"/>
      <p:bldP spid="19" grpId="0" animBg="1"/>
      <p:bldP spid="25"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C31"/>
                </a:solidFill>
              </a:rPr>
              <a:t>Homework</a:t>
            </a:r>
            <a:endParaRPr lang="en-US" dirty="0">
              <a:solidFill>
                <a:srgbClr val="006C31"/>
              </a:solidFill>
            </a:endParaRPr>
          </a:p>
        </p:txBody>
      </p:sp>
      <p:sp>
        <p:nvSpPr>
          <p:cNvPr id="3" name="Content Placeholder 2"/>
          <p:cNvSpPr>
            <a:spLocks noGrp="1"/>
          </p:cNvSpPr>
          <p:nvPr>
            <p:ph idx="1"/>
          </p:nvPr>
        </p:nvSpPr>
        <p:spPr/>
        <p:txBody>
          <a:bodyPr/>
          <a:lstStyle/>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r>
              <a:rPr lang="en-US" sz="2000" dirty="0" smtClean="0"/>
              <a:t>Give complete details of executing </a:t>
            </a:r>
            <a:r>
              <a:rPr lang="en-US" sz="2000" dirty="0" smtClean="0"/>
              <a:t> the two basic </a:t>
            </a:r>
            <a:r>
              <a:rPr lang="en-US" sz="2000" dirty="0" smtClean="0"/>
              <a:t>dynamic sequence operations using the augmented BST.</a:t>
            </a:r>
          </a:p>
          <a:p>
            <a:pPr marL="514350" indent="-514350">
              <a:buFont typeface="+mj-lt"/>
              <a:buAutoNum type="arabicPeriod"/>
            </a:pPr>
            <a:endParaRPr lang="en-US" sz="2000" dirty="0" smtClean="0"/>
          </a:p>
          <a:p>
            <a:pPr marL="514350" indent="-514350">
              <a:buFont typeface="+mj-lt"/>
              <a:buAutoNum type="arabicPeriod"/>
            </a:pPr>
            <a:r>
              <a:rPr lang="en-US" sz="2000" dirty="0" smtClean="0"/>
              <a:t>In the next class, we shall provide solution for the three dynamic sequence problems and the orthogonal range searching. These will be based on suitable augmentation of BST.  In order to fully understand these solution </a:t>
            </a:r>
            <a:r>
              <a:rPr lang="en-US" sz="2000" dirty="0" smtClean="0"/>
              <a:t>…</a:t>
            </a:r>
            <a:endParaRPr lang="en-US" sz="2000" dirty="0"/>
          </a:p>
          <a:p>
            <a:pPr marL="514350" indent="-514350">
              <a:buFont typeface="+mj-lt"/>
              <a:buAutoNum type="arabicPeriod"/>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5" name="TextBox 4"/>
          <p:cNvSpPr txBox="1"/>
          <p:nvPr/>
        </p:nvSpPr>
        <p:spPr>
          <a:xfrm>
            <a:off x="1371600" y="4982066"/>
            <a:ext cx="6302431" cy="646331"/>
          </a:xfrm>
          <a:prstGeom prst="rect">
            <a:avLst/>
          </a:prstGeom>
          <a:solidFill>
            <a:srgbClr val="FFC000"/>
          </a:solidFill>
          <a:ln>
            <a:solidFill>
              <a:schemeClr val="tx1"/>
            </a:solidFill>
          </a:ln>
        </p:spPr>
        <p:txBody>
          <a:bodyPr wrap="none" rtlCol="0">
            <a:spAutoFit/>
          </a:bodyPr>
          <a:lstStyle/>
          <a:p>
            <a:r>
              <a:rPr lang="en-US" dirty="0"/>
              <a:t>S</a:t>
            </a:r>
            <a:r>
              <a:rPr lang="en-US" dirty="0" smtClean="0"/>
              <a:t>pend </a:t>
            </a:r>
            <a:r>
              <a:rPr lang="en-US" dirty="0"/>
              <a:t>at least 1 hour trying to solve these problems on your </a:t>
            </a:r>
            <a:r>
              <a:rPr lang="en-US" dirty="0" smtClean="0"/>
              <a:t>own</a:t>
            </a:r>
          </a:p>
          <a:p>
            <a:pPr algn="ctr"/>
            <a:r>
              <a:rPr lang="en-US" dirty="0" smtClean="0"/>
              <a:t>Before coming to the next class.</a:t>
            </a:r>
          </a:p>
        </p:txBody>
      </p:sp>
    </p:spTree>
    <p:extLst>
      <p:ext uri="{BB962C8B-B14F-4D97-AF65-F5344CB8AC3E}">
        <p14:creationId xmlns:p14="http://schemas.microsoft.com/office/powerpoint/2010/main" val="283006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b="1" dirty="0" smtClean="0">
                <a:solidFill>
                  <a:srgbClr val="7030A0"/>
                </a:solidFill>
              </a:rPr>
              <a:t>Conclusion</a:t>
            </a: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r>
                  <a:rPr lang="en-US" sz="2000" b="1" dirty="0" smtClean="0">
                    <a:solidFill>
                      <a:srgbClr val="C00000"/>
                    </a:solidFill>
                  </a:rPr>
                  <a:t>Theorem</a:t>
                </a:r>
                <a:r>
                  <a:rPr lang="en-US" sz="2000" dirty="0" smtClean="0"/>
                  <a:t>: There exists an </a:t>
                </a:r>
                <a:r>
                  <a:rPr lang="en-US" sz="2000" b="1" dirty="0"/>
                  <a:t>O</a:t>
                </a:r>
                <a:r>
                  <a:rPr lang="en-US" sz="2000" dirty="0"/>
                  <a:t>(</a:t>
                </a:r>
                <a14:m>
                  <m:oMath xmlns:m="http://schemas.openxmlformats.org/officeDocument/2006/math">
                    <m:r>
                      <a:rPr lang="en-US" sz="2000" i="1">
                        <a:solidFill>
                          <a:srgbClr val="0070C0"/>
                        </a:solidFill>
                        <a:latin typeface="Cambria Math"/>
                      </a:rPr>
                      <m:t>𝑛</m:t>
                    </m:r>
                  </m:oMath>
                </a14:m>
                <a:r>
                  <a:rPr lang="en-US" sz="2000" dirty="0"/>
                  <a:t> log </a:t>
                </a:r>
                <a14:m>
                  <m:oMath xmlns:m="http://schemas.openxmlformats.org/officeDocument/2006/math">
                    <m:r>
                      <a:rPr lang="en-US" sz="2000" i="1">
                        <a:solidFill>
                          <a:srgbClr val="0070C0"/>
                        </a:solidFill>
                        <a:latin typeface="Cambria Math"/>
                      </a:rPr>
                      <m:t>𝑛</m:t>
                    </m:r>
                  </m:oMath>
                </a14:m>
                <a:r>
                  <a:rPr lang="en-US" sz="2000" dirty="0"/>
                  <a:t>) </a:t>
                </a:r>
                <a:r>
                  <a:rPr lang="en-US" sz="2000" dirty="0" smtClean="0"/>
                  <a:t>time algorithm </a:t>
                </a:r>
              </a:p>
              <a:p>
                <a:pPr marL="0" indent="0">
                  <a:buNone/>
                </a:pPr>
                <a:r>
                  <a:rPr lang="en-US" sz="2000" dirty="0" smtClean="0"/>
                  <a:t>to compute multiplication of two polynomials of degree less than </a:t>
                </a:r>
                <a14:m>
                  <m:oMath xmlns:m="http://schemas.openxmlformats.org/officeDocument/2006/math">
                    <m:r>
                      <a:rPr lang="en-US" sz="2000" i="1">
                        <a:solidFill>
                          <a:srgbClr val="0070C0"/>
                        </a:solidFill>
                        <a:latin typeface="Cambria Math"/>
                      </a:rPr>
                      <m:t>𝑛</m:t>
                    </m:r>
                  </m:oMath>
                </a14:m>
                <a:r>
                  <a:rPr lang="en-US" sz="2000" dirty="0" smtClean="0"/>
                  <a:t>.</a:t>
                </a:r>
              </a:p>
              <a:p>
                <a:pPr marL="0" indent="0">
                  <a:buNone/>
                </a:pPr>
                <a:endParaRPr lang="en-US" sz="2000" dirty="0" smtClean="0"/>
              </a:p>
              <a:p>
                <a:pPr marL="0" indent="0">
                  <a:buNone/>
                </a:pPr>
                <a:endParaRPr lang="en-US" sz="2000" dirty="0" smtClean="0"/>
              </a:p>
              <a:p>
                <a:pPr marL="0" indent="0">
                  <a:buNone/>
                </a:pPr>
                <a:r>
                  <a:rPr lang="en-US" sz="2000" b="1" dirty="0" smtClean="0">
                    <a:solidFill>
                      <a:srgbClr val="7030A0"/>
                    </a:solidFill>
                  </a:rPr>
                  <a:t>Advice</a:t>
                </a:r>
                <a:r>
                  <a:rPr lang="en-US" sz="2000" dirty="0" smtClean="0"/>
                  <a:t>: Review the entire algorithm multiple times. </a:t>
                </a:r>
              </a:p>
              <a:p>
                <a:pPr marL="0" indent="0" algn="ctr">
                  <a:buNone/>
                </a:pPr>
                <a:endParaRPr lang="en-US" sz="2400" b="1" dirty="0" smtClean="0">
                  <a:solidFill>
                    <a:srgbClr val="006C31"/>
                  </a:solidFill>
                </a:endParaRPr>
              </a:p>
              <a:p>
                <a:pPr marL="0" indent="0" algn="ctr">
                  <a:buNone/>
                </a:pPr>
                <a:r>
                  <a:rPr lang="en-US" sz="2400" b="1" dirty="0" smtClean="0">
                    <a:solidFill>
                      <a:srgbClr val="006C31"/>
                    </a:solidFill>
                  </a:rPr>
                  <a:t>Research </a:t>
                </a:r>
                <a:r>
                  <a:rPr lang="en-US" sz="2400" b="1" dirty="0">
                    <a:solidFill>
                      <a:srgbClr val="006C31"/>
                    </a:solidFill>
                  </a:rPr>
                  <a:t>for </a:t>
                </a:r>
                <a:r>
                  <a:rPr lang="en-US" sz="2400" b="1" dirty="0" smtClean="0">
                    <a:solidFill>
                      <a:srgbClr val="006C31"/>
                    </a:solidFill>
                  </a:rPr>
                  <a:t>fun</a:t>
                </a:r>
              </a:p>
              <a:p>
                <a:endParaRPr lang="en-US" sz="2400" dirty="0" smtClean="0"/>
              </a:p>
              <a:p>
                <a:r>
                  <a:rPr lang="en-US" sz="1800" dirty="0" smtClean="0"/>
                  <a:t>Invented by </a:t>
                </a:r>
                <a:r>
                  <a:rPr lang="en-US" sz="1800" b="1" dirty="0" smtClean="0"/>
                  <a:t>Carl Friedrich Gauss </a:t>
                </a:r>
                <a:r>
                  <a:rPr lang="en-US" sz="1800" dirty="0" smtClean="0"/>
                  <a:t>in </a:t>
                </a:r>
                <a:r>
                  <a:rPr lang="en-US" sz="1800" dirty="0" smtClean="0">
                    <a:solidFill>
                      <a:srgbClr val="0070C0"/>
                    </a:solidFill>
                  </a:rPr>
                  <a:t>1805</a:t>
                </a:r>
                <a:r>
                  <a:rPr lang="en-US" sz="1800" dirty="0" smtClean="0"/>
                  <a:t>.</a:t>
                </a:r>
              </a:p>
              <a:p>
                <a:r>
                  <a:rPr lang="en-US" sz="1800" dirty="0" smtClean="0"/>
                  <a:t>Reinvented independently by </a:t>
                </a:r>
                <a:r>
                  <a:rPr lang="en-US" sz="1800" b="1" dirty="0" smtClean="0"/>
                  <a:t>Cooley</a:t>
                </a:r>
                <a:r>
                  <a:rPr lang="en-US" sz="1800" dirty="0" smtClean="0"/>
                  <a:t> and </a:t>
                </a:r>
                <a:r>
                  <a:rPr lang="en-US" sz="1800" b="1" dirty="0" err="1" smtClean="0"/>
                  <a:t>Tukey</a:t>
                </a:r>
                <a:r>
                  <a:rPr lang="en-US" sz="1800" dirty="0" smtClean="0"/>
                  <a:t> in </a:t>
                </a:r>
                <a:r>
                  <a:rPr lang="en-US" sz="1800" dirty="0" smtClean="0">
                    <a:solidFill>
                      <a:srgbClr val="0070C0"/>
                    </a:solidFill>
                  </a:rPr>
                  <a:t>1965</a:t>
                </a:r>
                <a:r>
                  <a:rPr lang="en-US" sz="1800" dirty="0" smtClean="0"/>
                  <a:t>.</a:t>
                </a:r>
                <a:endParaRPr lang="en-US" sz="1800" dirty="0"/>
              </a:p>
              <a:p>
                <a:r>
                  <a:rPr lang="en-US" sz="1800" dirty="0" smtClean="0"/>
                  <a:t>Find connection with FFT (Fast Fourier Transform), signal processing.</a:t>
                </a:r>
              </a:p>
              <a:p>
                <a:endParaRPr lang="en-US" sz="2000" dirty="0"/>
              </a:p>
              <a:p>
                <a:endParaRPr lang="en-US" sz="2000" dirty="0" smtClean="0"/>
              </a:p>
              <a:p>
                <a:endParaRPr lang="en-US" sz="2000" dirty="0"/>
              </a:p>
              <a:p>
                <a:endParaRPr lang="en-US" sz="2000" dirty="0" smtClean="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741" t="-674" b="-2668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4</a:t>
            </a:fld>
            <a:endParaRPr lang="en-US"/>
          </a:p>
        </p:txBody>
      </p:sp>
    </p:spTree>
    <p:extLst>
      <p:ext uri="{BB962C8B-B14F-4D97-AF65-F5344CB8AC3E}">
        <p14:creationId xmlns:p14="http://schemas.microsoft.com/office/powerpoint/2010/main" val="14016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a:t>
            </a:r>
            <a:r>
              <a:rPr lang="en-US" sz="3200" b="1" dirty="0" smtClean="0">
                <a:solidFill>
                  <a:srgbClr val="7030A0"/>
                </a:solidFill>
              </a:rPr>
              <a:t> surprising </a:t>
            </a:r>
            <a:r>
              <a:rPr lang="en-US" sz="3200" b="1" dirty="0" smtClean="0"/>
              <a:t>application of data structures</a:t>
            </a:r>
            <a:r>
              <a:rPr lang="en-US" sz="3600" b="1" dirty="0" smtClean="0"/>
              <a:t/>
            </a:r>
            <a:br>
              <a:rPr lang="en-US" sz="3600" b="1" dirty="0" smtClean="0"/>
            </a:br>
            <a:endParaRPr lang="en-US" sz="36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4830763"/>
              </a:xfrm>
            </p:spPr>
            <p:txBody>
              <a:bodyPr/>
              <a:lstStyle/>
              <a:p>
                <a:pPr marL="0" indent="0" algn="ctr">
                  <a:buNone/>
                </a:pPr>
                <a:r>
                  <a:rPr lang="en-US" sz="2000" dirty="0" smtClean="0"/>
                  <a:t>“This is not a divide and conquer based problem </a:t>
                </a:r>
                <a:r>
                  <a:rPr lang="en-US" sz="2000" dirty="0" smtClean="0">
                    <a:sym typeface="Wingdings" pitchFamily="2" charset="2"/>
                  </a:rPr>
                  <a:t></a:t>
                </a:r>
                <a:r>
                  <a:rPr lang="en-US" sz="2000" dirty="0" smtClean="0"/>
                  <a:t>”</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Given a set of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smtClean="0"/>
                  <a:t>axis-parallel rectangles, </a:t>
                </a:r>
              </a:p>
              <a:p>
                <a:pPr marL="0" indent="0">
                  <a:buNone/>
                </a:pPr>
                <a:r>
                  <a:rPr lang="en-US" sz="2000" dirty="0" smtClean="0"/>
                  <a:t>determine if any two of them intersect.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758" b="-228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5" name="Rectangle 4"/>
          <p:cNvSpPr/>
          <p:nvPr/>
        </p:nvSpPr>
        <p:spPr>
          <a:xfrm>
            <a:off x="3657600" y="32004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76800" y="4648200"/>
            <a:ext cx="1295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0" y="3429000"/>
            <a:ext cx="762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1905000"/>
            <a:ext cx="762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438400"/>
            <a:ext cx="24384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209800"/>
            <a:ext cx="12192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3810000"/>
            <a:ext cx="762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4648200"/>
            <a:ext cx="1371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67400" y="32766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400" y="3200400"/>
            <a:ext cx="838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44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 calcmode="lin" valueType="num">
                                      <p:cBhvr>
                                        <p:cTn id="4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371725"/>
            <a:ext cx="7772400" cy="1362075"/>
          </a:xfrm>
        </p:spPr>
        <p:txBody>
          <a:bodyPr/>
          <a:lstStyle/>
          <a:p>
            <a:pPr algn="ctr"/>
            <a:r>
              <a:rPr lang="en-US" dirty="0" smtClean="0">
                <a:solidFill>
                  <a:srgbClr val="0070C0"/>
                </a:solidFill>
              </a:rPr>
              <a:t>Data Structures</a:t>
            </a:r>
            <a:endParaRPr lang="en-US" dirty="0">
              <a:solidFill>
                <a:srgbClr val="0070C0"/>
              </a:solidFill>
            </a:endParaRPr>
          </a:p>
        </p:txBody>
      </p:sp>
      <p:sp>
        <p:nvSpPr>
          <p:cNvPr id="6" name="Text Placeholder 5"/>
          <p:cNvSpPr>
            <a:spLocks noGrp="1"/>
          </p:cNvSpPr>
          <p:nvPr>
            <p:ph type="body" idx="1"/>
          </p:nvPr>
        </p:nvSpPr>
        <p:spPr>
          <a:xfrm>
            <a:off x="722313" y="4062413"/>
            <a:ext cx="7772400" cy="1500187"/>
          </a:xfrm>
        </p:spPr>
        <p:txBody>
          <a:bodyPr/>
          <a:lstStyle/>
          <a:p>
            <a:pPr algn="ctr"/>
            <a:r>
              <a:rPr lang="en-US" dirty="0">
                <a:solidFill>
                  <a:srgbClr val="7030A0"/>
                </a:solidFill>
              </a:rPr>
              <a:t>Binary Search </a:t>
            </a:r>
            <a:r>
              <a:rPr lang="en-US" dirty="0" smtClean="0">
                <a:solidFill>
                  <a:srgbClr val="7030A0"/>
                </a:solidFill>
              </a:rPr>
              <a:t>Tree</a:t>
            </a:r>
          </a:p>
          <a:p>
            <a:pPr algn="ctr"/>
            <a:r>
              <a:rPr lang="en-US" dirty="0">
                <a:solidFill>
                  <a:srgbClr val="7030A0"/>
                </a:solidFill>
              </a:rPr>
              <a:t/>
            </a:r>
            <a:br>
              <a:rPr lang="en-US" dirty="0">
                <a:solidFill>
                  <a:srgbClr val="7030A0"/>
                </a:solidFill>
              </a:rPr>
            </a:b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
        <p:nvSpPr>
          <p:cNvPr id="2" name="TextBox 1"/>
          <p:cNvSpPr txBox="1"/>
          <p:nvPr/>
        </p:nvSpPr>
        <p:spPr>
          <a:xfrm>
            <a:off x="2514600" y="5105400"/>
            <a:ext cx="3876446" cy="369332"/>
          </a:xfrm>
          <a:prstGeom prst="rect">
            <a:avLst/>
          </a:prstGeom>
          <a:solidFill>
            <a:srgbClr val="FFC000"/>
          </a:solidFill>
          <a:ln>
            <a:solidFill>
              <a:schemeClr val="tx1"/>
            </a:solidFill>
          </a:ln>
        </p:spPr>
        <p:txBody>
          <a:bodyPr wrap="none" rtlCol="0">
            <a:spAutoFit/>
          </a:bodyPr>
          <a:lstStyle/>
          <a:p>
            <a:r>
              <a:rPr lang="en-US" dirty="0"/>
              <a:t>Pervasive in the world of data </a:t>
            </a:r>
            <a:r>
              <a:rPr lang="en-US" dirty="0" smtClean="0"/>
              <a:t>structure</a:t>
            </a:r>
            <a:endParaRPr lang="en-US" dirty="0"/>
          </a:p>
        </p:txBody>
      </p:sp>
    </p:spTree>
    <p:extLst>
      <p:ext uri="{BB962C8B-B14F-4D97-AF65-F5344CB8AC3E}">
        <p14:creationId xmlns:p14="http://schemas.microsoft.com/office/powerpoint/2010/main" val="294441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371725"/>
            <a:ext cx="7772400" cy="1362075"/>
          </a:xfrm>
        </p:spPr>
        <p:txBody>
          <a:bodyPr/>
          <a:lstStyle/>
          <a:p>
            <a:pPr algn="ctr"/>
            <a:r>
              <a:rPr lang="en-US" dirty="0" smtClean="0">
                <a:solidFill>
                  <a:srgbClr val="7030A0"/>
                </a:solidFill>
              </a:rPr>
              <a:t>Geometric</a:t>
            </a:r>
            <a:r>
              <a:rPr lang="en-US" dirty="0" smtClean="0"/>
              <a:t> DATA structures</a:t>
            </a:r>
            <a:br>
              <a:rPr lang="en-US" dirty="0" smtClean="0"/>
            </a:br>
            <a:endParaRPr lang="en-US" dirty="0"/>
          </a:p>
        </p:txBody>
      </p:sp>
      <p:sp>
        <p:nvSpPr>
          <p:cNvPr id="6" name="Text Placeholder 5"/>
          <p:cNvSpPr>
            <a:spLocks noGrp="1"/>
          </p:cNvSpPr>
          <p:nvPr>
            <p:ph type="body" idx="1"/>
          </p:nvPr>
        </p:nvSpPr>
        <p:spPr>
          <a:xfrm>
            <a:off x="722313" y="4062413"/>
            <a:ext cx="7772400" cy="1500187"/>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327550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smtClean="0"/>
              <a:t>Range searching</a:t>
            </a:r>
            <a:endParaRPr lang="en-US" sz="4000" b="1" dirty="0"/>
          </a:p>
        </p:txBody>
      </p:sp>
      <p:sp>
        <p:nvSpPr>
          <p:cNvPr id="6" name="Content Placeholder 5"/>
          <p:cNvSpPr>
            <a:spLocks noGrp="1"/>
          </p:cNvSpPr>
          <p:nvPr>
            <p:ph idx="1"/>
          </p:nvPr>
        </p:nvSpPr>
        <p:spPr>
          <a:xfrm>
            <a:off x="457200" y="1600200"/>
            <a:ext cx="8229600" cy="50292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400" dirty="0" smtClean="0"/>
              <a:t>Data structure for all these range searching: ??</a:t>
            </a:r>
            <a:endParaRPr lang="en-US" sz="2400"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8</a:t>
            </a:fld>
            <a:endParaRPr lang="en-US"/>
          </a:p>
        </p:txBody>
      </p:sp>
      <p:grpSp>
        <p:nvGrpSpPr>
          <p:cNvPr id="19" name="Group 18"/>
          <p:cNvGrpSpPr/>
          <p:nvPr/>
        </p:nvGrpSpPr>
        <p:grpSpPr>
          <a:xfrm>
            <a:off x="1524000" y="1752600"/>
            <a:ext cx="5029200" cy="4114800"/>
            <a:chOff x="1524000" y="1752600"/>
            <a:chExt cx="5029200" cy="4114800"/>
          </a:xfrm>
        </p:grpSpPr>
        <p:cxnSp>
          <p:nvCxnSpPr>
            <p:cNvPr id="8" name="Straight Connector 7"/>
            <p:cNvCxnSpPr/>
            <p:nvPr/>
          </p:nvCxnSpPr>
          <p:spPr>
            <a:xfrm>
              <a:off x="1828800" y="1752600"/>
              <a:ext cx="0" cy="411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24000" y="5562600"/>
              <a:ext cx="502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09800" y="2971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89095" y="393823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4384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19500" y="2247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65295"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81500" y="28575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864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8446"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43400" y="5257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209800" y="4800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638800" y="3505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96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505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00400" y="510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953000"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1054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2578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72200"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3246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40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724400" y="1905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91000" y="464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4770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257800" y="5181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5029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2860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2247900" y="1981200"/>
            <a:ext cx="4610100" cy="2895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2925681" y="1488559"/>
            <a:ext cx="4294632" cy="3340608"/>
            <a:chOff x="2925681" y="1488559"/>
            <a:chExt cx="4294632" cy="3340608"/>
          </a:xfrm>
        </p:grpSpPr>
        <p:sp>
          <p:nvSpPr>
            <p:cNvPr id="53" name="Right Arrow 52"/>
            <p:cNvSpPr/>
            <p:nvPr/>
          </p:nvSpPr>
          <p:spPr>
            <a:xfrm rot="18254281">
              <a:off x="6488793" y="4097647"/>
              <a:ext cx="978408" cy="484632"/>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18262249">
              <a:off x="4507593" y="2878447"/>
              <a:ext cx="978408" cy="484632"/>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8401634">
              <a:off x="2678793" y="1735447"/>
              <a:ext cx="978408" cy="484632"/>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6934200" y="4724400"/>
            <a:ext cx="1156086" cy="369332"/>
          </a:xfrm>
          <a:prstGeom prst="rect">
            <a:avLst/>
          </a:prstGeom>
          <a:noFill/>
        </p:spPr>
        <p:txBody>
          <a:bodyPr wrap="none" rtlCol="0">
            <a:spAutoFit/>
          </a:bodyPr>
          <a:lstStyle/>
          <a:p>
            <a:r>
              <a:rPr lang="en-US" dirty="0" smtClean="0"/>
              <a:t>Half-plane</a:t>
            </a:r>
            <a:endParaRPr lang="en-US" dirty="0"/>
          </a:p>
        </p:txBody>
      </p:sp>
      <p:grpSp>
        <p:nvGrpSpPr>
          <p:cNvPr id="59" name="Group 58"/>
          <p:cNvGrpSpPr/>
          <p:nvPr/>
        </p:nvGrpSpPr>
        <p:grpSpPr>
          <a:xfrm>
            <a:off x="3352800" y="2819400"/>
            <a:ext cx="2476500" cy="1371600"/>
            <a:chOff x="3352800" y="2819400"/>
            <a:chExt cx="2476500" cy="1371600"/>
          </a:xfrm>
        </p:grpSpPr>
        <p:sp>
          <p:nvSpPr>
            <p:cNvPr id="47" name="Rectangle 46"/>
            <p:cNvSpPr/>
            <p:nvPr/>
          </p:nvSpPr>
          <p:spPr>
            <a:xfrm>
              <a:off x="3352800" y="2819400"/>
              <a:ext cx="2476500" cy="11188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002662" y="3821668"/>
              <a:ext cx="1102738" cy="369332"/>
            </a:xfrm>
            <a:prstGeom prst="rect">
              <a:avLst/>
            </a:prstGeom>
            <a:noFill/>
          </p:spPr>
          <p:txBody>
            <a:bodyPr wrap="none" rtlCol="0">
              <a:spAutoFit/>
            </a:bodyPr>
            <a:lstStyle/>
            <a:p>
              <a:r>
                <a:rPr lang="en-US" dirty="0" smtClean="0"/>
                <a:t>Rectangle</a:t>
              </a:r>
              <a:endParaRPr lang="en-US" dirty="0"/>
            </a:p>
          </p:txBody>
        </p:sp>
      </p:grpSp>
      <p:grpSp>
        <p:nvGrpSpPr>
          <p:cNvPr id="61" name="Group 60"/>
          <p:cNvGrpSpPr/>
          <p:nvPr/>
        </p:nvGrpSpPr>
        <p:grpSpPr>
          <a:xfrm>
            <a:off x="2885250" y="3976397"/>
            <a:ext cx="2002532" cy="1115036"/>
            <a:chOff x="2885250" y="3976397"/>
            <a:chExt cx="2002532" cy="1115036"/>
          </a:xfrm>
        </p:grpSpPr>
        <p:sp>
          <p:nvSpPr>
            <p:cNvPr id="48" name="Isosceles Triangle 47"/>
            <p:cNvSpPr/>
            <p:nvPr/>
          </p:nvSpPr>
          <p:spPr>
            <a:xfrm rot="19557972">
              <a:off x="2885250" y="3976397"/>
              <a:ext cx="1728792" cy="1036711"/>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rot="19570547">
              <a:off x="3962400" y="4722101"/>
              <a:ext cx="925382" cy="369332"/>
            </a:xfrm>
            <a:prstGeom prst="rect">
              <a:avLst/>
            </a:prstGeom>
            <a:noFill/>
          </p:spPr>
          <p:txBody>
            <a:bodyPr wrap="none" rtlCol="0">
              <a:spAutoFit/>
            </a:bodyPr>
            <a:lstStyle/>
            <a:p>
              <a:r>
                <a:rPr lang="en-US" dirty="0" smtClean="0"/>
                <a:t>Triangle</a:t>
              </a:r>
              <a:endParaRPr lang="en-US" dirty="0"/>
            </a:p>
          </p:txBody>
        </p:sp>
      </p:grpSp>
      <p:sp>
        <p:nvSpPr>
          <p:cNvPr id="62" name="Rounded Rectangle 61"/>
          <p:cNvSpPr/>
          <p:nvPr/>
        </p:nvSpPr>
        <p:spPr>
          <a:xfrm>
            <a:off x="6324600" y="5638800"/>
            <a:ext cx="2247900" cy="7239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A </a:t>
            </a:r>
            <a:r>
              <a:rPr lang="en-US" i="1" dirty="0">
                <a:solidFill>
                  <a:srgbClr val="C00000"/>
                </a:solidFill>
              </a:rPr>
              <a:t>suitably</a:t>
            </a:r>
            <a:r>
              <a:rPr lang="en-US" dirty="0">
                <a:solidFill>
                  <a:srgbClr val="C00000"/>
                </a:solidFill>
              </a:rPr>
              <a:t> designed binary search </a:t>
            </a:r>
            <a:r>
              <a:rPr lang="en-US" dirty="0" smtClean="0">
                <a:solidFill>
                  <a:srgbClr val="C00000"/>
                </a:solidFill>
              </a:rPr>
              <a:t>tree</a:t>
            </a:r>
            <a:endParaRPr lang="en-US" dirty="0">
              <a:solidFill>
                <a:srgbClr val="C00000"/>
              </a:solidFill>
            </a:endParaRPr>
          </a:p>
        </p:txBody>
      </p:sp>
    </p:spTree>
    <p:extLst>
      <p:ext uri="{BB962C8B-B14F-4D97-AF65-F5344CB8AC3E}">
        <p14:creationId xmlns:p14="http://schemas.microsoft.com/office/powerpoint/2010/main" val="403111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down)">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9"/>
                                        </p:tgtEl>
                                      </p:cBhvr>
                                    </p:animEffect>
                                    <p:set>
                                      <p:cBhvr>
                                        <p:cTn id="19" dur="1" fill="hold">
                                          <p:stCondLst>
                                            <p:cond delay="499"/>
                                          </p:stCondLst>
                                        </p:cTn>
                                        <p:tgtEl>
                                          <p:spTgt spid="5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down)">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anim calcmode="lin" valueType="num">
                                      <p:cBhvr>
                                        <p:cTn id="35" dur="1000" fill="hold"/>
                                        <p:tgtEl>
                                          <p:spTgt spid="56"/>
                                        </p:tgtEl>
                                        <p:attrNameLst>
                                          <p:attrName>ppt_x</p:attrName>
                                        </p:attrNameLst>
                                      </p:cBhvr>
                                      <p:tavLst>
                                        <p:tav tm="0">
                                          <p:val>
                                            <p:strVal val="#ppt_x"/>
                                          </p:val>
                                        </p:tav>
                                        <p:tav tm="100000">
                                          <p:val>
                                            <p:strVal val="#ppt_x"/>
                                          </p:val>
                                        </p:tav>
                                      </p:tavLst>
                                    </p:anim>
                                    <p:anim calcmode="lin" valueType="num">
                                      <p:cBhvr>
                                        <p:cTn id="3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56"/>
                                        </p:tgtEl>
                                      </p:cBhvr>
                                    </p:animEffect>
                                    <p:set>
                                      <p:cBhvr>
                                        <p:cTn id="41" dur="1" fill="hold">
                                          <p:stCondLst>
                                            <p:cond delay="499"/>
                                          </p:stCondLst>
                                        </p:cTn>
                                        <p:tgtEl>
                                          <p:spTgt spid="5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0"/>
                                        </p:tgtEl>
                                      </p:cBhvr>
                                    </p:animEffect>
                                    <p:set>
                                      <p:cBhvr>
                                        <p:cTn id="44" dur="1" fill="hold">
                                          <p:stCondLst>
                                            <p:cond delay="499"/>
                                          </p:stCondLst>
                                        </p:cTn>
                                        <p:tgtEl>
                                          <p:spTgt spid="6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0"/>
                                        </p:tgtEl>
                                      </p:cBhvr>
                                    </p:animEffect>
                                    <p:set>
                                      <p:cBhvr>
                                        <p:cTn id="47" dur="1" fill="hold">
                                          <p:stCondLst>
                                            <p:cond delay="499"/>
                                          </p:stCondLst>
                                        </p:cTn>
                                        <p:tgtEl>
                                          <p:spTgt spid="5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61"/>
                                        </p:tgtEl>
                                      </p:cBhvr>
                                    </p:animEffect>
                                    <p:set>
                                      <p:cBhvr>
                                        <p:cTn id="57" dur="1" fill="hold">
                                          <p:stCondLst>
                                            <p:cond delay="499"/>
                                          </p:stCondLst>
                                        </p:cTn>
                                        <p:tgtEl>
                                          <p:spTgt spid="6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fade">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anim calcmode="lin" valueType="num">
                                      <p:cBhvr>
                                        <p:cTn id="68" dur="1000" fill="hold"/>
                                        <p:tgtEl>
                                          <p:spTgt spid="62"/>
                                        </p:tgtEl>
                                        <p:attrNameLst>
                                          <p:attrName>ppt_x</p:attrName>
                                        </p:attrNameLst>
                                      </p:cBhvr>
                                      <p:tavLst>
                                        <p:tav tm="0">
                                          <p:val>
                                            <p:strVal val="#ppt_x"/>
                                          </p:val>
                                        </p:tav>
                                        <p:tav tm="100000">
                                          <p:val>
                                            <p:strVal val="#ppt_x"/>
                                          </p:val>
                                        </p:tav>
                                      </p:tavLst>
                                    </p:anim>
                                    <p:anim calcmode="lin" valueType="num">
                                      <p:cBhvr>
                                        <p:cTn id="6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6" grpId="0"/>
      <p:bldP spid="56" grpId="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smtClean="0"/>
              <a:t>Range searching</a:t>
            </a:r>
            <a:endParaRPr lang="en-US" sz="40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2400" b="1" dirty="0" smtClean="0">
                    <a:solidFill>
                      <a:srgbClr val="7030A0"/>
                    </a:solidFill>
                  </a:rPr>
                  <a:t>Data</a:t>
                </a:r>
                <a:r>
                  <a:rPr lang="en-US" sz="2400" dirty="0" smtClean="0"/>
                  <a:t>: </a:t>
                </a:r>
                <a14:m>
                  <m:oMath xmlns:m="http://schemas.openxmlformats.org/officeDocument/2006/math">
                    <m:r>
                      <a:rPr lang="en-US" sz="2400" b="1" i="1" smtClean="0">
                        <a:solidFill>
                          <a:srgbClr val="0070C0"/>
                        </a:solidFill>
                        <a:latin typeface="Cambria Math"/>
                      </a:rPr>
                      <m:t>𝒏</m:t>
                    </m:r>
                  </m:oMath>
                </a14:m>
                <a:r>
                  <a:rPr lang="en-US" sz="2400" dirty="0" smtClean="0"/>
                  <a:t> points in x-y plane.</a:t>
                </a:r>
              </a:p>
              <a:p>
                <a:pPr marL="0" indent="0">
                  <a:buNone/>
                </a:pPr>
                <a:r>
                  <a:rPr lang="en-US" sz="2400" b="1" dirty="0" smtClean="0">
                    <a:solidFill>
                      <a:srgbClr val="C00000"/>
                    </a:solidFill>
                  </a:rPr>
                  <a:t>Ranges</a:t>
                </a:r>
                <a:r>
                  <a:rPr lang="en-US" sz="2400" dirty="0" smtClean="0"/>
                  <a:t>: </a:t>
                </a:r>
              </a:p>
              <a:p>
                <a:r>
                  <a:rPr lang="en-US" sz="2400" dirty="0" smtClean="0"/>
                  <a:t>Rectangle</a:t>
                </a:r>
              </a:p>
              <a:p>
                <a:r>
                  <a:rPr lang="en-US" sz="2400" dirty="0" smtClean="0"/>
                  <a:t>Triangle</a:t>
                </a:r>
              </a:p>
              <a:p>
                <a:r>
                  <a:rPr lang="en-US" sz="2400" dirty="0" smtClean="0"/>
                  <a:t>Half-plane</a:t>
                </a:r>
              </a:p>
              <a:p>
                <a:endParaRPr lang="en-US" sz="2400" dirty="0"/>
              </a:p>
              <a:p>
                <a:pPr marL="0" indent="0">
                  <a:buNone/>
                </a:pPr>
                <a:r>
                  <a:rPr lang="en-US" sz="2400" b="1" dirty="0" smtClean="0"/>
                  <a:t>Aim</a:t>
                </a:r>
                <a:r>
                  <a:rPr lang="en-US" sz="2400" dirty="0" smtClean="0"/>
                  <a:t>: </a:t>
                </a:r>
              </a:p>
              <a:p>
                <a:pPr marL="0" indent="0">
                  <a:buNone/>
                </a:pPr>
                <a:r>
                  <a:rPr lang="en-US" sz="2400" dirty="0" smtClean="0"/>
                  <a:t>To report all the points (or their count) </a:t>
                </a:r>
              </a:p>
              <a:p>
                <a:pPr marL="0" indent="0">
                  <a:buNone/>
                </a:pPr>
                <a:r>
                  <a:rPr lang="en-US" sz="2400" dirty="0" smtClean="0"/>
                  <a:t>belonging to any given range efficiently.  </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9</a:t>
            </a:fld>
            <a:endParaRPr lang="en-US"/>
          </a:p>
        </p:txBody>
      </p:sp>
    </p:spTree>
    <p:extLst>
      <p:ext uri="{BB962C8B-B14F-4D97-AF65-F5344CB8AC3E}">
        <p14:creationId xmlns:p14="http://schemas.microsoft.com/office/powerpoint/2010/main" val="2239978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11606</TotalTime>
  <Words>1738</Words>
  <Application>Microsoft Office PowerPoint</Application>
  <PresentationFormat>On-screen Show (4:3)</PresentationFormat>
  <Paragraphs>373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Design and Analysis of Algorithms (CS345/CS345A) </vt:lpstr>
      <vt:lpstr>Sub-problem 2 </vt:lpstr>
      <vt:lpstr>PowerPoint Presentation</vt:lpstr>
      <vt:lpstr>Conclusion</vt:lpstr>
      <vt:lpstr>A surprising application of data structures </vt:lpstr>
      <vt:lpstr>Data Structures</vt:lpstr>
      <vt:lpstr>Geometric DATA structures </vt:lpstr>
      <vt:lpstr>Range searching</vt:lpstr>
      <vt:lpstr>Range searching</vt:lpstr>
      <vt:lpstr>Orthogonal Range searching</vt:lpstr>
      <vt:lpstr>DATA structures for  Dynamic sequences </vt:lpstr>
      <vt:lpstr>Dynamic Sequence</vt:lpstr>
      <vt:lpstr>Example 1:  sequence of bits  </vt:lpstr>
      <vt:lpstr>Example 2: sequence of numbers</vt:lpstr>
      <vt:lpstr>Example 3: sequence of numbers</vt:lpstr>
      <vt:lpstr>The Fundamental Question  </vt:lpstr>
      <vt:lpstr>Augmented BST for  Dynamic Sequences</vt:lpstr>
      <vt:lpstr>Representing sequence using a BST </vt:lpstr>
      <vt:lpstr>An example of Augmentation: Revisiting BST</vt:lpstr>
      <vt:lpstr>Height Balanced BST (Red-black tree, AVL tree)</vt:lpstr>
      <vt:lpstr>Find-rank(T,x)</vt:lpstr>
      <vt:lpstr>A trivial algorithm for Find-rank(T,x)</vt:lpstr>
      <vt:lpstr>Achieving O(log n) time for FindRank(T,x)</vt:lpstr>
      <vt:lpstr>Achieving O(log n) time for FindRank(T,x)</vt:lpstr>
      <vt:lpstr>An elegant solution</vt:lpstr>
      <vt:lpstr>Algorithm for FindRank(T,x)</vt:lpstr>
      <vt:lpstr>Maintaining size field T under insertion/deletion</vt:lpstr>
      <vt:lpstr>Hopefully  you would have understood the idea of augmented BST by now. </vt:lpstr>
      <vt:lpstr>Representing sequence using a BST  </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1128</cp:revision>
  <dcterms:created xsi:type="dcterms:W3CDTF">2011-12-03T04:13:03Z</dcterms:created>
  <dcterms:modified xsi:type="dcterms:W3CDTF">2015-08-05T05:18:39Z</dcterms:modified>
</cp:coreProperties>
</file>