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74" r:id="rId2"/>
    <p:sldId id="432" r:id="rId3"/>
    <p:sldId id="394" r:id="rId4"/>
    <p:sldId id="392" r:id="rId5"/>
    <p:sldId id="420" r:id="rId6"/>
    <p:sldId id="422" r:id="rId7"/>
    <p:sldId id="423" r:id="rId8"/>
    <p:sldId id="429" r:id="rId9"/>
    <p:sldId id="449" r:id="rId10"/>
    <p:sldId id="450" r:id="rId11"/>
    <p:sldId id="427" r:id="rId12"/>
    <p:sldId id="428" r:id="rId13"/>
    <p:sldId id="431" r:id="rId14"/>
    <p:sldId id="430" r:id="rId15"/>
    <p:sldId id="451" r:id="rId16"/>
    <p:sldId id="433" r:id="rId17"/>
    <p:sldId id="434" r:id="rId18"/>
    <p:sldId id="452" r:id="rId19"/>
    <p:sldId id="453" r:id="rId20"/>
    <p:sldId id="444" r:id="rId21"/>
    <p:sldId id="443" r:id="rId22"/>
    <p:sldId id="454" r:id="rId23"/>
    <p:sldId id="437" r:id="rId24"/>
    <p:sldId id="438" r:id="rId25"/>
    <p:sldId id="439" r:id="rId26"/>
    <p:sldId id="435" r:id="rId27"/>
    <p:sldId id="440" r:id="rId28"/>
    <p:sldId id="456" r:id="rId29"/>
    <p:sldId id="441" r:id="rId30"/>
    <p:sldId id="445" r:id="rId31"/>
    <p:sldId id="457" r:id="rId32"/>
    <p:sldId id="458" r:id="rId33"/>
    <p:sldId id="44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100" d="100"/>
          <a:sy n="100" d="100"/>
        </p:scale>
        <p:origin x="-211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3914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ugmented BST </a:t>
            </a:r>
            <a:r>
              <a:rPr lang="en-US" sz="2400" b="1" dirty="0" smtClean="0">
                <a:solidFill>
                  <a:schemeClr val="tx1"/>
                </a:solidFill>
              </a:rPr>
              <a:t>for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Dynamic sequences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Orthogonal range searching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95" name="Oval 94"/>
          <p:cNvSpPr/>
          <p:nvPr/>
        </p:nvSpPr>
        <p:spPr>
          <a:xfrm>
            <a:off x="4656580" y="293953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62400" y="5715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150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09600" y="1676401"/>
            <a:ext cx="2819400" cy="121730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400" b="1" dirty="0">
                <a:solidFill>
                  <a:srgbClr val="002060"/>
                </a:solidFill>
              </a:rPr>
              <a:t>x 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88" name="Cloud Callout 87"/>
          <p:cNvSpPr/>
          <p:nvPr/>
        </p:nvSpPr>
        <p:spPr>
          <a:xfrm>
            <a:off x="609600" y="1676401"/>
            <a:ext cx="2819400" cy="121730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400" b="1" dirty="0">
                <a:solidFill>
                  <a:srgbClr val="002060"/>
                </a:solidFill>
              </a:rPr>
              <a:t>x 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1159" y="1371600"/>
                <a:ext cx="9155159" cy="4754563"/>
              </a:xfrm>
            </p:spPr>
            <p:txBody>
              <a:bodyPr/>
              <a:lstStyle/>
              <a:p>
                <a:r>
                  <a:rPr lang="en-US" sz="1800" dirty="0" smtClean="0"/>
                  <a:t>There are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nodes on the two paths whose value needs to incremented.</a:t>
                </a:r>
              </a:p>
              <a:p>
                <a:r>
                  <a:rPr lang="en-US" sz="1800" dirty="0"/>
                  <a:t>There are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err="1" smtClean="0"/>
                  <a:t>subtrees</a:t>
                </a:r>
                <a:r>
                  <a:rPr lang="en-US" sz="1800" dirty="0" smtClean="0"/>
                  <a:t> also </a:t>
                </a:r>
                <a:r>
                  <a:rPr lang="en-US" sz="1800" dirty="0" err="1" smtClean="0"/>
                  <a:t>s.t.</a:t>
                </a:r>
                <a:r>
                  <a:rPr lang="en-US" sz="1800" dirty="0" smtClean="0"/>
                  <a:t> value of each of their elements needs </a:t>
                </a:r>
                <a:r>
                  <a:rPr lang="en-US" sz="1800" dirty="0"/>
                  <a:t>to </a:t>
                </a:r>
                <a:r>
                  <a:rPr lang="en-US" sz="1800" dirty="0" smtClean="0"/>
                  <a:t>incremented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159" y="1371600"/>
                <a:ext cx="9155159" cy="4754563"/>
              </a:xfrm>
              <a:blipFill rotWithShape="1">
                <a:blip r:embed="rId2"/>
                <a:stretch>
                  <a:fillRect l="-666" t="-641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4351779" y="3822639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038600" y="4267200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038600" y="5181600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038600" y="6032468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724400" y="3816228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035704" y="4302186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88129" y="4714952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334000" y="5578489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93368" y="1307068"/>
            <a:ext cx="5934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122" name="Cloud Callout 121"/>
          <p:cNvSpPr/>
          <p:nvPr/>
        </p:nvSpPr>
        <p:spPr>
          <a:xfrm>
            <a:off x="609600" y="1676401"/>
            <a:ext cx="2819400" cy="121730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400" b="1" dirty="0">
                <a:solidFill>
                  <a:srgbClr val="002060"/>
                </a:solidFill>
              </a:rPr>
              <a:t>x 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Cloud Callout 122"/>
          <p:cNvSpPr/>
          <p:nvPr/>
        </p:nvSpPr>
        <p:spPr>
          <a:xfrm>
            <a:off x="76200" y="2221468"/>
            <a:ext cx="3200400" cy="135993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We can not afford to increment the value of each node in these </a:t>
            </a:r>
            <a:r>
              <a:rPr lang="en-US" sz="1400" dirty="0" err="1" smtClean="0">
                <a:solidFill>
                  <a:srgbClr val="002060"/>
                </a:solidFill>
              </a:rPr>
              <a:t>subtrees</a:t>
            </a:r>
            <a:r>
              <a:rPr lang="en-US" sz="1400" dirty="0" smtClean="0">
                <a:solidFill>
                  <a:srgbClr val="002060"/>
                </a:solidFill>
              </a:rPr>
              <a:t> explicitly. So what to do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-11159" y="4173880"/>
            <a:ext cx="3614877" cy="154112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Keep an extra field </a:t>
            </a:r>
            <a:r>
              <a:rPr lang="en-US" sz="1600" b="1" dirty="0" err="1" smtClean="0">
                <a:solidFill>
                  <a:srgbClr val="C00000"/>
                </a:solidFill>
              </a:rPr>
              <a:t>incr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such that adding </a:t>
            </a:r>
            <a:r>
              <a:rPr lang="en-US" sz="1600" b="1" dirty="0" smtClean="0"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  to </a:t>
            </a:r>
            <a:r>
              <a:rPr lang="en-US" sz="1600" b="1" dirty="0" err="1" smtClean="0">
                <a:solidFill>
                  <a:srgbClr val="C00000"/>
                </a:solidFill>
              </a:rPr>
              <a:t>incr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field of </a:t>
            </a:r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 means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601" y="5380087"/>
            <a:ext cx="26593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adding </a:t>
            </a:r>
            <a:r>
              <a:rPr lang="en-US" sz="1400" b="1" dirty="0" smtClean="0"/>
              <a:t>x</a:t>
            </a:r>
            <a:r>
              <a:rPr lang="en-US" sz="1400" dirty="0" smtClean="0"/>
              <a:t> to each element in </a:t>
            </a:r>
            <a:r>
              <a:rPr lang="en-US" sz="1400" b="1" dirty="0" smtClean="0">
                <a:solidFill>
                  <a:srgbClr val="0070C0"/>
                </a:solidFill>
              </a:rPr>
              <a:t>T</a:t>
            </a:r>
            <a:r>
              <a:rPr lang="en-US" sz="1400" dirty="0" smtClean="0"/>
              <a:t>(</a:t>
            </a:r>
            <a:r>
              <a:rPr lang="en-US" sz="1400" b="1" dirty="0"/>
              <a:t>v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87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8" grpId="0" animBg="1"/>
      <p:bldP spid="95" grpId="0" animBg="1"/>
      <p:bldP spid="96" grpId="0" animBg="1"/>
      <p:bldP spid="97" grpId="0" animBg="1"/>
      <p:bldP spid="118" grpId="0" animBg="1"/>
      <p:bldP spid="119" grpId="0" animBg="1"/>
      <p:bldP spid="120" grpId="0" animBg="1"/>
      <p:bldP spid="9" grpId="0" animBg="1"/>
      <p:bldP spid="122" grpId="0" animBg="1"/>
      <p:bldP spid="123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Add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,i,j,x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 be the node storing </a:t>
                </a:r>
                <a:r>
                  <a:rPr lang="en-US" sz="2000" b="1" dirty="0" err="1"/>
                  <a:t>i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element;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/>
                  <a:t> be the node storing </a:t>
                </a:r>
                <a:r>
                  <a:rPr lang="en-US" sz="2000" b="1" dirty="0" err="1" smtClean="0"/>
                  <a:t>j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element;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 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dirty="0" smtClean="0"/>
                  <a:t>LCA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dirty="0" err="1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)</a:t>
                </a:r>
                <a:r>
                  <a:rPr lang="en-US" sz="2000" b="1" dirty="0">
                    <a:sym typeface="Wingdings" pitchFamily="2" charset="2"/>
                  </a:rPr>
                  <a:t>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if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right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)&lt;&gt;NULL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 smtClean="0"/>
                  <a:t>While</a:t>
                </a:r>
                <a:r>
                  <a:rPr lang="en-US" sz="2000" b="1" dirty="0"/>
                  <a:t>( </a:t>
                </a:r>
                <a:r>
                  <a:rPr lang="en-US" sz="2000" b="1" dirty="0" smtClean="0"/>
                  <a:t>parent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)&lt;&gt;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/>
                  <a:t>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</a:t>
                </a:r>
                <a:r>
                  <a:rPr lang="en-US" sz="2000" b="1" dirty="0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))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ym typeface="Wingdings" pitchFamily="2" charset="2"/>
                  </a:rPr>
                  <a:t>val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)&lt;&gt;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NULL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 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  <a:blipFill rotWithShape="1">
                <a:blip r:embed="rId2"/>
                <a:stretch>
                  <a:fillRect l="-779" t="-548" b="-7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072" y="5562600"/>
                <a:ext cx="149912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2" y="5562600"/>
                <a:ext cx="149912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0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)))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))) </a:t>
                </a:r>
                <a:r>
                  <a:rPr lang="en-US" dirty="0">
                    <a:sym typeface="Wingdings" pitchFamily="2" charset="2"/>
                  </a:rPr>
                  <a:t>+ </a:t>
                </a:r>
                <a:r>
                  <a:rPr lang="en-US" b="1" dirty="0"/>
                  <a:t>x</a:t>
                </a:r>
                <a:r>
                  <a:rPr lang="en-US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10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=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parent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1780" y="2286000"/>
                <a:ext cx="1966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val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 err="1">
                    <a:sym typeface="Wingdings" pitchFamily="2" charset="2"/>
                  </a:rPr>
                  <a:t>val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+ </a:t>
                </a:r>
                <a:r>
                  <a:rPr lang="en-US" b="1" dirty="0"/>
                  <a:t>x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80" y="2286000"/>
                <a:ext cx="19668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86" t="-9836" r="-43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6198" y="44312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67000" y="3364468"/>
                <a:ext cx="3330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 + </a:t>
                </a:r>
                <a:r>
                  <a:rPr lang="en-US" b="1" dirty="0" smtClean="0"/>
                  <a:t>x ;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364468"/>
                <a:ext cx="3330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48" t="-9836" r="-21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76598" y="2983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0502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41020" y="6336268"/>
                <a:ext cx="507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------- similarly process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---------(do it as </a:t>
                </a:r>
                <a:r>
                  <a:rPr lang="en-US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20" y="6336268"/>
                <a:ext cx="50732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62" t="-8197" r="-19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0" grpId="0" animBg="1"/>
      <p:bldP spid="2" grpId="0" animBg="1"/>
      <p:bldP spid="3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Key observations </a:t>
            </a:r>
            <a:r>
              <a:rPr lang="en-US" sz="3600" b="1" dirty="0" smtClean="0"/>
              <a:t>about the data structure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1800" dirty="0" smtClean="0"/>
                  <a:t> be the tree data structure for the problem of dynamic sequence supporting </a:t>
                </a:r>
                <a:r>
                  <a:rPr lang="en-US" sz="1800" b="1" dirty="0" smtClean="0"/>
                  <a:t>add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0070C0"/>
                    </a:solidFill>
                  </a:rPr>
                  <a:t>T</a:t>
                </a:r>
                <a:r>
                  <a:rPr lang="en-US" sz="1800" b="1" dirty="0" err="1" smtClean="0"/>
                  <a:t>,i,j,x</a:t>
                </a:r>
                <a:r>
                  <a:rPr lang="en-US" sz="1800" dirty="0" smtClean="0"/>
                  <a:t>).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 smtClean="0"/>
                  <a:t> be the node in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T </a:t>
                </a:r>
                <a:r>
                  <a:rPr lang="en-US" sz="1800" dirty="0" smtClean="0"/>
                  <a:t>corresponding to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can we say about  </a:t>
                </a:r>
                <a:r>
                  <a:rPr lang="en-US" sz="1800" b="1" dirty="0" smtClean="0"/>
                  <a:t>value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after any  </a:t>
                </a:r>
                <a:r>
                  <a:rPr lang="en-US" sz="1800" b="1" dirty="0" smtClean="0"/>
                  <a:t>add</a:t>
                </a:r>
                <a:r>
                  <a:rPr lang="en-US" sz="1800" dirty="0" smtClean="0"/>
                  <a:t>() operation 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value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is equal to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… ? …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</a:t>
                </a:r>
                <a:r>
                  <a:rPr lang="en-US" sz="1800" dirty="0" smtClean="0"/>
                  <a:t>to </a:t>
                </a:r>
                <a:r>
                  <a:rPr lang="en-US" sz="1800" dirty="0"/>
                  <a:t>prove the correctness of our </a:t>
                </a:r>
                <a:r>
                  <a:rPr lang="en-US" sz="1800" dirty="0" smtClean="0"/>
                  <a:t>data structure/algorithm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prove </a:t>
                </a:r>
                <a:r>
                  <a:rPr lang="en-US" sz="1800" dirty="0"/>
                  <a:t>that the above mentioned assertion holds after </a:t>
                </a:r>
                <a:r>
                  <a:rPr lang="en-US" sz="1800" dirty="0" smtClean="0"/>
                  <a:t>each </a:t>
                </a:r>
                <a:r>
                  <a:rPr lang="en-US" sz="1800" b="1" dirty="0" smtClean="0"/>
                  <a:t>Add</a:t>
                </a:r>
                <a:r>
                  <a:rPr lang="en-US" sz="1800" dirty="0" smtClean="0"/>
                  <a:t>() </a:t>
                </a:r>
                <a:r>
                  <a:rPr lang="en-US" sz="1800" dirty="0"/>
                  <a:t>operation. </a:t>
                </a:r>
                <a:r>
                  <a:rPr lang="en-US" sz="18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(Do it as a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(4-5 sentences only)).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15400" cy="4525963"/>
              </a:xfrm>
              <a:blipFill rotWithShape="1">
                <a:blip r:embed="rId2"/>
                <a:stretch>
                  <a:fillRect l="-616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0" y="3593068"/>
            <a:ext cx="6469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 err="1"/>
              <a:t>val</a:t>
            </a:r>
            <a:r>
              <a:rPr lang="en-US" u="sng" dirty="0"/>
              <a:t>(</a:t>
            </a:r>
            <a:r>
              <a:rPr lang="en-US" b="1" u="sng" dirty="0">
                <a:solidFill>
                  <a:srgbClr val="0070C0"/>
                </a:solidFill>
              </a:rPr>
              <a:t>u</a:t>
            </a:r>
            <a:r>
              <a:rPr lang="en-US" u="sng" dirty="0"/>
              <a:t>) + the sum of </a:t>
            </a:r>
            <a:r>
              <a:rPr lang="en-US" b="1" u="sng" dirty="0" err="1">
                <a:solidFill>
                  <a:srgbClr val="C00000"/>
                </a:solidFill>
              </a:rPr>
              <a:t>incr</a:t>
            </a:r>
            <a:r>
              <a:rPr lang="en-US" u="sng" dirty="0"/>
              <a:t>() fields on all nodes from </a:t>
            </a:r>
            <a:r>
              <a:rPr lang="en-US" b="1" u="sng" dirty="0">
                <a:solidFill>
                  <a:srgbClr val="0070C0"/>
                </a:solidFill>
              </a:rPr>
              <a:t>u </a:t>
            </a:r>
            <a:r>
              <a:rPr lang="en-US" u="sng" dirty="0"/>
              <a:t>to the root of </a:t>
            </a:r>
            <a:r>
              <a:rPr lang="en-US" b="1" u="sng" dirty="0">
                <a:solidFill>
                  <a:srgbClr val="7030A0"/>
                </a:solidFill>
              </a:rPr>
              <a:t>T</a:t>
            </a:r>
            <a:r>
              <a:rPr lang="en-US" u="sn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6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Modify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pseudo-code of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Report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 </a:t>
                </a:r>
                <a:r>
                  <a:rPr lang="en-US" sz="2000" dirty="0"/>
                  <a:t>suitably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dirty="0" err="1" smtClean="0"/>
                  <a:t>s.t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it reports the correct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Revisit the previous slide.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2.     Modify the pseudo-code of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,</a:t>
                </a:r>
                <a:r>
                  <a:rPr lang="en-US" sz="2000" b="1" dirty="0"/>
                  <a:t> x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You need to consider the field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</a:t>
                </a:r>
                <a:r>
                  <a:rPr lang="en-US" sz="2000" dirty="0" smtClean="0"/>
                  <a:t>on the path from root to the newly inserted node containing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. There are two options: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Option 1</a:t>
                </a:r>
                <a:r>
                  <a:rPr lang="en-US" sz="2000" dirty="0" smtClean="0"/>
                  <a:t>: You subtract the value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</a:t>
                </a:r>
                <a:r>
                  <a:rPr lang="en-US" sz="2000" dirty="0" smtClean="0"/>
                  <a:t> field of each node on this path from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, and store that value at the newly inserted leaf node.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Option 2</a:t>
                </a:r>
                <a:r>
                  <a:rPr lang="en-US" sz="2000" dirty="0" smtClean="0"/>
                  <a:t>: Propagate the </a:t>
                </a:r>
                <a:r>
                  <a:rPr lang="en-US" sz="2000" i="1" dirty="0" smtClean="0"/>
                  <a:t>influence</a:t>
                </a:r>
                <a:r>
                  <a:rPr lang="en-US" sz="2000" dirty="0" smtClean="0"/>
                  <a:t>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 smtClean="0"/>
                  <a:t>() field of each node on the path downward </a:t>
                </a:r>
                <a:r>
                  <a:rPr lang="en-US" sz="2000" i="1" dirty="0" smtClean="0"/>
                  <a:t>lazily</a:t>
                </a:r>
                <a:r>
                  <a:rPr lang="en-US" sz="2000" dirty="0" smtClean="0"/>
                  <a:t> such that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</a:t>
                </a:r>
                <a:r>
                  <a:rPr lang="en-US" sz="2000" dirty="0" smtClean="0"/>
                  <a:t>field of all nodes on the path become 0.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In this case, the newly inserted node has value =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r="-222" b="-20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2:  sequence of </a:t>
            </a:r>
            <a:r>
              <a:rPr lang="en-US" sz="3600" b="1" dirty="0" smtClean="0">
                <a:solidFill>
                  <a:srgbClr val="C00000"/>
                </a:solidFill>
              </a:rPr>
              <a:t>bits</a:t>
            </a:r>
            <a:r>
              <a:rPr lang="en-US" sz="3600" b="1" dirty="0" smtClean="0">
                <a:solidFill>
                  <a:srgbClr val="7030A0"/>
                </a:solidFill>
              </a:rPr>
              <a:t> 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Flip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smtClean="0"/>
                  <a:t>Flip all bits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(</a:t>
                </a:r>
                <a:r>
                  <a:rPr lang="en-US" sz="2000" dirty="0"/>
                  <a:t>Do it as a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3: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): Report the smallest element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(</a:t>
                </a:r>
                <a:r>
                  <a:rPr lang="en-US" sz="2000" dirty="0"/>
                  <a:t>Do it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Orthogonal Range searching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Hopefully you have got a fair amount of understanding of augmenting a BST by now. Think over this problem for a while before proceeding further.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Orthogonal</a:t>
            </a:r>
            <a:r>
              <a:rPr lang="en-US" sz="4000" b="1" dirty="0" smtClean="0"/>
              <a:t> 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</a:t>
                </a:r>
                <a:r>
                  <a:rPr lang="en-US" sz="2000" dirty="0" smtClean="0"/>
                  <a:t>: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Query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Preprocessing time 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6705600" y="4800600"/>
            <a:ext cx="2133600" cy="650748"/>
          </a:xfrm>
          <a:prstGeom prst="borderCallout2">
            <a:avLst>
              <a:gd name="adj1" fmla="val 53022"/>
              <a:gd name="adj2" fmla="val 1075"/>
              <a:gd name="adj3" fmla="val 54735"/>
              <a:gd name="adj4" fmla="val -15622"/>
              <a:gd name="adj5" fmla="val 174190"/>
              <a:gd name="adj6" fmla="val -1626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No. of points in query rectangle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fundamental </a:t>
            </a:r>
            <a:r>
              <a:rPr lang="en-US" sz="3200" b="1" dirty="0">
                <a:solidFill>
                  <a:srgbClr val="C00000"/>
                </a:solidFill>
              </a:rPr>
              <a:t>question</a:t>
            </a:r>
            <a:r>
              <a:rPr lang="en-US" sz="3200" b="1" dirty="0"/>
              <a:t> </a:t>
            </a:r>
            <a:r>
              <a:rPr lang="en-US" sz="3200" b="1" dirty="0" smtClean="0"/>
              <a:t>we answered in last class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What </a:t>
            </a:r>
            <a:r>
              <a:rPr lang="en-US" sz="2000" dirty="0"/>
              <a:t>makes BST </a:t>
            </a:r>
            <a:r>
              <a:rPr lang="en-US" sz="2000" b="1" dirty="0"/>
              <a:t>pervasive</a:t>
            </a:r>
            <a:r>
              <a:rPr lang="en-US" sz="2000" dirty="0"/>
              <a:t> in the world of data structures ?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Answer</a:t>
            </a:r>
            <a:r>
              <a:rPr lang="en-US" sz="2400" dirty="0" smtClean="0"/>
              <a:t>: </a:t>
            </a:r>
            <a:r>
              <a:rPr lang="en-US" sz="2000" i="1" dirty="0" smtClean="0"/>
              <a:t>Augmentation</a:t>
            </a:r>
            <a:r>
              <a:rPr lang="en-US" sz="2000" dirty="0" smtClean="0"/>
              <a:t> :  “storing extra fields at each node”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472" y="2727960"/>
            <a:ext cx="4569122" cy="3291840"/>
            <a:chOff x="2590472" y="2727960"/>
            <a:chExt cx="4569122" cy="3291840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/>
          <p:cNvGrpSpPr/>
          <p:nvPr/>
        </p:nvGrpSpPr>
        <p:grpSpPr>
          <a:xfrm>
            <a:off x="2732938" y="2807227"/>
            <a:ext cx="4573533" cy="3136373"/>
            <a:chOff x="2784177" y="2797108"/>
            <a:chExt cx="4573533" cy="3136373"/>
          </a:xfrm>
        </p:grpSpPr>
        <p:grpSp>
          <p:nvGrpSpPr>
            <p:cNvPr id="52" name="Group 51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Arrow 10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ight Arrow 115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82457" y="2145268"/>
            <a:ext cx="2551943" cy="369332"/>
            <a:chOff x="5982457" y="2145268"/>
            <a:chExt cx="2551943" cy="369332"/>
          </a:xfrm>
        </p:grpSpPr>
        <p:sp>
          <p:nvSpPr>
            <p:cNvPr id="142" name="TextBox 141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4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Orthogonal 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Report all points in the rectangle defined by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4200" y="3938239"/>
            <a:ext cx="481157" cy="1929161"/>
            <a:chOff x="3124200" y="3938239"/>
            <a:chExt cx="481157" cy="1929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393823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9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614843" y="3950319"/>
            <a:ext cx="481157" cy="1905413"/>
            <a:chOff x="5614843" y="3950319"/>
            <a:chExt cx="481157" cy="190541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820007" y="395031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7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1447800" y="3733800"/>
            <a:ext cx="1905000" cy="369332"/>
            <a:chOff x="1447800" y="3733800"/>
            <a:chExt cx="1905000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828800" y="3938239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1447800" y="2602468"/>
            <a:ext cx="1905000" cy="369332"/>
            <a:chOff x="1447800" y="2602468"/>
            <a:chExt cx="1905000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28800" y="2819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Orthogonal Range searching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Idea: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Let us simplify the queries to one dimension only.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RangeSearch(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Report all points </a:t>
                </a:r>
                <a:r>
                  <a:rPr lang="en-US" sz="2000" dirty="0" smtClean="0"/>
                  <a:t>whose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-coordinate lie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000" dirty="0" smtClean="0"/>
                  <a:t>What data structure to use for this simplified query?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 simple BST storing points according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 </a:t>
                </a:r>
                <a:r>
                  <a:rPr lang="en-US" sz="2000" dirty="0" smtClean="0"/>
                  <a:t>will do the job.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67200" y="2438400"/>
            <a:ext cx="609600" cy="762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 smtClean="0"/>
                  <a:t>-coordinates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0" y="2111282"/>
                <a:ext cx="3810000" cy="13969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View the entire tree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 from perspective of the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to the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root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algn="ctr"/>
                <a:r>
                  <a:rPr lang="en-US" sz="1600" dirty="0" smtClean="0">
                    <a:solidFill>
                      <a:srgbClr val="C00000"/>
                    </a:solidFill>
                  </a:rPr>
                  <a:t>How will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look like ?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282"/>
                <a:ext cx="3810000" cy="13969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481157" cy="521732"/>
            <a:chOff x="4876800" y="4583668"/>
            <a:chExt cx="481157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127" t="-8333" r="-227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316779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2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21" name="Oval 120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4" name="Oval 123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loud Callout 87"/>
              <p:cNvSpPr/>
              <p:nvPr/>
            </p:nvSpPr>
            <p:spPr>
              <a:xfrm>
                <a:off x="0" y="2413306"/>
                <a:ext cx="3276600" cy="1464784"/>
              </a:xfrm>
              <a:prstGeom prst="cloudCallout">
                <a:avLst>
                  <a:gd name="adj1" fmla="val -24537"/>
                  <a:gd name="adj2" fmla="val 769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What are the nodes whose points have x-coordinate in 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8" name="Cloud Callout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3306"/>
                <a:ext cx="3276600" cy="1464784"/>
              </a:xfrm>
              <a:prstGeom prst="cloudCallout">
                <a:avLst>
                  <a:gd name="adj1" fmla="val -24537"/>
                  <a:gd name="adj2" fmla="val 76915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02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</a:t>
            </a:r>
            <a:r>
              <a:rPr lang="en-US" sz="2400" dirty="0" smtClean="0"/>
              <a:t>x-coordinates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Suitably </a:t>
            </a:r>
            <a:r>
              <a:rPr lang="en-US" sz="1800" dirty="0" smtClean="0">
                <a:solidFill>
                  <a:srgbClr val="7030A0"/>
                </a:solidFill>
              </a:rPr>
              <a:t>augment</a:t>
            </a:r>
            <a:r>
              <a:rPr lang="en-US" sz="1800" dirty="0" smtClean="0"/>
              <a:t> each node…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Oval 121"/>
          <p:cNvSpPr/>
          <p:nvPr/>
        </p:nvSpPr>
        <p:spPr>
          <a:xfrm>
            <a:off x="4648200" y="2965554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How to efficiently do </a:t>
                </a:r>
              </a:p>
              <a:p>
                <a:r>
                  <a:rPr lang="en-US" b="1" dirty="0" err="1" smtClean="0"/>
                  <a:t>RangeSearch</a:t>
                </a:r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b="1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11" t="-3704" r="-224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1" y="2590800"/>
            <a:ext cx="3516358" cy="2019300"/>
            <a:chOff x="1" y="2590800"/>
            <a:chExt cx="3516358" cy="2019300"/>
          </a:xfrm>
          <a:solidFill>
            <a:schemeClr val="accent1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Down Ribbon 99"/>
                <p:cNvSpPr/>
                <p:nvPr/>
              </p:nvSpPr>
              <p:spPr>
                <a:xfrm>
                  <a:off x="1" y="2869589"/>
                  <a:ext cx="3516358" cy="1740511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2060"/>
                      </a:solidFill>
                    </a:rPr>
                    <a:t>These are the only nodes whose points may </a:t>
                  </a:r>
                  <a:r>
                    <a:rPr lang="en-US" sz="1600" u="sng" dirty="0" smtClean="0">
                      <a:solidFill>
                        <a:srgbClr val="002060"/>
                      </a:solidFill>
                    </a:rPr>
                    <a:t>possibly</a:t>
                  </a:r>
                  <a:r>
                    <a:rPr lang="en-US" sz="1600" dirty="0" smtClean="0">
                      <a:solidFill>
                        <a:srgbClr val="002060"/>
                      </a:solidFill>
                    </a:rPr>
                    <a:t> belong to the query rectangle (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)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But how to retrieve them efficiently</a:t>
                  </a:r>
                  <a:r>
                    <a:rPr lang="en-US" sz="1600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?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Down Ribbon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869589"/>
                  <a:ext cx="3516358" cy="1740511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6"/>
                  <a:stretch>
                    <a:fillRect b="-69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Smiley Face 100"/>
            <p:cNvSpPr/>
            <p:nvPr/>
          </p:nvSpPr>
          <p:spPr>
            <a:xfrm>
              <a:off x="1524000" y="2590800"/>
              <a:ext cx="533400" cy="576123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01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430730" y="3886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343400" y="3429000"/>
            <a:ext cx="4191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should we </a:t>
            </a:r>
            <a:r>
              <a:rPr lang="en-US" sz="3200" b="1" dirty="0" smtClean="0">
                <a:solidFill>
                  <a:srgbClr val="7030A0"/>
                </a:solidFill>
              </a:rPr>
              <a:t>augment</a:t>
            </a:r>
            <a:r>
              <a:rPr lang="en-US" sz="3200" b="1" dirty="0" smtClean="0"/>
              <a:t> each node?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2590800"/>
            <a:ext cx="2209800" cy="2133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76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67200" y="2667000"/>
            <a:ext cx="76200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1000" y="2971800"/>
            <a:ext cx="8382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Color-bit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4343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90800" y="4343400"/>
            <a:ext cx="10668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057400" y="5181600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715000" y="5233973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91000" y="3276600"/>
            <a:ext cx="8382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Y-tree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7086600" y="1981200"/>
            <a:ext cx="1676400" cy="223362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endCxn id="20" idx="0"/>
          </p:cNvCxnSpPr>
          <p:nvPr/>
        </p:nvCxnSpPr>
        <p:spPr>
          <a:xfrm flipV="1">
            <a:off x="5014164" y="3098014"/>
            <a:ext cx="1793823" cy="388601"/>
          </a:xfrm>
          <a:prstGeom prst="curvedConnector3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26"/>
          <p:cNvSpPr/>
          <p:nvPr/>
        </p:nvSpPr>
        <p:spPr>
          <a:xfrm>
            <a:off x="7467600" y="4343400"/>
            <a:ext cx="1447800" cy="1066800"/>
          </a:xfrm>
          <a:prstGeom prst="borderCallout1">
            <a:avLst>
              <a:gd name="adj1" fmla="val 2368"/>
              <a:gd name="adj2" fmla="val 50204"/>
              <a:gd name="adj3" fmla="val -820"/>
              <a:gd name="adj4" fmla="val 500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BST storing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) according to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-coordinate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3400" y="4648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38200" y="2666999"/>
            <a:ext cx="384048" cy="4062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4958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dirty="0"/>
              <a:t>)</a:t>
            </a:r>
          </a:p>
        </p:txBody>
      </p:sp>
      <p:sp>
        <p:nvSpPr>
          <p:cNvPr id="24" name="Down Ribbon 23"/>
          <p:cNvSpPr/>
          <p:nvPr/>
        </p:nvSpPr>
        <p:spPr>
          <a:xfrm>
            <a:off x="69695" y="1612866"/>
            <a:ext cx="3283105" cy="1282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Augment each 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with a pointer to another </a:t>
            </a:r>
            <a:r>
              <a:rPr lang="en-US" sz="1600" b="1" dirty="0">
                <a:solidFill>
                  <a:schemeClr val="tx1"/>
                </a:solidFill>
              </a:rPr>
              <a:t>BST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storing all </a:t>
            </a:r>
            <a:r>
              <a:rPr lang="en-US" sz="1600" dirty="0">
                <a:solidFill>
                  <a:schemeClr val="tx1"/>
                </a:solidFill>
              </a:rPr>
              <a:t>points of 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according  to  </a:t>
            </a:r>
            <a:r>
              <a:rPr lang="en-US" sz="1600" dirty="0" smtClean="0">
                <a:solidFill>
                  <a:srgbClr val="C00000"/>
                </a:solidFill>
              </a:rPr>
              <a:t>y</a:t>
            </a:r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</a:rPr>
              <a:t>oordinates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 animBg="1"/>
      <p:bldP spid="2" grpId="0"/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19" grpId="0" animBg="1"/>
      <p:bldP spid="20" grpId="0" animBg="1"/>
      <p:bldP spid="27" grpId="0" animBg="1"/>
      <p:bldP spid="23" grpId="0"/>
      <p:bldP spid="5" grpId="0" animBg="1"/>
      <p:bldP spid="7" grpId="0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</a:t>
                </a:r>
                <a:r>
                  <a:rPr lang="en-US" sz="3600" b="1" dirty="0" smtClean="0"/>
                  <a:t/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r>
                  <a:rPr lang="en-US" sz="2000" dirty="0" smtClean="0"/>
                  <a:t>For each </a:t>
                </a:r>
                <a:r>
                  <a:rPr lang="en-US" sz="2000" dirty="0" err="1" smtClean="0"/>
                  <a:t>subtree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  <a:r>
                  <a:rPr lang="en-US" sz="2000" dirty="0" smtClean="0"/>
                  <a:t> whose all points belong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perform </a:t>
                </a:r>
                <a:r>
                  <a:rPr lang="en-US" sz="2000" b="1" dirty="0" err="1" smtClean="0"/>
                  <a:t>RangeSearch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Y-tree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3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2" name="Oval 121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Isosceles Triangle 123"/>
          <p:cNvSpPr/>
          <p:nvPr/>
        </p:nvSpPr>
        <p:spPr>
          <a:xfrm rot="16200000">
            <a:off x="4572000" y="37218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4279114" y="41790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>
            <a:off x="4255286" y="50172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4202914" y="59316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rot="16200000">
            <a:off x="5626886" y="54744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 rot="16200000">
            <a:off x="5650714" y="46362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 rot="16200000">
            <a:off x="5269714" y="41790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 rot="16200000">
            <a:off x="4964914" y="37218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For each </a:t>
                </a:r>
                <a:r>
                  <a:rPr lang="en-US" sz="2000" dirty="0" err="1" smtClean="0"/>
                  <a:t>subtree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  <a:r>
                  <a:rPr lang="en-US" sz="2000" dirty="0" smtClean="0"/>
                  <a:t> whose points belong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), perform </a:t>
                </a:r>
                <a:r>
                  <a:rPr lang="en-US" sz="2000" b="1" dirty="0" err="1" smtClean="0"/>
                  <a:t>RangeSearch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Y-tree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2" name="Oval 121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Isosceles Triangle 123"/>
          <p:cNvSpPr/>
          <p:nvPr/>
        </p:nvSpPr>
        <p:spPr>
          <a:xfrm rot="16200000">
            <a:off x="4572000" y="37218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4279114" y="41790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>
            <a:off x="4255286" y="50172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4202914" y="59316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rot="16200000">
            <a:off x="5626886" y="54744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 rot="16200000">
            <a:off x="5650714" y="46362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 rot="16200000">
            <a:off x="5269714" y="41790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 rot="16200000">
            <a:off x="4964914" y="37218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0" y="2481139"/>
                <a:ext cx="3810000" cy="163366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There are only O(log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such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subtrees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on which we perform </a:t>
                </a:r>
              </a:p>
              <a:p>
                <a:pPr algn="ctr"/>
                <a:r>
                  <a:rPr lang="en-US" sz="1600" b="1" dirty="0" err="1" smtClean="0">
                    <a:solidFill>
                      <a:schemeClr val="tx1"/>
                    </a:solidFill>
                  </a:rPr>
                  <a:t>RangeSearch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Y-tree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600" dirty="0">
                    <a:solidFill>
                      <a:schemeClr val="tx1"/>
                    </a:solidFill>
                  </a:rPr>
                  <a:t>),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81139"/>
                <a:ext cx="3810000" cy="163366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Write a neat &amp; compact pseudo-code of  </a:t>
                </a:r>
                <a:r>
                  <a:rPr lang="en-US" sz="2000" b="1" dirty="0"/>
                  <a:t>RangeSearch(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b="1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</a:t>
                </a:r>
                <a:r>
                  <a:rPr lang="en-US" sz="2000" dirty="0"/>
                  <a:t>that the query time </a:t>
                </a:r>
                <a:r>
                  <a:rPr lang="en-US" sz="2000" dirty="0" smtClean="0"/>
                  <a:t>for orthogonal range searching is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DATA structures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sequences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Space</a:t>
            </a:r>
            <a:r>
              <a:rPr lang="en-US" sz="3600" b="1" dirty="0" smtClean="0">
                <a:solidFill>
                  <a:srgbClr val="002060"/>
                </a:solidFill>
              </a:rPr>
              <a:t> of the data structure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Consider all the nodes at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19450" y="2209800"/>
            <a:ext cx="5490169" cy="4343400"/>
            <a:chOff x="3219450" y="2209800"/>
            <a:chExt cx="5490169" cy="4343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419600" y="2438400"/>
              <a:ext cx="4604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67200" y="2743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3048000"/>
              <a:ext cx="121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10000" y="3352800"/>
              <a:ext cx="167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1"/>
              <a:endCxn id="5" idx="5"/>
            </p:cNvCxnSpPr>
            <p:nvPr/>
          </p:nvCxnSpPr>
          <p:spPr>
            <a:xfrm>
              <a:off x="3219450" y="4267200"/>
              <a:ext cx="2933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54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7114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62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314" y="313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383076" y="40386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076" y="40386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2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96200" y="6183868"/>
                  <a:ext cx="10134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/>
                      </a:solidFill>
                    </a:rPr>
                    <a:t>O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(Log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6183868"/>
                  <a:ext cx="101341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22" t="-8197" r="-96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 rot="5400000">
              <a:off x="4601072" y="36285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3599677">
              <a:off x="6060540" y="35523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3599677">
              <a:off x="6883773" y="470385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4601072" y="468894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</p:grpSp>
      <p:sp>
        <p:nvSpPr>
          <p:cNvPr id="37" name="Oval 36"/>
          <p:cNvSpPr/>
          <p:nvPr/>
        </p:nvSpPr>
        <p:spPr>
          <a:xfrm>
            <a:off x="40386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42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79437" y="6412468"/>
            <a:ext cx="2564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BST before 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Space</a:t>
            </a:r>
            <a:r>
              <a:rPr lang="en-US" sz="3600" b="1" dirty="0" smtClean="0">
                <a:solidFill>
                  <a:srgbClr val="002060"/>
                </a:solidFill>
              </a:rPr>
              <a:t> of the data structure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Consider all the nodes at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 err="1" smtClean="0"/>
                  <a:t>subtrees</a:t>
                </a:r>
                <a:r>
                  <a:rPr lang="en-US" sz="2000" dirty="0" smtClean="0"/>
                  <a:t> rooted at each node of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disjoint.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 smtClean="0"/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Total space due to the </a:t>
                </a:r>
                <a:r>
                  <a:rPr lang="en-US" sz="2000" b="1" dirty="0" smtClean="0"/>
                  <a:t>y-trees</a:t>
                </a:r>
                <a:r>
                  <a:rPr lang="en-US" sz="2000" dirty="0" smtClean="0"/>
                  <a:t> built at nodes of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386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42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19450" y="4267200"/>
            <a:ext cx="293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3076" y="40386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076" y="4038600"/>
                <a:ext cx="32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743200" y="4343400"/>
            <a:ext cx="3810000" cy="2209800"/>
            <a:chOff x="2743200" y="4343400"/>
            <a:chExt cx="3810000" cy="2209800"/>
          </a:xfrm>
        </p:grpSpPr>
        <p:sp>
          <p:nvSpPr>
            <p:cNvPr id="7" name="Isosceles Triangle 6"/>
            <p:cNvSpPr/>
            <p:nvPr/>
          </p:nvSpPr>
          <p:spPr>
            <a:xfrm>
              <a:off x="27432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36576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47244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7150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0200" y="468894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0" y="3657600"/>
            <a:ext cx="3279806" cy="457200"/>
            <a:chOff x="3048000" y="3657600"/>
            <a:chExt cx="3279806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048000" y="37338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7338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891776" y="3733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338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58577" y="37454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7" y="37454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/>
            <p:cNvSpPr txBox="1"/>
            <p:nvPr/>
          </p:nvSpPr>
          <p:spPr>
            <a:xfrm>
              <a:off x="5410200" y="365760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49177" y="3733800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177" y="3733800"/>
                  <a:ext cx="3786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895600" y="5562600"/>
            <a:ext cx="3506804" cy="381000"/>
            <a:chOff x="2895600" y="5562600"/>
            <a:chExt cx="350680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95600" y="5574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74268"/>
                  <a:ext cx="497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922413" y="5574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413" y="5574268"/>
                  <a:ext cx="497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913013" y="5562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013" y="5562600"/>
                  <a:ext cx="497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46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903613" y="5562600"/>
                  <a:ext cx="498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613" y="5562600"/>
                  <a:ext cx="4987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585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379437" y="6412468"/>
            <a:ext cx="2564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BST before augmentation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24200" y="3886201"/>
            <a:ext cx="2209800" cy="838200"/>
            <a:chOff x="3124200" y="3886201"/>
            <a:chExt cx="2209800" cy="838200"/>
          </a:xfrm>
        </p:grpSpPr>
        <p:sp>
          <p:nvSpPr>
            <p:cNvPr id="55" name="Isosceles Triangle 54"/>
            <p:cNvSpPr/>
            <p:nvPr/>
          </p:nvSpPr>
          <p:spPr>
            <a:xfrm rot="16200000">
              <a:off x="38100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227213" y="41264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213" y="4126468"/>
                  <a:ext cx="4971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038600" y="3886201"/>
            <a:ext cx="2209800" cy="838200"/>
            <a:chOff x="4038600" y="3886201"/>
            <a:chExt cx="2209800" cy="838200"/>
          </a:xfrm>
        </p:grpSpPr>
        <p:sp>
          <p:nvSpPr>
            <p:cNvPr id="56" name="Isosceles Triangle 55"/>
            <p:cNvSpPr/>
            <p:nvPr/>
          </p:nvSpPr>
          <p:spPr>
            <a:xfrm rot="16200000">
              <a:off x="47244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217813" y="41264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813" y="4126468"/>
                  <a:ext cx="4971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05400" y="3886201"/>
            <a:ext cx="2209800" cy="838200"/>
            <a:chOff x="5105400" y="3886201"/>
            <a:chExt cx="2209800" cy="838200"/>
          </a:xfrm>
        </p:grpSpPr>
        <p:sp>
          <p:nvSpPr>
            <p:cNvPr id="57" name="Isosceles Triangle 56"/>
            <p:cNvSpPr/>
            <p:nvPr/>
          </p:nvSpPr>
          <p:spPr>
            <a:xfrm rot="16200000">
              <a:off x="57912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1148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114800"/>
                  <a:ext cx="49718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6096000" y="3886201"/>
            <a:ext cx="2209800" cy="838200"/>
            <a:chOff x="6096000" y="3886201"/>
            <a:chExt cx="2209800" cy="838200"/>
          </a:xfrm>
        </p:grpSpPr>
        <p:sp>
          <p:nvSpPr>
            <p:cNvPr id="58" name="Isosceles Triangle 57"/>
            <p:cNvSpPr/>
            <p:nvPr/>
          </p:nvSpPr>
          <p:spPr>
            <a:xfrm rot="16200000">
              <a:off x="67818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26009" y="4114800"/>
                  <a:ext cx="498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009" y="4114800"/>
                  <a:ext cx="498791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own Ribbon 19"/>
              <p:cNvSpPr/>
              <p:nvPr/>
            </p:nvSpPr>
            <p:spPr>
              <a:xfrm>
                <a:off x="0" y="3842266"/>
                <a:ext cx="3124200" cy="15679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Since there are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levels, so total space occupied by the entire data structure is </a:t>
                </a:r>
              </a:p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2266"/>
                <a:ext cx="3124200" cy="15679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 b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6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Total time to build </a:t>
            </a:r>
            <a:r>
              <a:rPr lang="en-US" sz="3600" b="1" dirty="0" smtClean="0">
                <a:solidFill>
                  <a:srgbClr val="002060"/>
                </a:solidFill>
              </a:rPr>
              <a:t>the </a:t>
            </a:r>
            <a:r>
              <a:rPr lang="en-US" sz="3600" b="1" dirty="0">
                <a:solidFill>
                  <a:srgbClr val="002060"/>
                </a:solidFill>
              </a:rPr>
              <a:t>data </a:t>
            </a:r>
            <a:r>
              <a:rPr lang="en-US" sz="3600" b="1" dirty="0" smtClean="0">
                <a:solidFill>
                  <a:srgbClr val="002060"/>
                </a:solidFill>
              </a:rPr>
              <a:t>structure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It follows from the space analysis that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is sufficient to build the entire data structure.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Interestingly, we can build it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 it as a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 smtClean="0"/>
                  <a:t>: (the following slide)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Please see it only after making a sincere attempt on your.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idea is to build the </a:t>
                </a:r>
                <a:r>
                  <a:rPr lang="en-US" sz="2000" b="1" dirty="0" smtClean="0"/>
                  <a:t>y-trees</a:t>
                </a:r>
                <a:r>
                  <a:rPr lang="en-US" sz="2000" dirty="0" smtClean="0"/>
                  <a:t> at various levels in a </a:t>
                </a:r>
                <a:r>
                  <a:rPr lang="en-US" sz="2000" b="1" dirty="0" smtClean="0"/>
                  <a:t>bottom up </a:t>
                </a:r>
                <a:r>
                  <a:rPr lang="en-US" sz="2000" dirty="0" smtClean="0"/>
                  <a:t>fashion.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Total time to build </a:t>
            </a:r>
            <a:r>
              <a:rPr lang="en-US" sz="3600" b="1" dirty="0" smtClean="0">
                <a:solidFill>
                  <a:srgbClr val="002060"/>
                </a:solidFill>
              </a:rPr>
              <a:t>the </a:t>
            </a:r>
            <a:r>
              <a:rPr lang="en-US" sz="3600" b="1" dirty="0">
                <a:solidFill>
                  <a:srgbClr val="002060"/>
                </a:solidFill>
              </a:rPr>
              <a:t>data </a:t>
            </a:r>
            <a:r>
              <a:rPr lang="en-US" sz="3600" b="1" dirty="0" smtClean="0">
                <a:solidFill>
                  <a:srgbClr val="002060"/>
                </a:solidFill>
              </a:rPr>
              <a:t>structure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05000" y="3886200"/>
            <a:ext cx="3619500" cy="2895600"/>
            <a:chOff x="1905000" y="3886200"/>
            <a:chExt cx="3619500" cy="2895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590800" y="5257800"/>
              <a:ext cx="2933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038600" y="4343400"/>
              <a:ext cx="914400" cy="9144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2590800" y="4343400"/>
              <a:ext cx="1066800" cy="9144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>
              <a:off x="2057400" y="5181600"/>
              <a:ext cx="1143000" cy="15478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343400" y="5233973"/>
              <a:ext cx="1143000" cy="15478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3886200"/>
              <a:ext cx="533400" cy="533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90800" y="4114800"/>
              <a:ext cx="2933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86000" y="38862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8862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64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905000" y="5040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040868"/>
                  <a:ext cx="73609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35312" y="3974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en-US" i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90800" y="4648201"/>
            <a:ext cx="1547827" cy="1143000"/>
            <a:chOff x="2590800" y="4648201"/>
            <a:chExt cx="1547827" cy="1143000"/>
          </a:xfrm>
        </p:grpSpPr>
        <p:sp>
          <p:nvSpPr>
            <p:cNvPr id="14" name="Isosceles Triangle 13"/>
            <p:cNvSpPr/>
            <p:nvPr/>
          </p:nvSpPr>
          <p:spPr>
            <a:xfrm rot="16200000">
              <a:off x="2793214" y="4445787"/>
              <a:ext cx="1143000" cy="154782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505200" y="5257800"/>
                  <a:ext cx="492378" cy="407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257800"/>
                  <a:ext cx="492378" cy="40735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3030" r="-14815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876800" y="4648201"/>
            <a:ext cx="1547827" cy="1143000"/>
            <a:chOff x="4876800" y="4648201"/>
            <a:chExt cx="1547827" cy="1143000"/>
          </a:xfrm>
        </p:grpSpPr>
        <p:sp>
          <p:nvSpPr>
            <p:cNvPr id="15" name="Isosceles Triangle 14"/>
            <p:cNvSpPr/>
            <p:nvPr/>
          </p:nvSpPr>
          <p:spPr>
            <a:xfrm rot="16200000">
              <a:off x="5079214" y="4445787"/>
              <a:ext cx="1143000" cy="154782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08421" y="5257800"/>
                  <a:ext cx="492379" cy="407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421" y="5257800"/>
                  <a:ext cx="492379" cy="40735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3030" r="-16049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114800" y="3581401"/>
            <a:ext cx="2640815" cy="1028701"/>
            <a:chOff x="4114800" y="3581401"/>
            <a:chExt cx="2640815" cy="1028701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4920857" y="2775344"/>
              <a:ext cx="1028701" cy="2640815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096000" y="3886200"/>
                  <a:ext cx="492378" cy="394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86200"/>
                  <a:ext cx="492378" cy="394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4815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68376" y="1295400"/>
                <a:ext cx="3789624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time total </a:t>
                </a:r>
                <a:r>
                  <a:rPr lang="en-US" sz="2000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76" y="1295400"/>
                <a:ext cx="3789624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Down Ribbon 26"/>
              <p:cNvSpPr/>
              <p:nvPr/>
            </p:nvSpPr>
            <p:spPr>
              <a:xfrm>
                <a:off x="-38100" y="2362200"/>
                <a:ext cx="3848100" cy="1219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Merge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{p}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to produce points sorted along y-directions. 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will now take O(|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|) time. Done!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Down Ribbon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2362200"/>
                <a:ext cx="3848100" cy="1219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4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Sequence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under the following operations.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): report minimum element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i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/>
                  <a:t>Flip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Flip all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r="-296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5029200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5498068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Representing sequence using a BST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 smtClean="0"/>
                  <a:t>How to perform the basic  operations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By suitably augmentation: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“Keep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field in each node”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13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895600" y="2678668"/>
            <a:ext cx="4295204" cy="2655332"/>
            <a:chOff x="2895600" y="2678668"/>
            <a:chExt cx="4295204" cy="2655332"/>
          </a:xfrm>
        </p:grpSpPr>
        <p:sp>
          <p:nvSpPr>
            <p:cNvPr id="5" name="Rounded Rectangle 4"/>
            <p:cNvSpPr/>
            <p:nvPr/>
          </p:nvSpPr>
          <p:spPr>
            <a:xfrm>
              <a:off x="4953000" y="2678668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581400" y="3505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8956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1910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572000" y="5027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220396" y="3503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5626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8580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25196" y="2297668"/>
            <a:ext cx="1519821" cy="371348"/>
            <a:chOff x="6525196" y="2297668"/>
            <a:chExt cx="1519821" cy="371348"/>
          </a:xfrm>
        </p:grpSpPr>
        <p:sp>
          <p:nvSpPr>
            <p:cNvPr id="97" name="Rounded Rectangle 96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34200" y="2297668"/>
              <a:ext cx="111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 size field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16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found</a:t>
                </a:r>
                <a:r>
                  <a:rPr lang="en-US" sz="2000" dirty="0" smtClean="0"/>
                  <a:t>=false;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/>
                  <a:t>While( </a:t>
                </a:r>
                <a:r>
                  <a:rPr lang="en-US" sz="2000" dirty="0" smtClean="0"/>
                  <a:t>not</a:t>
                </a:r>
                <a:r>
                  <a:rPr lang="en-US" sz="2000" b="1" dirty="0" smtClean="0"/>
                  <a:t> found)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s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  ;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dirty="0" smtClean="0">
                    <a:sym typeface="Wingdings" pitchFamily="2" charset="2"/>
                  </a:rPr>
                  <a:t>{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</a:t>
                </a:r>
                <a:r>
                  <a:rPr lang="en-US" sz="2000" dirty="0" smtClean="0"/>
                  <a:t>return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>
                    <a:sym typeface="Wingdings" pitchFamily="2" charset="2"/>
                  </a:rPr>
                  <a:t>val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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found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9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35957" y="4421743"/>
                <a:ext cx="234916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size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 smtClean="0">
                    <a:sym typeface="Wingdings" pitchFamily="2" charset="2"/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7" y="4421743"/>
                <a:ext cx="23491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35957" y="4791075"/>
                <a:ext cx="13644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7" y="4791075"/>
                <a:ext cx="13644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71" t="-9836" r="-6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76400" y="2667000"/>
            <a:ext cx="2571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ym typeface="Wingdings" pitchFamily="2" charset="2"/>
              </a:rPr>
              <a:t>left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)=NULL)    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; 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9" grpId="0" animBg="1"/>
      <p:bldP spid="10" grpId="0" animBg="1"/>
      <p:bldP spid="2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x)</a:t>
                </a:r>
                <a:br>
                  <a:rPr lang="en-US" sz="3600" b="1" dirty="0" smtClean="0">
                    <a:solidFill>
                      <a:srgbClr val="002060"/>
                    </a:solidFill>
                  </a:rPr>
                </a:b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=NULL)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{     create a new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</a:t>
                </a:r>
                <a:r>
                  <a:rPr lang="en-US" sz="2000" b="1" dirty="0" err="1" smtClean="0"/>
                  <a:t>val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x</a:t>
                </a:r>
                <a:r>
                  <a:rPr lang="en-US" sz="2000" dirty="0" smtClean="0"/>
                  <a:t>; </a:t>
                </a:r>
                <a:r>
                  <a:rPr lang="en-US" sz="2000" b="1" dirty="0" smtClean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/>
                  <a:t>; </a:t>
                </a:r>
                <a:r>
                  <a:rPr lang="en-US" sz="2000" b="1" dirty="0" smtClean="0"/>
                  <a:t>right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/>
                  <a:t>{     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) + 1;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T</a:t>
                </a:r>
                <a:r>
                  <a:rPr lang="en-US" sz="2000" dirty="0" smtClean="0">
                    <a:sym typeface="Wingdings" pitchFamily="2" charset="2"/>
                  </a:rPr>
                  <a:t>)=NULL)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  <a:r>
                  <a:rPr lang="en-US" sz="2000" b="1" dirty="0" smtClean="0"/>
                  <a:t>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</a:t>
                </a:r>
                <a:r>
                  <a:rPr lang="en-US" sz="2000" dirty="0" smtClean="0">
                    <a:sym typeface="Wingdings" pitchFamily="2" charset="2"/>
                  </a:rPr>
                  <a:t>)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</a:t>
                </a:r>
                <a:r>
                  <a:rPr lang="en-US" sz="2000" dirty="0" smtClean="0"/>
                  <a:t>  ;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</a:t>
                </a:r>
                <a:r>
                  <a:rPr lang="en-US" sz="2000" dirty="0" smtClean="0"/>
                  <a:t>return</a:t>
                </a:r>
                <a:r>
                  <a:rPr lang="en-US" sz="2000" b="1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T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  <a:blipFill rotWithShape="1">
                <a:blip r:embed="rId3"/>
                <a:stretch>
                  <a:fillRect l="-741" t="-579" b="-20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4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1400" y="5105400"/>
                <a:ext cx="28793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</m:t>
                      </m:r>
                      <m:r>
                        <m:rPr>
                          <m:nor/>
                        </m:rPr>
                        <a:rPr lang="en-US" b="1" dirty="0"/>
                        <m:t>Insert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))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105400"/>
                <a:ext cx="28793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99233" y="5474732"/>
                <a:ext cx="39196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 smtClean="0"/>
                      <m:t>Insert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))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3" y="5474732"/>
                <a:ext cx="391966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6" t="-8197" r="-18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6347568" y="3429000"/>
            <a:ext cx="2796432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Don’t forget to rebalance the tree height at the end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uiExpand="1" animBg="1"/>
      <p:bldP spid="10" grpId="0" animBg="1"/>
      <p:bldP spid="1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2: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all elements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Solution</a:t>
                </a:r>
                <a:r>
                  <a:rPr lang="en-US" sz="2000" dirty="0" smtClean="0"/>
                  <a:t>:   Keep an </a:t>
                </a:r>
                <a:r>
                  <a:rPr lang="en-US" sz="2000" b="1" dirty="0" smtClean="0"/>
                  <a:t>extra field</a:t>
                </a:r>
                <a:r>
                  <a:rPr lang="en-US" sz="2000" dirty="0" smtClean="0"/>
                  <a:t> in each node.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r="-144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0" y="2111282"/>
            <a:ext cx="3810000" cy="139696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View the entire tree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2060"/>
                </a:solidFill>
              </a:rPr>
              <a:t> from perspective of the paths from </a:t>
            </a:r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rgbClr val="002060"/>
                </a:solidFill>
              </a:rPr>
              <a:t> and </a:t>
            </a:r>
            <a:r>
              <a:rPr lang="en-US" sz="1600" b="1" dirty="0" smtClean="0">
                <a:solidFill>
                  <a:schemeClr val="tx1"/>
                </a:solidFill>
              </a:rPr>
              <a:t>j </a:t>
            </a:r>
            <a:r>
              <a:rPr lang="en-US" sz="1600" dirty="0" smtClean="0">
                <a:solidFill>
                  <a:srgbClr val="002060"/>
                </a:solidFill>
              </a:rPr>
              <a:t>to the </a:t>
            </a:r>
            <a:r>
              <a:rPr lang="en-US" sz="1600" b="1" dirty="0" smtClean="0">
                <a:solidFill>
                  <a:srgbClr val="002060"/>
                </a:solidFill>
              </a:rPr>
              <a:t>root</a:t>
            </a:r>
            <a:r>
              <a:rPr lang="en-US" sz="1600" dirty="0" smtClean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How will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C00000"/>
                </a:solidFill>
              </a:rPr>
              <a:t> look like 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223035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3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11794</TotalTime>
  <Words>2630</Words>
  <Application>Microsoft Office PowerPoint</Application>
  <PresentationFormat>On-screen Show (4:3)</PresentationFormat>
  <Paragraphs>441</Paragraphs>
  <Slides>33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Design and Analysis of Algorithms (CS345/CS345A) </vt:lpstr>
      <vt:lpstr>The fundamental question we answered in last class</vt:lpstr>
      <vt:lpstr>DATA structures for  Dynamic sequences </vt:lpstr>
      <vt:lpstr>Dynamic Sequence </vt:lpstr>
      <vt:lpstr>Representing sequence using a BST </vt:lpstr>
      <vt:lpstr>Report(T, i)</vt:lpstr>
      <vt:lpstr>Insert(T, i, x) </vt:lpstr>
      <vt:lpstr>Example 2: sequence of numbers</vt:lpstr>
      <vt:lpstr>Performing Add(T,i,j,x)</vt:lpstr>
      <vt:lpstr>Performing Add(T,i,j,x)</vt:lpstr>
      <vt:lpstr>Performing Add(T,i,j,x)</vt:lpstr>
      <vt:lpstr>Performing Add(T,i,j,x)</vt:lpstr>
      <vt:lpstr>Performing Add(T,i,j,x) </vt:lpstr>
      <vt:lpstr>Key observations about the data structure</vt:lpstr>
      <vt:lpstr>Homework</vt:lpstr>
      <vt:lpstr>Example 2:  sequence of bits  </vt:lpstr>
      <vt:lpstr>Example 3: sequence of numbers</vt:lpstr>
      <vt:lpstr>Orthogonal Range searching </vt:lpstr>
      <vt:lpstr>Orthogonal Range searching</vt:lpstr>
      <vt:lpstr>Orthogonal Range searching</vt:lpstr>
      <vt:lpstr>Orthogonal Range searching</vt:lpstr>
      <vt:lpstr>RangeSearch(T, x_1, x_2):</vt:lpstr>
      <vt:lpstr>RangeSearch(T, x_1, x_2):</vt:lpstr>
      <vt:lpstr>RangeSearch(T, x_1, x_2):</vt:lpstr>
      <vt:lpstr>RangeSearch(T, x_1, x_2):</vt:lpstr>
      <vt:lpstr>How should we augment each node?</vt:lpstr>
      <vt:lpstr>RangeSearch(T, x_1, x_2, y_1, y_2) </vt:lpstr>
      <vt:lpstr>RangeSearch(T, x_1, x_2, y_1, y_2)</vt:lpstr>
      <vt:lpstr>Homework</vt:lpstr>
      <vt:lpstr>Space of the data structure</vt:lpstr>
      <vt:lpstr>Space of the data structure</vt:lpstr>
      <vt:lpstr>Total time to build the data structure </vt:lpstr>
      <vt:lpstr>Total time to build the data structure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1174</cp:revision>
  <dcterms:created xsi:type="dcterms:W3CDTF">2011-12-03T04:13:03Z</dcterms:created>
  <dcterms:modified xsi:type="dcterms:W3CDTF">2015-08-08T04:12:19Z</dcterms:modified>
</cp:coreProperties>
</file>