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74" r:id="rId2"/>
    <p:sldId id="486" r:id="rId3"/>
    <p:sldId id="500" r:id="rId4"/>
    <p:sldId id="465" r:id="rId5"/>
    <p:sldId id="484" r:id="rId6"/>
    <p:sldId id="508" r:id="rId7"/>
    <p:sldId id="470" r:id="rId8"/>
    <p:sldId id="485" r:id="rId9"/>
    <p:sldId id="501" r:id="rId10"/>
    <p:sldId id="488" r:id="rId11"/>
    <p:sldId id="472" r:id="rId12"/>
    <p:sldId id="476" r:id="rId13"/>
    <p:sldId id="471" r:id="rId14"/>
    <p:sldId id="492" r:id="rId15"/>
    <p:sldId id="493" r:id="rId16"/>
    <p:sldId id="495" r:id="rId17"/>
    <p:sldId id="496" r:id="rId18"/>
    <p:sldId id="498" r:id="rId19"/>
    <p:sldId id="499" r:id="rId20"/>
    <p:sldId id="479" r:id="rId21"/>
    <p:sldId id="480" r:id="rId22"/>
    <p:sldId id="462" r:id="rId23"/>
    <p:sldId id="504" r:id="rId24"/>
    <p:sldId id="475" r:id="rId25"/>
    <p:sldId id="502" r:id="rId26"/>
    <p:sldId id="506" r:id="rId27"/>
    <p:sldId id="505" r:id="rId28"/>
    <p:sldId id="503" r:id="rId29"/>
    <p:sldId id="481" r:id="rId30"/>
    <p:sldId id="50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94676" autoAdjust="0"/>
  </p:normalViewPr>
  <p:slideViewPr>
    <p:cSldViewPr>
      <p:cViewPr varScale="1">
        <p:scale>
          <a:sx n="111" d="100"/>
          <a:sy n="111" d="100"/>
        </p:scale>
        <p:origin x="-120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8/12/2015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8/12/2015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8/12/2015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8/12/2015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8/12/2015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8/12/2015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8/12/2015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8/12/2015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8/12/2015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8/12/2015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8/12/2015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8/12/2015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60.png"/><Relationship Id="rId4" Type="http://schemas.openxmlformats.org/officeDocument/2006/relationships/image" Target="../media/image7.pn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1.png"/><Relationship Id="rId3" Type="http://schemas.openxmlformats.org/officeDocument/2006/relationships/image" Target="../media/image20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0.png"/><Relationship Id="rId2" Type="http://schemas.openxmlformats.org/officeDocument/2006/relationships/image" Target="../media/image20.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3.png"/><Relationship Id="rId24"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27.png"/><Relationship Id="rId28" Type="http://schemas.openxmlformats.org/officeDocument/2006/relationships/image" Target="../media/image43.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0.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smtClean="0">
                <a:effectLst>
                  <a:outerShdw blurRad="38100" dist="38100" dir="2700000" algn="tl">
                    <a:srgbClr val="000000">
                      <a:alpha val="43137"/>
                    </a:srgbClr>
                  </a:outerShdw>
                </a:effectLst>
              </a:rPr>
              <a:t>Design and Analysis of Algorithms</a:t>
            </a:r>
            <a:br>
              <a:rPr lang="en-US" b="1" dirty="0" smtClean="0">
                <a:effectLst>
                  <a:outerShdw blurRad="38100" dist="38100" dir="2700000" algn="tl">
                    <a:srgbClr val="000000">
                      <a:alpha val="43137"/>
                    </a:srgbClr>
                  </a:outerShdw>
                </a:effectLst>
              </a:rPr>
            </a:br>
            <a:r>
              <a:rPr lang="en-US" sz="2700" dirty="0" smtClean="0">
                <a:solidFill>
                  <a:srgbClr val="002060"/>
                </a:solidFill>
              </a:rPr>
              <a:t>(CS345/CS345A)</a:t>
            </a:r>
            <a:r>
              <a:rPr lang="en-US" sz="3200" b="1" dirty="0" smtClean="0">
                <a:solidFill>
                  <a:srgbClr val="C00000"/>
                </a:solidFill>
              </a:rPr>
              <a:t> </a:t>
            </a:r>
            <a:endParaRPr lang="en-US" b="1" dirty="0">
              <a:solidFill>
                <a:srgbClr val="C00000"/>
              </a:solidFill>
            </a:endParaRPr>
          </a:p>
        </p:txBody>
      </p:sp>
      <p:sp>
        <p:nvSpPr>
          <p:cNvPr id="3" name="Subtitle 2"/>
          <p:cNvSpPr>
            <a:spLocks noGrp="1"/>
          </p:cNvSpPr>
          <p:nvPr>
            <p:ph type="subTitle" idx="1"/>
          </p:nvPr>
        </p:nvSpPr>
        <p:spPr>
          <a:xfrm>
            <a:off x="914400" y="4419600"/>
            <a:ext cx="7620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smtClean="0">
                <a:solidFill>
                  <a:srgbClr val="C00000"/>
                </a:solidFill>
              </a:rPr>
              <a:t>Lecture 8</a:t>
            </a:r>
          </a:p>
          <a:p>
            <a:pPr marL="285750" indent="-285750" algn="l" fontAlgn="auto">
              <a:spcAft>
                <a:spcPts val="0"/>
              </a:spcAft>
              <a:buFont typeface="Arial" pitchFamily="34" charset="0"/>
              <a:buChar char="•"/>
              <a:defRPr/>
            </a:pPr>
            <a:r>
              <a:rPr lang="en-US" sz="1800" b="1" dirty="0" smtClean="0">
                <a:solidFill>
                  <a:srgbClr val="7030A0"/>
                </a:solidFill>
              </a:rPr>
              <a:t>Synchronizing an electric circuit </a:t>
            </a:r>
            <a:r>
              <a:rPr lang="en-US" sz="1800" b="1" dirty="0" smtClean="0">
                <a:solidFill>
                  <a:schemeClr val="tx1"/>
                </a:solidFill>
              </a:rPr>
              <a:t>: A problem </a:t>
            </a:r>
            <a:endParaRPr lang="en-US" sz="1800" b="1" dirty="0" smtClean="0">
              <a:solidFill>
                <a:srgbClr val="7030A0"/>
              </a:solidFill>
            </a:endParaRPr>
          </a:p>
          <a:p>
            <a:pPr marL="285750" indent="-285750" algn="l" fontAlgn="auto">
              <a:spcAft>
                <a:spcPts val="0"/>
              </a:spcAft>
              <a:buFont typeface="Arial" pitchFamily="34" charset="0"/>
              <a:buChar char="•"/>
              <a:defRPr/>
            </a:pPr>
            <a:r>
              <a:rPr lang="en-US" sz="1800" b="1" dirty="0" smtClean="0">
                <a:solidFill>
                  <a:srgbClr val="7030A0"/>
                </a:solidFill>
              </a:rPr>
              <a:t>Proof of correctness </a:t>
            </a:r>
            <a:r>
              <a:rPr lang="en-US" sz="1800" b="1" dirty="0" smtClean="0">
                <a:solidFill>
                  <a:schemeClr val="tx1"/>
                </a:solidFill>
              </a:rPr>
              <a:t>of an algorithm</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Overview</a:t>
            </a:r>
            <a:r>
              <a:rPr lang="en-US" sz="3600" b="1" dirty="0" smtClean="0"/>
              <a:t> of the </a:t>
            </a:r>
            <a:r>
              <a:rPr lang="en-US" sz="3600" b="1" dirty="0" smtClean="0"/>
              <a:t>proposed algorithm</a:t>
            </a:r>
            <a:endParaRPr lang="en-US"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458200" cy="4525963"/>
              </a:xfrm>
            </p:spPr>
            <p:txBody>
              <a:bodyPr/>
              <a:lstStyle/>
              <a:p>
                <a:pPr marL="0" indent="0">
                  <a:buNone/>
                </a:pPr>
                <a:r>
                  <a:rPr lang="en-US" sz="2000" dirty="0" smtClean="0"/>
                  <a:t>Process each non-leaf node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smtClean="0"/>
                  <a:t>as follows:</a:t>
                </a:r>
              </a:p>
              <a:p>
                <a:pPr marL="0" indent="0">
                  <a:buNone/>
                </a:pPr>
                <a:endParaRPr lang="en-US" sz="2000" i="1" dirty="0" smtClean="0"/>
              </a:p>
              <a:p>
                <a:r>
                  <a:rPr lang="en-US" sz="2000" i="1" dirty="0" smtClean="0"/>
                  <a:t>Compute the max-delay path from </a:t>
                </a:r>
                <a14:m>
                  <m:oMath xmlns:m="http://schemas.openxmlformats.org/officeDocument/2006/math">
                    <m:r>
                      <a:rPr lang="en-US" sz="2000" b="1" i="1" dirty="0">
                        <a:solidFill>
                          <a:srgbClr val="0070C0"/>
                        </a:solidFill>
                        <a:latin typeface="Cambria Math"/>
                      </a:rPr>
                      <m:t>𝒖</m:t>
                    </m:r>
                  </m:oMath>
                </a14:m>
                <a:r>
                  <a:rPr lang="en-US" sz="2000" i="1" dirty="0" smtClean="0"/>
                  <a:t> to a leaf node lying in its left </a:t>
                </a:r>
                <a:r>
                  <a:rPr lang="en-US" sz="2000" i="1" dirty="0" err="1" smtClean="0"/>
                  <a:t>subtree</a:t>
                </a:r>
                <a:r>
                  <a:rPr lang="en-US" sz="2000" i="1" dirty="0" smtClean="0"/>
                  <a:t>.</a:t>
                </a:r>
              </a:p>
              <a:p>
                <a:endParaRPr lang="en-US" sz="2000" i="1" dirty="0" smtClean="0"/>
              </a:p>
              <a:p>
                <a:r>
                  <a:rPr lang="en-US" sz="2000" i="1" dirty="0"/>
                  <a:t>Compute the max-delay path from </a:t>
                </a:r>
                <a14:m>
                  <m:oMath xmlns:m="http://schemas.openxmlformats.org/officeDocument/2006/math">
                    <m:r>
                      <a:rPr lang="en-US" sz="2000" b="1" i="1" dirty="0">
                        <a:solidFill>
                          <a:srgbClr val="0070C0"/>
                        </a:solidFill>
                        <a:latin typeface="Cambria Math"/>
                      </a:rPr>
                      <m:t>𝒖</m:t>
                    </m:r>
                  </m:oMath>
                </a14:m>
                <a:r>
                  <a:rPr lang="en-US" sz="2000" i="1" dirty="0"/>
                  <a:t> to a leaf node lying in its </a:t>
                </a:r>
                <a:r>
                  <a:rPr lang="en-US" sz="2000" i="1" dirty="0" smtClean="0"/>
                  <a:t>right </a:t>
                </a:r>
                <a:r>
                  <a:rPr lang="en-US" sz="2000" i="1" dirty="0" err="1"/>
                  <a:t>subtree</a:t>
                </a:r>
                <a:r>
                  <a:rPr lang="en-US" sz="2000" i="1" dirty="0" smtClean="0"/>
                  <a:t>.</a:t>
                </a:r>
              </a:p>
              <a:p>
                <a:pPr marL="0" indent="0">
                  <a:buNone/>
                </a:pPr>
                <a:endParaRPr lang="en-US" sz="2000" i="1" dirty="0" smtClean="0"/>
              </a:p>
              <a:p>
                <a:pPr marL="0" indent="0">
                  <a:buNone/>
                </a:pPr>
                <a:r>
                  <a:rPr lang="en-US" sz="2000" i="1" dirty="0" smtClean="0"/>
                  <a:t>If the two delays differ, </a:t>
                </a:r>
              </a:p>
              <a:p>
                <a:pPr marL="0" indent="0">
                  <a:buNone/>
                </a:pPr>
                <a:r>
                  <a:rPr lang="en-US" sz="2000" i="1" dirty="0"/>
                  <a:t> </a:t>
                </a:r>
                <a:r>
                  <a:rPr lang="en-US" sz="2000" i="1" dirty="0" smtClean="0"/>
                  <a:t>                                          “enhance the delay of one of its edges accordingly”</a:t>
                </a:r>
                <a:endParaRPr lang="en-US" sz="20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458200" cy="4525963"/>
              </a:xfrm>
              <a:blipFill rotWithShape="1">
                <a:blip r:embed="rId2"/>
                <a:stretch>
                  <a:fillRect l="-793"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
        <p:nvSpPr>
          <p:cNvPr id="5" name="Down Ribbon 4"/>
          <p:cNvSpPr/>
          <p:nvPr/>
        </p:nvSpPr>
        <p:spPr>
          <a:xfrm>
            <a:off x="2590800" y="4800600"/>
            <a:ext cx="4876800" cy="849869"/>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 need to describe this step more formally. </a:t>
            </a:r>
            <a:r>
              <a:rPr lang="en-US" sz="1400" dirty="0" smtClean="0">
                <a:solidFill>
                  <a:schemeClr val="tx1"/>
                </a:solidFill>
                <a:sym typeface="Wingdings" pitchFamily="2" charset="2"/>
              </a:rPr>
              <a:t></a:t>
            </a:r>
            <a:endParaRPr lang="en-US" sz="1400" dirty="0">
              <a:solidFill>
                <a:schemeClr val="tx1"/>
              </a:solidFill>
            </a:endParaRPr>
          </a:p>
        </p:txBody>
      </p:sp>
    </p:spTree>
    <p:extLst>
      <p:ext uri="{BB962C8B-B14F-4D97-AF65-F5344CB8AC3E}">
        <p14:creationId xmlns:p14="http://schemas.microsoft.com/office/powerpoint/2010/main" val="21939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38200" y="2272926"/>
            <a:ext cx="3048000" cy="4204074"/>
            <a:chOff x="838200" y="2272926"/>
            <a:chExt cx="3048000" cy="4204074"/>
          </a:xfrm>
        </p:grpSpPr>
        <p:grpSp>
          <p:nvGrpSpPr>
            <p:cNvPr id="42" name="Group 41"/>
            <p:cNvGrpSpPr/>
            <p:nvPr/>
          </p:nvGrpSpPr>
          <p:grpSpPr>
            <a:xfrm>
              <a:off x="838200" y="2272926"/>
              <a:ext cx="3048000" cy="4204074"/>
              <a:chOff x="838200" y="2272926"/>
              <a:chExt cx="3048000" cy="4204074"/>
            </a:xfrm>
          </p:grpSpPr>
          <p:grpSp>
            <p:nvGrpSpPr>
              <p:cNvPr id="15" name="Group 14"/>
              <p:cNvGrpSpPr/>
              <p:nvPr/>
            </p:nvGrpSpPr>
            <p:grpSpPr>
              <a:xfrm>
                <a:off x="1219200" y="2272926"/>
                <a:ext cx="2209800" cy="1747185"/>
                <a:chOff x="1219200" y="2272926"/>
                <a:chExt cx="2209800" cy="1747185"/>
              </a:xfrm>
            </p:grpSpPr>
            <p:sp>
              <p:nvSpPr>
                <p:cNvPr id="5" name="Oval 4"/>
                <p:cNvSpPr/>
                <p:nvPr/>
              </p:nvSpPr>
              <p:spPr>
                <a:xfrm>
                  <a:off x="2222873" y="2958726"/>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1219200" y="3200400"/>
                  <a:ext cx="1003674" cy="819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599" y="3187326"/>
                  <a:ext cx="914401" cy="775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75273" y="2272926"/>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8" name="Isosceles Triangle 37"/>
              <p:cNvSpPr/>
              <p:nvPr/>
            </p:nvSpPr>
            <p:spPr>
              <a:xfrm>
                <a:off x="838200" y="4038600"/>
                <a:ext cx="914400" cy="2438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2883723" y="3962400"/>
                <a:ext cx="1002477" cy="2514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2514600" y="2895600"/>
              <a:ext cx="306494" cy="369332"/>
            </a:xfrm>
            <a:prstGeom prst="rect">
              <a:avLst/>
            </a:prstGeom>
            <a:noFill/>
          </p:spPr>
          <p:txBody>
            <a:bodyPr wrap="none" rtlCol="0">
              <a:spAutoFit/>
            </a:bodyPr>
            <a:lstStyle/>
            <a:p>
              <a:r>
                <a:rPr lang="en-US" b="1" dirty="0" smtClean="0">
                  <a:solidFill>
                    <a:srgbClr val="0070C0"/>
                  </a:solidFill>
                </a:rPr>
                <a:t>u</a:t>
              </a:r>
              <a:endParaRPr lang="en-US" b="1" dirty="0">
                <a:solidFill>
                  <a:srgbClr val="0070C0"/>
                </a:solidFill>
              </a:endParaRPr>
            </a:p>
          </p:txBody>
        </p:sp>
      </p:grpSp>
      <p:sp>
        <p:nvSpPr>
          <p:cNvPr id="2" name="Title 1"/>
          <p:cNvSpPr>
            <a:spLocks noGrp="1"/>
          </p:cNvSpPr>
          <p:nvPr>
            <p:ph type="title"/>
          </p:nvPr>
        </p:nvSpPr>
        <p:spPr/>
        <p:txBody>
          <a:bodyPr/>
          <a:lstStyle/>
          <a:p>
            <a:endParaRPr lang="en-US" sz="3200" b="1" dirty="0"/>
          </a:p>
        </p:txBody>
      </p:sp>
      <p:sp>
        <p:nvSpPr>
          <p:cNvPr id="55" name="Content Placeholder 54"/>
          <p:cNvSpPr>
            <a:spLocks noGrp="1"/>
          </p:cNvSpPr>
          <p:nvPr>
            <p:ph sz="half" idx="1"/>
          </p:nvPr>
        </p:nvSpPr>
        <p:spPr/>
        <p:txBody>
          <a:bodyPr/>
          <a:lstStyle/>
          <a:p>
            <a:endParaRPr lang="en-US" dirty="0"/>
          </a:p>
        </p:txBody>
      </p:sp>
      <mc:AlternateContent xmlns:mc="http://schemas.openxmlformats.org/markup-compatibility/2006" xmlns:a14="http://schemas.microsoft.com/office/drawing/2010/main">
        <mc:Choice Requires="a14">
          <p:sp>
            <p:nvSpPr>
              <p:cNvPr id="56" name="Content Placeholder 55"/>
              <p:cNvSpPr>
                <a:spLocks noGrp="1"/>
              </p:cNvSpPr>
              <p:nvPr>
                <p:ph sz="half" idx="2"/>
              </p:nvPr>
            </p:nvSpPr>
            <p:spPr>
              <a:xfrm>
                <a:off x="4380039" y="1600200"/>
                <a:ext cx="4687761" cy="4525963"/>
              </a:xfrm>
            </p:spPr>
            <p:txBody>
              <a:bodyPr/>
              <a:lstStyle/>
              <a:p>
                <a:pPr marL="0" indent="0">
                  <a:buNone/>
                </a:pPr>
                <a:r>
                  <a:rPr lang="en-US" sz="1800" dirty="0" smtClean="0"/>
                  <a:t>For each non-leaf node </a:t>
                </a:r>
                <a14:m>
                  <m:oMath xmlns:m="http://schemas.openxmlformats.org/officeDocument/2006/math">
                    <m:r>
                      <a:rPr lang="en-US" sz="1800" b="1" i="1" dirty="0">
                        <a:solidFill>
                          <a:srgbClr val="0070C0"/>
                        </a:solidFill>
                        <a:latin typeface="Cambria Math"/>
                      </a:rPr>
                      <m:t>𝒖</m:t>
                    </m:r>
                  </m:oMath>
                </a14:m>
                <a:r>
                  <a:rPr lang="en-US" sz="1800" b="1" i="1" dirty="0" smtClean="0">
                    <a:solidFill>
                      <a:srgbClr val="7030A0"/>
                    </a:solidFill>
                    <a:latin typeface="Cambria Math"/>
                  </a:rPr>
                  <a:t> </a:t>
                </a:r>
                <a:r>
                  <a:rPr lang="en-US" sz="1800" dirty="0"/>
                  <a:t> </a:t>
                </a:r>
                <a:r>
                  <a:rPr lang="en-US" sz="1800" dirty="0" smtClean="0"/>
                  <a:t>do the following:</a:t>
                </a:r>
                <a:endParaRPr lang="en-US" sz="1800" b="1" i="1" dirty="0" smtClean="0">
                  <a:solidFill>
                    <a:srgbClr val="7030A0"/>
                  </a:solidFill>
                  <a:latin typeface="Cambria Math"/>
                </a:endParaRPr>
              </a:p>
              <a:p>
                <a:pPr marL="0" indent="0">
                  <a:buNone/>
                </a:pP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𝑳</m:t>
                        </m:r>
                      </m:sub>
                    </m:sSub>
                    <m:r>
                      <a:rPr lang="en-US" sz="1800" b="1" i="1" dirty="0">
                        <a:latin typeface="Cambria Math"/>
                      </a:rPr>
                      <m:t>(</m:t>
                    </m:r>
                    <m:r>
                      <a:rPr lang="en-US" sz="1800" b="1" i="1" dirty="0">
                        <a:solidFill>
                          <a:srgbClr val="0070C0"/>
                        </a:solidFill>
                        <a:latin typeface="Cambria Math"/>
                      </a:rPr>
                      <m:t>𝒖</m:t>
                    </m:r>
                    <m:r>
                      <a:rPr lang="en-US" sz="1800" b="1" i="1" dirty="0" smtClean="0">
                        <a:solidFill>
                          <a:schemeClr val="tx1"/>
                        </a:solidFill>
                        <a:latin typeface="Cambria Math"/>
                      </a:rPr>
                      <m:t>)</m:t>
                    </m:r>
                  </m:oMath>
                </a14:m>
                <a:r>
                  <a:rPr lang="en-US" sz="1800" dirty="0" smtClean="0"/>
                  <a:t>: max</a:t>
                </a:r>
                <a:r>
                  <a:rPr lang="en-US" sz="1800" dirty="0"/>
                  <a:t> </a:t>
                </a:r>
                <a:r>
                  <a:rPr lang="en-US" sz="1800" dirty="0" smtClean="0"/>
                  <a:t>delay along any leftward path </a:t>
                </a:r>
              </a:p>
              <a:p>
                <a:pPr marL="0" indent="0">
                  <a:buNone/>
                </a:pP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r>
                      <a:rPr lang="en-US" sz="1800" b="1" i="1" dirty="0">
                        <a:latin typeface="Cambria Math"/>
                      </a:rPr>
                      <m:t>(</m:t>
                    </m:r>
                    <m:r>
                      <a:rPr lang="en-US" sz="1800" b="1" i="1" dirty="0">
                        <a:solidFill>
                          <a:srgbClr val="0070C0"/>
                        </a:solidFill>
                        <a:latin typeface="Cambria Math"/>
                      </a:rPr>
                      <m:t>𝒖</m:t>
                    </m:r>
                    <m:r>
                      <a:rPr lang="en-US" sz="1800" b="1" i="1" dirty="0">
                        <a:latin typeface="Cambria Math"/>
                      </a:rPr>
                      <m:t>)</m:t>
                    </m:r>
                  </m:oMath>
                </a14:m>
                <a:r>
                  <a:rPr lang="en-US" sz="1800" dirty="0"/>
                  <a:t>: max delay along any </a:t>
                </a:r>
                <a:r>
                  <a:rPr lang="en-US" sz="1800" dirty="0" smtClean="0"/>
                  <a:t>rightward path</a:t>
                </a:r>
              </a:p>
              <a:p>
                <a:pPr marL="0" indent="0">
                  <a:buNone/>
                </a:pPr>
                <a:r>
                  <a:rPr lang="en-US" sz="1800" dirty="0" smtClean="0"/>
                  <a:t>If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𝑳</m:t>
                        </m:r>
                      </m:sub>
                    </m:sSub>
                    <m:d>
                      <m:dPr>
                        <m:ctrlPr>
                          <a:rPr lang="en-US" sz="1800" b="1" i="1" dirty="0">
                            <a:solidFill>
                              <a:srgbClr val="7030A0"/>
                            </a:solidFill>
                            <a:latin typeface="Cambria Math"/>
                          </a:rPr>
                        </m:ctrlPr>
                      </m:dPr>
                      <m:e>
                        <m:r>
                          <a:rPr lang="en-US" sz="1800" b="1" i="1" dirty="0">
                            <a:solidFill>
                              <a:srgbClr val="0070C0"/>
                            </a:solidFill>
                            <a:latin typeface="Cambria Math"/>
                          </a:rPr>
                          <m:t>𝒖</m:t>
                        </m:r>
                      </m:e>
                    </m:d>
                    <m:r>
                      <a:rPr lang="en-US" sz="1800" b="1" i="1" dirty="0" smtClean="0">
                        <a:latin typeface="Cambria Math"/>
                      </a:rPr>
                      <m:t>≥</m:t>
                    </m:r>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r>
                      <a:rPr lang="en-US" sz="1800" b="1" i="1" dirty="0">
                        <a:latin typeface="Cambria Math"/>
                      </a:rPr>
                      <m:t>(</m:t>
                    </m:r>
                    <m:r>
                      <a:rPr lang="en-US" sz="1800" b="1" i="1" dirty="0">
                        <a:solidFill>
                          <a:srgbClr val="0070C0"/>
                        </a:solidFill>
                        <a:latin typeface="Cambria Math"/>
                      </a:rPr>
                      <m:t>𝒖</m:t>
                    </m:r>
                    <m:r>
                      <a:rPr lang="en-US" sz="1800" b="1" i="1" dirty="0" smtClean="0">
                        <a:solidFill>
                          <a:schemeClr val="tx1"/>
                        </a:solidFill>
                        <a:latin typeface="Cambria Math"/>
                      </a:rPr>
                      <m:t>)</m:t>
                    </m:r>
                  </m:oMath>
                </a14:m>
                <a:r>
                  <a:rPr lang="en-US" sz="1800" dirty="0" smtClean="0"/>
                  <a:t>) </a:t>
                </a:r>
              </a:p>
              <a:p>
                <a:pPr marL="0" indent="0">
                  <a:buNone/>
                </a:pPr>
                <a:r>
                  <a:rPr lang="en-US" sz="1800" dirty="0" smtClean="0"/>
                  <a:t> increase delay of right edge by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𝑳</m:t>
                        </m:r>
                      </m:sub>
                    </m:sSub>
                    <m:d>
                      <m:dPr>
                        <m:ctrlPr>
                          <a:rPr lang="en-US" sz="1800" b="1" i="1" dirty="0" smtClean="0">
                            <a:solidFill>
                              <a:schemeClr val="tx1"/>
                            </a:solidFill>
                            <a:latin typeface="Cambria Math"/>
                          </a:rPr>
                        </m:ctrlPr>
                      </m:dPr>
                      <m:e>
                        <m:r>
                          <a:rPr lang="en-US" sz="1800" b="1" i="1" dirty="0" smtClean="0">
                            <a:solidFill>
                              <a:srgbClr val="0070C0"/>
                            </a:solidFill>
                            <a:latin typeface="Cambria Math"/>
                          </a:rPr>
                          <m:t>𝒖</m:t>
                        </m:r>
                      </m:e>
                    </m:d>
                  </m:oMath>
                </a14:m>
                <a:r>
                  <a:rPr lang="en-US" sz="1800" b="1" dirty="0" smtClean="0"/>
                  <a:t> -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d>
                      <m:dPr>
                        <m:ctrlPr>
                          <a:rPr lang="en-US" sz="1800" b="1" i="1" dirty="0">
                            <a:latin typeface="Cambria Math"/>
                          </a:rPr>
                        </m:ctrlPr>
                      </m:dPr>
                      <m:e>
                        <m:r>
                          <a:rPr lang="en-US" sz="1800" b="1" i="1" dirty="0">
                            <a:solidFill>
                              <a:srgbClr val="0070C0"/>
                            </a:solidFill>
                            <a:latin typeface="Cambria Math"/>
                          </a:rPr>
                          <m:t>𝒖</m:t>
                        </m:r>
                      </m:e>
                    </m:d>
                  </m:oMath>
                </a14:m>
                <a:endParaRPr lang="en-US" sz="1800" b="1" dirty="0" smtClean="0"/>
              </a:p>
              <a:p>
                <a:pPr marL="0" indent="0">
                  <a:buNone/>
                </a:pPr>
                <a:r>
                  <a:rPr lang="en-US" sz="1800" dirty="0" smtClean="0"/>
                  <a:t>Else</a:t>
                </a:r>
              </a:p>
              <a:p>
                <a:pPr marL="0" indent="0">
                  <a:buNone/>
                </a:pPr>
                <a:r>
                  <a:rPr lang="en-US" sz="1800" dirty="0" smtClean="0"/>
                  <a:t> </a:t>
                </a:r>
                <a:r>
                  <a:rPr lang="en-US" sz="1800" dirty="0"/>
                  <a:t>increase delay of </a:t>
                </a:r>
                <a:r>
                  <a:rPr lang="en-US" sz="1800" dirty="0" smtClean="0"/>
                  <a:t>left </a:t>
                </a:r>
                <a:r>
                  <a:rPr lang="en-US" sz="1800" dirty="0"/>
                  <a:t>edge by</a:t>
                </a:r>
                <a:r>
                  <a:rPr lang="en-US" sz="1800" dirty="0" smtClean="0"/>
                  <a:t>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d>
                      <m:dPr>
                        <m:ctrlPr>
                          <a:rPr lang="en-US" sz="1800" b="1" i="1" dirty="0">
                            <a:latin typeface="Cambria Math"/>
                          </a:rPr>
                        </m:ctrlPr>
                      </m:dPr>
                      <m:e>
                        <m:r>
                          <a:rPr lang="en-US" sz="1800" b="1" i="1" dirty="0">
                            <a:solidFill>
                              <a:srgbClr val="0070C0"/>
                            </a:solidFill>
                            <a:latin typeface="Cambria Math"/>
                          </a:rPr>
                          <m:t>𝒖</m:t>
                        </m:r>
                      </m:e>
                    </m:d>
                  </m:oMath>
                </a14:m>
                <a:r>
                  <a:rPr lang="en-US" sz="1800" b="1" dirty="0"/>
                  <a:t> -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𝑳</m:t>
                        </m:r>
                      </m:sub>
                    </m:sSub>
                    <m:d>
                      <m:dPr>
                        <m:ctrlPr>
                          <a:rPr lang="en-US" sz="1800" b="1" i="1" dirty="0">
                            <a:latin typeface="Cambria Math"/>
                          </a:rPr>
                        </m:ctrlPr>
                      </m:dPr>
                      <m:e>
                        <m:r>
                          <a:rPr lang="en-US" sz="1800" b="1" i="1" dirty="0">
                            <a:solidFill>
                              <a:srgbClr val="0070C0"/>
                            </a:solidFill>
                            <a:latin typeface="Cambria Math"/>
                          </a:rPr>
                          <m:t>𝒖</m:t>
                        </m:r>
                      </m:e>
                    </m:d>
                  </m:oMath>
                </a14:m>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p:txBody>
          </p:sp>
        </mc:Choice>
        <mc:Fallback xmlns="">
          <p:sp>
            <p:nvSpPr>
              <p:cNvPr id="56" name="Content Placeholder 55"/>
              <p:cNvSpPr>
                <a:spLocks noGrp="1" noRot="1" noChangeAspect="1" noMove="1" noResize="1" noEditPoints="1" noAdjustHandles="1" noChangeArrowheads="1" noChangeShapeType="1" noTextEdit="1"/>
              </p:cNvSpPr>
              <p:nvPr>
                <p:ph sz="half" idx="2"/>
              </p:nvPr>
            </p:nvSpPr>
            <p:spPr>
              <a:xfrm>
                <a:off x="4380039" y="1600200"/>
                <a:ext cx="4687761" cy="4525963"/>
              </a:xfrm>
              <a:blipFill rotWithShape="1">
                <a:blip r:embed="rId2"/>
                <a:stretch>
                  <a:fillRect l="-1170" t="-943" b="-47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pSp>
        <p:nvGrpSpPr>
          <p:cNvPr id="22" name="Group 21"/>
          <p:cNvGrpSpPr/>
          <p:nvPr/>
        </p:nvGrpSpPr>
        <p:grpSpPr>
          <a:xfrm>
            <a:off x="1588144" y="2373868"/>
            <a:ext cx="1625916" cy="1195864"/>
            <a:chOff x="1588144" y="2373868"/>
            <a:chExt cx="1625916" cy="1195864"/>
          </a:xfrm>
        </p:grpSpPr>
        <mc:AlternateContent xmlns:mc="http://schemas.openxmlformats.org/markup-compatibility/2006" xmlns:a14="http://schemas.microsoft.com/office/drawing/2010/main">
          <mc:Choice Requires="a14">
            <p:sp>
              <p:nvSpPr>
                <p:cNvPr id="16" name="Rectangle 15"/>
                <p:cNvSpPr/>
                <p:nvPr/>
              </p:nvSpPr>
              <p:spPr>
                <a:xfrm>
                  <a:off x="2819400" y="3200400"/>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a:solidFill>
                              <a:srgbClr val="7030A0"/>
                            </a:solidFill>
                            <a:latin typeface="Cambria Math"/>
                          </a:rPr>
                          <m:t>𝜷</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2819400" y="3200400"/>
                  <a:ext cx="394660" cy="369332"/>
                </a:xfrm>
                <a:prstGeom prst="rect">
                  <a:avLst/>
                </a:prstGeom>
                <a:blipFill rotWithShape="1">
                  <a:blip r:embed="rId3"/>
                  <a:stretch>
                    <a:fillRect t="-8197" r="-2187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588144" y="3200400"/>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𝜶</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588144" y="3200400"/>
                  <a:ext cx="393056" cy="369332"/>
                </a:xfrm>
                <a:prstGeom prst="rect">
                  <a:avLst/>
                </a:prstGeom>
                <a:blipFill rotWithShape="1">
                  <a:blip r:embed="rId4"/>
                  <a:stretch>
                    <a:fillRect t="-8197" r="-2031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8540" y="237386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𝜸</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48540" y="2373868"/>
                  <a:ext cx="377026" cy="369332"/>
                </a:xfrm>
                <a:prstGeom prst="rect">
                  <a:avLst/>
                </a:prstGeom>
                <a:blipFill rotWithShape="1">
                  <a:blip r:embed="rId6"/>
                  <a:stretch>
                    <a:fillRect t="-8197" r="-22581"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Rectangle 20"/>
              <p:cNvSpPr/>
              <p:nvPr/>
            </p:nvSpPr>
            <p:spPr>
              <a:xfrm>
                <a:off x="1524000" y="1447800"/>
                <a:ext cx="2672398" cy="369332"/>
              </a:xfrm>
              <a:prstGeom prst="rect">
                <a:avLst/>
              </a:prstGeom>
              <a:solidFill>
                <a:schemeClr val="tx2">
                  <a:lumMod val="20000"/>
                  <a:lumOff val="80000"/>
                </a:schemeClr>
              </a:solidFill>
            </p:spPr>
            <p:txBody>
              <a:bodyPr wrap="none">
                <a:spAutoFit/>
              </a:bodyPr>
              <a:lstStyle/>
              <a:p>
                <a:r>
                  <a:rPr lang="en-US" b="1" dirty="0" smtClean="0"/>
                  <a:t>Suppose </a:t>
                </a:r>
                <a14:m>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sSub>
                      <m:sSubPr>
                        <m:ctrlPr>
                          <a:rPr lang="en-US" b="1" i="1" dirty="0" smtClean="0">
                            <a:solidFill>
                              <a:srgbClr val="7030A0"/>
                            </a:solidFill>
                            <a:latin typeface="Cambria Math"/>
                          </a:rPr>
                        </m:ctrlPr>
                      </m:sSubPr>
                      <m:e>
                        <m:r>
                          <a:rPr lang="en-US" b="1" i="1" dirty="0" smtClean="0">
                            <a:solidFill>
                              <a:srgbClr val="7030A0"/>
                            </a:solidFill>
                            <a:latin typeface="Cambria Math"/>
                          </a:rPr>
                          <m:t>≥</m:t>
                        </m:r>
                        <m:r>
                          <a:rPr lang="en-US" b="1" i="1" dirty="0" smtClean="0">
                            <a:solidFill>
                              <a:srgbClr val="7030A0"/>
                            </a:solidFill>
                            <a:latin typeface="Cambria Math"/>
                          </a:rPr>
                          <m:t>𝑫</m:t>
                        </m:r>
                      </m:e>
                      <m:sub>
                        <m:r>
                          <a:rPr lang="en-US" b="1" i="1" dirty="0" smtClean="0">
                            <a:solidFill>
                              <a:srgbClr val="7030A0"/>
                            </a:solidFill>
                            <a:latin typeface="Cambria Math"/>
                          </a:rPr>
                          <m:t>𝑹</m:t>
                        </m:r>
                      </m:sub>
                    </m:sSub>
                    <m:r>
                      <a:rPr lang="en-US" b="1" i="1" dirty="0" smtClean="0">
                        <a:solidFill>
                          <a:schemeClr val="tx1"/>
                        </a:solidFill>
                        <a:latin typeface="Cambria Math"/>
                      </a:rPr>
                      <m:t>(</m:t>
                    </m:r>
                    <m:r>
                      <a:rPr lang="en-US" b="1" i="1" dirty="0" smtClean="0">
                        <a:solidFill>
                          <a:srgbClr val="0070C0"/>
                        </a:solidFill>
                        <a:latin typeface="Cambria Math"/>
                      </a:rPr>
                      <m:t>𝒖</m:t>
                    </m:r>
                    <m:r>
                      <a:rPr lang="en-US" b="1" i="1" dirty="0" smtClean="0">
                        <a:solidFill>
                          <a:schemeClr val="tx1"/>
                        </a:solidFill>
                        <a:latin typeface="Cambria Math"/>
                      </a:rPr>
                      <m:t>)</m:t>
                    </m:r>
                  </m:oMath>
                </a14:m>
                <a:endParaRPr lang="en-US"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524000" y="1447800"/>
                <a:ext cx="2672398" cy="369332"/>
              </a:xfrm>
              <a:prstGeom prst="rect">
                <a:avLst/>
              </a:prstGeom>
              <a:blipFill rotWithShape="1">
                <a:blip r:embed="rId7"/>
                <a:stretch>
                  <a:fillRect l="-1826" t="-8333" r="-2968" b="-25000"/>
                </a:stretch>
              </a:blipFill>
            </p:spPr>
            <p:txBody>
              <a:bodyPr/>
              <a:lstStyle/>
              <a:p>
                <a:r>
                  <a:rPr lang="en-US">
                    <a:noFill/>
                  </a:rPr>
                  <a:t> </a:t>
                </a:r>
              </a:p>
            </p:txBody>
          </p:sp>
        </mc:Fallback>
      </mc:AlternateContent>
      <p:grpSp>
        <p:nvGrpSpPr>
          <p:cNvPr id="48" name="Group 47"/>
          <p:cNvGrpSpPr/>
          <p:nvPr/>
        </p:nvGrpSpPr>
        <p:grpSpPr>
          <a:xfrm>
            <a:off x="1255411" y="3218889"/>
            <a:ext cx="1012099" cy="3258111"/>
            <a:chOff x="1255411" y="3218889"/>
            <a:chExt cx="1012099" cy="3258111"/>
          </a:xfrm>
        </p:grpSpPr>
        <p:cxnSp>
          <p:nvCxnSpPr>
            <p:cNvPr id="10" name="Straight Connector 9"/>
            <p:cNvCxnSpPr>
              <a:stCxn id="5" idx="3"/>
            </p:cNvCxnSpPr>
            <p:nvPr/>
          </p:nvCxnSpPr>
          <p:spPr>
            <a:xfrm flipH="1">
              <a:off x="1257300" y="3218889"/>
              <a:ext cx="1010210" cy="8197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1255411" y="4049486"/>
              <a:ext cx="268589" cy="2427514"/>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13" h="914400">
                  <a:moveTo>
                    <a:pt x="7332" y="0"/>
                  </a:moveTo>
                  <a:cubicBezTo>
                    <a:pt x="982" y="95250"/>
                    <a:pt x="-5368" y="190500"/>
                    <a:pt x="7332" y="293914"/>
                  </a:cubicBezTo>
                  <a:cubicBezTo>
                    <a:pt x="20032" y="397328"/>
                    <a:pt x="76275" y="517071"/>
                    <a:pt x="83532" y="620485"/>
                  </a:cubicBezTo>
                  <a:cubicBezTo>
                    <a:pt x="90789" y="723899"/>
                    <a:pt x="50875" y="914400"/>
                    <a:pt x="50875" y="914400"/>
                  </a:cubicBezTo>
                  <a:lnTo>
                    <a:pt x="50875" y="914400"/>
                  </a:ln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2483036" y="3218889"/>
            <a:ext cx="1046517" cy="3243842"/>
            <a:chOff x="2483036" y="3218889"/>
            <a:chExt cx="1046517" cy="3243842"/>
          </a:xfrm>
        </p:grpSpPr>
        <p:sp>
          <p:nvSpPr>
            <p:cNvPr id="44" name="Freeform 43"/>
            <p:cNvSpPr/>
            <p:nvPr/>
          </p:nvSpPr>
          <p:spPr>
            <a:xfrm>
              <a:off x="3209448" y="3962400"/>
              <a:ext cx="320105" cy="2500331"/>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 name="connsiteX0" fmla="*/ 20972 w 64515"/>
                <a:gd name="connsiteY0" fmla="*/ 0 h 914400"/>
                <a:gd name="connsiteX1" fmla="*/ 20972 w 64515"/>
                <a:gd name="connsiteY1" fmla="*/ 293914 h 914400"/>
                <a:gd name="connsiteX2" fmla="*/ 1379 w 64515"/>
                <a:gd name="connsiteY2" fmla="*/ 608184 h 914400"/>
                <a:gd name="connsiteX3" fmla="*/ 64515 w 64515"/>
                <a:gd name="connsiteY3" fmla="*/ 914400 h 914400"/>
                <a:gd name="connsiteX4" fmla="*/ 64515 w 64515"/>
                <a:gd name="connsiteY4" fmla="*/ 914400 h 914400"/>
                <a:gd name="connsiteX0" fmla="*/ 52385 w 95928"/>
                <a:gd name="connsiteY0" fmla="*/ 0 h 914400"/>
                <a:gd name="connsiteX1" fmla="*/ 52385 w 95928"/>
                <a:gd name="connsiteY1" fmla="*/ 293914 h 914400"/>
                <a:gd name="connsiteX2" fmla="*/ 32792 w 95928"/>
                <a:gd name="connsiteY2" fmla="*/ 608184 h 914400"/>
                <a:gd name="connsiteX3" fmla="*/ 95928 w 95928"/>
                <a:gd name="connsiteY3" fmla="*/ 914400 h 914400"/>
                <a:gd name="connsiteX4" fmla="*/ 95928 w 95928"/>
                <a:gd name="connsiteY4" fmla="*/ 914400 h 914400"/>
                <a:gd name="connsiteX0" fmla="*/ 52385 w 100604"/>
                <a:gd name="connsiteY0" fmla="*/ 0 h 941829"/>
                <a:gd name="connsiteX1" fmla="*/ 52385 w 100604"/>
                <a:gd name="connsiteY1" fmla="*/ 293914 h 941829"/>
                <a:gd name="connsiteX2" fmla="*/ 32792 w 100604"/>
                <a:gd name="connsiteY2" fmla="*/ 608184 h 941829"/>
                <a:gd name="connsiteX3" fmla="*/ 95928 w 100604"/>
                <a:gd name="connsiteY3" fmla="*/ 914400 h 941829"/>
                <a:gd name="connsiteX4" fmla="*/ 95928 w 100604"/>
                <a:gd name="connsiteY4" fmla="*/ 930802 h 941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4" h="941829">
                  <a:moveTo>
                    <a:pt x="52385" y="0"/>
                  </a:moveTo>
                  <a:cubicBezTo>
                    <a:pt x="46035" y="95250"/>
                    <a:pt x="55650" y="192550"/>
                    <a:pt x="52385" y="293914"/>
                  </a:cubicBezTo>
                  <a:cubicBezTo>
                    <a:pt x="49120" y="395278"/>
                    <a:pt x="-49732" y="529373"/>
                    <a:pt x="32792" y="608184"/>
                  </a:cubicBezTo>
                  <a:cubicBezTo>
                    <a:pt x="115316" y="686995"/>
                    <a:pt x="85405" y="860630"/>
                    <a:pt x="95928" y="914400"/>
                  </a:cubicBezTo>
                  <a:cubicBezTo>
                    <a:pt x="106451" y="968170"/>
                    <a:pt x="95928" y="925335"/>
                    <a:pt x="95928" y="930802"/>
                  </a:cubicBez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5" idx="5"/>
              <a:endCxn id="39" idx="0"/>
            </p:cNvCxnSpPr>
            <p:nvPr/>
          </p:nvCxnSpPr>
          <p:spPr>
            <a:xfrm>
              <a:off x="2483036" y="3218889"/>
              <a:ext cx="901926" cy="7435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0" name="TextBox 49"/>
              <p:cNvSpPr txBox="1"/>
              <p:nvPr/>
            </p:nvSpPr>
            <p:spPr>
              <a:xfrm>
                <a:off x="3501337" y="4648200"/>
                <a:ext cx="878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501337" y="4648200"/>
                <a:ext cx="878702" cy="369332"/>
              </a:xfrm>
              <a:prstGeom prst="rect">
                <a:avLst/>
              </a:prstGeom>
              <a:blipFill rotWithShape="1">
                <a:blip r:embed="rId8"/>
                <a:stretch>
                  <a:fillRect t="-8333" r="-827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33400" y="4648200"/>
                <a:ext cx="8562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33400" y="4648200"/>
                <a:ext cx="856260" cy="369332"/>
              </a:xfrm>
              <a:prstGeom prst="rect">
                <a:avLst/>
              </a:prstGeom>
              <a:blipFill rotWithShape="1">
                <a:blip r:embed="rId9"/>
                <a:stretch>
                  <a:fillRect t="-8333" r="-928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498087" y="3505200"/>
                <a:ext cx="1845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d>
                        <m:dPr>
                          <m:ctrlPr>
                            <a:rPr lang="en-US" b="1" i="1" dirty="0">
                              <a:latin typeface="Cambria Math"/>
                            </a:rPr>
                          </m:ctrlPr>
                        </m:dPr>
                        <m:e>
                          <m:r>
                            <a:rPr lang="en-US" b="1" i="1" dirty="0">
                              <a:solidFill>
                                <a:srgbClr val="0070C0"/>
                              </a:solidFill>
                              <a:latin typeface="Cambria Math"/>
                            </a:rPr>
                            <m:t>𝒖</m:t>
                          </m:r>
                        </m:e>
                      </m:d>
                      <m:r>
                        <m:rPr>
                          <m:nor/>
                        </m:rPr>
                        <a:rPr lang="en-US" b="1" dirty="0"/>
                        <m:t> − </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d>
                        <m:dPr>
                          <m:ctrlPr>
                            <a:rPr lang="en-US" b="1" i="1" dirty="0">
                              <a:latin typeface="Cambria Math"/>
                            </a:rPr>
                          </m:ctrlPr>
                        </m:dPr>
                        <m:e>
                          <m:r>
                            <a:rPr lang="en-US" b="1" i="1" dirty="0">
                              <a:solidFill>
                                <a:srgbClr val="0070C0"/>
                              </a:solidFill>
                              <a:latin typeface="Cambria Math"/>
                            </a:rPr>
                            <m:t>𝒖</m:t>
                          </m:r>
                        </m:e>
                      </m:d>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2498087" y="3505200"/>
                <a:ext cx="1845313" cy="369332"/>
              </a:xfrm>
              <a:prstGeom prst="rect">
                <a:avLst/>
              </a:prstGeom>
              <a:blipFill rotWithShape="1">
                <a:blip r:embed="rId10"/>
                <a:stretch>
                  <a:fillRect t="-8197" r="-462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395804" y="3516868"/>
                <a:ext cx="18901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𝑹</m:t>
                          </m:r>
                        </m:sub>
                      </m:sSub>
                      <m:d>
                        <m:dPr>
                          <m:ctrlPr>
                            <a:rPr lang="en-US" b="1" i="1" dirty="0">
                              <a:latin typeface="Cambria Math"/>
                            </a:rPr>
                          </m:ctrlPr>
                        </m:dPr>
                        <m:e>
                          <m:r>
                            <a:rPr lang="en-US" b="1" i="1" dirty="0">
                              <a:solidFill>
                                <a:srgbClr val="0070C0"/>
                              </a:solidFill>
                              <a:latin typeface="Cambria Math"/>
                            </a:rPr>
                            <m:t>𝒖</m:t>
                          </m:r>
                        </m:e>
                      </m:d>
                      <m:r>
                        <m:rPr>
                          <m:nor/>
                        </m:rPr>
                        <a:rPr lang="en-US" b="1" dirty="0"/>
                        <m:t> − </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𝑳</m:t>
                          </m:r>
                        </m:sub>
                      </m:sSub>
                      <m:d>
                        <m:dPr>
                          <m:ctrlPr>
                            <a:rPr lang="en-US" b="1" i="1" dirty="0">
                              <a:latin typeface="Cambria Math"/>
                            </a:rPr>
                          </m:ctrlPr>
                        </m:dPr>
                        <m:e>
                          <m:r>
                            <a:rPr lang="en-US" b="1" i="1" dirty="0">
                              <a:solidFill>
                                <a:srgbClr val="0070C0"/>
                              </a:solidFill>
                              <a:latin typeface="Cambria Math"/>
                            </a:rPr>
                            <m:t>𝒖</m:t>
                          </m:r>
                        </m:e>
                      </m:d>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395804" y="3516868"/>
                <a:ext cx="1890196" cy="369332"/>
              </a:xfrm>
              <a:prstGeom prst="rect">
                <a:avLst/>
              </a:prstGeom>
              <a:blipFill rotWithShape="1">
                <a:blip r:embed="rId11"/>
                <a:stretch>
                  <a:fillRect t="-8197" r="-3548" b="-24590"/>
                </a:stretch>
              </a:blipFill>
            </p:spPr>
            <p:txBody>
              <a:bodyPr/>
              <a:lstStyle/>
              <a:p>
                <a:r>
                  <a:rPr lang="en-US">
                    <a:noFill/>
                  </a:rPr>
                  <a:t> </a:t>
                </a:r>
              </a:p>
            </p:txBody>
          </p:sp>
        </mc:Fallback>
      </mc:AlternateContent>
    </p:spTree>
    <p:extLst>
      <p:ext uri="{BB962C8B-B14F-4D97-AF65-F5344CB8AC3E}">
        <p14:creationId xmlns:p14="http://schemas.microsoft.com/office/powerpoint/2010/main" val="22543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xEl>
                                              <p:pRg st="0" end="0"/>
                                            </p:txEl>
                                          </p:spTgt>
                                        </p:tgtEl>
                                        <p:attrNameLst>
                                          <p:attrName>style.visibility</p:attrName>
                                        </p:attrNameLst>
                                      </p:cBhvr>
                                      <p:to>
                                        <p:strVal val="visible"/>
                                      </p:to>
                                    </p:set>
                                    <p:animEffect transition="in" filter="fade">
                                      <p:cBhvr>
                                        <p:cTn id="17" dur="500"/>
                                        <p:tgtEl>
                                          <p:spTgt spid="5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75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6">
                                            <p:txEl>
                                              <p:pRg st="1" end="1"/>
                                            </p:txEl>
                                          </p:spTgt>
                                        </p:tgtEl>
                                        <p:attrNameLst>
                                          <p:attrName>style.visibility</p:attrName>
                                        </p:attrNameLst>
                                      </p:cBhvr>
                                      <p:to>
                                        <p:strVal val="visible"/>
                                      </p:to>
                                    </p:set>
                                    <p:animEffect transition="in" filter="fade">
                                      <p:cBhvr>
                                        <p:cTn id="34" dur="500"/>
                                        <p:tgtEl>
                                          <p:spTgt spid="5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75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6">
                                            <p:txEl>
                                              <p:pRg st="2" end="2"/>
                                            </p:txEl>
                                          </p:spTgt>
                                        </p:tgtEl>
                                        <p:attrNameLst>
                                          <p:attrName>style.visibility</p:attrName>
                                        </p:attrNameLst>
                                      </p:cBhvr>
                                      <p:to>
                                        <p:strVal val="visible"/>
                                      </p:to>
                                    </p:set>
                                    <p:animEffect transition="in" filter="fade">
                                      <p:cBhvr>
                                        <p:cTn id="51" dur="500"/>
                                        <p:tgtEl>
                                          <p:spTgt spid="5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6">
                                            <p:txEl>
                                              <p:pRg st="3" end="3"/>
                                            </p:txEl>
                                          </p:spTgt>
                                        </p:tgtEl>
                                        <p:attrNameLst>
                                          <p:attrName>style.visibility</p:attrName>
                                        </p:attrNameLst>
                                      </p:cBhvr>
                                      <p:to>
                                        <p:strVal val="visible"/>
                                      </p:to>
                                    </p:set>
                                    <p:animEffect transition="in" filter="fade">
                                      <p:cBhvr>
                                        <p:cTn id="63" dur="500"/>
                                        <p:tgtEl>
                                          <p:spTgt spid="56">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6">
                                            <p:txEl>
                                              <p:pRg st="4" end="4"/>
                                            </p:txEl>
                                          </p:spTgt>
                                        </p:tgtEl>
                                        <p:attrNameLst>
                                          <p:attrName>style.visibility</p:attrName>
                                        </p:attrNameLst>
                                      </p:cBhvr>
                                      <p:to>
                                        <p:strVal val="visible"/>
                                      </p:to>
                                    </p:set>
                                    <p:animEffect transition="in" filter="fade">
                                      <p:cBhvr>
                                        <p:cTn id="73" dur="500"/>
                                        <p:tgtEl>
                                          <p:spTgt spid="56">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6">
                                            <p:txEl>
                                              <p:pRg st="5" end="5"/>
                                            </p:txEl>
                                          </p:spTgt>
                                        </p:tgtEl>
                                        <p:attrNameLst>
                                          <p:attrName>style.visibility</p:attrName>
                                        </p:attrNameLst>
                                      </p:cBhvr>
                                      <p:to>
                                        <p:strVal val="visible"/>
                                      </p:to>
                                    </p:set>
                                    <p:animEffect transition="in" filter="fade">
                                      <p:cBhvr>
                                        <p:cTn id="78" dur="500"/>
                                        <p:tgtEl>
                                          <p:spTgt spid="56">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9"/>
                                        </p:tgtEl>
                                      </p:cBhvr>
                                    </p:animEffect>
                                    <p:set>
                                      <p:cBhvr>
                                        <p:cTn id="83" dur="1" fill="hold">
                                          <p:stCondLst>
                                            <p:cond delay="499"/>
                                          </p:stCondLst>
                                        </p:cTn>
                                        <p:tgtEl>
                                          <p:spTgt spid="1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6">
                                            <p:txEl>
                                              <p:pRg st="6" end="6"/>
                                            </p:txEl>
                                          </p:spTgt>
                                        </p:tgtEl>
                                        <p:attrNameLst>
                                          <p:attrName>style.visibility</p:attrName>
                                        </p:attrNameLst>
                                      </p:cBhvr>
                                      <p:to>
                                        <p:strVal val="visible"/>
                                      </p:to>
                                    </p:set>
                                    <p:animEffect transition="in" filter="fade">
                                      <p:cBhvr>
                                        <p:cTn id="88" dur="500"/>
                                        <p:tgtEl>
                                          <p:spTgt spid="56">
                                            <p:txEl>
                                              <p:pRg st="6" end="6"/>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P spid="21" grpId="0" animBg="1"/>
      <p:bldP spid="50" grpId="0"/>
      <p:bldP spid="51" grpId="0"/>
      <p:bldP spid="19" grpId="0"/>
      <p:bldP spid="19" grpId="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2362200"/>
            <a:ext cx="7772400" cy="1362075"/>
          </a:xfrm>
        </p:spPr>
        <p:txBody>
          <a:bodyPr/>
          <a:lstStyle/>
          <a:p>
            <a:r>
              <a:rPr lang="en-US" sz="2800" dirty="0" smtClean="0"/>
              <a:t>Proof of </a:t>
            </a:r>
            <a:r>
              <a:rPr lang="en-US" sz="2800" dirty="0" smtClean="0">
                <a:solidFill>
                  <a:srgbClr val="7030A0"/>
                </a:solidFill>
              </a:rPr>
              <a:t>correctness</a:t>
            </a:r>
            <a:r>
              <a:rPr lang="en-US" sz="2800" dirty="0" smtClean="0"/>
              <a:t> of the algorithm</a:t>
            </a:r>
            <a:endParaRPr lang="en-US" sz="2800" dirty="0"/>
          </a:p>
        </p:txBody>
      </p:sp>
      <p:sp>
        <p:nvSpPr>
          <p:cNvPr id="7" name="Text Placeholder 6"/>
          <p:cNvSpPr>
            <a:spLocks noGrp="1"/>
          </p:cNvSpPr>
          <p:nvPr>
            <p:ph type="body" idx="1"/>
          </p:nvPr>
        </p:nvSpPr>
        <p:spPr/>
        <p:txBody>
          <a:bodyPr/>
          <a:lstStyle/>
          <a:p>
            <a:pPr algn="ctr"/>
            <a:r>
              <a:rPr lang="en-US" dirty="0" smtClean="0">
                <a:solidFill>
                  <a:schemeClr val="tx1"/>
                </a:solidFill>
              </a:rPr>
              <a:t>What </a:t>
            </a:r>
            <a:r>
              <a:rPr lang="en-US" b="1" dirty="0" smtClean="0">
                <a:solidFill>
                  <a:srgbClr val="C00000"/>
                </a:solidFill>
              </a:rPr>
              <a:t>assertion/claim</a:t>
            </a:r>
            <a:r>
              <a:rPr lang="en-US" dirty="0" smtClean="0">
                <a:solidFill>
                  <a:schemeClr val="tx1"/>
                </a:solidFill>
              </a:rPr>
              <a:t> suffices as a proof?</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12</a:t>
            </a:fld>
            <a:endParaRPr lang="en-US"/>
          </a:p>
        </p:txBody>
      </p:sp>
    </p:spTree>
    <p:extLst>
      <p:ext uri="{BB962C8B-B14F-4D97-AF65-F5344CB8AC3E}">
        <p14:creationId xmlns:p14="http://schemas.microsoft.com/office/powerpoint/2010/main" val="406096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What </a:t>
            </a:r>
            <a:r>
              <a:rPr lang="en-US" sz="3600" b="1" dirty="0" smtClean="0">
                <a:solidFill>
                  <a:srgbClr val="7030A0"/>
                </a:solidFill>
              </a:rPr>
              <a:t>claim</a:t>
            </a:r>
            <a:r>
              <a:rPr lang="en-US" sz="3600" b="1" dirty="0" smtClean="0"/>
              <a:t> suffices as a proof ? </a:t>
            </a:r>
            <a:endParaRPr lang="en-US" sz="3600" b="1" dirty="0"/>
          </a:p>
        </p:txBody>
      </p:sp>
      <p:sp>
        <p:nvSpPr>
          <p:cNvPr id="3" name="Content Placeholder 2"/>
          <p:cNvSpPr>
            <a:spLocks noGrp="1"/>
          </p:cNvSpPr>
          <p:nvPr>
            <p:ph idx="1"/>
          </p:nvPr>
        </p:nvSpPr>
        <p:spPr>
          <a:xfrm>
            <a:off x="228600" y="1600200"/>
            <a:ext cx="8839200" cy="4525963"/>
          </a:xfrm>
        </p:spPr>
        <p:txBody>
          <a:bodyPr/>
          <a:lstStyle/>
          <a:p>
            <a:pPr marL="0" indent="0">
              <a:buNone/>
            </a:pPr>
            <a:endParaRPr lang="en-US" sz="2000" b="1" dirty="0" smtClean="0"/>
          </a:p>
          <a:p>
            <a:pPr marL="0" indent="0">
              <a:buNone/>
            </a:pPr>
            <a:endParaRPr lang="en-US" sz="2000" b="1" dirty="0" smtClean="0"/>
          </a:p>
          <a:p>
            <a:pPr marL="0" indent="0">
              <a:buNone/>
            </a:pPr>
            <a:endParaRPr lang="en-US" sz="2000" b="1" dirty="0"/>
          </a:p>
          <a:p>
            <a:pPr marL="0" indent="0">
              <a:buNone/>
            </a:pPr>
            <a:r>
              <a:rPr lang="en-US" sz="2000" b="1" dirty="0" smtClean="0"/>
              <a:t>Usually </a:t>
            </a:r>
            <a:r>
              <a:rPr lang="en-US" sz="2000" dirty="0" smtClean="0"/>
              <a:t>it is difficult even to find out the claim whose establishment captures the correctness of the algorithm</a:t>
            </a:r>
            <a:r>
              <a:rPr lang="en-US" sz="2000" dirty="0" smtClean="0"/>
              <a:t>.</a:t>
            </a:r>
            <a:r>
              <a:rPr lang="en-US" sz="2000" dirty="0" smtClean="0">
                <a:sym typeface="Wingdings" pitchFamily="2" charset="2"/>
              </a:rPr>
              <a:t></a:t>
            </a:r>
            <a:endParaRPr lang="en-US" sz="2000" dirty="0" smtClean="0"/>
          </a:p>
          <a:p>
            <a:pPr marL="0" indent="0">
              <a:buNone/>
            </a:pPr>
            <a:r>
              <a:rPr lang="en-US" sz="2000" dirty="0" smtClean="0"/>
              <a:t> </a:t>
            </a:r>
          </a:p>
          <a:p>
            <a:pPr marL="0" indent="0">
              <a:buNone/>
            </a:pPr>
            <a:r>
              <a:rPr lang="en-US" sz="2000" dirty="0" smtClean="0"/>
              <a:t>In the current algorithm, what might be this claim ?</a:t>
            </a:r>
          </a:p>
          <a:p>
            <a:pPr marL="0" indent="0">
              <a:buNone/>
            </a:pPr>
            <a:endParaRPr lang="en-US" sz="2000" b="1" dirty="0"/>
          </a:p>
          <a:p>
            <a:pPr marL="0" indent="0">
              <a:buNone/>
            </a:pPr>
            <a:r>
              <a:rPr lang="en-US" sz="2000" dirty="0" smtClean="0"/>
              <a:t>Let us have a re-look at the algorithm from point of view of a single node .</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997335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38200" y="2272926"/>
            <a:ext cx="3048000" cy="4204074"/>
            <a:chOff x="838200" y="2272926"/>
            <a:chExt cx="3048000" cy="4204074"/>
          </a:xfrm>
        </p:grpSpPr>
        <p:grpSp>
          <p:nvGrpSpPr>
            <p:cNvPr id="42" name="Group 41"/>
            <p:cNvGrpSpPr/>
            <p:nvPr/>
          </p:nvGrpSpPr>
          <p:grpSpPr>
            <a:xfrm>
              <a:off x="838200" y="2272926"/>
              <a:ext cx="3048000" cy="4204074"/>
              <a:chOff x="838200" y="2272926"/>
              <a:chExt cx="3048000" cy="4204074"/>
            </a:xfrm>
          </p:grpSpPr>
          <p:grpSp>
            <p:nvGrpSpPr>
              <p:cNvPr id="15" name="Group 14"/>
              <p:cNvGrpSpPr/>
              <p:nvPr/>
            </p:nvGrpSpPr>
            <p:grpSpPr>
              <a:xfrm>
                <a:off x="1219200" y="2272926"/>
                <a:ext cx="2209800" cy="1747185"/>
                <a:chOff x="1219200" y="2272926"/>
                <a:chExt cx="2209800" cy="1747185"/>
              </a:xfrm>
            </p:grpSpPr>
            <p:sp>
              <p:nvSpPr>
                <p:cNvPr id="5" name="Oval 4"/>
                <p:cNvSpPr/>
                <p:nvPr/>
              </p:nvSpPr>
              <p:spPr>
                <a:xfrm>
                  <a:off x="2222873" y="2958726"/>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1219200" y="3200400"/>
                  <a:ext cx="1003674" cy="819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599" y="3187326"/>
                  <a:ext cx="914401" cy="775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75273" y="2272926"/>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8" name="Isosceles Triangle 37"/>
              <p:cNvSpPr/>
              <p:nvPr/>
            </p:nvSpPr>
            <p:spPr>
              <a:xfrm>
                <a:off x="838200" y="4038600"/>
                <a:ext cx="914400" cy="2438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2883723" y="3962400"/>
                <a:ext cx="1002477" cy="2514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2514600" y="2895600"/>
              <a:ext cx="306494" cy="369332"/>
            </a:xfrm>
            <a:prstGeom prst="rect">
              <a:avLst/>
            </a:prstGeom>
            <a:noFill/>
          </p:spPr>
          <p:txBody>
            <a:bodyPr wrap="none" rtlCol="0">
              <a:spAutoFit/>
            </a:bodyPr>
            <a:lstStyle/>
            <a:p>
              <a:r>
                <a:rPr lang="en-US" b="1" dirty="0" smtClean="0">
                  <a:solidFill>
                    <a:srgbClr val="0070C0"/>
                  </a:solidFill>
                </a:rPr>
                <a:t>u</a:t>
              </a:r>
              <a:endParaRPr lang="en-US" b="1" dirty="0">
                <a:solidFill>
                  <a:srgbClr val="0070C0"/>
                </a:solidFill>
              </a:endParaRPr>
            </a:p>
          </p:txBody>
        </p:sp>
      </p:grpSp>
      <p:sp>
        <p:nvSpPr>
          <p:cNvPr id="2" name="Title 1"/>
          <p:cNvSpPr>
            <a:spLocks noGrp="1"/>
          </p:cNvSpPr>
          <p:nvPr>
            <p:ph type="title"/>
          </p:nvPr>
        </p:nvSpPr>
        <p:spPr/>
        <p:txBody>
          <a:bodyPr/>
          <a:lstStyle/>
          <a:p>
            <a:endParaRPr lang="en-US" sz="3200" b="1" dirty="0"/>
          </a:p>
        </p:txBody>
      </p:sp>
      <p:sp>
        <p:nvSpPr>
          <p:cNvPr id="55" name="Content Placeholder 54"/>
          <p:cNvSpPr>
            <a:spLocks noGrp="1"/>
          </p:cNvSpPr>
          <p:nvPr>
            <p:ph sz="half" idx="1"/>
          </p:nvPr>
        </p:nvSpPr>
        <p:spPr/>
        <p:txBody>
          <a:bodyPr/>
          <a:lstStyle/>
          <a:p>
            <a:endParaRPr lang="en-US" dirty="0"/>
          </a:p>
        </p:txBody>
      </p:sp>
      <mc:AlternateContent xmlns:mc="http://schemas.openxmlformats.org/markup-compatibility/2006" xmlns:a14="http://schemas.microsoft.com/office/drawing/2010/main">
        <mc:Choice Requires="a14">
          <p:sp>
            <p:nvSpPr>
              <p:cNvPr id="56" name="Content Placeholder 55"/>
              <p:cNvSpPr>
                <a:spLocks noGrp="1"/>
              </p:cNvSpPr>
              <p:nvPr>
                <p:ph sz="half" idx="2"/>
              </p:nvPr>
            </p:nvSpPr>
            <p:spPr>
              <a:xfrm>
                <a:off x="4380039" y="1600200"/>
                <a:ext cx="4687761" cy="4525963"/>
              </a:xfrm>
            </p:spPr>
            <p:txBody>
              <a:bodyPr/>
              <a:lstStyle/>
              <a:p>
                <a:pPr marL="0" indent="0">
                  <a:buNone/>
                </a:pPr>
                <a:r>
                  <a:rPr lang="en-US" sz="1800" dirty="0" smtClean="0"/>
                  <a:t>For each non-leaf node </a:t>
                </a:r>
                <a14:m>
                  <m:oMath xmlns:m="http://schemas.openxmlformats.org/officeDocument/2006/math">
                    <m:r>
                      <a:rPr lang="en-US" sz="1800" b="1" i="1" dirty="0">
                        <a:solidFill>
                          <a:srgbClr val="0070C0"/>
                        </a:solidFill>
                        <a:latin typeface="Cambria Math"/>
                      </a:rPr>
                      <m:t>𝒖</m:t>
                    </m:r>
                  </m:oMath>
                </a14:m>
                <a:r>
                  <a:rPr lang="en-US" sz="1800" b="1" i="1" dirty="0" smtClean="0">
                    <a:solidFill>
                      <a:srgbClr val="7030A0"/>
                    </a:solidFill>
                    <a:latin typeface="Cambria Math"/>
                  </a:rPr>
                  <a:t> </a:t>
                </a:r>
                <a:r>
                  <a:rPr lang="en-US" sz="1800" dirty="0"/>
                  <a:t> </a:t>
                </a:r>
                <a:r>
                  <a:rPr lang="en-US" sz="1800" dirty="0" smtClean="0"/>
                  <a:t>do the following:</a:t>
                </a:r>
                <a:endParaRPr lang="en-US" sz="1800" b="1" i="1" dirty="0" smtClean="0">
                  <a:solidFill>
                    <a:srgbClr val="7030A0"/>
                  </a:solidFill>
                  <a:latin typeface="Cambria Math"/>
                </a:endParaRPr>
              </a:p>
              <a:p>
                <a:pPr marL="0" indent="0">
                  <a:buNone/>
                </a:pP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𝑳</m:t>
                        </m:r>
                      </m:sub>
                    </m:sSub>
                    <m:r>
                      <a:rPr lang="en-US" sz="1800" b="1" i="1" dirty="0">
                        <a:latin typeface="Cambria Math"/>
                      </a:rPr>
                      <m:t>(</m:t>
                    </m:r>
                    <m:r>
                      <a:rPr lang="en-US" sz="1800" b="1" i="1" dirty="0">
                        <a:solidFill>
                          <a:srgbClr val="0070C0"/>
                        </a:solidFill>
                        <a:latin typeface="Cambria Math"/>
                      </a:rPr>
                      <m:t>𝒖</m:t>
                    </m:r>
                    <m:r>
                      <a:rPr lang="en-US" sz="1800" b="1" i="1" dirty="0" smtClean="0">
                        <a:solidFill>
                          <a:schemeClr val="tx1"/>
                        </a:solidFill>
                        <a:latin typeface="Cambria Math"/>
                      </a:rPr>
                      <m:t>)</m:t>
                    </m:r>
                  </m:oMath>
                </a14:m>
                <a:r>
                  <a:rPr lang="en-US" sz="1800" dirty="0" smtClean="0"/>
                  <a:t>: max</a:t>
                </a:r>
                <a:r>
                  <a:rPr lang="en-US" sz="1800" dirty="0"/>
                  <a:t> </a:t>
                </a:r>
                <a:r>
                  <a:rPr lang="en-US" sz="1800" dirty="0" smtClean="0"/>
                  <a:t>delay along any leftward path </a:t>
                </a:r>
              </a:p>
              <a:p>
                <a:pPr marL="0" indent="0">
                  <a:buNone/>
                </a:pP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r>
                      <a:rPr lang="en-US" sz="1800" b="1" i="1" dirty="0">
                        <a:latin typeface="Cambria Math"/>
                      </a:rPr>
                      <m:t>(</m:t>
                    </m:r>
                    <m:r>
                      <a:rPr lang="en-US" sz="1800" b="1" i="1" dirty="0">
                        <a:solidFill>
                          <a:srgbClr val="0070C0"/>
                        </a:solidFill>
                        <a:latin typeface="Cambria Math"/>
                      </a:rPr>
                      <m:t>𝒖</m:t>
                    </m:r>
                    <m:r>
                      <a:rPr lang="en-US" sz="1800" b="1" i="1" dirty="0">
                        <a:latin typeface="Cambria Math"/>
                      </a:rPr>
                      <m:t>)</m:t>
                    </m:r>
                  </m:oMath>
                </a14:m>
                <a:r>
                  <a:rPr lang="en-US" sz="1800" dirty="0"/>
                  <a:t>: max delay along any </a:t>
                </a:r>
                <a:r>
                  <a:rPr lang="en-US" sz="1800" dirty="0" smtClean="0"/>
                  <a:t>rightward path</a:t>
                </a:r>
              </a:p>
              <a:p>
                <a:pPr marL="0" indent="0">
                  <a:buNone/>
                </a:pPr>
                <a:r>
                  <a:rPr lang="en-US" sz="1800" dirty="0" smtClean="0"/>
                  <a:t>If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𝑳</m:t>
                        </m:r>
                      </m:sub>
                    </m:sSub>
                    <m:d>
                      <m:dPr>
                        <m:ctrlPr>
                          <a:rPr lang="en-US" sz="1800" b="1" i="1" dirty="0">
                            <a:solidFill>
                              <a:srgbClr val="7030A0"/>
                            </a:solidFill>
                            <a:latin typeface="Cambria Math"/>
                          </a:rPr>
                        </m:ctrlPr>
                      </m:dPr>
                      <m:e>
                        <m:r>
                          <a:rPr lang="en-US" sz="1800" b="1" i="1" dirty="0">
                            <a:solidFill>
                              <a:srgbClr val="0070C0"/>
                            </a:solidFill>
                            <a:latin typeface="Cambria Math"/>
                          </a:rPr>
                          <m:t>𝒖</m:t>
                        </m:r>
                      </m:e>
                    </m:d>
                    <m:r>
                      <a:rPr lang="en-US" sz="1800" b="1" i="1" dirty="0" smtClean="0">
                        <a:latin typeface="Cambria Math"/>
                      </a:rPr>
                      <m:t>≥</m:t>
                    </m:r>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r>
                      <a:rPr lang="en-US" sz="1800" b="1" i="1" dirty="0">
                        <a:latin typeface="Cambria Math"/>
                      </a:rPr>
                      <m:t>(</m:t>
                    </m:r>
                    <m:r>
                      <a:rPr lang="en-US" sz="1800" b="1" i="1" dirty="0">
                        <a:solidFill>
                          <a:srgbClr val="0070C0"/>
                        </a:solidFill>
                        <a:latin typeface="Cambria Math"/>
                      </a:rPr>
                      <m:t>𝒖</m:t>
                    </m:r>
                    <m:r>
                      <a:rPr lang="en-US" sz="1800" b="1" i="1" dirty="0" smtClean="0">
                        <a:solidFill>
                          <a:schemeClr val="tx1"/>
                        </a:solidFill>
                        <a:latin typeface="Cambria Math"/>
                      </a:rPr>
                      <m:t>)</m:t>
                    </m:r>
                  </m:oMath>
                </a14:m>
                <a:r>
                  <a:rPr lang="en-US" sz="1800" dirty="0" smtClean="0"/>
                  <a:t>) </a:t>
                </a:r>
              </a:p>
              <a:p>
                <a:pPr marL="0" indent="0">
                  <a:buNone/>
                </a:pPr>
                <a:r>
                  <a:rPr lang="en-US" sz="1800" dirty="0" smtClean="0"/>
                  <a:t> increase delay of right edge by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𝑳</m:t>
                        </m:r>
                      </m:sub>
                    </m:sSub>
                    <m:d>
                      <m:dPr>
                        <m:ctrlPr>
                          <a:rPr lang="en-US" sz="1800" b="1" i="1" dirty="0" smtClean="0">
                            <a:solidFill>
                              <a:schemeClr val="tx1"/>
                            </a:solidFill>
                            <a:latin typeface="Cambria Math"/>
                          </a:rPr>
                        </m:ctrlPr>
                      </m:dPr>
                      <m:e>
                        <m:r>
                          <a:rPr lang="en-US" sz="1800" b="1" i="1" dirty="0" smtClean="0">
                            <a:solidFill>
                              <a:srgbClr val="0070C0"/>
                            </a:solidFill>
                            <a:latin typeface="Cambria Math"/>
                          </a:rPr>
                          <m:t>𝒖</m:t>
                        </m:r>
                      </m:e>
                    </m:d>
                  </m:oMath>
                </a14:m>
                <a:r>
                  <a:rPr lang="en-US" sz="1800" b="1" dirty="0" smtClean="0"/>
                  <a:t> -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d>
                      <m:dPr>
                        <m:ctrlPr>
                          <a:rPr lang="en-US" sz="1800" b="1" i="1" dirty="0">
                            <a:latin typeface="Cambria Math"/>
                          </a:rPr>
                        </m:ctrlPr>
                      </m:dPr>
                      <m:e>
                        <m:r>
                          <a:rPr lang="en-US" sz="1800" b="1" i="1" dirty="0">
                            <a:solidFill>
                              <a:srgbClr val="0070C0"/>
                            </a:solidFill>
                            <a:latin typeface="Cambria Math"/>
                          </a:rPr>
                          <m:t>𝒖</m:t>
                        </m:r>
                      </m:e>
                    </m:d>
                  </m:oMath>
                </a14:m>
                <a:endParaRPr lang="en-US" sz="1800" b="1" dirty="0" smtClean="0"/>
              </a:p>
              <a:p>
                <a:pPr marL="0" indent="0">
                  <a:buNone/>
                </a:pPr>
                <a:r>
                  <a:rPr lang="en-US" sz="1800" dirty="0" smtClean="0"/>
                  <a:t>Else</a:t>
                </a:r>
              </a:p>
              <a:p>
                <a:pPr marL="0" indent="0">
                  <a:buNone/>
                </a:pPr>
                <a:r>
                  <a:rPr lang="en-US" sz="1800" dirty="0" smtClean="0"/>
                  <a:t> </a:t>
                </a:r>
                <a:r>
                  <a:rPr lang="en-US" sz="1800" dirty="0"/>
                  <a:t>increase delay of </a:t>
                </a:r>
                <a:r>
                  <a:rPr lang="en-US" sz="1800" dirty="0" smtClean="0"/>
                  <a:t>left </a:t>
                </a:r>
                <a:r>
                  <a:rPr lang="en-US" sz="1800" dirty="0"/>
                  <a:t>edge by</a:t>
                </a:r>
                <a:r>
                  <a:rPr lang="en-US" sz="1800" dirty="0" smtClean="0"/>
                  <a:t>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𝑹</m:t>
                        </m:r>
                      </m:sub>
                    </m:sSub>
                    <m:d>
                      <m:dPr>
                        <m:ctrlPr>
                          <a:rPr lang="en-US" sz="1800" b="1" i="1" dirty="0">
                            <a:latin typeface="Cambria Math"/>
                          </a:rPr>
                        </m:ctrlPr>
                      </m:dPr>
                      <m:e>
                        <m:r>
                          <a:rPr lang="en-US" sz="1800" b="1" i="1" dirty="0">
                            <a:solidFill>
                              <a:srgbClr val="0070C0"/>
                            </a:solidFill>
                            <a:latin typeface="Cambria Math"/>
                          </a:rPr>
                          <m:t>𝒖</m:t>
                        </m:r>
                      </m:e>
                    </m:d>
                  </m:oMath>
                </a14:m>
                <a:r>
                  <a:rPr lang="en-US" sz="1800" b="1" dirty="0"/>
                  <a:t> -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smtClean="0">
                            <a:solidFill>
                              <a:srgbClr val="7030A0"/>
                            </a:solidFill>
                            <a:latin typeface="Cambria Math"/>
                          </a:rPr>
                          <m:t>𝑳</m:t>
                        </m:r>
                      </m:sub>
                    </m:sSub>
                    <m:d>
                      <m:dPr>
                        <m:ctrlPr>
                          <a:rPr lang="en-US" sz="1800" b="1" i="1" dirty="0">
                            <a:latin typeface="Cambria Math"/>
                          </a:rPr>
                        </m:ctrlPr>
                      </m:dPr>
                      <m:e>
                        <m:r>
                          <a:rPr lang="en-US" sz="1800" b="1" i="1" dirty="0">
                            <a:solidFill>
                              <a:srgbClr val="0070C0"/>
                            </a:solidFill>
                            <a:latin typeface="Cambria Math"/>
                          </a:rPr>
                          <m:t>𝒖</m:t>
                        </m:r>
                      </m:e>
                    </m:d>
                  </m:oMath>
                </a14:m>
                <a:endParaRPr lang="en-US" sz="1800" dirty="0" smtClean="0"/>
              </a:p>
              <a:p>
                <a:pPr marL="0" indent="0">
                  <a:buNone/>
                </a:pPr>
                <a:endParaRPr lang="en-US" sz="1800" dirty="0"/>
              </a:p>
              <a:p>
                <a:pPr marL="0" indent="0">
                  <a:buNone/>
                </a:pPr>
                <a:r>
                  <a:rPr lang="en-US" sz="1800" dirty="0" smtClean="0">
                    <a:sym typeface="Wingdings" pitchFamily="2" charset="2"/>
                  </a:rPr>
                  <a:t></a:t>
                </a:r>
              </a:p>
              <a:p>
                <a:pPr marL="0" indent="0">
                  <a:buNone/>
                </a:pPr>
                <a:r>
                  <a:rPr lang="en-US" sz="1800" dirty="0" smtClean="0"/>
                  <a:t>Delay enhancement by </a:t>
                </a:r>
                <a14:m>
                  <m:oMath xmlns:m="http://schemas.openxmlformats.org/officeDocument/2006/math">
                    <m:r>
                      <a:rPr lang="en-US" sz="1800" b="1" i="1" dirty="0">
                        <a:solidFill>
                          <a:srgbClr val="0070C0"/>
                        </a:solidFill>
                        <a:latin typeface="Cambria Math"/>
                      </a:rPr>
                      <m:t>𝒖</m:t>
                    </m:r>
                  </m:oMath>
                </a14:m>
                <a:r>
                  <a:rPr lang="en-US" sz="1800" dirty="0" smtClean="0"/>
                  <a:t>: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𝑳</m:t>
                        </m:r>
                      </m:sub>
                    </m:sSub>
                    <m:d>
                      <m:dPr>
                        <m:ctrlPr>
                          <a:rPr lang="en-US" sz="1800" b="1" i="1" dirty="0">
                            <a:latin typeface="Cambria Math"/>
                          </a:rPr>
                        </m:ctrlPr>
                      </m:dPr>
                      <m:e>
                        <m:r>
                          <a:rPr lang="en-US" sz="1800" b="1" i="1" dirty="0">
                            <a:solidFill>
                              <a:srgbClr val="0070C0"/>
                            </a:solidFill>
                            <a:latin typeface="Cambria Math"/>
                          </a:rPr>
                          <m:t>𝒖</m:t>
                        </m:r>
                      </m:e>
                    </m:d>
                  </m:oMath>
                </a14:m>
                <a:r>
                  <a:rPr lang="en-US" sz="1800" b="1" dirty="0"/>
                  <a:t> -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𝑹</m:t>
                        </m:r>
                      </m:sub>
                    </m:sSub>
                    <m:d>
                      <m:dPr>
                        <m:ctrlPr>
                          <a:rPr lang="en-US" sz="1800" b="1" i="1" dirty="0">
                            <a:latin typeface="Cambria Math"/>
                          </a:rPr>
                        </m:ctrlPr>
                      </m:dPr>
                      <m:e>
                        <m:r>
                          <a:rPr lang="en-US" sz="1800" b="1" i="1" dirty="0">
                            <a:solidFill>
                              <a:srgbClr val="0070C0"/>
                            </a:solidFill>
                            <a:latin typeface="Cambria Math"/>
                          </a:rPr>
                          <m:t>𝒖</m:t>
                        </m:r>
                      </m:e>
                    </m:d>
                  </m:oMath>
                </a14:m>
                <a:r>
                  <a:rPr lang="en-US" sz="1800" dirty="0" smtClean="0"/>
                  <a:t>|</a:t>
                </a:r>
              </a:p>
              <a:p>
                <a:pPr marL="0" indent="0">
                  <a:buNone/>
                </a:pPr>
                <a:endParaRPr lang="en-US" sz="1800" dirty="0" smtClean="0"/>
              </a:p>
              <a:p>
                <a:pPr marL="0" indent="0">
                  <a:buNone/>
                </a:pPr>
                <a:endParaRPr lang="en-US" sz="1800" dirty="0"/>
              </a:p>
            </p:txBody>
          </p:sp>
        </mc:Choice>
        <mc:Fallback xmlns="">
          <p:sp>
            <p:nvSpPr>
              <p:cNvPr id="56" name="Content Placeholder 55"/>
              <p:cNvSpPr>
                <a:spLocks noGrp="1" noRot="1" noChangeAspect="1" noMove="1" noResize="1" noEditPoints="1" noAdjustHandles="1" noChangeArrowheads="1" noChangeShapeType="1" noTextEdit="1"/>
              </p:cNvSpPr>
              <p:nvPr>
                <p:ph sz="half" idx="2"/>
              </p:nvPr>
            </p:nvSpPr>
            <p:spPr>
              <a:xfrm>
                <a:off x="4380039" y="1600200"/>
                <a:ext cx="4687761" cy="4525963"/>
              </a:xfrm>
              <a:blipFill rotWithShape="1">
                <a:blip r:embed="rId2"/>
                <a:stretch>
                  <a:fillRect l="-1170" t="-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grpSp>
        <p:nvGrpSpPr>
          <p:cNvPr id="22" name="Group 21"/>
          <p:cNvGrpSpPr/>
          <p:nvPr/>
        </p:nvGrpSpPr>
        <p:grpSpPr>
          <a:xfrm>
            <a:off x="1435744" y="2373868"/>
            <a:ext cx="1842639" cy="1283732"/>
            <a:chOff x="1435744" y="2373868"/>
            <a:chExt cx="1842639" cy="1283732"/>
          </a:xfrm>
        </p:grpSpPr>
        <mc:AlternateContent xmlns:mc="http://schemas.openxmlformats.org/markup-compatibility/2006" xmlns:a14="http://schemas.microsoft.com/office/drawing/2010/main">
          <mc:Choice Requires="a14">
            <p:sp>
              <p:nvSpPr>
                <p:cNvPr id="16" name="Rectangle 15"/>
                <p:cNvSpPr/>
                <p:nvPr/>
              </p:nvSpPr>
              <p:spPr>
                <a:xfrm>
                  <a:off x="2883723" y="3288268"/>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a:solidFill>
                              <a:srgbClr val="7030A0"/>
                            </a:solidFill>
                            <a:latin typeface="Cambria Math"/>
                          </a:rPr>
                          <m:t>𝜷</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2883723" y="3288268"/>
                  <a:ext cx="394660" cy="369332"/>
                </a:xfrm>
                <a:prstGeom prst="rect">
                  <a:avLst/>
                </a:prstGeom>
                <a:blipFill rotWithShape="1">
                  <a:blip r:embed="rId4"/>
                  <a:stretch>
                    <a:fillRect t="-8197" r="-21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435744" y="3276600"/>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𝜶</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435744" y="3276600"/>
                  <a:ext cx="393056" cy="369332"/>
                </a:xfrm>
                <a:prstGeom prst="rect">
                  <a:avLst/>
                </a:prstGeom>
                <a:blipFill rotWithShape="1">
                  <a:blip r:embed="rId5"/>
                  <a:stretch>
                    <a:fillRect t="-8333" r="-2031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8540" y="237386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𝜸</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48540" y="2373868"/>
                  <a:ext cx="377026" cy="369332"/>
                </a:xfrm>
                <a:prstGeom prst="rect">
                  <a:avLst/>
                </a:prstGeom>
                <a:blipFill rotWithShape="1">
                  <a:blip r:embed="rId6"/>
                  <a:stretch>
                    <a:fillRect t="-8197" r="-22581"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Rectangle 20"/>
              <p:cNvSpPr/>
              <p:nvPr/>
            </p:nvSpPr>
            <p:spPr>
              <a:xfrm>
                <a:off x="1524000" y="1447800"/>
                <a:ext cx="2672398" cy="369332"/>
              </a:xfrm>
              <a:prstGeom prst="rect">
                <a:avLst/>
              </a:prstGeom>
              <a:solidFill>
                <a:schemeClr val="tx2">
                  <a:lumMod val="20000"/>
                  <a:lumOff val="80000"/>
                </a:schemeClr>
              </a:solidFill>
            </p:spPr>
            <p:txBody>
              <a:bodyPr wrap="none">
                <a:spAutoFit/>
              </a:bodyPr>
              <a:lstStyle/>
              <a:p>
                <a:r>
                  <a:rPr lang="en-US" b="1" dirty="0" smtClean="0"/>
                  <a:t>Suppose </a:t>
                </a:r>
                <a14:m>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sSub>
                      <m:sSubPr>
                        <m:ctrlPr>
                          <a:rPr lang="en-US" b="1" i="1" dirty="0" smtClean="0">
                            <a:solidFill>
                              <a:srgbClr val="7030A0"/>
                            </a:solidFill>
                            <a:latin typeface="Cambria Math"/>
                          </a:rPr>
                        </m:ctrlPr>
                      </m:sSubPr>
                      <m:e>
                        <m:r>
                          <a:rPr lang="en-US" b="1" i="1" dirty="0" smtClean="0">
                            <a:solidFill>
                              <a:srgbClr val="7030A0"/>
                            </a:solidFill>
                            <a:latin typeface="Cambria Math"/>
                          </a:rPr>
                          <m:t>≥</m:t>
                        </m:r>
                        <m:r>
                          <a:rPr lang="en-US" b="1" i="1" dirty="0" smtClean="0">
                            <a:solidFill>
                              <a:srgbClr val="7030A0"/>
                            </a:solidFill>
                            <a:latin typeface="Cambria Math"/>
                          </a:rPr>
                          <m:t>𝑫</m:t>
                        </m:r>
                      </m:e>
                      <m:sub>
                        <m:r>
                          <a:rPr lang="en-US" b="1" i="1" dirty="0" smtClean="0">
                            <a:solidFill>
                              <a:srgbClr val="7030A0"/>
                            </a:solidFill>
                            <a:latin typeface="Cambria Math"/>
                          </a:rPr>
                          <m:t>𝑹</m:t>
                        </m:r>
                      </m:sub>
                    </m:sSub>
                    <m:r>
                      <a:rPr lang="en-US" b="1" i="1" dirty="0" smtClean="0">
                        <a:solidFill>
                          <a:schemeClr val="tx1"/>
                        </a:solidFill>
                        <a:latin typeface="Cambria Math"/>
                      </a:rPr>
                      <m:t>(</m:t>
                    </m:r>
                    <m:r>
                      <a:rPr lang="en-US" b="1" i="1" dirty="0" smtClean="0">
                        <a:solidFill>
                          <a:srgbClr val="0070C0"/>
                        </a:solidFill>
                        <a:latin typeface="Cambria Math"/>
                      </a:rPr>
                      <m:t>𝒖</m:t>
                    </m:r>
                    <m:r>
                      <a:rPr lang="en-US" b="1" i="1" dirty="0" smtClean="0">
                        <a:solidFill>
                          <a:schemeClr val="tx1"/>
                        </a:solidFill>
                        <a:latin typeface="Cambria Math"/>
                      </a:rPr>
                      <m:t>)</m:t>
                    </m:r>
                  </m:oMath>
                </a14:m>
                <a:endParaRPr lang="en-US"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524000" y="1447800"/>
                <a:ext cx="2672398" cy="369332"/>
              </a:xfrm>
              <a:prstGeom prst="rect">
                <a:avLst/>
              </a:prstGeom>
              <a:blipFill rotWithShape="1">
                <a:blip r:embed="rId7"/>
                <a:stretch>
                  <a:fillRect l="-1826" t="-8333" r="-2968" b="-25000"/>
                </a:stretch>
              </a:blipFill>
            </p:spPr>
            <p:txBody>
              <a:bodyPr/>
              <a:lstStyle/>
              <a:p>
                <a:r>
                  <a:rPr lang="en-US">
                    <a:noFill/>
                  </a:rPr>
                  <a:t> </a:t>
                </a:r>
              </a:p>
            </p:txBody>
          </p:sp>
        </mc:Fallback>
      </mc:AlternateContent>
      <p:grpSp>
        <p:nvGrpSpPr>
          <p:cNvPr id="48" name="Group 47"/>
          <p:cNvGrpSpPr/>
          <p:nvPr/>
        </p:nvGrpSpPr>
        <p:grpSpPr>
          <a:xfrm>
            <a:off x="1255411" y="3218889"/>
            <a:ext cx="1012099" cy="3258111"/>
            <a:chOff x="1255411" y="3218889"/>
            <a:chExt cx="1012099" cy="3258111"/>
          </a:xfrm>
        </p:grpSpPr>
        <p:cxnSp>
          <p:nvCxnSpPr>
            <p:cNvPr id="10" name="Straight Connector 9"/>
            <p:cNvCxnSpPr>
              <a:stCxn id="5" idx="3"/>
            </p:cNvCxnSpPr>
            <p:nvPr/>
          </p:nvCxnSpPr>
          <p:spPr>
            <a:xfrm flipH="1">
              <a:off x="1257300" y="3218889"/>
              <a:ext cx="1010210" cy="8197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1255411" y="4049486"/>
              <a:ext cx="268589" cy="2427514"/>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13" h="914400">
                  <a:moveTo>
                    <a:pt x="7332" y="0"/>
                  </a:moveTo>
                  <a:cubicBezTo>
                    <a:pt x="982" y="95250"/>
                    <a:pt x="-5368" y="190500"/>
                    <a:pt x="7332" y="293914"/>
                  </a:cubicBezTo>
                  <a:cubicBezTo>
                    <a:pt x="20032" y="397328"/>
                    <a:pt x="76275" y="517071"/>
                    <a:pt x="83532" y="620485"/>
                  </a:cubicBezTo>
                  <a:cubicBezTo>
                    <a:pt x="90789" y="723899"/>
                    <a:pt x="50875" y="914400"/>
                    <a:pt x="50875" y="914400"/>
                  </a:cubicBezTo>
                  <a:lnTo>
                    <a:pt x="50875" y="914400"/>
                  </a:ln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2483036" y="3218889"/>
            <a:ext cx="1046517" cy="3243842"/>
            <a:chOff x="2483036" y="3218889"/>
            <a:chExt cx="1046517" cy="3243842"/>
          </a:xfrm>
        </p:grpSpPr>
        <p:sp>
          <p:nvSpPr>
            <p:cNvPr id="44" name="Freeform 43"/>
            <p:cNvSpPr/>
            <p:nvPr/>
          </p:nvSpPr>
          <p:spPr>
            <a:xfrm>
              <a:off x="3209448" y="3962400"/>
              <a:ext cx="320105" cy="2500331"/>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 name="connsiteX0" fmla="*/ 20972 w 64515"/>
                <a:gd name="connsiteY0" fmla="*/ 0 h 914400"/>
                <a:gd name="connsiteX1" fmla="*/ 20972 w 64515"/>
                <a:gd name="connsiteY1" fmla="*/ 293914 h 914400"/>
                <a:gd name="connsiteX2" fmla="*/ 1379 w 64515"/>
                <a:gd name="connsiteY2" fmla="*/ 608184 h 914400"/>
                <a:gd name="connsiteX3" fmla="*/ 64515 w 64515"/>
                <a:gd name="connsiteY3" fmla="*/ 914400 h 914400"/>
                <a:gd name="connsiteX4" fmla="*/ 64515 w 64515"/>
                <a:gd name="connsiteY4" fmla="*/ 914400 h 914400"/>
                <a:gd name="connsiteX0" fmla="*/ 52385 w 95928"/>
                <a:gd name="connsiteY0" fmla="*/ 0 h 914400"/>
                <a:gd name="connsiteX1" fmla="*/ 52385 w 95928"/>
                <a:gd name="connsiteY1" fmla="*/ 293914 h 914400"/>
                <a:gd name="connsiteX2" fmla="*/ 32792 w 95928"/>
                <a:gd name="connsiteY2" fmla="*/ 608184 h 914400"/>
                <a:gd name="connsiteX3" fmla="*/ 95928 w 95928"/>
                <a:gd name="connsiteY3" fmla="*/ 914400 h 914400"/>
                <a:gd name="connsiteX4" fmla="*/ 95928 w 95928"/>
                <a:gd name="connsiteY4" fmla="*/ 914400 h 914400"/>
                <a:gd name="connsiteX0" fmla="*/ 52385 w 100604"/>
                <a:gd name="connsiteY0" fmla="*/ 0 h 941829"/>
                <a:gd name="connsiteX1" fmla="*/ 52385 w 100604"/>
                <a:gd name="connsiteY1" fmla="*/ 293914 h 941829"/>
                <a:gd name="connsiteX2" fmla="*/ 32792 w 100604"/>
                <a:gd name="connsiteY2" fmla="*/ 608184 h 941829"/>
                <a:gd name="connsiteX3" fmla="*/ 95928 w 100604"/>
                <a:gd name="connsiteY3" fmla="*/ 914400 h 941829"/>
                <a:gd name="connsiteX4" fmla="*/ 95928 w 100604"/>
                <a:gd name="connsiteY4" fmla="*/ 930802 h 941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4" h="941829">
                  <a:moveTo>
                    <a:pt x="52385" y="0"/>
                  </a:moveTo>
                  <a:cubicBezTo>
                    <a:pt x="46035" y="95250"/>
                    <a:pt x="55650" y="192550"/>
                    <a:pt x="52385" y="293914"/>
                  </a:cubicBezTo>
                  <a:cubicBezTo>
                    <a:pt x="49120" y="395278"/>
                    <a:pt x="-49732" y="529373"/>
                    <a:pt x="32792" y="608184"/>
                  </a:cubicBezTo>
                  <a:cubicBezTo>
                    <a:pt x="115316" y="686995"/>
                    <a:pt x="85405" y="860630"/>
                    <a:pt x="95928" y="914400"/>
                  </a:cubicBezTo>
                  <a:cubicBezTo>
                    <a:pt x="106451" y="968170"/>
                    <a:pt x="95928" y="925335"/>
                    <a:pt x="95928" y="930802"/>
                  </a:cubicBez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5" idx="5"/>
              <a:endCxn id="39" idx="0"/>
            </p:cNvCxnSpPr>
            <p:nvPr/>
          </p:nvCxnSpPr>
          <p:spPr>
            <a:xfrm>
              <a:off x="2483036" y="3218889"/>
              <a:ext cx="901926" cy="7435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0" name="TextBox 49"/>
              <p:cNvSpPr txBox="1"/>
              <p:nvPr/>
            </p:nvSpPr>
            <p:spPr>
              <a:xfrm>
                <a:off x="3501337" y="4648200"/>
                <a:ext cx="878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501337" y="4648200"/>
                <a:ext cx="878702" cy="369332"/>
              </a:xfrm>
              <a:prstGeom prst="rect">
                <a:avLst/>
              </a:prstGeom>
              <a:blipFill rotWithShape="1">
                <a:blip r:embed="rId8"/>
                <a:stretch>
                  <a:fillRect t="-8333" r="-827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33400" y="4648200"/>
                <a:ext cx="8562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33400" y="4648200"/>
                <a:ext cx="856260" cy="369332"/>
              </a:xfrm>
              <a:prstGeom prst="rect">
                <a:avLst/>
              </a:prstGeom>
              <a:blipFill rotWithShape="1">
                <a:blip r:embed="rId9"/>
                <a:stretch>
                  <a:fillRect t="-8333" r="-928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286000" y="3593068"/>
                <a:ext cx="1845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d>
                        <m:dPr>
                          <m:ctrlPr>
                            <a:rPr lang="en-US" b="1" i="1" dirty="0">
                              <a:latin typeface="Cambria Math"/>
                            </a:rPr>
                          </m:ctrlPr>
                        </m:dPr>
                        <m:e>
                          <m:r>
                            <a:rPr lang="en-US" b="1" i="1" dirty="0">
                              <a:solidFill>
                                <a:srgbClr val="0070C0"/>
                              </a:solidFill>
                              <a:latin typeface="Cambria Math"/>
                            </a:rPr>
                            <m:t>𝒖</m:t>
                          </m:r>
                        </m:e>
                      </m:d>
                      <m:r>
                        <m:rPr>
                          <m:nor/>
                        </m:rPr>
                        <a:rPr lang="en-US" b="1" dirty="0"/>
                        <m:t> − </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d>
                        <m:dPr>
                          <m:ctrlPr>
                            <a:rPr lang="en-US" b="1" i="1" dirty="0">
                              <a:latin typeface="Cambria Math"/>
                            </a:rPr>
                          </m:ctrlPr>
                        </m:dPr>
                        <m:e>
                          <m:r>
                            <a:rPr lang="en-US" b="1" i="1" dirty="0">
                              <a:solidFill>
                                <a:srgbClr val="0070C0"/>
                              </a:solidFill>
                              <a:latin typeface="Cambria Math"/>
                            </a:rPr>
                            <m:t>𝒖</m:t>
                          </m:r>
                        </m:e>
                      </m:d>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2286000" y="3593068"/>
                <a:ext cx="1845313" cy="369332"/>
              </a:xfrm>
              <a:prstGeom prst="rect">
                <a:avLst/>
              </a:prstGeom>
              <a:blipFill rotWithShape="1">
                <a:blip r:embed="rId10"/>
                <a:stretch>
                  <a:fillRect t="-8197" r="-3630" b="-24590"/>
                </a:stretch>
              </a:blipFill>
            </p:spPr>
            <p:txBody>
              <a:bodyPr/>
              <a:lstStyle/>
              <a:p>
                <a:r>
                  <a:rPr lang="en-US">
                    <a:noFill/>
                  </a:rPr>
                  <a:t> </a:t>
                </a:r>
              </a:p>
            </p:txBody>
          </p:sp>
        </mc:Fallback>
      </mc:AlternateContent>
      <p:sp>
        <p:nvSpPr>
          <p:cNvPr id="3" name="Rounded Rectangle 2"/>
          <p:cNvSpPr/>
          <p:nvPr/>
        </p:nvSpPr>
        <p:spPr>
          <a:xfrm>
            <a:off x="4419600" y="4495800"/>
            <a:ext cx="4267200" cy="4455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271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xEl>
                                              <p:pRg st="0" end="0"/>
                                            </p:txEl>
                                          </p:spTgt>
                                        </p:tgtEl>
                                        <p:attrNameLst>
                                          <p:attrName>style.visibility</p:attrName>
                                        </p:attrNameLst>
                                      </p:cBhvr>
                                      <p:to>
                                        <p:strVal val="visible"/>
                                      </p:to>
                                    </p:set>
                                    <p:animEffect transition="in" filter="fade">
                                      <p:cBhvr>
                                        <p:cTn id="17" dur="500"/>
                                        <p:tgtEl>
                                          <p:spTgt spid="5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75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6">
                                            <p:txEl>
                                              <p:pRg st="1" end="1"/>
                                            </p:txEl>
                                          </p:spTgt>
                                        </p:tgtEl>
                                        <p:attrNameLst>
                                          <p:attrName>style.visibility</p:attrName>
                                        </p:attrNameLst>
                                      </p:cBhvr>
                                      <p:to>
                                        <p:strVal val="visible"/>
                                      </p:to>
                                    </p:set>
                                    <p:animEffect transition="in" filter="fade">
                                      <p:cBhvr>
                                        <p:cTn id="34" dur="500"/>
                                        <p:tgtEl>
                                          <p:spTgt spid="5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75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6">
                                            <p:txEl>
                                              <p:pRg st="2" end="2"/>
                                            </p:txEl>
                                          </p:spTgt>
                                        </p:tgtEl>
                                        <p:attrNameLst>
                                          <p:attrName>style.visibility</p:attrName>
                                        </p:attrNameLst>
                                      </p:cBhvr>
                                      <p:to>
                                        <p:strVal val="visible"/>
                                      </p:to>
                                    </p:set>
                                    <p:animEffect transition="in" filter="fade">
                                      <p:cBhvr>
                                        <p:cTn id="51" dur="500"/>
                                        <p:tgtEl>
                                          <p:spTgt spid="5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6">
                                            <p:txEl>
                                              <p:pRg st="3" end="3"/>
                                            </p:txEl>
                                          </p:spTgt>
                                        </p:tgtEl>
                                        <p:attrNameLst>
                                          <p:attrName>style.visibility</p:attrName>
                                        </p:attrNameLst>
                                      </p:cBhvr>
                                      <p:to>
                                        <p:strVal val="visible"/>
                                      </p:to>
                                    </p:set>
                                    <p:animEffect transition="in" filter="fade">
                                      <p:cBhvr>
                                        <p:cTn id="63" dur="500"/>
                                        <p:tgtEl>
                                          <p:spTgt spid="56">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6">
                                            <p:txEl>
                                              <p:pRg st="4" end="4"/>
                                            </p:txEl>
                                          </p:spTgt>
                                        </p:tgtEl>
                                        <p:attrNameLst>
                                          <p:attrName>style.visibility</p:attrName>
                                        </p:attrNameLst>
                                      </p:cBhvr>
                                      <p:to>
                                        <p:strVal val="visible"/>
                                      </p:to>
                                    </p:set>
                                    <p:animEffect transition="in" filter="fade">
                                      <p:cBhvr>
                                        <p:cTn id="73" dur="500"/>
                                        <p:tgtEl>
                                          <p:spTgt spid="56">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6">
                                            <p:txEl>
                                              <p:pRg st="5" end="5"/>
                                            </p:txEl>
                                          </p:spTgt>
                                        </p:tgtEl>
                                        <p:attrNameLst>
                                          <p:attrName>style.visibility</p:attrName>
                                        </p:attrNameLst>
                                      </p:cBhvr>
                                      <p:to>
                                        <p:strVal val="visible"/>
                                      </p:to>
                                    </p:set>
                                    <p:animEffect transition="in" filter="fade">
                                      <p:cBhvr>
                                        <p:cTn id="78" dur="500"/>
                                        <p:tgtEl>
                                          <p:spTgt spid="56">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6">
                                            <p:txEl>
                                              <p:pRg st="6" end="6"/>
                                            </p:txEl>
                                          </p:spTgt>
                                        </p:tgtEl>
                                        <p:attrNameLst>
                                          <p:attrName>style.visibility</p:attrName>
                                        </p:attrNameLst>
                                      </p:cBhvr>
                                      <p:to>
                                        <p:strVal val="visible"/>
                                      </p:to>
                                    </p:set>
                                    <p:animEffect transition="in" filter="fade">
                                      <p:cBhvr>
                                        <p:cTn id="83" dur="500"/>
                                        <p:tgtEl>
                                          <p:spTgt spid="56">
                                            <p:txEl>
                                              <p:pRg st="6" end="6"/>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6">
                                            <p:txEl>
                                              <p:pRg st="8" end="8"/>
                                            </p:txEl>
                                          </p:spTgt>
                                        </p:tgtEl>
                                        <p:attrNameLst>
                                          <p:attrName>style.visibility</p:attrName>
                                        </p:attrNameLst>
                                      </p:cBhvr>
                                      <p:to>
                                        <p:strVal val="visible"/>
                                      </p:to>
                                    </p:set>
                                    <p:animEffect transition="in" filter="fade">
                                      <p:cBhvr>
                                        <p:cTn id="88" dur="500"/>
                                        <p:tgtEl>
                                          <p:spTgt spid="56">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6">
                                            <p:txEl>
                                              <p:pRg st="9" end="9"/>
                                            </p:txEl>
                                          </p:spTgt>
                                        </p:tgtEl>
                                        <p:attrNameLst>
                                          <p:attrName>style.visibility</p:attrName>
                                        </p:attrNameLst>
                                      </p:cBhvr>
                                      <p:to>
                                        <p:strVal val="visible"/>
                                      </p:to>
                                    </p:set>
                                    <p:animEffect transition="in" filter="fade">
                                      <p:cBhvr>
                                        <p:cTn id="93" dur="500"/>
                                        <p:tgtEl>
                                          <p:spTgt spid="56">
                                            <p:txEl>
                                              <p:pRg st="9" end="9"/>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left)">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21" grpId="0" animBg="1"/>
      <p:bldP spid="50" grpId="0"/>
      <p:bldP spid="51" grpId="0"/>
      <p:bldP spid="19"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endParaRPr lang="en-US" sz="2000" b="1" dirty="0" smtClean="0"/>
              </a:p>
              <a:p>
                <a:pPr marL="0" indent="0">
                  <a:buNone/>
                </a:pPr>
                <a:endParaRPr lang="en-US" sz="2000" b="1" dirty="0"/>
              </a:p>
              <a:p>
                <a:pPr marL="0" indent="0">
                  <a:buNone/>
                </a:pPr>
                <a:r>
                  <a:rPr lang="en-US" sz="2000" b="1" dirty="0" smtClean="0">
                    <a:solidFill>
                      <a:srgbClr val="C00000"/>
                    </a:solidFill>
                  </a:rPr>
                  <a:t>Claim</a:t>
                </a:r>
                <a:r>
                  <a:rPr lang="en-US" sz="2000" b="1" dirty="0" smtClean="0"/>
                  <a:t> </a:t>
                </a:r>
                <a:r>
                  <a:rPr lang="en-US" sz="2000" b="1" dirty="0"/>
                  <a:t>: </a:t>
                </a:r>
                <a:endParaRPr lang="en-US" sz="2000" b="1" dirty="0" smtClean="0"/>
              </a:p>
              <a:p>
                <a:pPr marL="0" indent="0">
                  <a:buNone/>
                </a:pPr>
                <a:r>
                  <a:rPr lang="en-US" sz="2000" dirty="0" smtClean="0"/>
                  <a:t>In </a:t>
                </a:r>
                <a:r>
                  <a:rPr lang="en-US" sz="2000" dirty="0"/>
                  <a:t>the optimal </a:t>
                </a:r>
                <a:r>
                  <a:rPr lang="en-US" sz="2000" dirty="0" smtClean="0"/>
                  <a:t>solution,</a:t>
                </a:r>
              </a:p>
              <a:p>
                <a:pPr marL="0" indent="0" algn="ctr">
                  <a:buNone/>
                </a:pPr>
                <a:r>
                  <a:rPr lang="en-US" sz="2000" dirty="0" smtClean="0"/>
                  <a:t> </a:t>
                </a:r>
                <a:r>
                  <a:rPr lang="en-US" sz="2000" dirty="0"/>
                  <a:t>the delay enhancement by </a:t>
                </a:r>
                <a14:m>
                  <m:oMath xmlns:m="http://schemas.openxmlformats.org/officeDocument/2006/math">
                    <m:r>
                      <a:rPr lang="en-US" sz="2000" b="1" i="1" dirty="0">
                        <a:solidFill>
                          <a:srgbClr val="0070C0"/>
                        </a:solidFill>
                        <a:latin typeface="Cambria Math"/>
                      </a:rPr>
                      <m:t>𝒖</m:t>
                    </m:r>
                  </m:oMath>
                </a14:m>
                <a:r>
                  <a:rPr lang="en-US" sz="2000" dirty="0"/>
                  <a:t>= |</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𝑹</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sSub>
                      <m:sSubPr>
                        <m:ctrlPr>
                          <a:rPr lang="en-US" sz="2000" b="1" i="1" dirty="0">
                            <a:solidFill>
                              <a:srgbClr val="7030A0"/>
                            </a:solidFill>
                            <a:latin typeface="Cambria Math"/>
                          </a:rPr>
                        </m:ctrlPr>
                      </m:sSubPr>
                      <m:e>
                        <m:r>
                          <a:rPr lang="en-US" sz="2000" b="1" i="1" dirty="0">
                            <a:latin typeface="Cambria Math"/>
                          </a:rPr>
                          <m:t>−</m:t>
                        </m:r>
                        <m:r>
                          <a:rPr lang="en-US" sz="2000" b="1" i="1" dirty="0">
                            <a:solidFill>
                              <a:srgbClr val="7030A0"/>
                            </a:solidFill>
                            <a:latin typeface="Cambria Math"/>
                          </a:rPr>
                          <m:t>𝑫</m:t>
                        </m:r>
                      </m:e>
                      <m:sub>
                        <m:r>
                          <a:rPr lang="en-US" sz="2000" b="1" i="1" dirty="0">
                            <a:solidFill>
                              <a:srgbClr val="7030A0"/>
                            </a:solidFill>
                            <a:latin typeface="Cambria Math"/>
                          </a:rPr>
                          <m:t>𝑳</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oMath>
                </a14:m>
                <a:r>
                  <a:rPr lang="en-US" sz="2000" dirty="0"/>
                  <a:t>|</a:t>
                </a:r>
              </a:p>
              <a:p>
                <a:pPr marL="0" indent="0">
                  <a:buNone/>
                </a:pPr>
                <a:endParaRPr lang="en-US" sz="2000" dirty="0" smtClean="0"/>
              </a:p>
              <a:p>
                <a:pPr marL="0" indent="0">
                  <a:buNone/>
                </a:pPr>
                <a:endParaRPr lang="en-US" sz="2000" dirty="0"/>
              </a:p>
              <a:p>
                <a:pPr marL="0" indent="0">
                  <a:buNone/>
                </a:pPr>
                <a:r>
                  <a:rPr lang="en-US" sz="2000" b="1" dirty="0">
                    <a:solidFill>
                      <a:srgbClr val="7030A0"/>
                    </a:solidFill>
                  </a:rPr>
                  <a:t>Question</a:t>
                </a:r>
                <a:r>
                  <a:rPr lang="en-US" sz="2000" dirty="0"/>
                  <a:t>: How to prove the claim ?</a:t>
                </a:r>
              </a:p>
              <a:p>
                <a:pPr marL="0" indent="0">
                  <a:buNone/>
                </a:pPr>
                <a:r>
                  <a:rPr lang="en-US" sz="2000" b="1" dirty="0"/>
                  <a:t>Answer</a:t>
                </a:r>
                <a:r>
                  <a:rPr lang="en-US" sz="2000" dirty="0"/>
                  <a:t>: make careful observations about the </a:t>
                </a:r>
                <a:r>
                  <a:rPr lang="en-US" sz="2000" dirty="0" smtClean="0"/>
                  <a:t>algorithm </a:t>
                </a:r>
                <a:r>
                  <a:rPr lang="en-US" sz="2000" dirty="0" smtClean="0">
                    <a:sym typeface="Wingdings" pitchFamily="2" charset="2"/>
                  </a:rPr>
                  <a:t></a:t>
                </a:r>
                <a:r>
                  <a:rPr lang="en-US" sz="2000" dirty="0" smtClean="0"/>
                  <a:t>. </a:t>
                </a:r>
                <a:endParaRPr lang="en-US" sz="2000" dirty="0"/>
              </a:p>
              <a:p>
                <a:endParaRPr lang="en-US" sz="2000" dirty="0"/>
              </a:p>
            </p:txBody>
          </p:sp>
        </mc:Choice>
        <mc:Fallback>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15</a:t>
            </a:fld>
            <a:endParaRPr lang="en-US"/>
          </a:p>
        </p:txBody>
      </p:sp>
    </p:spTree>
    <p:extLst>
      <p:ext uri="{BB962C8B-B14F-4D97-AF65-F5344CB8AC3E}">
        <p14:creationId xmlns:p14="http://schemas.microsoft.com/office/powerpoint/2010/main" val="15538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2362200"/>
            <a:ext cx="7772400" cy="1362075"/>
          </a:xfrm>
        </p:spPr>
        <p:txBody>
          <a:bodyPr/>
          <a:lstStyle/>
          <a:p>
            <a:pPr algn="ctr"/>
            <a:r>
              <a:rPr lang="en-US" sz="2800" dirty="0">
                <a:solidFill>
                  <a:srgbClr val="7030A0"/>
                </a:solidFill>
              </a:rPr>
              <a:t>Observations</a:t>
            </a:r>
            <a:r>
              <a:rPr lang="en-US" sz="2800" dirty="0"/>
              <a:t> about the algorithm</a:t>
            </a:r>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16</a:t>
            </a:fld>
            <a:endParaRPr lang="en-US"/>
          </a:p>
        </p:txBody>
      </p:sp>
    </p:spTree>
    <p:extLst>
      <p:ext uri="{BB962C8B-B14F-4D97-AF65-F5344CB8AC3E}">
        <p14:creationId xmlns:p14="http://schemas.microsoft.com/office/powerpoint/2010/main" val="401663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rgbClr val="7030A0"/>
                </a:solidFill>
              </a:rPr>
              <a:t>Observation </a:t>
            </a:r>
            <a:r>
              <a:rPr lang="en-US" sz="3600" b="1" dirty="0" smtClean="0">
                <a:solidFill>
                  <a:srgbClr val="0070C0"/>
                </a:solidFill>
              </a:rPr>
              <a:t>1</a:t>
            </a:r>
            <a:r>
              <a:rPr lang="en-US" sz="3600" b="1" dirty="0" smtClean="0"/>
              <a:t/>
            </a:r>
            <a:br>
              <a:rPr lang="en-US" sz="3600" b="1" dirty="0" smtClean="0"/>
            </a:br>
            <a:endParaRPr lang="en-US" sz="3600" b="1" dirty="0"/>
          </a:p>
        </p:txBody>
      </p:sp>
      <mc:AlternateContent xmlns:mc="http://schemas.openxmlformats.org/markup-compatibility/2006">
        <mc:Choice xmlns:a14="http://schemas.microsoft.com/office/drawing/2010/main" Requires="a14">
          <p:sp>
            <p:nvSpPr>
              <p:cNvPr id="52" name="Content Placeholder 51"/>
              <p:cNvSpPr>
                <a:spLocks noGrp="1"/>
              </p:cNvSpPr>
              <p:nvPr>
                <p:ph idx="1"/>
              </p:nvPr>
            </p:nvSpPr>
            <p:spPr>
              <a:xfrm>
                <a:off x="152400" y="1600200"/>
                <a:ext cx="8839200" cy="4525963"/>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b="1" dirty="0" smtClean="0">
                    <a:solidFill>
                      <a:srgbClr val="C00000"/>
                    </a:solidFill>
                  </a:rPr>
                  <a:t>Question</a:t>
                </a:r>
                <a:r>
                  <a:rPr lang="en-US" sz="2000" dirty="0"/>
                  <a:t>: </a:t>
                </a:r>
                <a:r>
                  <a:rPr lang="en-US" sz="1800" dirty="0"/>
                  <a:t>What can we say about the synchronization of any node in the optimal solution?</a:t>
                </a:r>
                <a:endParaRPr lang="en-US" sz="2000" dirty="0"/>
              </a:p>
              <a:p>
                <a:pPr marL="0" indent="0">
                  <a:buNone/>
                </a:pPr>
                <a:r>
                  <a:rPr lang="en-US" sz="2000" b="1" dirty="0"/>
                  <a:t>Answer: </a:t>
                </a:r>
                <a:r>
                  <a:rPr lang="en-US" sz="2000" b="1" u="sng" dirty="0"/>
                  <a:t>Every node</a:t>
                </a:r>
                <a:r>
                  <a:rPr lang="en-US" sz="2000" dirty="0"/>
                  <a:t> </a:t>
                </a:r>
                <a:r>
                  <a:rPr lang="en-US" sz="2000" dirty="0" smtClean="0"/>
                  <a:t>must be </a:t>
                </a:r>
                <a:r>
                  <a:rPr lang="en-US" sz="2000" dirty="0"/>
                  <a:t>synchronized</a:t>
                </a:r>
                <a:r>
                  <a:rPr lang="en-US" sz="2000" dirty="0" smtClean="0"/>
                  <a:t>. </a:t>
                </a:r>
              </a:p>
              <a:p>
                <a:pPr marL="0" indent="0">
                  <a:buNone/>
                </a:pPr>
                <a:r>
                  <a:rPr lang="en-US" sz="2000" dirty="0" smtClean="0"/>
                  <a:t>(proof by contradiction: append the path from root to </a:t>
                </a:r>
                <a14:m>
                  <m:oMath xmlns:m="http://schemas.openxmlformats.org/officeDocument/2006/math">
                    <m:r>
                      <a:rPr lang="en-US" sz="2000" b="1" i="1" dirty="0">
                        <a:solidFill>
                          <a:srgbClr val="0070C0"/>
                        </a:solidFill>
                        <a:latin typeface="Cambria Math"/>
                      </a:rPr>
                      <m:t>𝒖</m:t>
                    </m:r>
                  </m:oMath>
                </a14:m>
                <a:r>
                  <a:rPr lang="en-US" sz="2000" dirty="0" smtClean="0"/>
                  <a:t> to get two paths with different delay.)</a:t>
                </a:r>
                <a:endParaRPr lang="en-US" sz="2000" dirty="0"/>
              </a:p>
              <a:p>
                <a:pPr marL="0" indent="0">
                  <a:buNone/>
                </a:pPr>
                <a:endParaRPr lang="en-US" sz="2000" dirty="0"/>
              </a:p>
            </p:txBody>
          </p:sp>
        </mc:Choice>
        <mc:Fallback>
          <p:sp>
            <p:nvSpPr>
              <p:cNvPr id="52" name="Content Placeholder 51"/>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r="-138" b="-67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p:grpSp>
        <p:nvGrpSpPr>
          <p:cNvPr id="26" name="Group 25"/>
          <p:cNvGrpSpPr/>
          <p:nvPr/>
        </p:nvGrpSpPr>
        <p:grpSpPr>
          <a:xfrm>
            <a:off x="1981200" y="2622363"/>
            <a:ext cx="730437" cy="1263837"/>
            <a:chOff x="1981200" y="2622363"/>
            <a:chExt cx="730437" cy="1263837"/>
          </a:xfrm>
        </p:grpSpPr>
        <p:cxnSp>
          <p:nvCxnSpPr>
            <p:cNvPr id="6" name="Straight Connector 5"/>
            <p:cNvCxnSpPr>
              <a:stCxn id="121" idx="3"/>
            </p:cNvCxnSpPr>
            <p:nvPr/>
          </p:nvCxnSpPr>
          <p:spPr>
            <a:xfrm flipH="1">
              <a:off x="1981200" y="2622363"/>
              <a:ext cx="730437" cy="5018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042075" y="3384363"/>
              <a:ext cx="349437" cy="5018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927163" y="2590800"/>
            <a:ext cx="1340037" cy="1295400"/>
            <a:chOff x="2927163" y="2590800"/>
            <a:chExt cx="1340037" cy="1295400"/>
          </a:xfrm>
        </p:grpSpPr>
        <p:cxnSp>
          <p:nvCxnSpPr>
            <p:cNvPr id="78" name="Straight Connector 77"/>
            <p:cNvCxnSpPr/>
            <p:nvPr/>
          </p:nvCxnSpPr>
          <p:spPr>
            <a:xfrm>
              <a:off x="3917763" y="3384363"/>
              <a:ext cx="349437" cy="5018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27163" y="2590800"/>
              <a:ext cx="775074" cy="5464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4" name="Rectangle 83"/>
              <p:cNvSpPr/>
              <p:nvPr/>
            </p:nvSpPr>
            <p:spPr>
              <a:xfrm>
                <a:off x="2184240" y="3015031"/>
                <a:ext cx="482760"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smtClean="0">
                              <a:solidFill>
                                <a:srgbClr val="7030A0"/>
                              </a:solidFill>
                              <a:latin typeface="Cambria Math"/>
                            </a:rPr>
                            <m:t>𝜹</m:t>
                          </m:r>
                        </m:e>
                        <m:sub>
                          <m:r>
                            <a:rPr lang="en-US" b="1" i="1" dirty="0" smtClean="0">
                              <a:solidFill>
                                <a:srgbClr val="7030A0"/>
                              </a:solidFill>
                              <a:latin typeface="Cambria Math"/>
                            </a:rPr>
                            <m:t>𝟏</m:t>
                          </m:r>
                        </m:sub>
                      </m:sSub>
                    </m:oMath>
                  </m:oMathPara>
                </a14:m>
                <a:endParaRPr lang="en-US" dirty="0">
                  <a:solidFill>
                    <a:schemeClr val="tx1"/>
                  </a:solidFill>
                </a:endParaRPr>
              </a:p>
            </p:txBody>
          </p:sp>
        </mc:Choice>
        <mc:Fallback xmlns="">
          <p:sp>
            <p:nvSpPr>
              <p:cNvPr id="84" name="Rectangle 83"/>
              <p:cNvSpPr>
                <a:spLocks noRot="1" noChangeAspect="1" noMove="1" noResize="1" noEditPoints="1" noAdjustHandles="1" noChangeArrowheads="1" noChangeShapeType="1" noTextEdit="1"/>
              </p:cNvSpPr>
              <p:nvPr/>
            </p:nvSpPr>
            <p:spPr>
              <a:xfrm>
                <a:off x="2184240" y="3015031"/>
                <a:ext cx="482760" cy="369332"/>
              </a:xfrm>
              <a:prstGeom prst="rect">
                <a:avLst/>
              </a:prstGeom>
              <a:blipFill rotWithShape="1">
                <a:blip r:embed="rId3"/>
                <a:stretch>
                  <a:fillRect t="-8333" r="-1625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3029674" y="3015031"/>
                <a:ext cx="482761"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smtClean="0">
                              <a:solidFill>
                                <a:srgbClr val="7030A0"/>
                              </a:solidFill>
                              <a:latin typeface="Cambria Math"/>
                            </a:rPr>
                            <m:t>𝜹</m:t>
                          </m:r>
                        </m:e>
                        <m:sub>
                          <m:r>
                            <a:rPr lang="en-US" b="1" i="1" dirty="0" smtClean="0">
                              <a:solidFill>
                                <a:srgbClr val="7030A0"/>
                              </a:solidFill>
                              <a:latin typeface="Cambria Math"/>
                            </a:rPr>
                            <m:t>𝟐</m:t>
                          </m:r>
                        </m:sub>
                      </m:sSub>
                    </m:oMath>
                  </m:oMathPara>
                </a14:m>
                <a:endParaRPr lang="en-US" dirty="0">
                  <a:solidFill>
                    <a:schemeClr val="tx1"/>
                  </a:solidFill>
                </a:endParaRPr>
              </a:p>
            </p:txBody>
          </p:sp>
        </mc:Choice>
        <mc:Fallback xmlns="">
          <p:sp>
            <p:nvSpPr>
              <p:cNvPr id="85" name="Rectangle 84"/>
              <p:cNvSpPr>
                <a:spLocks noRot="1" noChangeAspect="1" noMove="1" noResize="1" noEditPoints="1" noAdjustHandles="1" noChangeArrowheads="1" noChangeShapeType="1" noTextEdit="1"/>
              </p:cNvSpPr>
              <p:nvPr/>
            </p:nvSpPr>
            <p:spPr>
              <a:xfrm>
                <a:off x="3029674" y="3015031"/>
                <a:ext cx="482761" cy="369332"/>
              </a:xfrm>
              <a:prstGeom prst="rect">
                <a:avLst/>
              </a:prstGeom>
              <a:blipFill rotWithShape="1">
                <a:blip r:embed="rId4"/>
                <a:stretch>
                  <a:fillRect t="-8333" r="-16456" b="-26667"/>
                </a:stretch>
              </a:blipFill>
            </p:spPr>
            <p:txBody>
              <a:bodyPr/>
              <a:lstStyle/>
              <a:p>
                <a:r>
                  <a:rPr lang="en-US">
                    <a:noFill/>
                  </a:rPr>
                  <a:t> </a:t>
                </a:r>
              </a:p>
            </p:txBody>
          </p:sp>
        </mc:Fallback>
      </mc:AlternateContent>
      <p:sp>
        <p:nvSpPr>
          <p:cNvPr id="27" name="Not Equal 26"/>
          <p:cNvSpPr/>
          <p:nvPr/>
        </p:nvSpPr>
        <p:spPr>
          <a:xfrm>
            <a:off x="2651218" y="3124200"/>
            <a:ext cx="320582" cy="197037"/>
          </a:xfrm>
          <a:prstGeom prst="mathNotEqua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28" name="TextBox 27"/>
              <p:cNvSpPr txBox="1"/>
              <p:nvPr/>
            </p:nvSpPr>
            <p:spPr>
              <a:xfrm>
                <a:off x="2667000" y="2019218"/>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𝒖</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667000" y="2019218"/>
                <a:ext cx="386644" cy="369332"/>
              </a:xfrm>
              <a:prstGeom prst="rect">
                <a:avLst/>
              </a:prstGeom>
              <a:blipFill rotWithShape="1">
                <a:blip r:embed="rId5"/>
                <a:stretch>
                  <a:fillRect t="-8197" r="-20635" b="-24590"/>
                </a:stretch>
              </a:blipFill>
            </p:spPr>
            <p:txBody>
              <a:bodyPr/>
              <a:lstStyle/>
              <a:p>
                <a:r>
                  <a:rPr lang="en-US">
                    <a:noFill/>
                  </a:rPr>
                  <a:t> </a:t>
                </a:r>
              </a:p>
            </p:txBody>
          </p:sp>
        </mc:Fallback>
      </mc:AlternateContent>
      <p:cxnSp>
        <p:nvCxnSpPr>
          <p:cNvPr id="88" name="Straight Connector 87"/>
          <p:cNvCxnSpPr>
            <a:stCxn id="140" idx="2"/>
            <a:endCxn id="121" idx="6"/>
          </p:cNvCxnSpPr>
          <p:nvPr/>
        </p:nvCxnSpPr>
        <p:spPr>
          <a:xfrm flipH="1">
            <a:off x="2971800" y="1905000"/>
            <a:ext cx="1600200" cy="609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65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1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2">
                                            <p:txEl>
                                              <p:pRg st="8" end="8"/>
                                            </p:txEl>
                                          </p:spTgt>
                                        </p:tgtEl>
                                        <p:attrNameLst>
                                          <p:attrName>style.visibility</p:attrName>
                                        </p:attrNameLst>
                                      </p:cBhvr>
                                      <p:to>
                                        <p:strVal val="visible"/>
                                      </p:to>
                                    </p:set>
                                    <p:animEffect transition="in" filter="fade">
                                      <p:cBhvr>
                                        <p:cTn id="25" dur="500"/>
                                        <p:tgtEl>
                                          <p:spTgt spid="5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1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1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1000"/>
                                        <p:tgtEl>
                                          <p:spTgt spid="85"/>
                                        </p:tgtEl>
                                      </p:cBhvr>
                                    </p:animEffect>
                                    <p:anim calcmode="lin" valueType="num">
                                      <p:cBhvr>
                                        <p:cTn id="51" dur="1000" fill="hold"/>
                                        <p:tgtEl>
                                          <p:spTgt spid="85"/>
                                        </p:tgtEl>
                                        <p:attrNameLst>
                                          <p:attrName>ppt_x</p:attrName>
                                        </p:attrNameLst>
                                      </p:cBhvr>
                                      <p:tavLst>
                                        <p:tav tm="0">
                                          <p:val>
                                            <p:strVal val="#ppt_x"/>
                                          </p:val>
                                        </p:tav>
                                        <p:tav tm="100000">
                                          <p:val>
                                            <p:strVal val="#ppt_x"/>
                                          </p:val>
                                        </p:tav>
                                      </p:tavLst>
                                    </p:anim>
                                    <p:anim calcmode="lin" valueType="num">
                                      <p:cBhvr>
                                        <p:cTn id="52"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wipe(down)">
                                      <p:cBhvr>
                                        <p:cTn id="64" dur="1500"/>
                                        <p:tgtEl>
                                          <p:spTgt spid="8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2">
                                            <p:txEl>
                                              <p:pRg st="9" end="9"/>
                                            </p:txEl>
                                          </p:spTgt>
                                        </p:tgtEl>
                                        <p:attrNameLst>
                                          <p:attrName>style.visibility</p:attrName>
                                        </p:attrNameLst>
                                      </p:cBhvr>
                                      <p:to>
                                        <p:strVal val="visible"/>
                                      </p:to>
                                    </p:set>
                                    <p:animEffect transition="in" filter="fade">
                                      <p:cBhvr>
                                        <p:cTn id="69" dur="500"/>
                                        <p:tgtEl>
                                          <p:spTgt spid="52">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xEl>
                                              <p:pRg st="10" end="10"/>
                                            </p:txEl>
                                          </p:spTgt>
                                        </p:tgtEl>
                                        <p:attrNameLst>
                                          <p:attrName>style.visibility</p:attrName>
                                        </p:attrNameLst>
                                      </p:cBhvr>
                                      <p:to>
                                        <p:strVal val="visible"/>
                                      </p:to>
                                    </p:set>
                                    <p:animEffect transition="in" filter="fade">
                                      <p:cBhvr>
                                        <p:cTn id="74" dur="500"/>
                                        <p:tgtEl>
                                          <p:spTgt spid="5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uiExpand="1" build="p"/>
      <p:bldP spid="84" grpId="0"/>
      <p:bldP spid="85" grpId="0"/>
      <p:bldP spid="27" grpId="0"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rgbClr val="7030A0"/>
                </a:solidFill>
              </a:rPr>
              <a:t>Observation </a:t>
            </a:r>
            <a:r>
              <a:rPr lang="en-US" sz="3600" b="1" dirty="0" smtClean="0">
                <a:solidFill>
                  <a:srgbClr val="0070C0"/>
                </a:solidFill>
              </a:rPr>
              <a:t>2</a:t>
            </a:r>
            <a:r>
              <a:rPr lang="en-US" sz="3600" b="1" dirty="0"/>
              <a:t/>
            </a:r>
            <a:br>
              <a:rPr lang="en-US" sz="3600" b="1" dirty="0"/>
            </a:br>
            <a:endParaRPr lang="en-US" sz="3600" b="1" dirty="0"/>
          </a:p>
        </p:txBody>
      </p:sp>
      <mc:AlternateContent xmlns:mc="http://schemas.openxmlformats.org/markup-compatibility/2006">
        <mc:Choice xmlns:a14="http://schemas.microsoft.com/office/drawing/2010/main" Requires="a14">
          <p:sp>
            <p:nvSpPr>
              <p:cNvPr id="52" name="Content Placeholder 51"/>
              <p:cNvSpPr>
                <a:spLocks noGrp="1"/>
              </p:cNvSpPr>
              <p:nvPr>
                <p:ph idx="1"/>
              </p:nvPr>
            </p:nvSpPr>
            <p:spPr>
              <a:xfrm>
                <a:off x="457200" y="1600200"/>
                <a:ext cx="8610600" cy="48006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b="1" dirty="0" smtClean="0">
                  <a:solidFill>
                    <a:srgbClr val="C00000"/>
                  </a:solidFill>
                </a:endParaRPr>
              </a:p>
              <a:p>
                <a:pPr marL="0" indent="0">
                  <a:buNone/>
                </a:pPr>
                <a:r>
                  <a:rPr lang="en-US" sz="2000" b="1" dirty="0" smtClean="0">
                    <a:solidFill>
                      <a:srgbClr val="C00000"/>
                    </a:solidFill>
                  </a:rPr>
                  <a:t>Question</a:t>
                </a:r>
                <a:r>
                  <a:rPr lang="en-US" sz="2000" dirty="0"/>
                  <a:t>: </a:t>
                </a:r>
                <a:r>
                  <a:rPr lang="en-US" sz="1800" dirty="0"/>
                  <a:t>In optimal sol., what is the </a:t>
                </a:r>
                <a:r>
                  <a:rPr lang="en-US" sz="1800" b="1" dirty="0" smtClean="0"/>
                  <a:t>max.</a:t>
                </a:r>
                <a:r>
                  <a:rPr lang="en-US" sz="1800" dirty="0" smtClean="0"/>
                  <a:t> delay </a:t>
                </a:r>
                <a:r>
                  <a:rPr lang="en-US" sz="1800" dirty="0"/>
                  <a:t>along any path from </a:t>
                </a:r>
                <a14:m>
                  <m:oMath xmlns:m="http://schemas.openxmlformats.org/officeDocument/2006/math">
                    <m:r>
                      <a:rPr lang="en-US" sz="1800" b="1" i="1" dirty="0">
                        <a:solidFill>
                          <a:srgbClr val="0070C0"/>
                        </a:solidFill>
                        <a:latin typeface="Cambria Math"/>
                      </a:rPr>
                      <m:t>𝒖</m:t>
                    </m:r>
                  </m:oMath>
                </a14:m>
                <a:r>
                  <a:rPr lang="en-US" sz="1800" dirty="0"/>
                  <a:t> to a leaf node ?</a:t>
                </a:r>
                <a:endParaRPr lang="en-US" sz="1800" b="1" dirty="0"/>
              </a:p>
              <a:p>
                <a:pPr marL="0" indent="0">
                  <a:buNone/>
                </a:pPr>
                <a:r>
                  <a:rPr lang="en-US" sz="1800" b="1" dirty="0" smtClean="0">
                    <a:solidFill>
                      <a:srgbClr val="00B050"/>
                    </a:solidFill>
                  </a:rPr>
                  <a:t>Guess</a:t>
                </a:r>
                <a:r>
                  <a:rPr lang="en-US" sz="1800" dirty="0"/>
                  <a:t>: </a:t>
                </a:r>
                <a:r>
                  <a:rPr lang="en-US" sz="1800" dirty="0" smtClean="0"/>
                  <a:t>It remain unchanged. </a:t>
                </a:r>
              </a:p>
              <a:p>
                <a:pPr marL="0" indent="0">
                  <a:buNone/>
                </a:pPr>
                <a:r>
                  <a:rPr lang="en-US" sz="1800" dirty="0" smtClean="0"/>
                  <a:t>In other words, </a:t>
                </a:r>
                <a:r>
                  <a:rPr lang="en-US" sz="2000" dirty="0" smtClean="0"/>
                  <a:t>it </a:t>
                </a:r>
                <a:r>
                  <a:rPr lang="en-US" sz="2000" dirty="0"/>
                  <a:t>will still be </a:t>
                </a:r>
                <a:r>
                  <a:rPr lang="en-US" sz="2000" b="1" dirty="0"/>
                  <a:t>max</a:t>
                </a:r>
                <a:r>
                  <a:rPr lang="en-US" sz="2000" dirty="0"/>
                  <a:t>(</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𝑹</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sSub>
                      <m:sSubPr>
                        <m:ctrlPr>
                          <a:rPr lang="en-US" sz="2000" b="1" i="1" dirty="0">
                            <a:solidFill>
                              <a:srgbClr val="7030A0"/>
                            </a:solidFill>
                            <a:latin typeface="Cambria Math"/>
                          </a:rPr>
                        </m:ctrlPr>
                      </m:sSubPr>
                      <m:e>
                        <m:r>
                          <a:rPr lang="en-US" sz="2000" b="1" i="1" dirty="0">
                            <a:solidFill>
                              <a:srgbClr val="7030A0"/>
                            </a:solidFill>
                            <a:latin typeface="Cambria Math"/>
                          </a:rPr>
                          <m:t> </m:t>
                        </m:r>
                        <m:r>
                          <a:rPr lang="en-US" sz="2000" b="1" i="1" dirty="0">
                            <a:latin typeface="Cambria Math"/>
                          </a:rPr>
                          <m:t>,</m:t>
                        </m:r>
                        <m:r>
                          <a:rPr lang="en-US" sz="2000" b="1" i="1" dirty="0">
                            <a:solidFill>
                              <a:srgbClr val="7030A0"/>
                            </a:solidFill>
                            <a:latin typeface="Cambria Math"/>
                          </a:rPr>
                          <m:t>𝑫</m:t>
                        </m:r>
                      </m:e>
                      <m:sub>
                        <m:r>
                          <a:rPr lang="en-US" sz="2000" b="1" i="1" dirty="0">
                            <a:solidFill>
                              <a:srgbClr val="7030A0"/>
                            </a:solidFill>
                            <a:latin typeface="Cambria Math"/>
                          </a:rPr>
                          <m:t>𝑳</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oMath>
                </a14:m>
                <a:r>
                  <a:rPr lang="en-US" sz="2000" dirty="0"/>
                  <a:t>).</a:t>
                </a:r>
              </a:p>
              <a:p>
                <a:pPr marL="0" indent="0">
                  <a:buNone/>
                </a:pPr>
                <a:endParaRPr lang="en-US" sz="2000" dirty="0" smtClean="0"/>
              </a:p>
            </p:txBody>
          </p:sp>
        </mc:Choice>
        <mc:Fallback>
          <p:sp>
            <p:nvSpPr>
              <p:cNvPr id="52" name="Content Placeholder 51"/>
              <p:cNvSpPr>
                <a:spLocks noGrp="1" noRot="1" noChangeAspect="1" noMove="1" noResize="1" noEditPoints="1" noAdjustHandles="1" noChangeArrowheads="1" noChangeShapeType="1" noTextEdit="1"/>
              </p:cNvSpPr>
              <p:nvPr>
                <p:ph idx="1"/>
              </p:nvPr>
            </p:nvSpPr>
            <p:spPr>
              <a:xfrm>
                <a:off x="457200" y="1600200"/>
                <a:ext cx="8610600" cy="4800600"/>
              </a:xfrm>
              <a:blipFill rotWithShape="1">
                <a:blip r:embed="rId2"/>
                <a:stretch>
                  <a:fillRect l="-708" t="-635" b="-87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p:cNvGrpSpPr/>
          <p:nvPr/>
        </p:nvGrpSpPr>
        <p:grpSpPr>
          <a:xfrm>
            <a:off x="1527114" y="1905000"/>
            <a:ext cx="6397686" cy="1893332"/>
            <a:chOff x="1527114" y="1905000"/>
            <a:chExt cx="6397686" cy="1893332"/>
          </a:xfrm>
        </p:grpSpPr>
        <p:sp>
          <p:nvSpPr>
            <p:cNvPr id="142" name="TextBox 141"/>
            <p:cNvSpPr txBox="1"/>
            <p:nvPr/>
          </p:nvSpPr>
          <p:spPr>
            <a:xfrm>
              <a:off x="5638800" y="1905000"/>
              <a:ext cx="301686" cy="369332"/>
            </a:xfrm>
            <a:prstGeom prst="rect">
              <a:avLst/>
            </a:prstGeom>
            <a:noFill/>
          </p:spPr>
          <p:txBody>
            <a:bodyPr wrap="none" rtlCol="0">
              <a:spAutoFit/>
            </a:bodyPr>
            <a:lstStyle/>
            <a:p>
              <a:r>
                <a:rPr lang="en-US" dirty="0"/>
                <a:t>5</a:t>
              </a:r>
            </a:p>
          </p:txBody>
        </p:sp>
        <p:sp>
          <p:nvSpPr>
            <p:cNvPr id="143" name="TextBox 142"/>
            <p:cNvSpPr txBox="1"/>
            <p:nvPr/>
          </p:nvSpPr>
          <p:spPr>
            <a:xfrm>
              <a:off x="3508314" y="1916668"/>
              <a:ext cx="301686" cy="369332"/>
            </a:xfrm>
            <a:prstGeom prst="rect">
              <a:avLst/>
            </a:prstGeom>
            <a:noFill/>
          </p:spPr>
          <p:txBody>
            <a:bodyPr wrap="none" rtlCol="0">
              <a:spAutoFit/>
            </a:bodyPr>
            <a:lstStyle/>
            <a:p>
              <a:r>
                <a:rPr lang="en-US" dirty="0" smtClean="0"/>
                <a:t>6</a:t>
              </a:r>
              <a:endParaRPr lang="en-US" dirty="0"/>
            </a:p>
          </p:txBody>
        </p:sp>
        <p:sp>
          <p:nvSpPr>
            <p:cNvPr id="144" name="TextBox 143"/>
            <p:cNvSpPr txBox="1"/>
            <p:nvPr/>
          </p:nvSpPr>
          <p:spPr>
            <a:xfrm>
              <a:off x="7010400" y="2602468"/>
              <a:ext cx="301686" cy="369332"/>
            </a:xfrm>
            <a:prstGeom prst="rect">
              <a:avLst/>
            </a:prstGeom>
            <a:noFill/>
          </p:spPr>
          <p:txBody>
            <a:bodyPr wrap="none" rtlCol="0">
              <a:spAutoFit/>
            </a:bodyPr>
            <a:lstStyle/>
            <a:p>
              <a:r>
                <a:rPr lang="en-US" dirty="0" smtClean="0"/>
                <a:t>2</a:t>
              </a:r>
              <a:endParaRPr lang="en-US" dirty="0"/>
            </a:p>
          </p:txBody>
        </p:sp>
        <p:sp>
          <p:nvSpPr>
            <p:cNvPr id="145" name="TextBox 144"/>
            <p:cNvSpPr txBox="1"/>
            <p:nvPr/>
          </p:nvSpPr>
          <p:spPr>
            <a:xfrm>
              <a:off x="7623114" y="3364468"/>
              <a:ext cx="301686" cy="369332"/>
            </a:xfrm>
            <a:prstGeom prst="rect">
              <a:avLst/>
            </a:prstGeom>
            <a:noFill/>
          </p:spPr>
          <p:txBody>
            <a:bodyPr wrap="none" rtlCol="0">
              <a:spAutoFit/>
            </a:bodyPr>
            <a:lstStyle/>
            <a:p>
              <a:r>
                <a:rPr lang="en-US" dirty="0" smtClean="0"/>
                <a:t>2</a:t>
              </a:r>
              <a:endParaRPr lang="en-US" dirty="0"/>
            </a:p>
          </p:txBody>
        </p:sp>
        <p:sp>
          <p:nvSpPr>
            <p:cNvPr id="146" name="TextBox 145"/>
            <p:cNvSpPr txBox="1"/>
            <p:nvPr/>
          </p:nvSpPr>
          <p:spPr>
            <a:xfrm>
              <a:off x="2209800" y="2590800"/>
              <a:ext cx="301686" cy="369332"/>
            </a:xfrm>
            <a:prstGeom prst="rect">
              <a:avLst/>
            </a:prstGeom>
            <a:noFill/>
          </p:spPr>
          <p:txBody>
            <a:bodyPr wrap="none" rtlCol="0">
              <a:spAutoFit/>
            </a:bodyPr>
            <a:lstStyle/>
            <a:p>
              <a:r>
                <a:rPr lang="en-US" dirty="0" smtClean="0"/>
                <a:t>3</a:t>
              </a:r>
              <a:endParaRPr lang="en-US" dirty="0"/>
            </a:p>
          </p:txBody>
        </p:sp>
        <p:sp>
          <p:nvSpPr>
            <p:cNvPr id="147" name="TextBox 146"/>
            <p:cNvSpPr txBox="1"/>
            <p:nvPr/>
          </p:nvSpPr>
          <p:spPr>
            <a:xfrm>
              <a:off x="3276600" y="2667000"/>
              <a:ext cx="30168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276600" y="3364468"/>
              <a:ext cx="301686" cy="369332"/>
            </a:xfrm>
            <a:prstGeom prst="rect">
              <a:avLst/>
            </a:prstGeom>
            <a:noFill/>
          </p:spPr>
          <p:txBody>
            <a:bodyPr wrap="none" rtlCol="0">
              <a:spAutoFit/>
            </a:bodyPr>
            <a:lstStyle/>
            <a:p>
              <a:r>
                <a:rPr lang="en-US" dirty="0" smtClean="0"/>
                <a:t>6</a:t>
              </a:r>
              <a:endParaRPr lang="en-US" dirty="0"/>
            </a:p>
          </p:txBody>
        </p:sp>
        <p:sp>
          <p:nvSpPr>
            <p:cNvPr id="149" name="TextBox 148"/>
            <p:cNvSpPr txBox="1"/>
            <p:nvPr/>
          </p:nvSpPr>
          <p:spPr>
            <a:xfrm>
              <a:off x="1527114" y="3352800"/>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2212914" y="3429000"/>
              <a:ext cx="301686" cy="369332"/>
            </a:xfrm>
            <a:prstGeom prst="rect">
              <a:avLst/>
            </a:prstGeom>
            <a:noFill/>
          </p:spPr>
          <p:txBody>
            <a:bodyPr wrap="none" rtlCol="0">
              <a:spAutoFit/>
            </a:bodyPr>
            <a:lstStyle/>
            <a:p>
              <a:r>
                <a:rPr lang="en-US" dirty="0"/>
                <a:t>1</a:t>
              </a:r>
            </a:p>
          </p:txBody>
        </p:sp>
        <p:sp>
          <p:nvSpPr>
            <p:cNvPr id="151" name="TextBox 150"/>
            <p:cNvSpPr txBox="1"/>
            <p:nvPr/>
          </p:nvSpPr>
          <p:spPr>
            <a:xfrm>
              <a:off x="4038600" y="3364468"/>
              <a:ext cx="301686" cy="369332"/>
            </a:xfrm>
            <a:prstGeom prst="rect">
              <a:avLst/>
            </a:prstGeom>
            <a:noFill/>
          </p:spPr>
          <p:txBody>
            <a:bodyPr wrap="none" rtlCol="0">
              <a:spAutoFit/>
            </a:bodyPr>
            <a:lstStyle/>
            <a:p>
              <a:r>
                <a:rPr lang="en-US" dirty="0" smtClean="0"/>
                <a:t>2</a:t>
              </a:r>
              <a:endParaRPr lang="en-US" dirty="0"/>
            </a:p>
          </p:txBody>
        </p:sp>
        <p:sp>
          <p:nvSpPr>
            <p:cNvPr id="152" name="TextBox 151"/>
            <p:cNvSpPr txBox="1"/>
            <p:nvPr/>
          </p:nvSpPr>
          <p:spPr>
            <a:xfrm>
              <a:off x="5184714" y="3352800"/>
              <a:ext cx="301686" cy="369332"/>
            </a:xfrm>
            <a:prstGeom prst="rect">
              <a:avLst/>
            </a:prstGeom>
            <a:noFill/>
          </p:spPr>
          <p:txBody>
            <a:bodyPr wrap="none" rtlCol="0">
              <a:spAutoFit/>
            </a:bodyPr>
            <a:lstStyle/>
            <a:p>
              <a:r>
                <a:rPr lang="en-US" dirty="0"/>
                <a:t>1</a:t>
              </a:r>
            </a:p>
          </p:txBody>
        </p:sp>
        <p:sp>
          <p:nvSpPr>
            <p:cNvPr id="153" name="TextBox 152"/>
            <p:cNvSpPr txBox="1"/>
            <p:nvPr/>
          </p:nvSpPr>
          <p:spPr>
            <a:xfrm>
              <a:off x="5791200" y="2602468"/>
              <a:ext cx="301686" cy="369332"/>
            </a:xfrm>
            <a:prstGeom prst="rect">
              <a:avLst/>
            </a:prstGeom>
            <a:noFill/>
          </p:spPr>
          <p:txBody>
            <a:bodyPr wrap="none" rtlCol="0">
              <a:spAutoFit/>
            </a:bodyPr>
            <a:lstStyle/>
            <a:p>
              <a:r>
                <a:rPr lang="en-US" dirty="0"/>
                <a:t>4</a:t>
              </a:r>
            </a:p>
          </p:txBody>
        </p:sp>
        <p:sp>
          <p:nvSpPr>
            <p:cNvPr id="154" name="TextBox 153"/>
            <p:cNvSpPr txBox="1"/>
            <p:nvPr/>
          </p:nvSpPr>
          <p:spPr>
            <a:xfrm>
              <a:off x="5867400" y="3429000"/>
              <a:ext cx="301686" cy="369332"/>
            </a:xfrm>
            <a:prstGeom prst="rect">
              <a:avLst/>
            </a:prstGeom>
            <a:noFill/>
          </p:spPr>
          <p:txBody>
            <a:bodyPr wrap="none" rtlCol="0">
              <a:spAutoFit/>
            </a:bodyPr>
            <a:lstStyle/>
            <a:p>
              <a:r>
                <a:rPr lang="en-US" dirty="0" smtClean="0"/>
                <a:t>2</a:t>
              </a:r>
              <a:endParaRPr lang="en-US" dirty="0"/>
            </a:p>
          </p:txBody>
        </p:sp>
        <p:sp>
          <p:nvSpPr>
            <p:cNvPr id="155" name="TextBox 154"/>
            <p:cNvSpPr txBox="1"/>
            <p:nvPr/>
          </p:nvSpPr>
          <p:spPr>
            <a:xfrm>
              <a:off x="6937314" y="3364468"/>
              <a:ext cx="301686" cy="369332"/>
            </a:xfrm>
            <a:prstGeom prst="rect">
              <a:avLst/>
            </a:prstGeom>
            <a:noFill/>
          </p:spPr>
          <p:txBody>
            <a:bodyPr wrap="none" rtlCol="0">
              <a:spAutoFit/>
            </a:bodyPr>
            <a:lstStyle/>
            <a:p>
              <a:r>
                <a:rPr lang="en-US" dirty="0" smtClean="0"/>
                <a:t>3</a:t>
              </a:r>
              <a:endParaRPr lang="en-US" dirty="0"/>
            </a:p>
          </p:txBody>
        </p:sp>
      </p:grpSp>
      <p:sp>
        <p:nvSpPr>
          <p:cNvPr id="156" name="TextBox 155"/>
          <p:cNvSpPr txBox="1"/>
          <p:nvPr/>
        </p:nvSpPr>
        <p:spPr>
          <a:xfrm>
            <a:off x="609600" y="4278868"/>
            <a:ext cx="7486858" cy="369332"/>
          </a:xfrm>
          <a:prstGeom prst="rect">
            <a:avLst/>
          </a:prstGeom>
          <a:noFill/>
        </p:spPr>
        <p:txBody>
          <a:bodyPr wrap="none" rtlCol="0">
            <a:spAutoFit/>
          </a:bodyPr>
          <a:lstStyle/>
          <a:p>
            <a:r>
              <a:rPr lang="en-US" dirty="0" smtClean="0"/>
              <a:t> </a:t>
            </a:r>
            <a:r>
              <a:rPr lang="en-US" b="1" dirty="0" smtClean="0"/>
              <a:t>Delay</a:t>
            </a:r>
            <a:r>
              <a:rPr lang="en-US" dirty="0" smtClean="0"/>
              <a:t>  </a:t>
            </a:r>
            <a:r>
              <a:rPr lang="en-US" b="1" dirty="0" smtClean="0">
                <a:solidFill>
                  <a:srgbClr val="002060"/>
                </a:solidFill>
              </a:rPr>
              <a:t>11             10            14               10            10            11               10             9</a:t>
            </a:r>
            <a:endParaRPr lang="en-US" b="1" dirty="0">
              <a:solidFill>
                <a:srgbClr val="002060"/>
              </a:solidFill>
            </a:endParaRPr>
          </a:p>
        </p:txBody>
      </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mc:AlternateContent xmlns:mc="http://schemas.openxmlformats.org/markup-compatibility/2006" xmlns:a14="http://schemas.microsoft.com/office/drawing/2010/main">
        <mc:Choice Requires="a14">
          <p:sp>
            <p:nvSpPr>
              <p:cNvPr id="78" name="TextBox 77"/>
              <p:cNvSpPr txBox="1"/>
              <p:nvPr/>
            </p:nvSpPr>
            <p:spPr>
              <a:xfrm>
                <a:off x="2667000" y="2019218"/>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𝒖</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2667000" y="2019218"/>
                <a:ext cx="386644" cy="369332"/>
              </a:xfrm>
              <a:prstGeom prst="rect">
                <a:avLst/>
              </a:prstGeom>
              <a:blipFill rotWithShape="1">
                <a:blip r:embed="rId3"/>
                <a:stretch>
                  <a:fillRect t="-8197" r="-20635" b="-24590"/>
                </a:stretch>
              </a:blipFill>
            </p:spPr>
            <p:txBody>
              <a:bodyPr/>
              <a:lstStyle/>
              <a:p>
                <a:r>
                  <a:rPr lang="en-US">
                    <a:noFill/>
                  </a:rPr>
                  <a:t> </a:t>
                </a:r>
              </a:p>
            </p:txBody>
          </p:sp>
        </mc:Fallback>
      </mc:AlternateContent>
      <p:grpSp>
        <p:nvGrpSpPr>
          <p:cNvPr id="5" name="Group 4"/>
          <p:cNvGrpSpPr/>
          <p:nvPr/>
        </p:nvGrpSpPr>
        <p:grpSpPr>
          <a:xfrm>
            <a:off x="2362200" y="1905000"/>
            <a:ext cx="5867400" cy="1893332"/>
            <a:chOff x="2362200" y="1905000"/>
            <a:chExt cx="5867400" cy="1893332"/>
          </a:xfrm>
        </p:grpSpPr>
        <p:sp>
          <p:nvSpPr>
            <p:cNvPr id="79" name="TextBox 78"/>
            <p:cNvSpPr txBox="1"/>
            <p:nvPr/>
          </p:nvSpPr>
          <p:spPr>
            <a:xfrm>
              <a:off x="7812498" y="3364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0" name="TextBox 79"/>
            <p:cNvSpPr txBox="1"/>
            <p:nvPr/>
          </p:nvSpPr>
          <p:spPr>
            <a:xfrm>
              <a:off x="5297898" y="3364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2" name="TextBox 81"/>
            <p:cNvSpPr txBox="1"/>
            <p:nvPr/>
          </p:nvSpPr>
          <p:spPr>
            <a:xfrm>
              <a:off x="4154898" y="3352800"/>
              <a:ext cx="417102" cy="369332"/>
            </a:xfrm>
            <a:prstGeom prst="rect">
              <a:avLst/>
            </a:prstGeom>
            <a:noFill/>
          </p:spPr>
          <p:txBody>
            <a:bodyPr wrap="none" rtlCol="0">
              <a:spAutoFit/>
            </a:bodyPr>
            <a:lstStyle/>
            <a:p>
              <a:r>
                <a:rPr lang="en-US" dirty="0" smtClean="0">
                  <a:solidFill>
                    <a:srgbClr val="C00000"/>
                  </a:solidFill>
                </a:rPr>
                <a:t>+4</a:t>
              </a:r>
              <a:endParaRPr lang="en-US" dirty="0"/>
            </a:p>
          </p:txBody>
        </p:sp>
        <p:sp>
          <p:nvSpPr>
            <p:cNvPr id="83" name="TextBox 82"/>
            <p:cNvSpPr txBox="1"/>
            <p:nvPr/>
          </p:nvSpPr>
          <p:spPr>
            <a:xfrm>
              <a:off x="2362200" y="3429000"/>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4" name="TextBox 83"/>
            <p:cNvSpPr txBox="1"/>
            <p:nvPr/>
          </p:nvSpPr>
          <p:spPr>
            <a:xfrm>
              <a:off x="2362200" y="2602468"/>
              <a:ext cx="417102" cy="369332"/>
            </a:xfrm>
            <a:prstGeom prst="rect">
              <a:avLst/>
            </a:prstGeom>
            <a:noFill/>
          </p:spPr>
          <p:txBody>
            <a:bodyPr wrap="none" rtlCol="0">
              <a:spAutoFit/>
            </a:bodyPr>
            <a:lstStyle/>
            <a:p>
              <a:r>
                <a:rPr lang="en-US" dirty="0" smtClean="0">
                  <a:solidFill>
                    <a:srgbClr val="C00000"/>
                  </a:solidFill>
                </a:rPr>
                <a:t>+3</a:t>
              </a:r>
              <a:endParaRPr lang="en-US" dirty="0"/>
            </a:p>
          </p:txBody>
        </p:sp>
        <p:sp>
          <p:nvSpPr>
            <p:cNvPr id="87" name="TextBox 86"/>
            <p:cNvSpPr txBox="1"/>
            <p:nvPr/>
          </p:nvSpPr>
          <p:spPr>
            <a:xfrm>
              <a:off x="5831298" y="1905000"/>
              <a:ext cx="417102" cy="369332"/>
            </a:xfrm>
            <a:prstGeom prst="rect">
              <a:avLst/>
            </a:prstGeom>
            <a:noFill/>
          </p:spPr>
          <p:txBody>
            <a:bodyPr wrap="none" rtlCol="0">
              <a:spAutoFit/>
            </a:bodyPr>
            <a:lstStyle/>
            <a:p>
              <a:r>
                <a:rPr lang="en-US" dirty="0" smtClean="0">
                  <a:solidFill>
                    <a:srgbClr val="C00000"/>
                  </a:solidFill>
                </a:rPr>
                <a:t>+3</a:t>
              </a:r>
              <a:endParaRPr lang="en-US" dirty="0"/>
            </a:p>
          </p:txBody>
        </p:sp>
        <p:sp>
          <p:nvSpPr>
            <p:cNvPr id="88" name="TextBox 87"/>
            <p:cNvSpPr txBox="1"/>
            <p:nvPr/>
          </p:nvSpPr>
          <p:spPr>
            <a:xfrm>
              <a:off x="7239000" y="2602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grpSp>
      <p:sp>
        <p:nvSpPr>
          <p:cNvPr id="81" name="TextBox 80"/>
          <p:cNvSpPr txBox="1"/>
          <p:nvPr/>
        </p:nvSpPr>
        <p:spPr>
          <a:xfrm>
            <a:off x="152400" y="4876800"/>
            <a:ext cx="8046883" cy="369332"/>
          </a:xfrm>
          <a:prstGeom prst="rect">
            <a:avLst/>
          </a:prstGeom>
          <a:noFill/>
        </p:spPr>
        <p:txBody>
          <a:bodyPr wrap="none" rtlCol="0">
            <a:spAutoFit/>
          </a:bodyPr>
          <a:lstStyle/>
          <a:p>
            <a:r>
              <a:rPr lang="en-US" dirty="0" smtClean="0"/>
              <a:t> </a:t>
            </a:r>
            <a:r>
              <a:rPr lang="en-US" dirty="0" smtClean="0">
                <a:solidFill>
                  <a:srgbClr val="C00000"/>
                </a:solidFill>
              </a:rPr>
              <a:t>New</a:t>
            </a:r>
            <a:r>
              <a:rPr lang="en-US" dirty="0" smtClean="0"/>
              <a:t> </a:t>
            </a:r>
            <a:r>
              <a:rPr lang="en-US" b="1" dirty="0" smtClean="0"/>
              <a:t>Delay</a:t>
            </a:r>
            <a:r>
              <a:rPr lang="en-US" dirty="0" smtClean="0"/>
              <a:t>  </a:t>
            </a:r>
            <a:r>
              <a:rPr lang="en-US" b="1" dirty="0" smtClean="0">
                <a:solidFill>
                  <a:srgbClr val="002060"/>
                </a:solidFill>
              </a:rPr>
              <a:t>14             14            14               14            14            14               14             14</a:t>
            </a:r>
            <a:endParaRPr lang="en-US" b="1" dirty="0">
              <a:solidFill>
                <a:srgbClr val="002060"/>
              </a:solidFill>
            </a:endParaRPr>
          </a:p>
        </p:txBody>
      </p:sp>
      <p:sp>
        <p:nvSpPr>
          <p:cNvPr id="85" name="Down Arrow 84"/>
          <p:cNvSpPr/>
          <p:nvPr/>
        </p:nvSpPr>
        <p:spPr>
          <a:xfrm>
            <a:off x="4114800" y="4572000"/>
            <a:ext cx="914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loud Callout 85"/>
          <p:cNvSpPr/>
          <p:nvPr/>
        </p:nvSpPr>
        <p:spPr>
          <a:xfrm>
            <a:off x="-76200" y="609600"/>
            <a:ext cx="4800600" cy="1480066"/>
          </a:xfrm>
          <a:prstGeom prst="cloudCallout">
            <a:avLst>
              <a:gd name="adj1" fmla="val -27749"/>
              <a:gd name="adj2" fmla="val 9112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maximum </a:t>
            </a:r>
            <a:r>
              <a:rPr lang="en-US" sz="1400" dirty="0">
                <a:solidFill>
                  <a:schemeClr val="tx1"/>
                </a:solidFill>
              </a:rPr>
              <a:t>d</a:t>
            </a:r>
            <a:r>
              <a:rPr lang="en-US" sz="1400" dirty="0" smtClean="0">
                <a:solidFill>
                  <a:schemeClr val="tx1"/>
                </a:solidFill>
              </a:rPr>
              <a:t>elay from the root to any leaf node remains unchanged in the optimal solution. What can we say about the maximum delay from any other node to any leaf node in its </a:t>
            </a:r>
            <a:r>
              <a:rPr lang="en-US" sz="1400" dirty="0" err="1" smtClean="0">
                <a:solidFill>
                  <a:schemeClr val="tx1"/>
                </a:solidFill>
              </a:rPr>
              <a:t>subtree</a:t>
            </a:r>
            <a:r>
              <a:rPr lang="en-US" sz="1400" dirty="0" smtClean="0">
                <a:solidFill>
                  <a:schemeClr val="tx1"/>
                </a:solidFill>
              </a:rPr>
              <a:t>?</a:t>
            </a:r>
            <a:endParaRPr lang="en-US" sz="1400" dirty="0">
              <a:solidFill>
                <a:schemeClr val="tx1"/>
              </a:solidFill>
            </a:endParaRPr>
          </a:p>
        </p:txBody>
      </p:sp>
    </p:spTree>
    <p:extLst>
      <p:ext uri="{BB962C8B-B14F-4D97-AF65-F5344CB8AC3E}">
        <p14:creationId xmlns:p14="http://schemas.microsoft.com/office/powerpoint/2010/main" val="131664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41"/>
                                        </p:tgtEl>
                                        <p:attrNameLst>
                                          <p:attrName>style.visibility</p:attrName>
                                        </p:attrNameLst>
                                      </p:cBhvr>
                                      <p:to>
                                        <p:strVal val="visible"/>
                                      </p:to>
                                    </p:set>
                                    <p:animEffect transition="in" filter="fade">
                                      <p:cBhvr>
                                        <p:cTn id="14" dur="1000"/>
                                        <p:tgtEl>
                                          <p:spTgt spid="141"/>
                                        </p:tgtEl>
                                      </p:cBhvr>
                                    </p:animEffect>
                                    <p:anim calcmode="lin" valueType="num">
                                      <p:cBhvr>
                                        <p:cTn id="15" dur="1000" fill="hold"/>
                                        <p:tgtEl>
                                          <p:spTgt spid="141"/>
                                        </p:tgtEl>
                                        <p:attrNameLst>
                                          <p:attrName>ppt_x</p:attrName>
                                        </p:attrNameLst>
                                      </p:cBhvr>
                                      <p:tavLst>
                                        <p:tav tm="0">
                                          <p:val>
                                            <p:strVal val="#ppt_x"/>
                                          </p:val>
                                        </p:tav>
                                        <p:tav tm="100000">
                                          <p:val>
                                            <p:strVal val="#ppt_x"/>
                                          </p:val>
                                        </p:tav>
                                      </p:tavLst>
                                    </p:anim>
                                    <p:anim calcmode="lin" valueType="num">
                                      <p:cBhvr>
                                        <p:cTn id="16"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wipe(left)">
                                      <p:cBhvr>
                                        <p:cTn id="21" dur="2000"/>
                                        <p:tgtEl>
                                          <p:spTgt spid="15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78"/>
                                        </p:tgtEl>
                                        <p:attrNameLst>
                                          <p:attrName>style.visibility</p:attrName>
                                        </p:attrNameLst>
                                      </p:cBhvr>
                                      <p:to>
                                        <p:strVal val="visible"/>
                                      </p:to>
                                    </p:set>
                                    <p:anim calcmode="lin" valueType="num">
                                      <p:cBhvr additive="base">
                                        <p:cTn id="26" dur="1500" fill="hold"/>
                                        <p:tgtEl>
                                          <p:spTgt spid="78"/>
                                        </p:tgtEl>
                                        <p:attrNameLst>
                                          <p:attrName>ppt_x</p:attrName>
                                        </p:attrNameLst>
                                      </p:cBhvr>
                                      <p:tavLst>
                                        <p:tav tm="0">
                                          <p:val>
                                            <p:strVal val="#ppt_x"/>
                                          </p:val>
                                        </p:tav>
                                        <p:tav tm="100000">
                                          <p:val>
                                            <p:strVal val="#ppt_x"/>
                                          </p:val>
                                        </p:tav>
                                      </p:tavLst>
                                    </p:anim>
                                    <p:anim calcmode="lin" valueType="num">
                                      <p:cBhvr additive="base">
                                        <p:cTn id="27" dur="1500" fill="hold"/>
                                        <p:tgtEl>
                                          <p:spTgt spid="78"/>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up)">
                                      <p:cBhvr>
                                        <p:cTn id="39" dur="500"/>
                                        <p:tgtEl>
                                          <p:spTgt spid="8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randombar(horizontal)">
                                      <p:cBhvr>
                                        <p:cTn id="44" dur="500"/>
                                        <p:tgtEl>
                                          <p:spTgt spid="8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6"/>
                                        </p:tgtEl>
                                        <p:attrNameLst>
                                          <p:attrName>style.visibility</p:attrName>
                                        </p:attrNameLst>
                                      </p:cBhvr>
                                      <p:to>
                                        <p:strVal val="visible"/>
                                      </p:to>
                                    </p:set>
                                    <p:animEffect transition="in" filter="fade">
                                      <p:cBhvr>
                                        <p:cTn id="49" dur="1000"/>
                                        <p:tgtEl>
                                          <p:spTgt spid="86"/>
                                        </p:tgtEl>
                                      </p:cBhvr>
                                    </p:animEffect>
                                    <p:anim calcmode="lin" valueType="num">
                                      <p:cBhvr>
                                        <p:cTn id="50" dur="1000" fill="hold"/>
                                        <p:tgtEl>
                                          <p:spTgt spid="86"/>
                                        </p:tgtEl>
                                        <p:attrNameLst>
                                          <p:attrName>ppt_x</p:attrName>
                                        </p:attrNameLst>
                                      </p:cBhvr>
                                      <p:tavLst>
                                        <p:tav tm="0">
                                          <p:val>
                                            <p:strVal val="#ppt_x"/>
                                          </p:val>
                                        </p:tav>
                                        <p:tav tm="100000">
                                          <p:val>
                                            <p:strVal val="#ppt_x"/>
                                          </p:val>
                                        </p:tav>
                                      </p:tavLst>
                                    </p:anim>
                                    <p:anim calcmode="lin" valueType="num">
                                      <p:cBhvr>
                                        <p:cTn id="51"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2">
                                            <p:txEl>
                                              <p:pRg st="10" end="10"/>
                                            </p:txEl>
                                          </p:spTgt>
                                        </p:tgtEl>
                                        <p:attrNameLst>
                                          <p:attrName>style.visibility</p:attrName>
                                        </p:attrNameLst>
                                      </p:cBhvr>
                                      <p:to>
                                        <p:strVal val="visible"/>
                                      </p:to>
                                    </p:set>
                                    <p:animEffect transition="in" filter="fade">
                                      <p:cBhvr>
                                        <p:cTn id="56" dur="500"/>
                                        <p:tgtEl>
                                          <p:spTgt spid="52">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86"/>
                                        </p:tgtEl>
                                      </p:cBhvr>
                                    </p:animEffect>
                                    <p:set>
                                      <p:cBhvr>
                                        <p:cTn id="61" dur="1" fill="hold">
                                          <p:stCondLst>
                                            <p:cond delay="499"/>
                                          </p:stCondLst>
                                        </p:cTn>
                                        <p:tgtEl>
                                          <p:spTgt spid="8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2">
                                            <p:txEl>
                                              <p:pRg st="11" end="11"/>
                                            </p:txEl>
                                          </p:spTgt>
                                        </p:tgtEl>
                                        <p:attrNameLst>
                                          <p:attrName>style.visibility</p:attrName>
                                        </p:attrNameLst>
                                      </p:cBhvr>
                                      <p:to>
                                        <p:strVal val="visible"/>
                                      </p:to>
                                    </p:set>
                                    <p:animEffect transition="in" filter="fade">
                                      <p:cBhvr>
                                        <p:cTn id="66" dur="500"/>
                                        <p:tgtEl>
                                          <p:spTgt spid="52">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2">
                                            <p:txEl>
                                              <p:pRg st="12" end="12"/>
                                            </p:txEl>
                                          </p:spTgt>
                                        </p:tgtEl>
                                        <p:attrNameLst>
                                          <p:attrName>style.visibility</p:attrName>
                                        </p:attrNameLst>
                                      </p:cBhvr>
                                      <p:to>
                                        <p:strVal val="visible"/>
                                      </p:to>
                                    </p:set>
                                    <p:animEffect transition="in" filter="fade">
                                      <p:cBhvr>
                                        <p:cTn id="71" dur="500"/>
                                        <p:tgtEl>
                                          <p:spTgt spid="5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uiExpand="1" build="p"/>
      <p:bldP spid="156" grpId="0"/>
      <p:bldP spid="78" grpId="0"/>
      <p:bldP spid="81" grpId="0"/>
      <p:bldP spid="85" grpId="0" animBg="1"/>
      <p:bldP spid="86" grpId="0" animBg="1"/>
      <p:bldP spid="8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Usefulness of the </a:t>
            </a:r>
            <a:r>
              <a:rPr lang="en-US" sz="3200" b="1" dirty="0">
                <a:solidFill>
                  <a:srgbClr val="00B050"/>
                </a:solidFill>
              </a:rPr>
              <a:t>guess</a:t>
            </a:r>
            <a:br>
              <a:rPr lang="en-US" sz="3200" b="1" dirty="0">
                <a:solidFill>
                  <a:srgbClr val="00B050"/>
                </a:solidFill>
              </a:rPr>
            </a:br>
            <a:endParaRPr lang="en-US" sz="32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317611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0070C0"/>
                </a:solidFill>
              </a:rPr>
              <a:t>Motivation</a:t>
            </a:r>
            <a:br>
              <a:rPr lang="en-US" sz="3600" b="1" dirty="0" smtClean="0">
                <a:solidFill>
                  <a:srgbClr val="0070C0"/>
                </a:solidFill>
              </a:rPr>
            </a:br>
            <a:endParaRPr lang="en-US" sz="3600" b="1" dirty="0">
              <a:solidFill>
                <a:srgbClr val="0070C0"/>
              </a:solidFill>
            </a:endParaRPr>
          </a:p>
        </p:txBody>
      </p:sp>
      <p:sp>
        <p:nvSpPr>
          <p:cNvPr id="3" name="Content Placeholder 2"/>
          <p:cNvSpPr>
            <a:spLocks noGrp="1"/>
          </p:cNvSpPr>
          <p:nvPr>
            <p:ph idx="1"/>
          </p:nvPr>
        </p:nvSpPr>
        <p:spPr/>
        <p:txBody>
          <a:bodyPr/>
          <a:lstStyle/>
          <a:p>
            <a:pPr marL="0" indent="0">
              <a:buNone/>
            </a:pPr>
            <a:r>
              <a:rPr lang="en-US" sz="1800" dirty="0" smtClean="0"/>
              <a:t>Algorithm designed for a problem is incomplete unless its </a:t>
            </a:r>
            <a:r>
              <a:rPr lang="en-US" sz="1800" u="sng" dirty="0" smtClean="0"/>
              <a:t>correctness</a:t>
            </a:r>
            <a:r>
              <a:rPr lang="en-US" sz="1800" dirty="0" smtClean="0"/>
              <a:t> is established. </a:t>
            </a:r>
            <a:endParaRPr lang="en-US" sz="1800" dirty="0" smtClean="0"/>
          </a:p>
          <a:p>
            <a:pPr marL="0" indent="0">
              <a:buNone/>
            </a:pPr>
            <a:r>
              <a:rPr lang="en-US" sz="1800" dirty="0" smtClean="0"/>
              <a:t>An algorithm without proof of correctness is just a heuristic. </a:t>
            </a:r>
          </a:p>
          <a:p>
            <a:pPr marL="0" indent="0">
              <a:buNone/>
            </a:pPr>
            <a:r>
              <a:rPr lang="en-US" sz="1800" dirty="0" smtClean="0"/>
              <a:t>As an </a:t>
            </a:r>
            <a:r>
              <a:rPr lang="en-US" sz="1800" dirty="0" smtClean="0"/>
              <a:t>important part of the course, one must have a fair amount of </a:t>
            </a:r>
            <a:r>
              <a:rPr lang="en-US" sz="1800" dirty="0" smtClean="0"/>
              <a:t>the understanding </a:t>
            </a:r>
            <a:r>
              <a:rPr lang="en-US" sz="1800" dirty="0" smtClean="0"/>
              <a:t>about proof of correctness of an algorithm. </a:t>
            </a:r>
            <a:endParaRPr lang="en-US" sz="1800" dirty="0" smtClean="0"/>
          </a:p>
          <a:p>
            <a:pPr marL="0" indent="0">
              <a:buNone/>
            </a:pPr>
            <a:endParaRPr lang="en-US" sz="1800" dirty="0" smtClean="0"/>
          </a:p>
          <a:p>
            <a:pPr marL="0" indent="0">
              <a:buNone/>
            </a:pPr>
            <a:r>
              <a:rPr lang="en-US" sz="1800" dirty="0" smtClean="0"/>
              <a:t>Many </a:t>
            </a:r>
            <a:r>
              <a:rPr lang="en-US" sz="1800" dirty="0" smtClean="0"/>
              <a:t>times, one is not even clear about what claim one needs to prove to establish correctness of an algorithm.  For </a:t>
            </a:r>
            <a:r>
              <a:rPr lang="en-US" sz="1800" u="sng" dirty="0" smtClean="0"/>
              <a:t>almost every</a:t>
            </a:r>
            <a:r>
              <a:rPr lang="en-US" sz="1800" dirty="0" smtClean="0"/>
              <a:t> </a:t>
            </a:r>
            <a:r>
              <a:rPr lang="en-US" sz="1800" dirty="0" smtClean="0"/>
              <a:t>algorithm we study, </a:t>
            </a:r>
            <a:r>
              <a:rPr lang="en-US" sz="1800" dirty="0" smtClean="0"/>
              <a:t>there </a:t>
            </a:r>
            <a:r>
              <a:rPr lang="en-US" sz="1800" dirty="0" smtClean="0"/>
              <a:t>is</a:t>
            </a:r>
          </a:p>
          <a:p>
            <a:pPr marL="0" indent="0">
              <a:buNone/>
            </a:pPr>
            <a:endParaRPr lang="en-US" sz="1800" dirty="0" smtClean="0"/>
          </a:p>
          <a:p>
            <a:r>
              <a:rPr lang="en-US" sz="1800" dirty="0" smtClean="0"/>
              <a:t>A </a:t>
            </a:r>
            <a:r>
              <a:rPr lang="en-US" sz="1800" b="1" dirty="0" smtClean="0"/>
              <a:t>short</a:t>
            </a:r>
            <a:r>
              <a:rPr lang="en-US" sz="1800" dirty="0" smtClean="0"/>
              <a:t> and yet </a:t>
            </a:r>
            <a:r>
              <a:rPr lang="en-US" sz="1800" b="1" dirty="0" smtClean="0"/>
              <a:t>complete formal </a:t>
            </a:r>
            <a:r>
              <a:rPr lang="en-US" sz="1800" dirty="0" smtClean="0"/>
              <a:t>proof of correctness</a:t>
            </a:r>
            <a:r>
              <a:rPr lang="en-US" sz="1800" dirty="0" smtClean="0"/>
              <a:t>.</a:t>
            </a:r>
          </a:p>
          <a:p>
            <a:r>
              <a:rPr lang="en-US" sz="1800" dirty="0" smtClean="0"/>
              <a:t>There is no formula for proof of correctness of an algorithm.</a:t>
            </a:r>
            <a:endParaRPr lang="en-US" sz="1800" dirty="0" smtClean="0"/>
          </a:p>
          <a:p>
            <a:r>
              <a:rPr lang="en-US" sz="1800" dirty="0" smtClean="0"/>
              <a:t>The proof of correctness is </a:t>
            </a:r>
            <a:r>
              <a:rPr lang="en-US" sz="1800" b="1" dirty="0" smtClean="0"/>
              <a:t>based</a:t>
            </a:r>
            <a:r>
              <a:rPr lang="en-US" sz="1800" dirty="0" smtClean="0"/>
              <a:t> only </a:t>
            </a:r>
            <a:r>
              <a:rPr lang="en-US" sz="1800" b="1" dirty="0" smtClean="0"/>
              <a:t>on</a:t>
            </a:r>
            <a:r>
              <a:rPr lang="en-US" sz="1800" dirty="0" smtClean="0"/>
              <a:t> a </a:t>
            </a:r>
            <a:r>
              <a:rPr lang="en-US" sz="1800" b="1" dirty="0" smtClean="0">
                <a:solidFill>
                  <a:srgbClr val="7030A0"/>
                </a:solidFill>
              </a:rPr>
              <a:t>better insight</a:t>
            </a:r>
            <a:r>
              <a:rPr lang="en-US" sz="1800" b="1" dirty="0" smtClean="0"/>
              <a:t> </a:t>
            </a:r>
            <a:r>
              <a:rPr lang="en-US" sz="1800" dirty="0" smtClean="0"/>
              <a:t>into the algorithm. </a:t>
            </a:r>
            <a:endParaRPr lang="en-US" sz="1800" dirty="0" smtClean="0"/>
          </a:p>
          <a:p>
            <a:pPr marL="0" indent="0">
              <a:buNone/>
            </a:pPr>
            <a:r>
              <a:rPr lang="en-US" sz="1800" dirty="0"/>
              <a:t> </a:t>
            </a:r>
            <a:r>
              <a:rPr lang="en-US" sz="1800" dirty="0" smtClean="0"/>
              <a:t>      </a:t>
            </a:r>
            <a:r>
              <a:rPr lang="en-US" sz="1800" dirty="0" smtClean="0"/>
              <a:t>In </a:t>
            </a:r>
            <a:r>
              <a:rPr lang="en-US" sz="1800" dirty="0" smtClean="0"/>
              <a:t>this way, a proof just demands a </a:t>
            </a:r>
            <a:r>
              <a:rPr lang="en-US" sz="1800" u="sng" dirty="0" smtClean="0"/>
              <a:t>better understanding</a:t>
            </a:r>
            <a:r>
              <a:rPr lang="en-US" sz="1800" dirty="0" smtClean="0"/>
              <a:t> of the algorithm.</a:t>
            </a:r>
          </a:p>
          <a:p>
            <a:pPr marL="0" indent="0">
              <a:buNone/>
            </a:pPr>
            <a:endParaRPr lang="en-US" sz="1800" dirty="0"/>
          </a:p>
          <a:p>
            <a:pPr marL="0" indent="0">
              <a:buNone/>
            </a:pPr>
            <a:r>
              <a:rPr lang="en-US" sz="1800" dirty="0" smtClean="0"/>
              <a:t>It is hoped that from this lecture, you will be motivated to write short, and yet precise and formal proof of correctness for every algorithm you design.</a:t>
            </a:r>
          </a:p>
          <a:p>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Down Ribbon 4"/>
          <p:cNvSpPr/>
          <p:nvPr/>
        </p:nvSpPr>
        <p:spPr>
          <a:xfrm>
            <a:off x="304800" y="762000"/>
            <a:ext cx="8686800" cy="773669"/>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dirty="0" smtClean="0">
                <a:solidFill>
                  <a:schemeClr val="tx1"/>
                </a:solidFill>
              </a:rPr>
              <a:t>tudy this lecture slowly, steadily,  and try to answer each question posed in the slides.</a:t>
            </a:r>
          </a:p>
          <a:p>
            <a:pPr algn="ctr"/>
            <a:r>
              <a:rPr lang="en-US" sz="1400" dirty="0" smtClean="0">
                <a:solidFill>
                  <a:schemeClr val="tx1"/>
                </a:solidFill>
              </a:rPr>
              <a:t>Revisit this lecture whenever you want a better understanding of proof of correctness.</a:t>
            </a:r>
            <a:endParaRPr lang="en-US" sz="1400" dirty="0">
              <a:solidFill>
                <a:schemeClr val="tx1"/>
              </a:solidFill>
            </a:endParaRPr>
          </a:p>
        </p:txBody>
      </p:sp>
    </p:spTree>
    <p:extLst>
      <p:ext uri="{BB962C8B-B14F-4D97-AF65-F5344CB8AC3E}">
        <p14:creationId xmlns:p14="http://schemas.microsoft.com/office/powerpoint/2010/main" val="3807684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randombar(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38200" y="2272926"/>
            <a:ext cx="3048000" cy="4204074"/>
            <a:chOff x="838200" y="2272926"/>
            <a:chExt cx="3048000" cy="4204074"/>
          </a:xfrm>
        </p:grpSpPr>
        <p:grpSp>
          <p:nvGrpSpPr>
            <p:cNvPr id="42" name="Group 41"/>
            <p:cNvGrpSpPr/>
            <p:nvPr/>
          </p:nvGrpSpPr>
          <p:grpSpPr>
            <a:xfrm>
              <a:off x="838200" y="2272926"/>
              <a:ext cx="3048000" cy="4204074"/>
              <a:chOff x="838200" y="2272926"/>
              <a:chExt cx="3048000" cy="4204074"/>
            </a:xfrm>
          </p:grpSpPr>
          <p:grpSp>
            <p:nvGrpSpPr>
              <p:cNvPr id="15" name="Group 14"/>
              <p:cNvGrpSpPr/>
              <p:nvPr/>
            </p:nvGrpSpPr>
            <p:grpSpPr>
              <a:xfrm>
                <a:off x="1219200" y="2272926"/>
                <a:ext cx="2209800" cy="1747185"/>
                <a:chOff x="1219200" y="2272926"/>
                <a:chExt cx="2209800" cy="1747185"/>
              </a:xfrm>
            </p:grpSpPr>
            <p:sp>
              <p:nvSpPr>
                <p:cNvPr id="5" name="Oval 4"/>
                <p:cNvSpPr/>
                <p:nvPr/>
              </p:nvSpPr>
              <p:spPr>
                <a:xfrm>
                  <a:off x="2222873" y="2958726"/>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1219200" y="3200400"/>
                  <a:ext cx="1003674" cy="819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599" y="3187326"/>
                  <a:ext cx="914401" cy="775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75273" y="2272926"/>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8" name="Isosceles Triangle 37"/>
              <p:cNvSpPr/>
              <p:nvPr/>
            </p:nvSpPr>
            <p:spPr>
              <a:xfrm>
                <a:off x="838200" y="4038600"/>
                <a:ext cx="914400" cy="2438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2883723" y="3962400"/>
                <a:ext cx="1002477" cy="2514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2514600" y="2895600"/>
              <a:ext cx="306494" cy="369332"/>
            </a:xfrm>
            <a:prstGeom prst="rect">
              <a:avLst/>
            </a:prstGeom>
            <a:noFill/>
          </p:spPr>
          <p:txBody>
            <a:bodyPr wrap="none" rtlCol="0">
              <a:spAutoFit/>
            </a:bodyPr>
            <a:lstStyle/>
            <a:p>
              <a:r>
                <a:rPr lang="en-US" b="1" dirty="0" smtClean="0">
                  <a:solidFill>
                    <a:srgbClr val="0070C0"/>
                  </a:solidFill>
                </a:rPr>
                <a:t>u</a:t>
              </a:r>
              <a:endParaRPr lang="en-US" b="1" dirty="0">
                <a:solidFill>
                  <a:srgbClr val="0070C0"/>
                </a:solidFill>
              </a:endParaRPr>
            </a:p>
          </p:txBody>
        </p:sp>
      </p:grpSp>
      <p:sp>
        <p:nvSpPr>
          <p:cNvPr id="2" name="Title 1"/>
          <p:cNvSpPr>
            <a:spLocks noGrp="1"/>
          </p:cNvSpPr>
          <p:nvPr>
            <p:ph type="title"/>
          </p:nvPr>
        </p:nvSpPr>
        <p:spPr/>
        <p:txBody>
          <a:bodyPr/>
          <a:lstStyle/>
          <a:p>
            <a:r>
              <a:rPr lang="en-US" sz="3200" b="1" dirty="0" smtClean="0"/>
              <a:t>Usefulness of the </a:t>
            </a:r>
            <a:r>
              <a:rPr lang="en-US" sz="3200" b="1" dirty="0" smtClean="0">
                <a:solidFill>
                  <a:srgbClr val="00B050"/>
                </a:solidFill>
              </a:rPr>
              <a:t>guess</a:t>
            </a:r>
            <a:br>
              <a:rPr lang="en-US" sz="3200" b="1" dirty="0" smtClean="0">
                <a:solidFill>
                  <a:srgbClr val="00B050"/>
                </a:solidFill>
              </a:rPr>
            </a:br>
            <a:r>
              <a:rPr lang="en-US" sz="3200" b="1" dirty="0" smtClean="0"/>
              <a:t> </a:t>
            </a:r>
            <a:endParaRPr lang="en-US" sz="3200" b="1" dirty="0"/>
          </a:p>
        </p:txBody>
      </p:sp>
      <p:sp>
        <p:nvSpPr>
          <p:cNvPr id="55" name="Content Placeholder 54"/>
          <p:cNvSpPr>
            <a:spLocks noGrp="1"/>
          </p:cNvSpPr>
          <p:nvPr>
            <p:ph sz="half" idx="1"/>
          </p:nvPr>
        </p:nvSpPr>
        <p:spPr/>
        <p:txBody>
          <a:bodyPr/>
          <a:lstStyle/>
          <a:p>
            <a:endParaRPr lang="en-US" dirty="0"/>
          </a:p>
        </p:txBody>
      </p:sp>
      <mc:AlternateContent xmlns:mc="http://schemas.openxmlformats.org/markup-compatibility/2006" xmlns:a14="http://schemas.microsoft.com/office/drawing/2010/main">
        <mc:Choice Requires="a14">
          <p:sp>
            <p:nvSpPr>
              <p:cNvPr id="56" name="Content Placeholder 55"/>
              <p:cNvSpPr>
                <a:spLocks noGrp="1"/>
              </p:cNvSpPr>
              <p:nvPr>
                <p:ph sz="half" idx="2"/>
              </p:nvPr>
            </p:nvSpPr>
            <p:spPr>
              <a:xfrm>
                <a:off x="4380039" y="1600200"/>
                <a:ext cx="4687761" cy="4525963"/>
              </a:xfrm>
            </p:spPr>
            <p:txBody>
              <a:bodyPr/>
              <a:lstStyle/>
              <a:p>
                <a:pPr marL="0" indent="0">
                  <a:buNone/>
                </a:pPr>
                <a:r>
                  <a:rPr lang="en-US" sz="1800" dirty="0" smtClean="0">
                    <a:sym typeface="Wingdings" pitchFamily="2" charset="2"/>
                  </a:rPr>
                  <a:t> In the optimal solution, </a:t>
                </a:r>
                <a:r>
                  <a:rPr lang="en-US" sz="1800" dirty="0" smtClean="0"/>
                  <a:t>we must increase delay of right edge by   </a:t>
                </a:r>
                <a:r>
                  <a:rPr lang="en-US" sz="1800" dirty="0" smtClean="0">
                    <a:solidFill>
                      <a:srgbClr val="FF0000"/>
                    </a:solidFill>
                  </a:rPr>
                  <a:t>??</a:t>
                </a:r>
              </a:p>
              <a:p>
                <a:pPr marL="0" indent="0">
                  <a:buNone/>
                </a:pPr>
                <a:endParaRPr lang="en-US" sz="1800" b="1" dirty="0" smtClean="0"/>
              </a:p>
              <a:p>
                <a:pPr marL="0" indent="0">
                  <a:buNone/>
                </a:pPr>
                <a:endParaRPr lang="en-US" sz="1800" dirty="0" smtClean="0"/>
              </a:p>
              <a:p>
                <a:pPr marL="0" indent="0">
                  <a:buNone/>
                </a:pPr>
                <a:r>
                  <a:rPr lang="en-US" sz="1800" dirty="0" smtClean="0">
                    <a:sym typeface="Wingdings" pitchFamily="2" charset="2"/>
                  </a:rPr>
                  <a:t></a:t>
                </a:r>
                <a:endParaRPr lang="en-US" sz="1800" dirty="0"/>
              </a:p>
              <a:p>
                <a:pPr marL="0" indent="0">
                  <a:buNone/>
                </a:pPr>
                <a:r>
                  <a:rPr lang="en-US" sz="1800" dirty="0" smtClean="0"/>
                  <a:t>Delay enhancement by </a:t>
                </a:r>
                <a14:m>
                  <m:oMath xmlns:m="http://schemas.openxmlformats.org/officeDocument/2006/math">
                    <m:r>
                      <a:rPr lang="en-US" sz="1800" b="1" i="1" dirty="0">
                        <a:solidFill>
                          <a:srgbClr val="0070C0"/>
                        </a:solidFill>
                        <a:latin typeface="Cambria Math"/>
                      </a:rPr>
                      <m:t>𝒖</m:t>
                    </m:r>
                  </m:oMath>
                </a14:m>
                <a:r>
                  <a:rPr lang="en-US" sz="1800" dirty="0" smtClean="0"/>
                  <a:t>: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𝑳</m:t>
                        </m:r>
                      </m:sub>
                    </m:sSub>
                    <m:d>
                      <m:dPr>
                        <m:ctrlPr>
                          <a:rPr lang="en-US" sz="1800" b="1" i="1" dirty="0">
                            <a:latin typeface="Cambria Math"/>
                          </a:rPr>
                        </m:ctrlPr>
                      </m:dPr>
                      <m:e>
                        <m:r>
                          <a:rPr lang="en-US" sz="1800" b="1" i="1" dirty="0">
                            <a:solidFill>
                              <a:srgbClr val="0070C0"/>
                            </a:solidFill>
                            <a:latin typeface="Cambria Math"/>
                          </a:rPr>
                          <m:t>𝒖</m:t>
                        </m:r>
                      </m:e>
                    </m:d>
                  </m:oMath>
                </a14:m>
                <a:r>
                  <a:rPr lang="en-US" sz="1800" b="1" dirty="0"/>
                  <a:t> - </a:t>
                </a:r>
                <a14:m>
                  <m:oMath xmlns:m="http://schemas.openxmlformats.org/officeDocument/2006/math">
                    <m:sSub>
                      <m:sSubPr>
                        <m:ctrlPr>
                          <a:rPr lang="en-US" sz="1800" b="1" i="1" dirty="0">
                            <a:solidFill>
                              <a:srgbClr val="7030A0"/>
                            </a:solidFill>
                            <a:latin typeface="Cambria Math"/>
                          </a:rPr>
                        </m:ctrlPr>
                      </m:sSubPr>
                      <m:e>
                        <m:r>
                          <a:rPr lang="en-US" sz="1800" b="1" i="1" dirty="0">
                            <a:solidFill>
                              <a:srgbClr val="7030A0"/>
                            </a:solidFill>
                            <a:latin typeface="Cambria Math"/>
                          </a:rPr>
                          <m:t>𝑫</m:t>
                        </m:r>
                      </m:e>
                      <m:sub>
                        <m:r>
                          <a:rPr lang="en-US" sz="1800" b="1" i="1" dirty="0">
                            <a:solidFill>
                              <a:srgbClr val="7030A0"/>
                            </a:solidFill>
                            <a:latin typeface="Cambria Math"/>
                          </a:rPr>
                          <m:t>𝑹</m:t>
                        </m:r>
                      </m:sub>
                    </m:sSub>
                    <m:d>
                      <m:dPr>
                        <m:ctrlPr>
                          <a:rPr lang="en-US" sz="1800" b="1" i="1" dirty="0">
                            <a:latin typeface="Cambria Math"/>
                          </a:rPr>
                        </m:ctrlPr>
                      </m:dPr>
                      <m:e>
                        <m:r>
                          <a:rPr lang="en-US" sz="1800" b="1" i="1" dirty="0">
                            <a:solidFill>
                              <a:srgbClr val="0070C0"/>
                            </a:solidFill>
                            <a:latin typeface="Cambria Math"/>
                          </a:rPr>
                          <m:t>𝒖</m:t>
                        </m:r>
                      </m:e>
                    </m:d>
                  </m:oMath>
                </a14:m>
                <a:r>
                  <a:rPr lang="en-US" sz="1800" dirty="0" smtClean="0"/>
                  <a:t>|</a:t>
                </a:r>
              </a:p>
              <a:p>
                <a:pPr marL="0" indent="0">
                  <a:buNone/>
                </a:pPr>
                <a:endParaRPr lang="en-US" sz="1800" dirty="0"/>
              </a:p>
              <a:p>
                <a:pPr marL="0" indent="0">
                  <a:buNone/>
                </a:pPr>
                <a:r>
                  <a:rPr lang="en-US" sz="1800" dirty="0" smtClean="0"/>
                  <a:t>Guess </a:t>
                </a:r>
                <a:r>
                  <a:rPr lang="en-US" sz="1800" dirty="0" smtClean="0">
                    <a:sym typeface="Wingdings" pitchFamily="2" charset="2"/>
                  </a:rPr>
                  <a:t> proof of correctness of algorithm</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mc:Choice>
        <mc:Fallback xmlns="">
          <p:sp>
            <p:nvSpPr>
              <p:cNvPr id="56" name="Content Placeholder 55"/>
              <p:cNvSpPr>
                <a:spLocks noGrp="1" noRot="1" noChangeAspect="1" noMove="1" noResize="1" noEditPoints="1" noAdjustHandles="1" noChangeArrowheads="1" noChangeShapeType="1" noTextEdit="1"/>
              </p:cNvSpPr>
              <p:nvPr>
                <p:ph sz="half" idx="2"/>
              </p:nvPr>
            </p:nvSpPr>
            <p:spPr>
              <a:xfrm>
                <a:off x="4380039" y="1600200"/>
                <a:ext cx="4687761" cy="4525963"/>
              </a:xfrm>
              <a:blipFill rotWithShape="1">
                <a:blip r:embed="rId2"/>
                <a:stretch>
                  <a:fillRect l="-1170" t="-809" b="-35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22" name="Group 21"/>
          <p:cNvGrpSpPr/>
          <p:nvPr/>
        </p:nvGrpSpPr>
        <p:grpSpPr>
          <a:xfrm>
            <a:off x="1435744" y="2373868"/>
            <a:ext cx="1842639" cy="1283732"/>
            <a:chOff x="1435744" y="2373868"/>
            <a:chExt cx="1842639" cy="1283732"/>
          </a:xfrm>
        </p:grpSpPr>
        <mc:AlternateContent xmlns:mc="http://schemas.openxmlformats.org/markup-compatibility/2006" xmlns:a14="http://schemas.microsoft.com/office/drawing/2010/main">
          <mc:Choice Requires="a14">
            <p:sp>
              <p:nvSpPr>
                <p:cNvPr id="16" name="Rectangle 15"/>
                <p:cNvSpPr/>
                <p:nvPr/>
              </p:nvSpPr>
              <p:spPr>
                <a:xfrm>
                  <a:off x="2883723" y="3288268"/>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a:solidFill>
                              <a:srgbClr val="7030A0"/>
                            </a:solidFill>
                            <a:latin typeface="Cambria Math"/>
                          </a:rPr>
                          <m:t>𝜷</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2883723" y="3288268"/>
                  <a:ext cx="394660" cy="369332"/>
                </a:xfrm>
                <a:prstGeom prst="rect">
                  <a:avLst/>
                </a:prstGeom>
                <a:blipFill rotWithShape="1">
                  <a:blip r:embed="rId3"/>
                  <a:stretch>
                    <a:fillRect t="-8197" r="-21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435744" y="3276600"/>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𝜶</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435744" y="3276600"/>
                  <a:ext cx="393056" cy="369332"/>
                </a:xfrm>
                <a:prstGeom prst="rect">
                  <a:avLst/>
                </a:prstGeom>
                <a:blipFill rotWithShape="1">
                  <a:blip r:embed="rId4"/>
                  <a:stretch>
                    <a:fillRect t="-8333" r="-2031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8540" y="237386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𝜸</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48540" y="2373868"/>
                  <a:ext cx="377026" cy="369332"/>
                </a:xfrm>
                <a:prstGeom prst="rect">
                  <a:avLst/>
                </a:prstGeom>
                <a:blipFill rotWithShape="1">
                  <a:blip r:embed="rId5"/>
                  <a:stretch>
                    <a:fillRect t="-8197" r="-22581"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Rectangle 20"/>
              <p:cNvSpPr/>
              <p:nvPr/>
            </p:nvSpPr>
            <p:spPr>
              <a:xfrm>
                <a:off x="1524000" y="1447800"/>
                <a:ext cx="2672398" cy="369332"/>
              </a:xfrm>
              <a:prstGeom prst="rect">
                <a:avLst/>
              </a:prstGeom>
              <a:solidFill>
                <a:schemeClr val="tx2">
                  <a:lumMod val="20000"/>
                  <a:lumOff val="80000"/>
                </a:schemeClr>
              </a:solidFill>
            </p:spPr>
            <p:txBody>
              <a:bodyPr wrap="none">
                <a:spAutoFit/>
              </a:bodyPr>
              <a:lstStyle/>
              <a:p>
                <a:r>
                  <a:rPr lang="en-US" b="1" dirty="0" smtClean="0"/>
                  <a:t>Suppose </a:t>
                </a:r>
                <a14:m>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sSub>
                      <m:sSubPr>
                        <m:ctrlPr>
                          <a:rPr lang="en-US" b="1" i="1" dirty="0" smtClean="0">
                            <a:solidFill>
                              <a:srgbClr val="7030A0"/>
                            </a:solidFill>
                            <a:latin typeface="Cambria Math"/>
                          </a:rPr>
                        </m:ctrlPr>
                      </m:sSubPr>
                      <m:e>
                        <m:r>
                          <a:rPr lang="en-US" b="1" i="1" dirty="0" smtClean="0">
                            <a:solidFill>
                              <a:srgbClr val="7030A0"/>
                            </a:solidFill>
                            <a:latin typeface="Cambria Math"/>
                          </a:rPr>
                          <m:t>≥</m:t>
                        </m:r>
                        <m:r>
                          <a:rPr lang="en-US" b="1" i="1" dirty="0" smtClean="0">
                            <a:solidFill>
                              <a:srgbClr val="7030A0"/>
                            </a:solidFill>
                            <a:latin typeface="Cambria Math"/>
                          </a:rPr>
                          <m:t>𝑫</m:t>
                        </m:r>
                      </m:e>
                      <m:sub>
                        <m:r>
                          <a:rPr lang="en-US" b="1" i="1" dirty="0" smtClean="0">
                            <a:solidFill>
                              <a:srgbClr val="7030A0"/>
                            </a:solidFill>
                            <a:latin typeface="Cambria Math"/>
                          </a:rPr>
                          <m:t>𝑹</m:t>
                        </m:r>
                      </m:sub>
                    </m:sSub>
                    <m:r>
                      <a:rPr lang="en-US" b="1" i="1" dirty="0" smtClean="0">
                        <a:solidFill>
                          <a:schemeClr val="tx1"/>
                        </a:solidFill>
                        <a:latin typeface="Cambria Math"/>
                      </a:rPr>
                      <m:t>(</m:t>
                    </m:r>
                    <m:r>
                      <a:rPr lang="en-US" b="1" i="1" dirty="0" smtClean="0">
                        <a:solidFill>
                          <a:srgbClr val="0070C0"/>
                        </a:solidFill>
                        <a:latin typeface="Cambria Math"/>
                      </a:rPr>
                      <m:t>𝒖</m:t>
                    </m:r>
                    <m:r>
                      <a:rPr lang="en-US" b="1" i="1" dirty="0" smtClean="0">
                        <a:solidFill>
                          <a:schemeClr val="tx1"/>
                        </a:solidFill>
                        <a:latin typeface="Cambria Math"/>
                      </a:rPr>
                      <m:t>)</m:t>
                    </m:r>
                  </m:oMath>
                </a14:m>
                <a:endParaRPr lang="en-US"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524000" y="1447800"/>
                <a:ext cx="2672398" cy="369332"/>
              </a:xfrm>
              <a:prstGeom prst="rect">
                <a:avLst/>
              </a:prstGeom>
              <a:blipFill rotWithShape="1">
                <a:blip r:embed="rId6"/>
                <a:stretch>
                  <a:fillRect l="-1826" t="-8333" r="-2968" b="-25000"/>
                </a:stretch>
              </a:blipFill>
            </p:spPr>
            <p:txBody>
              <a:bodyPr/>
              <a:lstStyle/>
              <a:p>
                <a:r>
                  <a:rPr lang="en-US">
                    <a:noFill/>
                  </a:rPr>
                  <a:t> </a:t>
                </a:r>
              </a:p>
            </p:txBody>
          </p:sp>
        </mc:Fallback>
      </mc:AlternateContent>
      <p:grpSp>
        <p:nvGrpSpPr>
          <p:cNvPr id="48" name="Group 47"/>
          <p:cNvGrpSpPr/>
          <p:nvPr/>
        </p:nvGrpSpPr>
        <p:grpSpPr>
          <a:xfrm>
            <a:off x="1255411" y="3218889"/>
            <a:ext cx="1012099" cy="3258111"/>
            <a:chOff x="1255411" y="3218889"/>
            <a:chExt cx="1012099" cy="3258111"/>
          </a:xfrm>
        </p:grpSpPr>
        <p:cxnSp>
          <p:nvCxnSpPr>
            <p:cNvPr id="10" name="Straight Connector 9"/>
            <p:cNvCxnSpPr>
              <a:stCxn id="5" idx="3"/>
            </p:cNvCxnSpPr>
            <p:nvPr/>
          </p:nvCxnSpPr>
          <p:spPr>
            <a:xfrm flipH="1">
              <a:off x="1257300" y="3218889"/>
              <a:ext cx="1010210" cy="8197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1255411" y="4049486"/>
              <a:ext cx="268589" cy="2427514"/>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13" h="914400">
                  <a:moveTo>
                    <a:pt x="7332" y="0"/>
                  </a:moveTo>
                  <a:cubicBezTo>
                    <a:pt x="982" y="95250"/>
                    <a:pt x="-5368" y="190500"/>
                    <a:pt x="7332" y="293914"/>
                  </a:cubicBezTo>
                  <a:cubicBezTo>
                    <a:pt x="20032" y="397328"/>
                    <a:pt x="76275" y="517071"/>
                    <a:pt x="83532" y="620485"/>
                  </a:cubicBezTo>
                  <a:cubicBezTo>
                    <a:pt x="90789" y="723899"/>
                    <a:pt x="50875" y="914400"/>
                    <a:pt x="50875" y="914400"/>
                  </a:cubicBezTo>
                  <a:lnTo>
                    <a:pt x="50875" y="914400"/>
                  </a:ln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2483036" y="3218889"/>
            <a:ext cx="1046517" cy="3243842"/>
            <a:chOff x="2483036" y="3218889"/>
            <a:chExt cx="1046517" cy="3243842"/>
          </a:xfrm>
        </p:grpSpPr>
        <p:sp>
          <p:nvSpPr>
            <p:cNvPr id="44" name="Freeform 43"/>
            <p:cNvSpPr/>
            <p:nvPr/>
          </p:nvSpPr>
          <p:spPr>
            <a:xfrm>
              <a:off x="3209448" y="3962400"/>
              <a:ext cx="320105" cy="2500331"/>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 name="connsiteX0" fmla="*/ 20972 w 64515"/>
                <a:gd name="connsiteY0" fmla="*/ 0 h 914400"/>
                <a:gd name="connsiteX1" fmla="*/ 20972 w 64515"/>
                <a:gd name="connsiteY1" fmla="*/ 293914 h 914400"/>
                <a:gd name="connsiteX2" fmla="*/ 1379 w 64515"/>
                <a:gd name="connsiteY2" fmla="*/ 608184 h 914400"/>
                <a:gd name="connsiteX3" fmla="*/ 64515 w 64515"/>
                <a:gd name="connsiteY3" fmla="*/ 914400 h 914400"/>
                <a:gd name="connsiteX4" fmla="*/ 64515 w 64515"/>
                <a:gd name="connsiteY4" fmla="*/ 914400 h 914400"/>
                <a:gd name="connsiteX0" fmla="*/ 52385 w 95928"/>
                <a:gd name="connsiteY0" fmla="*/ 0 h 914400"/>
                <a:gd name="connsiteX1" fmla="*/ 52385 w 95928"/>
                <a:gd name="connsiteY1" fmla="*/ 293914 h 914400"/>
                <a:gd name="connsiteX2" fmla="*/ 32792 w 95928"/>
                <a:gd name="connsiteY2" fmla="*/ 608184 h 914400"/>
                <a:gd name="connsiteX3" fmla="*/ 95928 w 95928"/>
                <a:gd name="connsiteY3" fmla="*/ 914400 h 914400"/>
                <a:gd name="connsiteX4" fmla="*/ 95928 w 95928"/>
                <a:gd name="connsiteY4" fmla="*/ 914400 h 914400"/>
                <a:gd name="connsiteX0" fmla="*/ 52385 w 100604"/>
                <a:gd name="connsiteY0" fmla="*/ 0 h 941829"/>
                <a:gd name="connsiteX1" fmla="*/ 52385 w 100604"/>
                <a:gd name="connsiteY1" fmla="*/ 293914 h 941829"/>
                <a:gd name="connsiteX2" fmla="*/ 32792 w 100604"/>
                <a:gd name="connsiteY2" fmla="*/ 608184 h 941829"/>
                <a:gd name="connsiteX3" fmla="*/ 95928 w 100604"/>
                <a:gd name="connsiteY3" fmla="*/ 914400 h 941829"/>
                <a:gd name="connsiteX4" fmla="*/ 95928 w 100604"/>
                <a:gd name="connsiteY4" fmla="*/ 930802 h 941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4" h="941829">
                  <a:moveTo>
                    <a:pt x="52385" y="0"/>
                  </a:moveTo>
                  <a:cubicBezTo>
                    <a:pt x="46035" y="95250"/>
                    <a:pt x="55650" y="192550"/>
                    <a:pt x="52385" y="293914"/>
                  </a:cubicBezTo>
                  <a:cubicBezTo>
                    <a:pt x="49120" y="395278"/>
                    <a:pt x="-49732" y="529373"/>
                    <a:pt x="32792" y="608184"/>
                  </a:cubicBezTo>
                  <a:cubicBezTo>
                    <a:pt x="115316" y="686995"/>
                    <a:pt x="85405" y="860630"/>
                    <a:pt x="95928" y="914400"/>
                  </a:cubicBezTo>
                  <a:cubicBezTo>
                    <a:pt x="106451" y="968170"/>
                    <a:pt x="95928" y="925335"/>
                    <a:pt x="95928" y="930802"/>
                  </a:cubicBez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a:stCxn id="5" idx="5"/>
              <a:endCxn id="39" idx="0"/>
            </p:cNvCxnSpPr>
            <p:nvPr/>
          </p:nvCxnSpPr>
          <p:spPr>
            <a:xfrm>
              <a:off x="2483036" y="3218889"/>
              <a:ext cx="901926" cy="7435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0" name="TextBox 49"/>
              <p:cNvSpPr txBox="1"/>
              <p:nvPr/>
            </p:nvSpPr>
            <p:spPr>
              <a:xfrm>
                <a:off x="3501337" y="4648200"/>
                <a:ext cx="878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501337" y="4648200"/>
                <a:ext cx="878702" cy="369332"/>
              </a:xfrm>
              <a:prstGeom prst="rect">
                <a:avLst/>
              </a:prstGeom>
              <a:blipFill rotWithShape="1">
                <a:blip r:embed="rId7"/>
                <a:stretch>
                  <a:fillRect t="-8333" r="-827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33400" y="4648200"/>
                <a:ext cx="8562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33400" y="4648200"/>
                <a:ext cx="856260" cy="369332"/>
              </a:xfrm>
              <a:prstGeom prst="rect">
                <a:avLst/>
              </a:prstGeom>
              <a:blipFill rotWithShape="1">
                <a:blip r:embed="rId8"/>
                <a:stretch>
                  <a:fillRect t="-8333" r="-9286"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2286000" y="3593068"/>
                <a:ext cx="1845313" cy="369332"/>
              </a:xfrm>
              <a:prstGeom prst="rect">
                <a:avLst/>
              </a:prstGeom>
              <a:solidFill>
                <a:schemeClr val="tx2">
                  <a:lumMod val="20000"/>
                  <a:lumOff val="80000"/>
                </a:schemeClr>
              </a:solidFill>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d>
                        <m:dPr>
                          <m:ctrlPr>
                            <a:rPr lang="en-US" b="1" i="1" dirty="0">
                              <a:latin typeface="Cambria Math"/>
                            </a:rPr>
                          </m:ctrlPr>
                        </m:dPr>
                        <m:e>
                          <m:r>
                            <a:rPr lang="en-US" b="1" i="1" dirty="0">
                              <a:solidFill>
                                <a:srgbClr val="0070C0"/>
                              </a:solidFill>
                              <a:latin typeface="Cambria Math"/>
                            </a:rPr>
                            <m:t>𝒖</m:t>
                          </m:r>
                        </m:e>
                      </m:d>
                      <m:r>
                        <m:rPr>
                          <m:nor/>
                        </m:rPr>
                        <a:rPr lang="en-US" b="1" dirty="0"/>
                        <m:t> − </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d>
                        <m:dPr>
                          <m:ctrlPr>
                            <a:rPr lang="en-US" b="1" i="1" dirty="0">
                              <a:latin typeface="Cambria Math"/>
                            </a:rPr>
                          </m:ctrlPr>
                        </m:dPr>
                        <m:e>
                          <m:r>
                            <a:rPr lang="en-US" b="1" i="1" dirty="0">
                              <a:solidFill>
                                <a:srgbClr val="0070C0"/>
                              </a:solidFill>
                              <a:latin typeface="Cambria Math"/>
                            </a:rPr>
                            <m:t>𝒖</m:t>
                          </m:r>
                        </m:e>
                      </m:d>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2286000" y="3593068"/>
                <a:ext cx="1845313" cy="369332"/>
              </a:xfrm>
              <a:prstGeom prst="rect">
                <a:avLst/>
              </a:prstGeom>
              <a:blipFill rotWithShape="1">
                <a:blip r:embed="rId9"/>
                <a:stretch>
                  <a:fillRect t="-6349" r="-4262" b="-2222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534111" y="1905000"/>
                <a:ext cx="1619289" cy="369332"/>
              </a:xfrm>
              <a:prstGeom prst="rect">
                <a:avLst/>
              </a:prstGeom>
              <a:solidFill>
                <a:schemeClr val="bg2"/>
              </a:solidFill>
            </p:spPr>
            <p:txBody>
              <a:bodyPr wrap="none" rtlCol="0">
                <a:spAutoFit/>
              </a:bodyPr>
              <a:lstStyle/>
              <a:p>
                <a14:m>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d>
                      <m:dPr>
                        <m:ctrlPr>
                          <a:rPr lang="en-US" b="1" i="1" dirty="0">
                            <a:latin typeface="Cambria Math"/>
                          </a:rPr>
                        </m:ctrlPr>
                      </m:dPr>
                      <m:e>
                        <m:r>
                          <a:rPr lang="en-US" b="1" i="1" dirty="0">
                            <a:solidFill>
                              <a:srgbClr val="0070C0"/>
                            </a:solidFill>
                            <a:latin typeface="Cambria Math"/>
                          </a:rPr>
                          <m:t>𝒖</m:t>
                        </m:r>
                      </m:e>
                    </m:d>
                  </m:oMath>
                </a14:m>
                <a:r>
                  <a:rPr lang="en-US" b="1" dirty="0"/>
                  <a:t> - </a:t>
                </a:r>
                <a14:m>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d>
                      <m:dPr>
                        <m:ctrlPr>
                          <a:rPr lang="en-US" b="1" i="1" dirty="0">
                            <a:latin typeface="Cambria Math"/>
                          </a:rPr>
                        </m:ctrlPr>
                      </m:dPr>
                      <m:e>
                        <m:r>
                          <a:rPr lang="en-US" b="1" i="1" dirty="0">
                            <a:solidFill>
                              <a:srgbClr val="0070C0"/>
                            </a:solidFill>
                            <a:latin typeface="Cambria Math"/>
                          </a:rPr>
                          <m:t>𝒖</m:t>
                        </m:r>
                      </m:e>
                    </m:d>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534111" y="1905000"/>
                <a:ext cx="1619289" cy="369332"/>
              </a:xfrm>
              <a:prstGeom prst="rect">
                <a:avLst/>
              </a:prstGeom>
              <a:blipFill rotWithShape="1">
                <a:blip r:embed="rId10"/>
                <a:stretch>
                  <a:fillRect t="-8333" r="-5263" b="-25000"/>
                </a:stretch>
              </a:blipFill>
            </p:spPr>
            <p:txBody>
              <a:bodyPr/>
              <a:lstStyle/>
              <a:p>
                <a:r>
                  <a:rPr lang="en-US">
                    <a:noFill/>
                  </a:rPr>
                  <a:t> </a:t>
                </a:r>
              </a:p>
            </p:txBody>
          </p:sp>
        </mc:Fallback>
      </mc:AlternateContent>
      <p:sp>
        <p:nvSpPr>
          <p:cNvPr id="9" name="Left Brace 8"/>
          <p:cNvSpPr/>
          <p:nvPr/>
        </p:nvSpPr>
        <p:spPr>
          <a:xfrm>
            <a:off x="2505220" y="3962400"/>
            <a:ext cx="314180" cy="25146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524000" y="5026223"/>
            <a:ext cx="992708" cy="307777"/>
          </a:xfrm>
          <a:prstGeom prst="rect">
            <a:avLst/>
          </a:prstGeom>
          <a:solidFill>
            <a:schemeClr val="tx2">
              <a:lumMod val="20000"/>
              <a:lumOff val="80000"/>
            </a:schemeClr>
          </a:solidFill>
          <a:ln>
            <a:solidFill>
              <a:schemeClr val="tx1"/>
            </a:solidFill>
          </a:ln>
        </p:spPr>
        <p:txBody>
          <a:bodyPr wrap="none" rtlCol="0">
            <a:spAutoFit/>
          </a:bodyPr>
          <a:lstStyle/>
          <a:p>
            <a:r>
              <a:rPr lang="en-US" sz="1400" dirty="0" smtClean="0"/>
              <a:t>unchanged</a:t>
            </a:r>
            <a:endParaRPr lang="en-US" sz="1400" dirty="0"/>
          </a:p>
        </p:txBody>
      </p:sp>
      <p:sp>
        <p:nvSpPr>
          <p:cNvPr id="33" name="Left Brace 32"/>
          <p:cNvSpPr/>
          <p:nvPr/>
        </p:nvSpPr>
        <p:spPr>
          <a:xfrm flipH="1">
            <a:off x="2209799" y="3288268"/>
            <a:ext cx="258781" cy="318873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2477961" y="4800600"/>
            <a:ext cx="992708" cy="307777"/>
          </a:xfrm>
          <a:prstGeom prst="rect">
            <a:avLst/>
          </a:prstGeom>
          <a:solidFill>
            <a:schemeClr val="tx2">
              <a:lumMod val="20000"/>
              <a:lumOff val="80000"/>
            </a:schemeClr>
          </a:solidFill>
          <a:ln>
            <a:solidFill>
              <a:schemeClr val="tx1"/>
            </a:solidFill>
          </a:ln>
        </p:spPr>
        <p:txBody>
          <a:bodyPr wrap="none" rtlCol="0">
            <a:spAutoFit/>
          </a:bodyPr>
          <a:lstStyle/>
          <a:p>
            <a:r>
              <a:rPr lang="en-US" sz="1400" dirty="0" smtClean="0"/>
              <a:t>unchanged</a:t>
            </a:r>
            <a:endParaRPr lang="en-US" sz="1400" dirty="0"/>
          </a:p>
        </p:txBody>
      </p:sp>
      <p:sp>
        <p:nvSpPr>
          <p:cNvPr id="12" name="Line Callout 1 11"/>
          <p:cNvSpPr/>
          <p:nvPr/>
        </p:nvSpPr>
        <p:spPr>
          <a:xfrm>
            <a:off x="228600" y="2373868"/>
            <a:ext cx="1524000" cy="612648"/>
          </a:xfrm>
          <a:prstGeom prst="borderCallout1">
            <a:avLst>
              <a:gd name="adj1" fmla="val 101049"/>
              <a:gd name="adj2" fmla="val 47742"/>
              <a:gd name="adj3" fmla="val 173876"/>
              <a:gd name="adj4" fmla="val 10895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How much enhancement ?</a:t>
            </a:r>
            <a:endParaRPr lang="en-US" sz="1600" dirty="0">
              <a:solidFill>
                <a:schemeClr val="tx1"/>
              </a:solidFill>
            </a:endParaRPr>
          </a:p>
        </p:txBody>
      </p:sp>
      <p:sp>
        <p:nvSpPr>
          <p:cNvPr id="14" name="TextBox 13"/>
          <p:cNvSpPr txBox="1"/>
          <p:nvPr/>
        </p:nvSpPr>
        <p:spPr>
          <a:xfrm>
            <a:off x="688914" y="3516868"/>
            <a:ext cx="301686" cy="369332"/>
          </a:xfrm>
          <a:prstGeom prst="rect">
            <a:avLst/>
          </a:prstGeom>
          <a:solidFill>
            <a:schemeClr val="tx2">
              <a:lumMod val="20000"/>
              <a:lumOff val="80000"/>
            </a:schemeClr>
          </a:solidFill>
          <a:ln>
            <a:solidFill>
              <a:schemeClr val="tx1"/>
            </a:solidFill>
          </a:ln>
        </p:spPr>
        <p:txBody>
          <a:bodyPr wrap="none" rtlCol="0">
            <a:spAutoFit/>
          </a:bodyPr>
          <a:lstStyle/>
          <a:p>
            <a:r>
              <a:rPr lang="en-US" dirty="0" smtClean="0"/>
              <a:t>0</a:t>
            </a:r>
            <a:endParaRPr lang="en-US" dirty="0"/>
          </a:p>
        </p:txBody>
      </p:sp>
      <p:sp>
        <p:nvSpPr>
          <p:cNvPr id="37" name="Line Callout 1 36"/>
          <p:cNvSpPr/>
          <p:nvPr/>
        </p:nvSpPr>
        <p:spPr>
          <a:xfrm>
            <a:off x="3048000" y="2385536"/>
            <a:ext cx="1524000" cy="612648"/>
          </a:xfrm>
          <a:prstGeom prst="borderCallout1">
            <a:avLst>
              <a:gd name="adj1" fmla="val 101049"/>
              <a:gd name="adj2" fmla="val 47742"/>
              <a:gd name="adj3" fmla="val 169691"/>
              <a:gd name="adj4" fmla="val -1721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How much enhancement ?</a:t>
            </a:r>
            <a:endParaRPr lang="en-US" sz="1600" dirty="0">
              <a:solidFill>
                <a:schemeClr val="tx1"/>
              </a:solidFill>
            </a:endParaRPr>
          </a:p>
        </p:txBody>
      </p:sp>
    </p:spTree>
    <p:extLst>
      <p:ext uri="{BB962C8B-B14F-4D97-AF65-F5344CB8AC3E}">
        <p14:creationId xmlns:p14="http://schemas.microsoft.com/office/powerpoint/2010/main" val="225417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1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up)">
                                      <p:cBhvr>
                                        <p:cTn id="17" dur="1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1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randombar(horizontal)">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33"/>
                                        </p:tgtEl>
                                      </p:cBhvr>
                                    </p:animEffect>
                                    <p:set>
                                      <p:cBhvr>
                                        <p:cTn id="44" dur="1" fill="hold">
                                          <p:stCondLst>
                                            <p:cond delay="499"/>
                                          </p:stCondLst>
                                        </p:cTn>
                                        <p:tgtEl>
                                          <p:spTgt spid="3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4"/>
                                        </p:tgtEl>
                                      </p:cBhvr>
                                    </p:animEffect>
                                    <p:set>
                                      <p:cBhvr>
                                        <p:cTn id="47" dur="1" fill="hold">
                                          <p:stCondLst>
                                            <p:cond delay="499"/>
                                          </p:stCondLst>
                                        </p:cTn>
                                        <p:tgtEl>
                                          <p:spTgt spid="3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10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randombar(horizontal)">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6">
                                            <p:txEl>
                                              <p:pRg st="0" end="0"/>
                                            </p:txEl>
                                          </p:spTgt>
                                        </p:tgtEl>
                                        <p:attrNameLst>
                                          <p:attrName>style.visibility</p:attrName>
                                        </p:attrNameLst>
                                      </p:cBhvr>
                                      <p:to>
                                        <p:strVal val="visible"/>
                                      </p:to>
                                    </p:set>
                                    <p:animEffect transition="in" filter="fade">
                                      <p:cBhvr>
                                        <p:cTn id="81" dur="500"/>
                                        <p:tgtEl>
                                          <p:spTgt spid="5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fade">
                                      <p:cBhvr>
                                        <p:cTn id="86" dur="500"/>
                                        <p:tgtEl>
                                          <p:spTgt spid="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down)">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26" presetClass="entr" presetSubtype="0" fill="hold" grpId="0" nodeType="click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wipe(down)">
                                      <p:cBhvr>
                                        <p:cTn id="96" dur="580">
                                          <p:stCondLst>
                                            <p:cond delay="0"/>
                                          </p:stCondLst>
                                        </p:cTn>
                                        <p:tgtEl>
                                          <p:spTgt spid="19"/>
                                        </p:tgtEl>
                                      </p:cBhvr>
                                    </p:animEffect>
                                    <p:anim calcmode="lin" valueType="num">
                                      <p:cBhvr>
                                        <p:cTn id="97"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02" dur="26">
                                          <p:stCondLst>
                                            <p:cond delay="650"/>
                                          </p:stCondLst>
                                        </p:cTn>
                                        <p:tgtEl>
                                          <p:spTgt spid="19"/>
                                        </p:tgtEl>
                                      </p:cBhvr>
                                      <p:to x="100000" y="60000"/>
                                    </p:animScale>
                                    <p:animScale>
                                      <p:cBhvr>
                                        <p:cTn id="103" dur="166" decel="50000">
                                          <p:stCondLst>
                                            <p:cond delay="676"/>
                                          </p:stCondLst>
                                        </p:cTn>
                                        <p:tgtEl>
                                          <p:spTgt spid="19"/>
                                        </p:tgtEl>
                                      </p:cBhvr>
                                      <p:to x="100000" y="100000"/>
                                    </p:animScale>
                                    <p:animScale>
                                      <p:cBhvr>
                                        <p:cTn id="104" dur="26">
                                          <p:stCondLst>
                                            <p:cond delay="1312"/>
                                          </p:stCondLst>
                                        </p:cTn>
                                        <p:tgtEl>
                                          <p:spTgt spid="19"/>
                                        </p:tgtEl>
                                      </p:cBhvr>
                                      <p:to x="100000" y="80000"/>
                                    </p:animScale>
                                    <p:animScale>
                                      <p:cBhvr>
                                        <p:cTn id="105" dur="166" decel="50000">
                                          <p:stCondLst>
                                            <p:cond delay="1338"/>
                                          </p:stCondLst>
                                        </p:cTn>
                                        <p:tgtEl>
                                          <p:spTgt spid="19"/>
                                        </p:tgtEl>
                                      </p:cBhvr>
                                      <p:to x="100000" y="100000"/>
                                    </p:animScale>
                                    <p:animScale>
                                      <p:cBhvr>
                                        <p:cTn id="106" dur="26">
                                          <p:stCondLst>
                                            <p:cond delay="1642"/>
                                          </p:stCondLst>
                                        </p:cTn>
                                        <p:tgtEl>
                                          <p:spTgt spid="19"/>
                                        </p:tgtEl>
                                      </p:cBhvr>
                                      <p:to x="100000" y="90000"/>
                                    </p:animScale>
                                    <p:animScale>
                                      <p:cBhvr>
                                        <p:cTn id="107" dur="166" decel="50000">
                                          <p:stCondLst>
                                            <p:cond delay="1668"/>
                                          </p:stCondLst>
                                        </p:cTn>
                                        <p:tgtEl>
                                          <p:spTgt spid="19"/>
                                        </p:tgtEl>
                                      </p:cBhvr>
                                      <p:to x="100000" y="100000"/>
                                    </p:animScale>
                                    <p:animScale>
                                      <p:cBhvr>
                                        <p:cTn id="108" dur="26">
                                          <p:stCondLst>
                                            <p:cond delay="1808"/>
                                          </p:stCondLst>
                                        </p:cTn>
                                        <p:tgtEl>
                                          <p:spTgt spid="19"/>
                                        </p:tgtEl>
                                      </p:cBhvr>
                                      <p:to x="100000" y="95000"/>
                                    </p:animScale>
                                    <p:animScale>
                                      <p:cBhvr>
                                        <p:cTn id="109" dur="166" decel="50000">
                                          <p:stCondLst>
                                            <p:cond delay="1834"/>
                                          </p:stCondLst>
                                        </p:cTn>
                                        <p:tgtEl>
                                          <p:spTgt spid="19"/>
                                        </p:tgtEl>
                                      </p:cBhvr>
                                      <p:to x="100000" y="100000"/>
                                    </p:animScale>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37"/>
                                        </p:tgtEl>
                                      </p:cBhvr>
                                    </p:animEffect>
                                    <p:set>
                                      <p:cBhvr>
                                        <p:cTn id="114" dur="1" fill="hold">
                                          <p:stCondLst>
                                            <p:cond delay="499"/>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56">
                                            <p:txEl>
                                              <p:pRg st="3" end="3"/>
                                            </p:txEl>
                                          </p:spTgt>
                                        </p:tgtEl>
                                        <p:attrNameLst>
                                          <p:attrName>style.visibility</p:attrName>
                                        </p:attrNameLst>
                                      </p:cBhvr>
                                      <p:to>
                                        <p:strVal val="visible"/>
                                      </p:to>
                                    </p:set>
                                    <p:animEffect transition="in" filter="fade">
                                      <p:cBhvr>
                                        <p:cTn id="119" dur="500"/>
                                        <p:tgtEl>
                                          <p:spTgt spid="56">
                                            <p:txEl>
                                              <p:pRg st="3" end="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56">
                                            <p:txEl>
                                              <p:pRg st="4" end="4"/>
                                            </p:txEl>
                                          </p:spTgt>
                                        </p:tgtEl>
                                        <p:attrNameLst>
                                          <p:attrName>style.visibility</p:attrName>
                                        </p:attrNameLst>
                                      </p:cBhvr>
                                      <p:to>
                                        <p:strVal val="visible"/>
                                      </p:to>
                                    </p:set>
                                    <p:animEffect transition="in" filter="fade">
                                      <p:cBhvr>
                                        <p:cTn id="124" dur="500"/>
                                        <p:tgtEl>
                                          <p:spTgt spid="56">
                                            <p:txEl>
                                              <p:pRg st="4" end="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56">
                                            <p:txEl>
                                              <p:pRg st="6" end="6"/>
                                            </p:txEl>
                                          </p:spTgt>
                                        </p:tgtEl>
                                        <p:attrNameLst>
                                          <p:attrName>style.visibility</p:attrName>
                                        </p:attrNameLst>
                                      </p:cBhvr>
                                      <p:to>
                                        <p:strVal val="visible"/>
                                      </p:to>
                                    </p:set>
                                    <p:animEffect transition="in" filter="fade">
                                      <p:cBhvr>
                                        <p:cTn id="129"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P spid="21" grpId="0" animBg="1"/>
      <p:bldP spid="50" grpId="0"/>
      <p:bldP spid="51" grpId="0"/>
      <p:bldP spid="19" grpId="0" animBg="1"/>
      <p:bldP spid="3" grpId="0" animBg="1"/>
      <p:bldP spid="9" grpId="0" animBg="1"/>
      <p:bldP spid="11" grpId="0" animBg="1"/>
      <p:bldP spid="33" grpId="0" animBg="1"/>
      <p:bldP spid="33" grpId="1" animBg="1"/>
      <p:bldP spid="34" grpId="0" animBg="1"/>
      <p:bldP spid="34" grpId="1" animBg="1"/>
      <p:bldP spid="12" grpId="0" animBg="1"/>
      <p:bldP spid="12" grpId="1" animBg="1"/>
      <p:bldP spid="14" grpId="0" animBg="1"/>
      <p:bldP spid="14" grpId="1" animBg="1"/>
      <p:bldP spid="37" grpId="0" animBg="1"/>
      <p:bldP spid="3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b="1" dirty="0" smtClean="0"/>
              <a:t>Proving </a:t>
            </a:r>
            <a:r>
              <a:rPr lang="en-US" sz="3600" b="1" dirty="0"/>
              <a:t>the </a:t>
            </a:r>
            <a:r>
              <a:rPr lang="en-US" sz="3600" b="1" dirty="0">
                <a:solidFill>
                  <a:srgbClr val="00B050"/>
                </a:solidFill>
              </a:rPr>
              <a:t>guess</a:t>
            </a:r>
            <a:r>
              <a:rPr lang="en-US" sz="3600" b="1" dirty="0"/>
              <a:t> </a:t>
            </a:r>
            <a:endParaRPr lang="en-US" sz="3600"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pPr marL="0" indent="0">
                  <a:buNone/>
                </a:pPr>
                <a:endParaRPr lang="en-US" sz="2000" b="1" dirty="0" smtClean="0">
                  <a:solidFill>
                    <a:srgbClr val="00B050"/>
                  </a:solidFill>
                </a:endParaRPr>
              </a:p>
              <a:p>
                <a:pPr marL="0" indent="0">
                  <a:buNone/>
                </a:pPr>
                <a:endParaRPr lang="en-US" sz="2000" b="1" dirty="0">
                  <a:solidFill>
                    <a:srgbClr val="00B050"/>
                  </a:solidFill>
                </a:endParaRPr>
              </a:p>
              <a:p>
                <a:pPr marL="0" indent="0">
                  <a:buNone/>
                </a:pPr>
                <a:endParaRPr lang="en-US" sz="2000" b="1" dirty="0" smtClean="0">
                  <a:solidFill>
                    <a:srgbClr val="00B050"/>
                  </a:solidFill>
                </a:endParaRPr>
              </a:p>
              <a:p>
                <a:pPr marL="0" indent="0">
                  <a:buNone/>
                </a:pPr>
                <a:r>
                  <a:rPr lang="en-US" sz="2000" b="1" dirty="0" smtClean="0">
                    <a:solidFill>
                      <a:srgbClr val="00B050"/>
                    </a:solidFill>
                  </a:rPr>
                  <a:t>Guess : </a:t>
                </a:r>
                <a:r>
                  <a:rPr lang="en-US" sz="2000" dirty="0" smtClean="0"/>
                  <a:t>In the optimal solution, </a:t>
                </a:r>
                <a:r>
                  <a:rPr lang="en-US" sz="2000" dirty="0"/>
                  <a:t>the delay along any path from </a:t>
                </a:r>
                <a14:m>
                  <m:oMath xmlns:m="http://schemas.openxmlformats.org/officeDocument/2006/math">
                    <m:r>
                      <a:rPr lang="en-US" sz="2000" b="1" i="1" dirty="0">
                        <a:solidFill>
                          <a:srgbClr val="0070C0"/>
                        </a:solidFill>
                        <a:latin typeface="Cambria Math"/>
                      </a:rPr>
                      <m:t>𝒖</m:t>
                    </m:r>
                  </m:oMath>
                </a14:m>
                <a:r>
                  <a:rPr lang="en-US" sz="2000" dirty="0"/>
                  <a:t> to </a:t>
                </a:r>
                <a:r>
                  <a:rPr lang="en-US" sz="2000" dirty="0" smtClean="0"/>
                  <a:t>any leaf </a:t>
                </a:r>
                <a:r>
                  <a:rPr lang="en-US" sz="2000" dirty="0"/>
                  <a:t>node </a:t>
                </a:r>
                <a:r>
                  <a:rPr lang="en-US" sz="2000" dirty="0" smtClean="0"/>
                  <a:t>is </a:t>
                </a:r>
                <a:r>
                  <a:rPr lang="en-US" sz="2000" b="1" dirty="0"/>
                  <a:t>max</a:t>
                </a:r>
                <a:r>
                  <a:rPr lang="en-US" sz="2000" dirty="0"/>
                  <a:t>(</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𝑹</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sSub>
                      <m:sSubPr>
                        <m:ctrlPr>
                          <a:rPr lang="en-US" sz="2000" b="1" i="1" dirty="0">
                            <a:solidFill>
                              <a:srgbClr val="7030A0"/>
                            </a:solidFill>
                            <a:latin typeface="Cambria Math"/>
                          </a:rPr>
                        </m:ctrlPr>
                      </m:sSubPr>
                      <m:e>
                        <m:r>
                          <a:rPr lang="en-US" sz="2000" b="1" i="1" dirty="0">
                            <a:solidFill>
                              <a:srgbClr val="7030A0"/>
                            </a:solidFill>
                            <a:latin typeface="Cambria Math"/>
                          </a:rPr>
                          <m:t> </m:t>
                        </m:r>
                        <m:r>
                          <a:rPr lang="en-US" sz="2000" b="1" i="1" dirty="0">
                            <a:latin typeface="Cambria Math"/>
                          </a:rPr>
                          <m:t>,</m:t>
                        </m:r>
                        <m:r>
                          <a:rPr lang="en-US" sz="2000" b="1" i="1" dirty="0">
                            <a:solidFill>
                              <a:srgbClr val="7030A0"/>
                            </a:solidFill>
                            <a:latin typeface="Cambria Math"/>
                          </a:rPr>
                          <m:t>𝑫</m:t>
                        </m:r>
                      </m:e>
                      <m:sub>
                        <m:r>
                          <a:rPr lang="en-US" sz="2000" b="1" i="1" dirty="0">
                            <a:solidFill>
                              <a:srgbClr val="7030A0"/>
                            </a:solidFill>
                            <a:latin typeface="Cambria Math"/>
                          </a:rPr>
                          <m:t>𝑳</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oMath>
                </a14:m>
                <a:r>
                  <a:rPr lang="en-US" sz="2000" dirty="0"/>
                  <a:t>).</a:t>
                </a:r>
              </a:p>
              <a:p>
                <a:pPr marL="0" indent="0">
                  <a:buNone/>
                </a:pPr>
                <a:r>
                  <a:rPr lang="en-US" sz="2000" dirty="0" smtClean="0"/>
                  <a:t> </a:t>
                </a:r>
              </a:p>
              <a:p>
                <a:pPr marL="0" indent="0">
                  <a:buNone/>
                </a:pPr>
                <a:r>
                  <a:rPr lang="en-US" sz="2000" b="1" dirty="0" smtClean="0">
                    <a:solidFill>
                      <a:srgbClr val="FF0000"/>
                    </a:solidFill>
                  </a:rPr>
                  <a:t>Question</a:t>
                </a:r>
                <a:r>
                  <a:rPr lang="en-US" sz="2000" dirty="0" smtClean="0"/>
                  <a:t>: How to prove it ?</a:t>
                </a:r>
              </a:p>
              <a:p>
                <a:pPr marL="0" indent="0">
                  <a:buNone/>
                </a:pPr>
                <a:r>
                  <a:rPr lang="en-US" sz="2000" b="1" dirty="0" smtClean="0"/>
                  <a:t>Answer: By contradiction.</a:t>
                </a:r>
                <a:endParaRPr lang="en-US" sz="2000" b="1"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21</a:t>
            </a:fld>
            <a:endParaRPr lang="en-US"/>
          </a:p>
        </p:txBody>
      </p:sp>
    </p:spTree>
    <p:extLst>
      <p:ext uri="{BB962C8B-B14F-4D97-AF65-F5344CB8AC3E}">
        <p14:creationId xmlns:p14="http://schemas.microsoft.com/office/powerpoint/2010/main" val="374304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What if the assertion fails at many nodes ?</a:t>
            </a:r>
            <a:endParaRPr lang="en-US" sz="3200" b="1" dirty="0"/>
          </a:p>
        </p:txBody>
      </p:sp>
      <p:sp>
        <p:nvSpPr>
          <p:cNvPr id="52" name="Content Placeholder 5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sz="2000" dirty="0" smtClean="0"/>
              <a:t>Consider the </a:t>
            </a:r>
            <a:r>
              <a:rPr lang="en-US" sz="2000" b="1" u="sng" dirty="0" smtClean="0"/>
              <a:t>lowest node </a:t>
            </a:r>
            <a:r>
              <a:rPr lang="en-US" sz="2000" dirty="0" smtClean="0"/>
              <a:t>in the tree where it fails</a:t>
            </a:r>
            <a:r>
              <a:rPr lang="en-US" sz="2000" dirty="0" smtClean="0"/>
              <a:t>.</a:t>
            </a:r>
          </a:p>
          <a:p>
            <a:pPr marL="0" indent="0">
              <a:buNone/>
            </a:pPr>
            <a:r>
              <a:rPr lang="en-US" sz="2000" dirty="0"/>
              <a:t>In particular, any node with no red descendant will suffice. </a:t>
            </a:r>
            <a:endParaRPr lang="en-US" sz="2000" dirty="0" smtClean="0"/>
          </a:p>
          <a:p>
            <a:pPr marL="0" indent="0">
              <a:buNone/>
            </a:pPr>
            <a:r>
              <a:rPr lang="en-US" sz="2000" dirty="0" smtClean="0"/>
              <a:t>(</a:t>
            </a:r>
            <a:r>
              <a:rPr lang="en-US" sz="2000" dirty="0"/>
              <a:t>can you see why it is difficult to analyze any other “red” nodes </a:t>
            </a:r>
            <a:r>
              <a:rPr lang="en-US" sz="2000" dirty="0" smtClean="0"/>
              <a:t>?)</a:t>
            </a:r>
            <a:r>
              <a:rPr lang="en-US" sz="2000" dirty="0" smtClean="0"/>
              <a:t> </a:t>
            </a:r>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6" name="Group 5"/>
          <p:cNvGrpSpPr/>
          <p:nvPr/>
        </p:nvGrpSpPr>
        <p:grpSpPr>
          <a:xfrm>
            <a:off x="4038602" y="4146363"/>
            <a:ext cx="457198" cy="425637"/>
            <a:chOff x="1524002" y="3384363"/>
            <a:chExt cx="457198" cy="425637"/>
          </a:xfrm>
        </p:grpSpPr>
        <p:cxnSp>
          <p:nvCxnSpPr>
            <p:cNvPr id="7" name="Straight Arrow Connector 6"/>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953000" y="4146363"/>
            <a:ext cx="457198" cy="425637"/>
            <a:chOff x="1524002" y="3384363"/>
            <a:chExt cx="457198" cy="425637"/>
          </a:xfrm>
        </p:grpSpPr>
        <p:cxnSp>
          <p:nvCxnSpPr>
            <p:cNvPr id="10" name="Straight Arrow Connector 9"/>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867400" y="4146363"/>
            <a:ext cx="457198" cy="425637"/>
            <a:chOff x="1524002" y="3384363"/>
            <a:chExt cx="457198" cy="425637"/>
          </a:xfrm>
        </p:grpSpPr>
        <p:cxnSp>
          <p:nvCxnSpPr>
            <p:cNvPr id="14" name="Straight Arrow Connector 13"/>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209800" y="4146363"/>
            <a:ext cx="457198" cy="425637"/>
            <a:chOff x="1524002" y="3384363"/>
            <a:chExt cx="457198" cy="425637"/>
          </a:xfrm>
        </p:grpSpPr>
        <p:cxnSp>
          <p:nvCxnSpPr>
            <p:cNvPr id="27" name="Straight Arrow Connector 26"/>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622363"/>
            <a:ext cx="1734110" cy="546474"/>
            <a:chOff x="1936564" y="2577726"/>
            <a:chExt cx="1734110"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895600" y="2577726"/>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143000" y="4724400"/>
            <a:ext cx="7086600" cy="0"/>
            <a:chOff x="1143000" y="4800600"/>
            <a:chExt cx="7086600" cy="0"/>
          </a:xfrm>
        </p:grpSpPr>
        <p:cxnSp>
          <p:nvCxnSpPr>
            <p:cNvPr id="36" name="Straight Connector 35"/>
            <p:cNvCxnSpPr/>
            <p:nvPr/>
          </p:nvCxnSpPr>
          <p:spPr>
            <a:xfrm>
              <a:off x="11430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574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146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290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862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434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8006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57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7150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722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94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866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543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924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1143000" y="4572000"/>
            <a:ext cx="7086600" cy="304800"/>
            <a:chOff x="1143000" y="4495800"/>
            <a:chExt cx="7086600" cy="304800"/>
          </a:xfrm>
        </p:grpSpPr>
        <p:grpSp>
          <p:nvGrpSpPr>
            <p:cNvPr id="84" name="Group 83"/>
            <p:cNvGrpSpPr/>
            <p:nvPr/>
          </p:nvGrpSpPr>
          <p:grpSpPr>
            <a:xfrm>
              <a:off x="1143000" y="4495800"/>
              <a:ext cx="3962400" cy="304800"/>
              <a:chOff x="1143000" y="4495800"/>
              <a:chExt cx="3962400" cy="304800"/>
            </a:xfrm>
          </p:grpSpPr>
          <p:sp>
            <p:nvSpPr>
              <p:cNvPr id="94" name="Oval 93"/>
              <p:cNvSpPr/>
              <p:nvPr/>
            </p:nvSpPr>
            <p:spPr>
              <a:xfrm>
                <a:off x="1143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600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886200" y="4495800"/>
                <a:ext cx="304800" cy="3048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514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971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29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057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800600" y="4495800"/>
                <a:ext cx="304800" cy="3048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343400" y="4495800"/>
              <a:ext cx="3886200" cy="304800"/>
              <a:chOff x="685800" y="4495800"/>
              <a:chExt cx="3886200" cy="304800"/>
            </a:xfrm>
          </p:grpSpPr>
          <p:sp>
            <p:nvSpPr>
              <p:cNvPr id="86" name="Oval 85"/>
              <p:cNvSpPr/>
              <p:nvPr/>
            </p:nvSpPr>
            <p:spPr>
              <a:xfrm>
                <a:off x="2057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600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5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514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971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429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886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4267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1295402" y="4146363"/>
            <a:ext cx="457198" cy="425637"/>
            <a:chOff x="1524002" y="3460563"/>
            <a:chExt cx="457198" cy="425637"/>
          </a:xfrm>
        </p:grpSpPr>
        <p:cxnSp>
          <p:nvCxnSpPr>
            <p:cNvPr id="128" name="Straight Arrow Connector 127"/>
            <p:cNvCxnSpPr>
              <a:stCxn id="109" idx="3"/>
            </p:cNvCxnSpPr>
            <p:nvPr/>
          </p:nvCxnSpPr>
          <p:spPr>
            <a:xfrm flipH="1">
              <a:off x="1524002" y="34605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9" idx="5"/>
            </p:cNvCxnSpPr>
            <p:nvPr/>
          </p:nvCxnSpPr>
          <p:spPr>
            <a:xfrm>
              <a:off x="1860363" y="34605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3124200" y="4146363"/>
            <a:ext cx="457198" cy="425637"/>
            <a:chOff x="1524002" y="3384363"/>
            <a:chExt cx="457198" cy="425637"/>
          </a:xfrm>
        </p:grpSpPr>
        <p:cxnSp>
          <p:nvCxnSpPr>
            <p:cNvPr id="131" name="Straight Arrow Connector 130"/>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6781800" y="4146363"/>
            <a:ext cx="457198" cy="425637"/>
            <a:chOff x="1524002" y="3384363"/>
            <a:chExt cx="457198" cy="425637"/>
          </a:xfrm>
        </p:grpSpPr>
        <p:cxnSp>
          <p:nvCxnSpPr>
            <p:cNvPr id="134" name="Straight Arrow Connector 133"/>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7696202" y="4146363"/>
            <a:ext cx="457198" cy="425637"/>
            <a:chOff x="1524002" y="3384363"/>
            <a:chExt cx="457198" cy="425637"/>
          </a:xfrm>
        </p:grpSpPr>
        <p:cxnSp>
          <p:nvCxnSpPr>
            <p:cNvPr id="137" name="Straight Arrow Connector 136"/>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4343400" y="45720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1828800" y="3124200"/>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400800" y="2362200"/>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4" name="TextBox 143"/>
              <p:cNvSpPr txBox="1"/>
              <p:nvPr/>
            </p:nvSpPr>
            <p:spPr>
              <a:xfrm>
                <a:off x="2209800" y="3059668"/>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𝒖</m:t>
                      </m:r>
                    </m:oMath>
                  </m:oMathPara>
                </a14:m>
                <a:endParaRPr lang="en-US" b="1" dirty="0">
                  <a:solidFill>
                    <a:srgbClr val="0070C0"/>
                  </a:solidFill>
                </a:endParaRPr>
              </a:p>
            </p:txBody>
          </p:sp>
        </mc:Choice>
        <mc:Fallback xmlns="">
          <p:sp>
            <p:nvSpPr>
              <p:cNvPr id="144" name="TextBox 143"/>
              <p:cNvSpPr txBox="1">
                <a:spLocks noRot="1" noChangeAspect="1" noMove="1" noResize="1" noEditPoints="1" noAdjustHandles="1" noChangeArrowheads="1" noChangeShapeType="1" noTextEdit="1"/>
              </p:cNvSpPr>
              <p:nvPr/>
            </p:nvSpPr>
            <p:spPr>
              <a:xfrm>
                <a:off x="2209800" y="3059668"/>
                <a:ext cx="386644" cy="369332"/>
              </a:xfrm>
              <a:prstGeom prst="rect">
                <a:avLst/>
              </a:prstGeom>
              <a:blipFill rotWithShape="1">
                <a:blip r:embed="rId2"/>
                <a:stretch>
                  <a:fillRect t="-8197" r="-20635" b="-24590"/>
                </a:stretch>
              </a:blipFill>
            </p:spPr>
            <p:txBody>
              <a:bodyPr/>
              <a:lstStyle/>
              <a:p>
                <a:r>
                  <a:rPr lang="en-US">
                    <a:noFill/>
                  </a:rPr>
                  <a:t> </a:t>
                </a:r>
              </a:p>
            </p:txBody>
          </p:sp>
        </mc:Fallback>
      </mc:AlternateContent>
      <p:sp>
        <p:nvSpPr>
          <p:cNvPr id="53" name="Right Arrow 52"/>
          <p:cNvSpPr/>
          <p:nvPr/>
        </p:nvSpPr>
        <p:spPr>
          <a:xfrm>
            <a:off x="1447800" y="3186684"/>
            <a:ext cx="304800"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667000" y="2362200"/>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91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4"/>
                                        </p:tgtEl>
                                        <p:attrNameLst>
                                          <p:attrName>style.visibility</p:attrName>
                                        </p:attrNameLst>
                                      </p:cBhvr>
                                      <p:to>
                                        <p:strVal val="visible"/>
                                      </p:to>
                                    </p:set>
                                    <p:animEffect transition="in" filter="fade">
                                      <p:cBhvr>
                                        <p:cTn id="33" dur="500"/>
                                        <p:tgtEl>
                                          <p:spTgt spid="1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6" end="6"/>
                                            </p:txEl>
                                          </p:spTgt>
                                        </p:tgtEl>
                                        <p:attrNameLst>
                                          <p:attrName>style.visibility</p:attrName>
                                        </p:attrNameLst>
                                      </p:cBhvr>
                                      <p:to>
                                        <p:strVal val="visible"/>
                                      </p:to>
                                    </p:set>
                                    <p:animEffect transition="in" filter="fade">
                                      <p:cBhvr>
                                        <p:cTn id="38" dur="500"/>
                                        <p:tgtEl>
                                          <p:spTgt spid="5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xEl>
                                              <p:pRg st="7" end="7"/>
                                            </p:txEl>
                                          </p:spTgt>
                                        </p:tgtEl>
                                        <p:attrNameLst>
                                          <p:attrName>style.visibility</p:attrName>
                                        </p:attrNameLst>
                                      </p:cBhvr>
                                      <p:to>
                                        <p:strVal val="visible"/>
                                      </p:to>
                                    </p:set>
                                    <p:animEffect transition="in" filter="fade">
                                      <p:cBhvr>
                                        <p:cTn id="43" dur="500"/>
                                        <p:tgtEl>
                                          <p:spTgt spid="5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
                                            <p:txEl>
                                              <p:pRg st="8" end="8"/>
                                            </p:txEl>
                                          </p:spTgt>
                                        </p:tgtEl>
                                        <p:attrNameLst>
                                          <p:attrName>style.visibility</p:attrName>
                                        </p:attrNameLst>
                                      </p:cBhvr>
                                      <p:to>
                                        <p:strVal val="visible"/>
                                      </p:to>
                                    </p:set>
                                    <p:animEffect transition="in" filter="fade">
                                      <p:cBhvr>
                                        <p:cTn id="48"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build="p"/>
      <p:bldP spid="141" grpId="0" animBg="1"/>
      <p:bldP spid="142" grpId="0" animBg="1"/>
      <p:bldP spid="144" grpId="0"/>
      <p:bldP spid="53" grpId="0" animBg="1"/>
      <p:bldP spid="145"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What if the assertion fails at many nodes ?</a:t>
            </a:r>
            <a:endParaRPr lang="en-US" sz="3200" b="1" dirty="0"/>
          </a:p>
        </p:txBody>
      </p:sp>
      <p:sp>
        <p:nvSpPr>
          <p:cNvPr id="52" name="Content Placeholder 5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sz="2000" dirty="0" smtClean="0"/>
              <a:t>Consider the </a:t>
            </a:r>
            <a:r>
              <a:rPr lang="en-US" sz="2000" b="1" u="sng" dirty="0" smtClean="0"/>
              <a:t>lowest node </a:t>
            </a:r>
            <a:r>
              <a:rPr lang="en-US" sz="2000" dirty="0" smtClean="0"/>
              <a:t>in the tree where it fails. </a:t>
            </a:r>
          </a:p>
          <a:p>
            <a:pPr marL="0" indent="0">
              <a:buNone/>
            </a:pPr>
            <a:r>
              <a:rPr lang="en-US" sz="2000" dirty="0" smtClean="0"/>
              <a:t>In particular, any node with no red descendant will suffice. (can you see why it is difficult to analyze any other “red” nodes ?)</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grpSp>
        <p:nvGrpSpPr>
          <p:cNvPr id="6" name="Group 5"/>
          <p:cNvGrpSpPr/>
          <p:nvPr/>
        </p:nvGrpSpPr>
        <p:grpSpPr>
          <a:xfrm>
            <a:off x="4038602" y="4146363"/>
            <a:ext cx="457198" cy="425637"/>
            <a:chOff x="1524002" y="3384363"/>
            <a:chExt cx="457198" cy="425637"/>
          </a:xfrm>
        </p:grpSpPr>
        <p:cxnSp>
          <p:nvCxnSpPr>
            <p:cNvPr id="7" name="Straight Arrow Connector 6"/>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953000" y="4146363"/>
            <a:ext cx="457198" cy="425637"/>
            <a:chOff x="1524002" y="3384363"/>
            <a:chExt cx="457198" cy="425637"/>
          </a:xfrm>
        </p:grpSpPr>
        <p:cxnSp>
          <p:nvCxnSpPr>
            <p:cNvPr id="10" name="Straight Arrow Connector 9"/>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867400" y="4146363"/>
            <a:ext cx="457198" cy="425637"/>
            <a:chOff x="1524002" y="3384363"/>
            <a:chExt cx="457198" cy="425637"/>
          </a:xfrm>
        </p:grpSpPr>
        <p:cxnSp>
          <p:nvCxnSpPr>
            <p:cNvPr id="14" name="Straight Arrow Connector 13"/>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209800" y="4146363"/>
            <a:ext cx="457198" cy="425637"/>
            <a:chOff x="1524002" y="3384363"/>
            <a:chExt cx="457198" cy="425637"/>
          </a:xfrm>
        </p:grpSpPr>
        <p:cxnSp>
          <p:nvCxnSpPr>
            <p:cNvPr id="27" name="Straight Arrow Connector 26"/>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622363"/>
            <a:ext cx="1734110" cy="546474"/>
            <a:chOff x="1936564" y="2577726"/>
            <a:chExt cx="1734110"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895600" y="2577726"/>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143000" y="4724400"/>
            <a:ext cx="7086600" cy="0"/>
            <a:chOff x="1143000" y="4800600"/>
            <a:chExt cx="7086600" cy="0"/>
          </a:xfrm>
        </p:grpSpPr>
        <p:cxnSp>
          <p:nvCxnSpPr>
            <p:cNvPr id="36" name="Straight Connector 35"/>
            <p:cNvCxnSpPr/>
            <p:nvPr/>
          </p:nvCxnSpPr>
          <p:spPr>
            <a:xfrm>
              <a:off x="11430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574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146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290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862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434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8006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57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7150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722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94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866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543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924800" y="4800600"/>
              <a:ext cx="3048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1143000" y="4572000"/>
            <a:ext cx="7086600" cy="304800"/>
            <a:chOff x="1143000" y="4495800"/>
            <a:chExt cx="7086600" cy="304800"/>
          </a:xfrm>
        </p:grpSpPr>
        <p:grpSp>
          <p:nvGrpSpPr>
            <p:cNvPr id="84" name="Group 83"/>
            <p:cNvGrpSpPr/>
            <p:nvPr/>
          </p:nvGrpSpPr>
          <p:grpSpPr>
            <a:xfrm>
              <a:off x="1143000" y="4495800"/>
              <a:ext cx="3962400" cy="304800"/>
              <a:chOff x="1143000" y="4495800"/>
              <a:chExt cx="3962400" cy="304800"/>
            </a:xfrm>
          </p:grpSpPr>
          <p:sp>
            <p:nvSpPr>
              <p:cNvPr id="94" name="Oval 93"/>
              <p:cNvSpPr/>
              <p:nvPr/>
            </p:nvSpPr>
            <p:spPr>
              <a:xfrm>
                <a:off x="1143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600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886200" y="4495800"/>
                <a:ext cx="304800" cy="3048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514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971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29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057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800600" y="4495800"/>
                <a:ext cx="304800" cy="3048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343400" y="4495800"/>
              <a:ext cx="3886200" cy="304800"/>
              <a:chOff x="685800" y="4495800"/>
              <a:chExt cx="3886200" cy="304800"/>
            </a:xfrm>
          </p:grpSpPr>
          <p:sp>
            <p:nvSpPr>
              <p:cNvPr id="86" name="Oval 85"/>
              <p:cNvSpPr/>
              <p:nvPr/>
            </p:nvSpPr>
            <p:spPr>
              <a:xfrm>
                <a:off x="2057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600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5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514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971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429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886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4267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1295402" y="4146363"/>
            <a:ext cx="457198" cy="425637"/>
            <a:chOff x="1524002" y="3460563"/>
            <a:chExt cx="457198" cy="425637"/>
          </a:xfrm>
        </p:grpSpPr>
        <p:cxnSp>
          <p:nvCxnSpPr>
            <p:cNvPr id="128" name="Straight Arrow Connector 127"/>
            <p:cNvCxnSpPr>
              <a:stCxn id="109" idx="3"/>
            </p:cNvCxnSpPr>
            <p:nvPr/>
          </p:nvCxnSpPr>
          <p:spPr>
            <a:xfrm flipH="1">
              <a:off x="1524002" y="34605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9" idx="5"/>
            </p:cNvCxnSpPr>
            <p:nvPr/>
          </p:nvCxnSpPr>
          <p:spPr>
            <a:xfrm>
              <a:off x="1860363" y="34605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3124200" y="4146363"/>
            <a:ext cx="457198" cy="425637"/>
            <a:chOff x="1524002" y="3384363"/>
            <a:chExt cx="457198" cy="425637"/>
          </a:xfrm>
        </p:grpSpPr>
        <p:cxnSp>
          <p:nvCxnSpPr>
            <p:cNvPr id="131" name="Straight Arrow Connector 130"/>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6781800" y="4146363"/>
            <a:ext cx="457198" cy="425637"/>
            <a:chOff x="1524002" y="3384363"/>
            <a:chExt cx="457198" cy="425637"/>
          </a:xfrm>
        </p:grpSpPr>
        <p:cxnSp>
          <p:nvCxnSpPr>
            <p:cNvPr id="134" name="Straight Arrow Connector 133"/>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7696202" y="4146363"/>
            <a:ext cx="457198" cy="425637"/>
            <a:chOff x="1524002" y="3384363"/>
            <a:chExt cx="457198" cy="425637"/>
          </a:xfrm>
        </p:grpSpPr>
        <p:cxnSp>
          <p:nvCxnSpPr>
            <p:cNvPr id="137" name="Straight Arrow Connector 136"/>
            <p:cNvCxnSpPr/>
            <p:nvPr/>
          </p:nvCxnSpPr>
          <p:spPr>
            <a:xfrm flipH="1">
              <a:off x="1524002" y="3384363"/>
              <a:ext cx="120835"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860363" y="3384363"/>
              <a:ext cx="120837" cy="4256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4343400" y="45720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1828800" y="3124200"/>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400800" y="2362200"/>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4572000" y="1752600"/>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4" name="TextBox 143"/>
              <p:cNvSpPr txBox="1"/>
              <p:nvPr/>
            </p:nvSpPr>
            <p:spPr>
              <a:xfrm>
                <a:off x="2209800" y="3059668"/>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𝒖</m:t>
                      </m:r>
                    </m:oMath>
                  </m:oMathPara>
                </a14:m>
                <a:endParaRPr lang="en-US" b="1" dirty="0">
                  <a:solidFill>
                    <a:srgbClr val="0070C0"/>
                  </a:solidFill>
                </a:endParaRPr>
              </a:p>
            </p:txBody>
          </p:sp>
        </mc:Choice>
        <mc:Fallback xmlns="">
          <p:sp>
            <p:nvSpPr>
              <p:cNvPr id="144" name="TextBox 143"/>
              <p:cNvSpPr txBox="1">
                <a:spLocks noRot="1" noChangeAspect="1" noMove="1" noResize="1" noEditPoints="1" noAdjustHandles="1" noChangeArrowheads="1" noChangeShapeType="1" noTextEdit="1"/>
              </p:cNvSpPr>
              <p:nvPr/>
            </p:nvSpPr>
            <p:spPr>
              <a:xfrm>
                <a:off x="2209800" y="3059668"/>
                <a:ext cx="386644" cy="369332"/>
              </a:xfrm>
              <a:prstGeom prst="rect">
                <a:avLst/>
              </a:prstGeom>
              <a:blipFill rotWithShape="1">
                <a:blip r:embed="rId2"/>
                <a:stretch>
                  <a:fillRect t="-8197" r="-20635" b="-24590"/>
                </a:stretch>
              </a:blipFill>
            </p:spPr>
            <p:txBody>
              <a:bodyPr/>
              <a:lstStyle/>
              <a:p>
                <a:r>
                  <a:rPr lang="en-US">
                    <a:noFill/>
                  </a:rPr>
                  <a:t> </a:t>
                </a:r>
              </a:p>
            </p:txBody>
          </p:sp>
        </mc:Fallback>
      </mc:AlternateContent>
      <p:sp>
        <p:nvSpPr>
          <p:cNvPr id="53" name="Right Arrow 52"/>
          <p:cNvSpPr/>
          <p:nvPr/>
        </p:nvSpPr>
        <p:spPr>
          <a:xfrm>
            <a:off x="1447800" y="3186684"/>
            <a:ext cx="304800"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8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500"/>
                                        <p:tgtEl>
                                          <p:spTgt spid="1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0-#ppt_w/2"/>
                                          </p:val>
                                        </p:tav>
                                        <p:tav tm="100000">
                                          <p:val>
                                            <p:strVal val="#ppt_x"/>
                                          </p:val>
                                        </p:tav>
                                      </p:tavLst>
                                    </p:anim>
                                    <p:anim calcmode="lin" valueType="num">
                                      <p:cBhvr additive="base">
                                        <p:cTn id="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fade">
                                      <p:cBhvr>
                                        <p:cTn id="29" dur="500"/>
                                        <p:tgtEl>
                                          <p:spTgt spid="1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
                                            <p:txEl>
                                              <p:pRg st="6" end="6"/>
                                            </p:txEl>
                                          </p:spTgt>
                                        </p:tgtEl>
                                        <p:attrNameLst>
                                          <p:attrName>style.visibility</p:attrName>
                                        </p:attrNameLst>
                                      </p:cBhvr>
                                      <p:to>
                                        <p:strVal val="visible"/>
                                      </p:to>
                                    </p:set>
                                    <p:animEffect transition="in" filter="fade">
                                      <p:cBhvr>
                                        <p:cTn id="34" dur="500"/>
                                        <p:tgtEl>
                                          <p:spTgt spid="5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2">
                                            <p:txEl>
                                              <p:pRg st="7" end="7"/>
                                            </p:txEl>
                                          </p:spTgt>
                                        </p:tgtEl>
                                        <p:attrNameLst>
                                          <p:attrName>style.visibility</p:attrName>
                                        </p:attrNameLst>
                                      </p:cBhvr>
                                      <p:to>
                                        <p:strVal val="visible"/>
                                      </p:to>
                                    </p:set>
                                    <p:animEffect transition="in" filter="fade">
                                      <p:cBhvr>
                                        <p:cTn id="39" dur="500"/>
                                        <p:tgtEl>
                                          <p:spTgt spid="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build="p"/>
      <p:bldP spid="141" grpId="0" animBg="1"/>
      <p:bldP spid="142" grpId="0" animBg="1"/>
      <p:bldP spid="143" grpId="0" animBg="1"/>
      <p:bldP spid="144" grpId="0"/>
      <p:bldP spid="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pPr algn="l"/>
            <a:r>
              <a:rPr lang="en-US" sz="3600" b="1" dirty="0" smtClean="0"/>
              <a:t>Proof:</a:t>
            </a:r>
            <a:br>
              <a:rPr lang="en-US" sz="3600" b="1" dirty="0" smtClean="0"/>
            </a:br>
            <a:r>
              <a:rPr lang="en-US" sz="3600" b="1" dirty="0" smtClean="0"/>
              <a:t/>
            </a:r>
            <a:br>
              <a:rPr lang="en-US" sz="3600" b="1" dirty="0" smtClean="0"/>
            </a:br>
            <a:endParaRPr lang="en-US" sz="3600" b="1" dirty="0"/>
          </a:p>
        </p:txBody>
      </p:sp>
      <mc:AlternateContent xmlns:mc="http://schemas.openxmlformats.org/markup-compatibility/2006">
        <mc:Choice xmlns:a14="http://schemas.microsoft.com/office/drawing/2010/main" Requires="a14">
          <p:sp>
            <p:nvSpPr>
              <p:cNvPr id="53" name="Content Placeholder 52"/>
              <p:cNvSpPr>
                <a:spLocks noGrp="1"/>
              </p:cNvSpPr>
              <p:nvPr>
                <p:ph idx="1"/>
              </p:nvPr>
            </p:nvSpPr>
            <p:spPr>
              <a:xfrm>
                <a:off x="457200" y="1600200"/>
                <a:ext cx="8229600" cy="52578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1800" b="1" i="1" dirty="0">
                              <a:solidFill>
                                <a:srgbClr val="C00000"/>
                              </a:solidFill>
                              <a:latin typeface="Cambria Math"/>
                            </a:rPr>
                          </m:ctrlPr>
                        </m:sSubPr>
                        <m:e>
                          <m:r>
                            <a:rPr lang="en-US" sz="1800" b="1" i="1" dirty="0">
                              <a:solidFill>
                                <a:srgbClr val="C00000"/>
                              </a:solidFill>
                              <a:latin typeface="Cambria Math"/>
                            </a:rPr>
                            <m:t>𝜹</m:t>
                          </m:r>
                        </m:e>
                        <m:sub>
                          <m:r>
                            <a:rPr lang="en-US" sz="1800" b="1" i="1" dirty="0">
                              <a:solidFill>
                                <a:srgbClr val="C00000"/>
                              </a:solidFill>
                              <a:latin typeface="Cambria Math"/>
                            </a:rPr>
                            <m:t>𝟏</m:t>
                          </m:r>
                        </m:sub>
                      </m:sSub>
                      <m:r>
                        <a:rPr lang="en-US" sz="1800" b="1" i="1" dirty="0" smtClean="0">
                          <a:solidFill>
                            <a:srgbClr val="7030A0"/>
                          </a:solidFill>
                          <a:latin typeface="Cambria Math"/>
                        </a:rPr>
                        <m:t>&gt;</m:t>
                      </m:r>
                      <m:r>
                        <a:rPr lang="en-US" sz="1800" b="1" i="1" dirty="0" smtClean="0">
                          <a:solidFill>
                            <a:srgbClr val="0070C0"/>
                          </a:solidFill>
                          <a:latin typeface="Cambria Math"/>
                        </a:rPr>
                        <m:t>𝟎</m:t>
                      </m:r>
                    </m:oMath>
                  </m:oMathPara>
                </a14:m>
                <a:endParaRPr lang="en-US" sz="1800" b="1" dirty="0" smtClean="0">
                  <a:solidFill>
                    <a:srgbClr val="0070C0"/>
                  </a:solidFill>
                </a:endParaRPr>
              </a:p>
              <a:p>
                <a:pPr marL="0" indent="0">
                  <a:buNone/>
                </a:pPr>
                <a14:m>
                  <m:oMath xmlns:m="http://schemas.openxmlformats.org/officeDocument/2006/math">
                    <m:r>
                      <a:rPr lang="en-US" sz="1800" b="1" i="1" dirty="0">
                        <a:solidFill>
                          <a:srgbClr val="0070C0"/>
                        </a:solidFill>
                        <a:latin typeface="Cambria Math"/>
                      </a:rPr>
                      <m:t>𝒖</m:t>
                    </m:r>
                  </m:oMath>
                </a14:m>
                <a:r>
                  <a:rPr lang="en-US" sz="1800" b="1" dirty="0" smtClean="0">
                    <a:solidFill>
                      <a:srgbClr val="0070C0"/>
                    </a:solidFill>
                  </a:rPr>
                  <a:t> </a:t>
                </a:r>
                <a:r>
                  <a:rPr lang="en-US" sz="1800" dirty="0" smtClean="0"/>
                  <a:t>must be </a:t>
                </a:r>
                <a:r>
                  <a:rPr lang="en-US" sz="1800" dirty="0" smtClean="0"/>
                  <a:t>synchronized in the optimal solution </a:t>
                </a:r>
                <a:r>
                  <a:rPr lang="en-US" sz="1800" dirty="0" smtClean="0">
                    <a:sym typeface="Wingdings" pitchFamily="2" charset="2"/>
                  </a:rPr>
                  <a:t>             ?</a:t>
                </a:r>
                <a:endParaRPr lang="en-US" sz="1800" dirty="0"/>
              </a:p>
              <a:p>
                <a:pPr marL="0" indent="0">
                  <a:buNone/>
                </a:pPr>
                <a:r>
                  <a:rPr lang="en-US" sz="1800" dirty="0" smtClean="0"/>
                  <a:t>After alteration of delay enhancement, entire circuit is again synchronized.</a:t>
                </a:r>
              </a:p>
              <a:p>
                <a:pPr marL="0" indent="0">
                  <a:buNone/>
                </a:pPr>
                <a:r>
                  <a:rPr lang="en-US" sz="1800" dirty="0" smtClean="0"/>
                  <a:t>The reduction in the delay-enhancement = </a:t>
                </a:r>
                <a14:m>
                  <m:oMath xmlns:m="http://schemas.openxmlformats.org/officeDocument/2006/math">
                    <m:sSub>
                      <m:sSubPr>
                        <m:ctrlPr>
                          <a:rPr lang="en-US" sz="1800" b="1" i="1" dirty="0">
                            <a:solidFill>
                              <a:srgbClr val="C00000"/>
                            </a:solidFill>
                            <a:latin typeface="Cambria Math"/>
                          </a:rPr>
                        </m:ctrlPr>
                      </m:sSubPr>
                      <m:e>
                        <m:r>
                          <a:rPr lang="en-US" sz="1800" b="1" i="1" dirty="0">
                            <a:solidFill>
                              <a:srgbClr val="C00000"/>
                            </a:solidFill>
                            <a:latin typeface="Cambria Math"/>
                          </a:rPr>
                          <m:t>𝜹</m:t>
                        </m:r>
                      </m:e>
                      <m:sub>
                        <m:r>
                          <a:rPr lang="en-US" sz="1800" b="1" i="1" dirty="0">
                            <a:solidFill>
                              <a:srgbClr val="C00000"/>
                            </a:solidFill>
                            <a:latin typeface="Cambria Math"/>
                          </a:rPr>
                          <m:t>𝟏</m:t>
                        </m:r>
                      </m:sub>
                    </m:sSub>
                    <m:r>
                      <a:rPr lang="en-US" sz="1800" b="1" i="1" dirty="0" smtClean="0">
                        <a:solidFill>
                          <a:schemeClr val="tx1"/>
                        </a:solidFill>
                        <a:latin typeface="Cambria Math"/>
                      </a:rPr>
                      <m:t>&gt;</m:t>
                    </m:r>
                    <m:r>
                      <a:rPr lang="en-US" sz="1800" b="1" i="1" dirty="0" smtClean="0">
                        <a:solidFill>
                          <a:srgbClr val="0070C0"/>
                        </a:solidFill>
                        <a:latin typeface="Cambria Math"/>
                      </a:rPr>
                      <m:t>𝟎</m:t>
                    </m:r>
                  </m:oMath>
                </a14:m>
                <a:r>
                  <a:rPr lang="en-US" sz="1800" dirty="0" smtClean="0">
                    <a:solidFill>
                      <a:srgbClr val="0070C0"/>
                    </a:solidFill>
                  </a:rPr>
                  <a:t>   </a:t>
                </a:r>
              </a:p>
              <a:p>
                <a:pPr marL="0" indent="0">
                  <a:buNone/>
                </a:pPr>
                <a:r>
                  <a:rPr lang="en-US" sz="1800" dirty="0" smtClean="0">
                    <a:sym typeface="Wingdings" pitchFamily="2" charset="2"/>
                  </a:rPr>
                  <a:t></a:t>
                </a:r>
                <a:r>
                  <a:rPr lang="en-US" sz="1800" dirty="0" smtClean="0">
                    <a:solidFill>
                      <a:srgbClr val="0070C0"/>
                    </a:solidFill>
                    <a:sym typeface="Wingdings" pitchFamily="2" charset="2"/>
                  </a:rPr>
                  <a:t> </a:t>
                </a:r>
                <a:r>
                  <a:rPr lang="en-US" sz="1800" dirty="0" smtClean="0">
                    <a:sym typeface="Wingdings" pitchFamily="2" charset="2"/>
                  </a:rPr>
                  <a:t>solution </a:t>
                </a:r>
                <a14:m>
                  <m:oMath xmlns:m="http://schemas.openxmlformats.org/officeDocument/2006/math">
                    <m:r>
                      <a:rPr lang="en-US" sz="1800" b="1" i="1">
                        <a:solidFill>
                          <a:srgbClr val="006C31"/>
                        </a:solidFill>
                        <a:latin typeface="Cambria Math"/>
                      </a:rPr>
                      <m:t>𝑺</m:t>
                    </m:r>
                    <m:r>
                      <a:rPr lang="en-US" sz="1800" b="1" i="1">
                        <a:solidFill>
                          <a:srgbClr val="006C31"/>
                        </a:solidFill>
                        <a:latin typeface="Cambria Math"/>
                      </a:rPr>
                      <m:t> </m:t>
                    </m:r>
                  </m:oMath>
                </a14:m>
                <a:r>
                  <a:rPr lang="en-US" sz="1800" dirty="0" smtClean="0">
                    <a:sym typeface="Wingdings" pitchFamily="2" charset="2"/>
                  </a:rPr>
                  <a:t>is not optimal. Contradiction!!</a:t>
                </a:r>
                <a:endParaRPr lang="en-US" sz="1800" dirty="0" smtClean="0"/>
              </a:p>
              <a:p>
                <a:pPr marL="0" indent="0">
                  <a:buNone/>
                </a:pPr>
                <a:endParaRPr lang="en-US" sz="1800" dirty="0"/>
              </a:p>
            </p:txBody>
          </p:sp>
        </mc:Choice>
        <mc:Fallback>
          <p:sp>
            <p:nvSpPr>
              <p:cNvPr id="53" name="Content Placeholder 5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741" t="-580" b="-846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0A7131A-5F98-4DE9-B58E-5AC46F8F2B76}" type="slidenum">
              <a:rPr lang="en-US" smtClean="0"/>
              <a:pPr>
                <a:defRPr/>
              </a:pPr>
              <a:t>24</a:t>
            </a:fld>
            <a:endParaRPr lang="en-US"/>
          </a:p>
        </p:txBody>
      </p:sp>
      <p:grpSp>
        <p:nvGrpSpPr>
          <p:cNvPr id="3" name="Group 2"/>
          <p:cNvGrpSpPr/>
          <p:nvPr/>
        </p:nvGrpSpPr>
        <p:grpSpPr>
          <a:xfrm>
            <a:off x="838200" y="889658"/>
            <a:ext cx="3048000" cy="4204074"/>
            <a:chOff x="838200" y="2272926"/>
            <a:chExt cx="3048000" cy="4204074"/>
          </a:xfrm>
        </p:grpSpPr>
        <p:grpSp>
          <p:nvGrpSpPr>
            <p:cNvPr id="4" name="Group 3"/>
            <p:cNvGrpSpPr/>
            <p:nvPr/>
          </p:nvGrpSpPr>
          <p:grpSpPr>
            <a:xfrm>
              <a:off x="838200" y="2272926"/>
              <a:ext cx="3048000" cy="4204074"/>
              <a:chOff x="838200" y="2272926"/>
              <a:chExt cx="3048000" cy="4204074"/>
            </a:xfrm>
          </p:grpSpPr>
          <p:grpSp>
            <p:nvGrpSpPr>
              <p:cNvPr id="6" name="Group 5"/>
              <p:cNvGrpSpPr/>
              <p:nvPr/>
            </p:nvGrpSpPr>
            <p:grpSpPr>
              <a:xfrm>
                <a:off x="1219200" y="2272926"/>
                <a:ext cx="2209800" cy="1747185"/>
                <a:chOff x="1219200" y="2272926"/>
                <a:chExt cx="2209800" cy="1747185"/>
              </a:xfrm>
            </p:grpSpPr>
            <p:sp>
              <p:nvSpPr>
                <p:cNvPr id="9" name="Oval 8"/>
                <p:cNvSpPr/>
                <p:nvPr/>
              </p:nvSpPr>
              <p:spPr>
                <a:xfrm>
                  <a:off x="2222873" y="2958726"/>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1219200" y="3200400"/>
                  <a:ext cx="1003674" cy="819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14599" y="3187326"/>
                  <a:ext cx="914401" cy="775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75273" y="2272926"/>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7" name="Isosceles Triangle 6"/>
              <p:cNvSpPr/>
              <p:nvPr/>
            </p:nvSpPr>
            <p:spPr>
              <a:xfrm>
                <a:off x="838200" y="4038600"/>
                <a:ext cx="914400" cy="2438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2883723" y="3962400"/>
                <a:ext cx="1002477" cy="2514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 name="TextBox 4"/>
                <p:cNvSpPr txBox="1"/>
                <p:nvPr/>
              </p:nvSpPr>
              <p:spPr>
                <a:xfrm>
                  <a:off x="2514600" y="289560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𝒖</m:t>
                        </m:r>
                      </m:oMath>
                    </m:oMathPara>
                  </a14:m>
                  <a:endParaRPr lang="en-US" b="1" dirty="0">
                    <a:solidFill>
                      <a:srgbClr val="0070C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514600" y="2895600"/>
                  <a:ext cx="386644" cy="369332"/>
                </a:xfrm>
                <a:prstGeom prst="rect">
                  <a:avLst/>
                </a:prstGeom>
                <a:blipFill rotWithShape="1">
                  <a:blip r:embed="rId3"/>
                  <a:stretch>
                    <a:fillRect t="-8197" r="-20635" b="-24590"/>
                  </a:stretch>
                </a:blipFill>
              </p:spPr>
              <p:txBody>
                <a:bodyPr/>
                <a:lstStyle/>
                <a:p>
                  <a:r>
                    <a:rPr lang="en-US">
                      <a:noFill/>
                    </a:rPr>
                    <a:t> </a:t>
                  </a:r>
                </a:p>
              </p:txBody>
            </p:sp>
          </mc:Fallback>
        </mc:AlternateContent>
      </p:grpSp>
      <p:grpSp>
        <p:nvGrpSpPr>
          <p:cNvPr id="13" name="Group 12"/>
          <p:cNvGrpSpPr/>
          <p:nvPr/>
        </p:nvGrpSpPr>
        <p:grpSpPr>
          <a:xfrm>
            <a:off x="1066800" y="990600"/>
            <a:ext cx="2211583" cy="1283732"/>
            <a:chOff x="1066800" y="2373868"/>
            <a:chExt cx="2211583" cy="1283732"/>
          </a:xfrm>
        </p:grpSpPr>
        <mc:AlternateContent xmlns:mc="http://schemas.openxmlformats.org/markup-compatibility/2006" xmlns:a14="http://schemas.microsoft.com/office/drawing/2010/main">
          <mc:Choice Requires="a14">
            <p:sp>
              <p:nvSpPr>
                <p:cNvPr id="14" name="Rectangle 13"/>
                <p:cNvSpPr/>
                <p:nvPr/>
              </p:nvSpPr>
              <p:spPr>
                <a:xfrm>
                  <a:off x="2883723" y="3288268"/>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a:solidFill>
                              <a:srgbClr val="7030A0"/>
                            </a:solidFill>
                            <a:latin typeface="Cambria Math"/>
                          </a:rPr>
                          <m:t>𝜷</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883723" y="3288268"/>
                  <a:ext cx="394660" cy="369332"/>
                </a:xfrm>
                <a:prstGeom prst="rect">
                  <a:avLst/>
                </a:prstGeom>
                <a:blipFill rotWithShape="1">
                  <a:blip r:embed="rId4"/>
                  <a:stretch>
                    <a:fillRect t="-8333" r="-2153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066800" y="3276600"/>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𝜶</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066800" y="3276600"/>
                  <a:ext cx="393056" cy="369332"/>
                </a:xfrm>
                <a:prstGeom prst="rect">
                  <a:avLst/>
                </a:prstGeom>
                <a:blipFill rotWithShape="1">
                  <a:blip r:embed="rId5"/>
                  <a:stretch>
                    <a:fillRect t="-8333" r="-2031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348540" y="237386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𝜸</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2348540" y="2373868"/>
                  <a:ext cx="377026" cy="369332"/>
                </a:xfrm>
                <a:prstGeom prst="rect">
                  <a:avLst/>
                </a:prstGeom>
                <a:blipFill rotWithShape="1">
                  <a:blip r:embed="rId6"/>
                  <a:stretch>
                    <a:fillRect t="-8333" r="-22581" b="-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p:cNvSpPr/>
              <p:nvPr/>
            </p:nvSpPr>
            <p:spPr>
              <a:xfrm>
                <a:off x="228600" y="838200"/>
                <a:ext cx="1994273" cy="646331"/>
              </a:xfrm>
              <a:prstGeom prst="rect">
                <a:avLst/>
              </a:prstGeom>
              <a:solidFill>
                <a:schemeClr val="tx2">
                  <a:lumMod val="20000"/>
                  <a:lumOff val="80000"/>
                </a:schemeClr>
              </a:solidFill>
            </p:spPr>
            <p:txBody>
              <a:bodyPr wrap="square">
                <a:spAutoFit/>
              </a:bodyPr>
              <a:lstStyle/>
              <a:p>
                <a:r>
                  <a:rPr lang="en-US" b="1" dirty="0" smtClean="0"/>
                  <a:t>Suppose</a:t>
                </a:r>
              </a:p>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r>
                        <a:rPr lang="en-US" b="1" i="1" dirty="0" smtClean="0">
                          <a:solidFill>
                            <a:srgbClr val="7030A0"/>
                          </a:solidFill>
                          <a:latin typeface="Cambria Math"/>
                        </a:rPr>
                        <m:t>≥</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28600" y="838200"/>
                <a:ext cx="1994273" cy="646331"/>
              </a:xfrm>
              <a:prstGeom prst="rect">
                <a:avLst/>
              </a:prstGeom>
              <a:blipFill rotWithShape="1">
                <a:blip r:embed="rId7"/>
                <a:stretch>
                  <a:fillRect l="-2752" t="-4717" b="-13208"/>
                </a:stretch>
              </a:blipFill>
            </p:spPr>
            <p:txBody>
              <a:bodyPr/>
              <a:lstStyle/>
              <a:p>
                <a:r>
                  <a:rPr lang="en-US">
                    <a:noFill/>
                  </a:rPr>
                  <a:t> </a:t>
                </a:r>
              </a:p>
            </p:txBody>
          </p:sp>
        </mc:Fallback>
      </mc:AlternateContent>
      <p:grpSp>
        <p:nvGrpSpPr>
          <p:cNvPr id="19" name="Group 18"/>
          <p:cNvGrpSpPr/>
          <p:nvPr/>
        </p:nvGrpSpPr>
        <p:grpSpPr>
          <a:xfrm>
            <a:off x="1255411" y="1835621"/>
            <a:ext cx="1012099" cy="3258111"/>
            <a:chOff x="1255411" y="3218889"/>
            <a:chExt cx="1012099" cy="3258111"/>
          </a:xfrm>
        </p:grpSpPr>
        <p:cxnSp>
          <p:nvCxnSpPr>
            <p:cNvPr id="20" name="Straight Connector 19"/>
            <p:cNvCxnSpPr>
              <a:stCxn id="9" idx="3"/>
            </p:cNvCxnSpPr>
            <p:nvPr/>
          </p:nvCxnSpPr>
          <p:spPr>
            <a:xfrm flipH="1">
              <a:off x="1257300" y="3218889"/>
              <a:ext cx="1010210" cy="8197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255411" y="4049486"/>
              <a:ext cx="268589" cy="2427514"/>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13" h="914400">
                  <a:moveTo>
                    <a:pt x="7332" y="0"/>
                  </a:moveTo>
                  <a:cubicBezTo>
                    <a:pt x="982" y="95250"/>
                    <a:pt x="-5368" y="190500"/>
                    <a:pt x="7332" y="293914"/>
                  </a:cubicBezTo>
                  <a:cubicBezTo>
                    <a:pt x="20032" y="397328"/>
                    <a:pt x="76275" y="517071"/>
                    <a:pt x="83532" y="620485"/>
                  </a:cubicBezTo>
                  <a:cubicBezTo>
                    <a:pt x="90789" y="723899"/>
                    <a:pt x="50875" y="914400"/>
                    <a:pt x="50875" y="914400"/>
                  </a:cubicBezTo>
                  <a:lnTo>
                    <a:pt x="50875" y="914400"/>
                  </a:ln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 name="Group 21"/>
          <p:cNvGrpSpPr/>
          <p:nvPr/>
        </p:nvGrpSpPr>
        <p:grpSpPr>
          <a:xfrm>
            <a:off x="2483036" y="1835621"/>
            <a:ext cx="1046517" cy="3243842"/>
            <a:chOff x="2483036" y="3218889"/>
            <a:chExt cx="1046517" cy="3243842"/>
          </a:xfrm>
        </p:grpSpPr>
        <p:sp>
          <p:nvSpPr>
            <p:cNvPr id="23" name="Freeform 22"/>
            <p:cNvSpPr/>
            <p:nvPr/>
          </p:nvSpPr>
          <p:spPr>
            <a:xfrm>
              <a:off x="3209448" y="3962400"/>
              <a:ext cx="320105" cy="2500331"/>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 name="connsiteX0" fmla="*/ 20972 w 64515"/>
                <a:gd name="connsiteY0" fmla="*/ 0 h 914400"/>
                <a:gd name="connsiteX1" fmla="*/ 20972 w 64515"/>
                <a:gd name="connsiteY1" fmla="*/ 293914 h 914400"/>
                <a:gd name="connsiteX2" fmla="*/ 1379 w 64515"/>
                <a:gd name="connsiteY2" fmla="*/ 608184 h 914400"/>
                <a:gd name="connsiteX3" fmla="*/ 64515 w 64515"/>
                <a:gd name="connsiteY3" fmla="*/ 914400 h 914400"/>
                <a:gd name="connsiteX4" fmla="*/ 64515 w 64515"/>
                <a:gd name="connsiteY4" fmla="*/ 914400 h 914400"/>
                <a:gd name="connsiteX0" fmla="*/ 52385 w 95928"/>
                <a:gd name="connsiteY0" fmla="*/ 0 h 914400"/>
                <a:gd name="connsiteX1" fmla="*/ 52385 w 95928"/>
                <a:gd name="connsiteY1" fmla="*/ 293914 h 914400"/>
                <a:gd name="connsiteX2" fmla="*/ 32792 w 95928"/>
                <a:gd name="connsiteY2" fmla="*/ 608184 h 914400"/>
                <a:gd name="connsiteX3" fmla="*/ 95928 w 95928"/>
                <a:gd name="connsiteY3" fmla="*/ 914400 h 914400"/>
                <a:gd name="connsiteX4" fmla="*/ 95928 w 95928"/>
                <a:gd name="connsiteY4" fmla="*/ 914400 h 914400"/>
                <a:gd name="connsiteX0" fmla="*/ 52385 w 100604"/>
                <a:gd name="connsiteY0" fmla="*/ 0 h 941829"/>
                <a:gd name="connsiteX1" fmla="*/ 52385 w 100604"/>
                <a:gd name="connsiteY1" fmla="*/ 293914 h 941829"/>
                <a:gd name="connsiteX2" fmla="*/ 32792 w 100604"/>
                <a:gd name="connsiteY2" fmla="*/ 608184 h 941829"/>
                <a:gd name="connsiteX3" fmla="*/ 95928 w 100604"/>
                <a:gd name="connsiteY3" fmla="*/ 914400 h 941829"/>
                <a:gd name="connsiteX4" fmla="*/ 95928 w 100604"/>
                <a:gd name="connsiteY4" fmla="*/ 930802 h 941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4" h="941829">
                  <a:moveTo>
                    <a:pt x="52385" y="0"/>
                  </a:moveTo>
                  <a:cubicBezTo>
                    <a:pt x="46035" y="95250"/>
                    <a:pt x="55650" y="192550"/>
                    <a:pt x="52385" y="293914"/>
                  </a:cubicBezTo>
                  <a:cubicBezTo>
                    <a:pt x="49120" y="395278"/>
                    <a:pt x="-49732" y="529373"/>
                    <a:pt x="32792" y="608184"/>
                  </a:cubicBezTo>
                  <a:cubicBezTo>
                    <a:pt x="115316" y="686995"/>
                    <a:pt x="85405" y="860630"/>
                    <a:pt x="95928" y="914400"/>
                  </a:cubicBezTo>
                  <a:cubicBezTo>
                    <a:pt x="106451" y="968170"/>
                    <a:pt x="95928" y="925335"/>
                    <a:pt x="95928" y="930802"/>
                  </a:cubicBez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stCxn id="9" idx="5"/>
              <a:endCxn id="8" idx="0"/>
            </p:cNvCxnSpPr>
            <p:nvPr/>
          </p:nvCxnSpPr>
          <p:spPr>
            <a:xfrm>
              <a:off x="2483036" y="3218889"/>
              <a:ext cx="901926" cy="7435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p:cNvSpPr txBox="1"/>
              <p:nvPr/>
            </p:nvSpPr>
            <p:spPr>
              <a:xfrm>
                <a:off x="3501337" y="3264932"/>
                <a:ext cx="878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a:solidFill>
                                <a:srgbClr val="7030A0"/>
                              </a:solidFill>
                              <a:latin typeface="Cambria Math"/>
                            </a:rPr>
                            <m:t>𝑫</m:t>
                          </m:r>
                        </m:e>
                        <m:sub>
                          <m:r>
                            <a:rPr lang="en-US" b="1" i="1" dirty="0" smtClean="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501337" y="3264932"/>
                <a:ext cx="878702" cy="369332"/>
              </a:xfrm>
              <a:prstGeom prst="rect">
                <a:avLst/>
              </a:prstGeom>
              <a:blipFill rotWithShape="1">
                <a:blip r:embed="rId8"/>
                <a:stretch>
                  <a:fillRect t="-8333" r="-827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33400" y="3264932"/>
                <a:ext cx="8562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33400" y="3264932"/>
                <a:ext cx="856260" cy="369332"/>
              </a:xfrm>
              <a:prstGeom prst="rect">
                <a:avLst/>
              </a:prstGeom>
              <a:blipFill rotWithShape="1">
                <a:blip r:embed="rId9"/>
                <a:stretch>
                  <a:fillRect t="-8333" r="-928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2468315" y="1002268"/>
                <a:ext cx="6558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C00000"/>
                              </a:solidFill>
                              <a:latin typeface="Cambria Math"/>
                            </a:rPr>
                          </m:ctrlPr>
                        </m:sSubPr>
                        <m:e>
                          <m:r>
                            <a:rPr lang="en-US" b="1" i="1" dirty="0" smtClean="0">
                              <a:solidFill>
                                <a:srgbClr val="C00000"/>
                              </a:solidFill>
                              <a:latin typeface="Cambria Math"/>
                            </a:rPr>
                            <m:t>+</m:t>
                          </m:r>
                          <m:r>
                            <a:rPr lang="en-US" b="1" i="1" dirty="0" smtClean="0">
                              <a:solidFill>
                                <a:srgbClr val="C00000"/>
                              </a:solidFill>
                              <a:latin typeface="Cambria Math"/>
                            </a:rPr>
                            <m:t>𝜹</m:t>
                          </m:r>
                        </m:e>
                        <m:sub>
                          <m:r>
                            <a:rPr lang="en-US" b="1" i="1" dirty="0" smtClean="0">
                              <a:solidFill>
                                <a:srgbClr val="C00000"/>
                              </a:solidFill>
                              <a:latin typeface="Cambria Math"/>
                            </a:rPr>
                            <m:t>𝟑</m:t>
                          </m:r>
                        </m:sub>
                      </m:sSub>
                    </m:oMath>
                  </m:oMathPara>
                </a14:m>
                <a:endParaRPr lang="en-US" dirty="0"/>
              </a:p>
            </p:txBody>
          </p:sp>
        </mc:Choice>
        <mc:Fallback xmlns="">
          <p:sp>
            <p:nvSpPr>
              <p:cNvPr id="56" name="Rectangle 55"/>
              <p:cNvSpPr>
                <a:spLocks noRot="1" noChangeAspect="1" noMove="1" noResize="1" noEditPoints="1" noAdjustHandles="1" noChangeArrowheads="1" noChangeShapeType="1" noTextEdit="1"/>
              </p:cNvSpPr>
              <p:nvPr/>
            </p:nvSpPr>
            <p:spPr>
              <a:xfrm>
                <a:off x="2468315" y="1002268"/>
                <a:ext cx="655885" cy="369332"/>
              </a:xfrm>
              <a:prstGeom prst="rect">
                <a:avLst/>
              </a:prstGeom>
              <a:blipFill rotWithShape="1">
                <a:blip r:embed="rId12"/>
                <a:stretch>
                  <a:fillRect t="-8197" r="-11111" b="-24590"/>
                </a:stretch>
              </a:blipFill>
            </p:spPr>
            <p:txBody>
              <a:bodyPr/>
              <a:lstStyle/>
              <a:p>
                <a:r>
                  <a:rPr lang="en-US">
                    <a:noFill/>
                  </a:rPr>
                  <a:t> </a:t>
                </a:r>
              </a:p>
            </p:txBody>
          </p:sp>
        </mc:Fallback>
      </mc:AlternateContent>
      <p:sp>
        <p:nvSpPr>
          <p:cNvPr id="58" name="Right Arrow 57"/>
          <p:cNvSpPr/>
          <p:nvPr/>
        </p:nvSpPr>
        <p:spPr>
          <a:xfrm>
            <a:off x="4114800" y="2671834"/>
            <a:ext cx="1143000" cy="757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5181600" y="901326"/>
            <a:ext cx="3846639" cy="4204074"/>
            <a:chOff x="5181600" y="901326"/>
            <a:chExt cx="3846639" cy="4204074"/>
          </a:xfrm>
        </p:grpSpPr>
        <p:grpSp>
          <p:nvGrpSpPr>
            <p:cNvPr id="28" name="Group 27"/>
            <p:cNvGrpSpPr/>
            <p:nvPr/>
          </p:nvGrpSpPr>
          <p:grpSpPr>
            <a:xfrm>
              <a:off x="5181600" y="901326"/>
              <a:ext cx="3846639" cy="4204074"/>
              <a:chOff x="533400" y="2272926"/>
              <a:chExt cx="3846639" cy="4204074"/>
            </a:xfrm>
          </p:grpSpPr>
          <p:grpSp>
            <p:nvGrpSpPr>
              <p:cNvPr id="29" name="Group 28"/>
              <p:cNvGrpSpPr/>
              <p:nvPr/>
            </p:nvGrpSpPr>
            <p:grpSpPr>
              <a:xfrm>
                <a:off x="838200" y="2272926"/>
                <a:ext cx="3048000" cy="4204074"/>
                <a:chOff x="838200" y="2272926"/>
                <a:chExt cx="3048000" cy="4204074"/>
              </a:xfrm>
            </p:grpSpPr>
            <p:grpSp>
              <p:nvGrpSpPr>
                <p:cNvPr id="43" name="Group 42"/>
                <p:cNvGrpSpPr/>
                <p:nvPr/>
              </p:nvGrpSpPr>
              <p:grpSpPr>
                <a:xfrm>
                  <a:off x="838200" y="2272926"/>
                  <a:ext cx="3048000" cy="4204074"/>
                  <a:chOff x="838200" y="2272926"/>
                  <a:chExt cx="3048000" cy="4204074"/>
                </a:xfrm>
              </p:grpSpPr>
              <p:grpSp>
                <p:nvGrpSpPr>
                  <p:cNvPr id="45" name="Group 44"/>
                  <p:cNvGrpSpPr/>
                  <p:nvPr/>
                </p:nvGrpSpPr>
                <p:grpSpPr>
                  <a:xfrm>
                    <a:off x="1219200" y="2272926"/>
                    <a:ext cx="2209800" cy="1747185"/>
                    <a:chOff x="1219200" y="2272926"/>
                    <a:chExt cx="2209800" cy="1747185"/>
                  </a:xfrm>
                </p:grpSpPr>
                <p:sp>
                  <p:nvSpPr>
                    <p:cNvPr id="48" name="Oval 47"/>
                    <p:cNvSpPr/>
                    <p:nvPr/>
                  </p:nvSpPr>
                  <p:spPr>
                    <a:xfrm>
                      <a:off x="2222873" y="2958726"/>
                      <a:ext cx="304800" cy="30480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1219200" y="3200400"/>
                      <a:ext cx="1003674" cy="819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514599" y="3187326"/>
                      <a:ext cx="914401" cy="775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375273" y="2272926"/>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46" name="Isosceles Triangle 45"/>
                  <p:cNvSpPr/>
                  <p:nvPr/>
                </p:nvSpPr>
                <p:spPr>
                  <a:xfrm>
                    <a:off x="838200" y="4038600"/>
                    <a:ext cx="914400" cy="2438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2883723" y="3962400"/>
                    <a:ext cx="1002477" cy="25146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4" name="TextBox 43"/>
                    <p:cNvSpPr txBox="1"/>
                    <p:nvPr/>
                  </p:nvSpPr>
                  <p:spPr>
                    <a:xfrm>
                      <a:off x="2514600" y="289560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𝒖</m:t>
                            </m:r>
                          </m:oMath>
                        </m:oMathPara>
                      </a14:m>
                      <a:endParaRPr lang="en-US" b="1"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14600" y="2895600"/>
                      <a:ext cx="386644" cy="369332"/>
                    </a:xfrm>
                    <a:prstGeom prst="rect">
                      <a:avLst/>
                    </a:prstGeom>
                    <a:blipFill rotWithShape="1">
                      <a:blip r:embed="rId13"/>
                      <a:stretch>
                        <a:fillRect t="-8197" r="-20635" b="-24590"/>
                      </a:stretch>
                    </a:blipFill>
                  </p:spPr>
                  <p:txBody>
                    <a:bodyPr/>
                    <a:lstStyle/>
                    <a:p>
                      <a:r>
                        <a:rPr lang="en-US">
                          <a:noFill/>
                        </a:rPr>
                        <a:t> </a:t>
                      </a:r>
                    </a:p>
                  </p:txBody>
                </p:sp>
              </mc:Fallback>
            </mc:AlternateContent>
          </p:grpSp>
          <p:grpSp>
            <p:nvGrpSpPr>
              <p:cNvPr id="30" name="Group 29"/>
              <p:cNvGrpSpPr/>
              <p:nvPr/>
            </p:nvGrpSpPr>
            <p:grpSpPr>
              <a:xfrm>
                <a:off x="1435744" y="2373868"/>
                <a:ext cx="1842639" cy="1283732"/>
                <a:chOff x="1435744" y="2373868"/>
                <a:chExt cx="1842639" cy="1283732"/>
              </a:xfrm>
            </p:grpSpPr>
            <mc:AlternateContent xmlns:mc="http://schemas.openxmlformats.org/markup-compatibility/2006" xmlns:a14="http://schemas.microsoft.com/office/drawing/2010/main">
              <mc:Choice Requires="a14">
                <p:sp>
                  <p:nvSpPr>
                    <p:cNvPr id="40" name="Rectangle 39"/>
                    <p:cNvSpPr/>
                    <p:nvPr/>
                  </p:nvSpPr>
                  <p:spPr>
                    <a:xfrm>
                      <a:off x="2883723" y="3288268"/>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a:solidFill>
                                  <a:srgbClr val="7030A0"/>
                                </a:solidFill>
                                <a:latin typeface="Cambria Math"/>
                              </a:rPr>
                              <m:t>𝜷</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2883723" y="3288268"/>
                      <a:ext cx="394660" cy="369332"/>
                    </a:xfrm>
                    <a:prstGeom prst="rect">
                      <a:avLst/>
                    </a:prstGeom>
                    <a:blipFill rotWithShape="1">
                      <a:blip r:embed="rId14"/>
                      <a:stretch>
                        <a:fillRect t="-8197" r="-2187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1435744" y="3276600"/>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𝜶</m:t>
                            </m:r>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1435744" y="3276600"/>
                      <a:ext cx="393056" cy="369332"/>
                    </a:xfrm>
                    <a:prstGeom prst="rect">
                      <a:avLst/>
                    </a:prstGeom>
                    <a:blipFill rotWithShape="1">
                      <a:blip r:embed="rId15"/>
                      <a:stretch>
                        <a:fillRect t="-8333" r="-20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2348540" y="237386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𝜸</m:t>
                            </m:r>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2348540" y="2373868"/>
                      <a:ext cx="377026" cy="369332"/>
                    </a:xfrm>
                    <a:prstGeom prst="rect">
                      <a:avLst/>
                    </a:prstGeom>
                    <a:blipFill rotWithShape="1">
                      <a:blip r:embed="rId16"/>
                      <a:stretch>
                        <a:fillRect t="-8197" r="-20968" b="-24590"/>
                      </a:stretch>
                    </a:blipFill>
                  </p:spPr>
                  <p:txBody>
                    <a:bodyPr/>
                    <a:lstStyle/>
                    <a:p>
                      <a:r>
                        <a:rPr lang="en-US">
                          <a:noFill/>
                        </a:rPr>
                        <a:t> </a:t>
                      </a:r>
                    </a:p>
                  </p:txBody>
                </p:sp>
              </mc:Fallback>
            </mc:AlternateContent>
          </p:grpSp>
          <p:grpSp>
            <p:nvGrpSpPr>
              <p:cNvPr id="32" name="Group 31"/>
              <p:cNvGrpSpPr/>
              <p:nvPr/>
            </p:nvGrpSpPr>
            <p:grpSpPr>
              <a:xfrm>
                <a:off x="1255411" y="3218889"/>
                <a:ext cx="1012099" cy="3258111"/>
                <a:chOff x="1255411" y="3218889"/>
                <a:chExt cx="1012099" cy="3258111"/>
              </a:xfrm>
            </p:grpSpPr>
            <p:cxnSp>
              <p:nvCxnSpPr>
                <p:cNvPr id="38" name="Straight Connector 37"/>
                <p:cNvCxnSpPr>
                  <a:stCxn id="48" idx="3"/>
                </p:cNvCxnSpPr>
                <p:nvPr/>
              </p:nvCxnSpPr>
              <p:spPr>
                <a:xfrm flipH="1">
                  <a:off x="1257300" y="3218889"/>
                  <a:ext cx="1010210" cy="8197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1255411" y="4049486"/>
                  <a:ext cx="268589" cy="2427514"/>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13" h="914400">
                      <a:moveTo>
                        <a:pt x="7332" y="0"/>
                      </a:moveTo>
                      <a:cubicBezTo>
                        <a:pt x="982" y="95250"/>
                        <a:pt x="-5368" y="190500"/>
                        <a:pt x="7332" y="293914"/>
                      </a:cubicBezTo>
                      <a:cubicBezTo>
                        <a:pt x="20032" y="397328"/>
                        <a:pt x="76275" y="517071"/>
                        <a:pt x="83532" y="620485"/>
                      </a:cubicBezTo>
                      <a:cubicBezTo>
                        <a:pt x="90789" y="723899"/>
                        <a:pt x="50875" y="914400"/>
                        <a:pt x="50875" y="914400"/>
                      </a:cubicBezTo>
                      <a:lnTo>
                        <a:pt x="50875" y="914400"/>
                      </a:ln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p:cNvGrpSpPr/>
              <p:nvPr/>
            </p:nvGrpSpPr>
            <p:grpSpPr>
              <a:xfrm>
                <a:off x="2483036" y="3218889"/>
                <a:ext cx="1046517" cy="3243842"/>
                <a:chOff x="2483036" y="3218889"/>
                <a:chExt cx="1046517" cy="3243842"/>
              </a:xfrm>
            </p:grpSpPr>
            <p:sp>
              <p:nvSpPr>
                <p:cNvPr id="36" name="Freeform 35"/>
                <p:cNvSpPr/>
                <p:nvPr/>
              </p:nvSpPr>
              <p:spPr>
                <a:xfrm>
                  <a:off x="3209448" y="3962400"/>
                  <a:ext cx="320105" cy="2500331"/>
                </a:xfrm>
                <a:custGeom>
                  <a:avLst/>
                  <a:gdLst>
                    <a:gd name="connsiteX0" fmla="*/ 7332 w 84413"/>
                    <a:gd name="connsiteY0" fmla="*/ 0 h 914400"/>
                    <a:gd name="connsiteX1" fmla="*/ 7332 w 84413"/>
                    <a:gd name="connsiteY1" fmla="*/ 293914 h 914400"/>
                    <a:gd name="connsiteX2" fmla="*/ 83532 w 84413"/>
                    <a:gd name="connsiteY2" fmla="*/ 620485 h 914400"/>
                    <a:gd name="connsiteX3" fmla="*/ 50875 w 84413"/>
                    <a:gd name="connsiteY3" fmla="*/ 914400 h 914400"/>
                    <a:gd name="connsiteX4" fmla="*/ 50875 w 84413"/>
                    <a:gd name="connsiteY4" fmla="*/ 914400 h 914400"/>
                    <a:gd name="connsiteX0" fmla="*/ 20972 w 64515"/>
                    <a:gd name="connsiteY0" fmla="*/ 0 h 914400"/>
                    <a:gd name="connsiteX1" fmla="*/ 20972 w 64515"/>
                    <a:gd name="connsiteY1" fmla="*/ 293914 h 914400"/>
                    <a:gd name="connsiteX2" fmla="*/ 1379 w 64515"/>
                    <a:gd name="connsiteY2" fmla="*/ 608184 h 914400"/>
                    <a:gd name="connsiteX3" fmla="*/ 64515 w 64515"/>
                    <a:gd name="connsiteY3" fmla="*/ 914400 h 914400"/>
                    <a:gd name="connsiteX4" fmla="*/ 64515 w 64515"/>
                    <a:gd name="connsiteY4" fmla="*/ 914400 h 914400"/>
                    <a:gd name="connsiteX0" fmla="*/ 52385 w 95928"/>
                    <a:gd name="connsiteY0" fmla="*/ 0 h 914400"/>
                    <a:gd name="connsiteX1" fmla="*/ 52385 w 95928"/>
                    <a:gd name="connsiteY1" fmla="*/ 293914 h 914400"/>
                    <a:gd name="connsiteX2" fmla="*/ 32792 w 95928"/>
                    <a:gd name="connsiteY2" fmla="*/ 608184 h 914400"/>
                    <a:gd name="connsiteX3" fmla="*/ 95928 w 95928"/>
                    <a:gd name="connsiteY3" fmla="*/ 914400 h 914400"/>
                    <a:gd name="connsiteX4" fmla="*/ 95928 w 95928"/>
                    <a:gd name="connsiteY4" fmla="*/ 914400 h 914400"/>
                    <a:gd name="connsiteX0" fmla="*/ 52385 w 100604"/>
                    <a:gd name="connsiteY0" fmla="*/ 0 h 941829"/>
                    <a:gd name="connsiteX1" fmla="*/ 52385 w 100604"/>
                    <a:gd name="connsiteY1" fmla="*/ 293914 h 941829"/>
                    <a:gd name="connsiteX2" fmla="*/ 32792 w 100604"/>
                    <a:gd name="connsiteY2" fmla="*/ 608184 h 941829"/>
                    <a:gd name="connsiteX3" fmla="*/ 95928 w 100604"/>
                    <a:gd name="connsiteY3" fmla="*/ 914400 h 941829"/>
                    <a:gd name="connsiteX4" fmla="*/ 95928 w 100604"/>
                    <a:gd name="connsiteY4" fmla="*/ 930802 h 941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4" h="941829">
                      <a:moveTo>
                        <a:pt x="52385" y="0"/>
                      </a:moveTo>
                      <a:cubicBezTo>
                        <a:pt x="46035" y="95250"/>
                        <a:pt x="55650" y="192550"/>
                        <a:pt x="52385" y="293914"/>
                      </a:cubicBezTo>
                      <a:cubicBezTo>
                        <a:pt x="49120" y="395278"/>
                        <a:pt x="-49732" y="529373"/>
                        <a:pt x="32792" y="608184"/>
                      </a:cubicBezTo>
                      <a:cubicBezTo>
                        <a:pt x="115316" y="686995"/>
                        <a:pt x="85405" y="860630"/>
                        <a:pt x="95928" y="914400"/>
                      </a:cubicBezTo>
                      <a:cubicBezTo>
                        <a:pt x="106451" y="968170"/>
                        <a:pt x="95928" y="925335"/>
                        <a:pt x="95928" y="930802"/>
                      </a:cubicBezTo>
                    </a:path>
                  </a:pathLst>
                </a:cu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48" idx="5"/>
                  <a:endCxn id="47" idx="0"/>
                </p:cNvCxnSpPr>
                <p:nvPr/>
              </p:nvCxnSpPr>
              <p:spPr>
                <a:xfrm>
                  <a:off x="2483036" y="3218889"/>
                  <a:ext cx="901926" cy="7435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TextBox 33"/>
                  <p:cNvSpPr txBox="1"/>
                  <p:nvPr/>
                </p:nvSpPr>
                <p:spPr>
                  <a:xfrm>
                    <a:off x="3501337" y="4648200"/>
                    <a:ext cx="878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3501337" y="4648200"/>
                    <a:ext cx="878702" cy="369332"/>
                  </a:xfrm>
                  <a:prstGeom prst="rect">
                    <a:avLst/>
                  </a:prstGeom>
                  <a:blipFill rotWithShape="1">
                    <a:blip r:embed="rId17"/>
                    <a:stretch>
                      <a:fillRect t="-8333" r="-833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33400" y="4648200"/>
                    <a:ext cx="8562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533400" y="4648200"/>
                    <a:ext cx="856260" cy="369332"/>
                  </a:xfrm>
                  <a:prstGeom prst="rect">
                    <a:avLst/>
                  </a:prstGeom>
                  <a:blipFill rotWithShape="1">
                    <a:blip r:embed="rId18"/>
                    <a:stretch>
                      <a:fillRect t="-8333" r="-9286" b="-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0" name="Rectangle 59"/>
                <p:cNvSpPr/>
                <p:nvPr/>
              </p:nvSpPr>
              <p:spPr>
                <a:xfrm>
                  <a:off x="7162800" y="1022866"/>
                  <a:ext cx="6558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C00000"/>
                                </a:solidFill>
                                <a:latin typeface="Cambria Math"/>
                              </a:rPr>
                            </m:ctrlPr>
                          </m:sSubPr>
                          <m:e>
                            <m:r>
                              <a:rPr lang="en-US" b="1" i="1" dirty="0" smtClean="0">
                                <a:solidFill>
                                  <a:srgbClr val="C00000"/>
                                </a:solidFill>
                                <a:latin typeface="Cambria Math"/>
                              </a:rPr>
                              <m:t>+</m:t>
                            </m:r>
                            <m:r>
                              <a:rPr lang="en-US" b="1" i="1" dirty="0" smtClean="0">
                                <a:solidFill>
                                  <a:srgbClr val="C00000"/>
                                </a:solidFill>
                                <a:latin typeface="Cambria Math"/>
                              </a:rPr>
                              <m:t>𝜹</m:t>
                            </m:r>
                          </m:e>
                          <m:sub>
                            <m:r>
                              <a:rPr lang="en-US" b="1" i="1" dirty="0" smtClean="0">
                                <a:solidFill>
                                  <a:srgbClr val="C00000"/>
                                </a:solidFill>
                                <a:latin typeface="Cambria Math"/>
                              </a:rPr>
                              <m:t>𝟑</m:t>
                            </m:r>
                          </m:sub>
                        </m:sSub>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7162800" y="1022866"/>
                  <a:ext cx="655885" cy="369332"/>
                </a:xfrm>
                <a:prstGeom prst="rect">
                  <a:avLst/>
                </a:prstGeom>
                <a:blipFill rotWithShape="1">
                  <a:blip r:embed="rId19"/>
                  <a:stretch>
                    <a:fillRect t="-8333" r="-11111"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2" name="Rectangle 61"/>
              <p:cNvSpPr/>
              <p:nvPr/>
            </p:nvSpPr>
            <p:spPr>
              <a:xfrm>
                <a:off x="7649916" y="1022866"/>
                <a:ext cx="6558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C00000"/>
                              </a:solidFill>
                              <a:latin typeface="Cambria Math"/>
                            </a:rPr>
                          </m:ctrlPr>
                        </m:sSubPr>
                        <m:e>
                          <m:r>
                            <a:rPr lang="en-US" b="1" i="1" dirty="0" smtClean="0">
                              <a:solidFill>
                                <a:srgbClr val="C00000"/>
                              </a:solidFill>
                              <a:latin typeface="Cambria Math"/>
                            </a:rPr>
                            <m:t>+</m:t>
                          </m:r>
                          <m:r>
                            <a:rPr lang="en-US" b="1" i="1" dirty="0" smtClean="0">
                              <a:solidFill>
                                <a:srgbClr val="C00000"/>
                              </a:solidFill>
                              <a:latin typeface="Cambria Math"/>
                            </a:rPr>
                            <m:t>𝜹</m:t>
                          </m:r>
                        </m:e>
                        <m:sub>
                          <m:r>
                            <a:rPr lang="en-US" b="1" i="1" dirty="0" smtClean="0">
                              <a:solidFill>
                                <a:srgbClr val="C00000"/>
                              </a:solidFill>
                              <a:latin typeface="Cambria Math"/>
                            </a:rPr>
                            <m:t>𝟏</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7649916" y="1022866"/>
                <a:ext cx="655885" cy="369332"/>
              </a:xfrm>
              <a:prstGeom prst="rect">
                <a:avLst/>
              </a:prstGeom>
              <a:blipFill rotWithShape="1">
                <a:blip r:embed="rId20"/>
                <a:stretch>
                  <a:fillRect t="-8333" r="-111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7391400" y="2221468"/>
                <a:ext cx="1845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7030A0"/>
                              </a:solidFill>
                              <a:latin typeface="Cambria Math"/>
                            </a:rPr>
                          </m:ctrlPr>
                        </m:sSubPr>
                        <m:e>
                          <m:r>
                            <a:rPr lang="en-US" b="1" i="1" dirty="0" smtClean="0">
                              <a:solidFill>
                                <a:srgbClr val="C00000"/>
                              </a:solidFill>
                              <a:latin typeface="Cambria Math"/>
                            </a:rPr>
                            <m:t>+</m:t>
                          </m:r>
                          <m:r>
                            <a:rPr lang="en-US" b="1" i="1" dirty="0">
                              <a:solidFill>
                                <a:srgbClr val="7030A0"/>
                              </a:solidFill>
                              <a:latin typeface="Cambria Math"/>
                            </a:rPr>
                            <m:t>𝑫</m:t>
                          </m:r>
                        </m:e>
                        <m:sub>
                          <m:r>
                            <a:rPr lang="en-US" b="1" i="1" dirty="0">
                              <a:solidFill>
                                <a:srgbClr val="7030A0"/>
                              </a:solidFill>
                              <a:latin typeface="Cambria Math"/>
                            </a:rPr>
                            <m:t>𝑳</m:t>
                          </m:r>
                        </m:sub>
                      </m:sSub>
                      <m:d>
                        <m:dPr>
                          <m:ctrlPr>
                            <a:rPr lang="en-US" b="1" i="1" dirty="0">
                              <a:latin typeface="Cambria Math"/>
                            </a:rPr>
                          </m:ctrlPr>
                        </m:dPr>
                        <m:e>
                          <m:r>
                            <a:rPr lang="en-US" b="1" i="1" dirty="0">
                              <a:solidFill>
                                <a:srgbClr val="0070C0"/>
                              </a:solidFill>
                              <a:latin typeface="Cambria Math"/>
                            </a:rPr>
                            <m:t>𝒖</m:t>
                          </m:r>
                        </m:e>
                      </m:d>
                      <m:r>
                        <m:rPr>
                          <m:nor/>
                        </m:rPr>
                        <a:rPr lang="en-US" b="1" dirty="0"/>
                        <m:t> − </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d>
                        <m:dPr>
                          <m:ctrlPr>
                            <a:rPr lang="en-US" b="1" i="1" dirty="0">
                              <a:latin typeface="Cambria Math"/>
                            </a:rPr>
                          </m:ctrlPr>
                        </m:dPr>
                        <m:e>
                          <m:r>
                            <a:rPr lang="en-US" b="1" i="1" dirty="0">
                              <a:solidFill>
                                <a:srgbClr val="0070C0"/>
                              </a:solidFill>
                              <a:latin typeface="Cambria Math"/>
                            </a:rPr>
                            <m:t>𝒖</m:t>
                          </m:r>
                        </m:e>
                      </m:d>
                    </m:oMath>
                  </m:oMathPara>
                </a14:m>
                <a:endParaRPr lang="en-US" b="1" dirty="0"/>
              </a:p>
            </p:txBody>
          </p:sp>
        </mc:Choice>
        <mc:Fallback xmlns="">
          <p:sp>
            <p:nvSpPr>
              <p:cNvPr id="63" name="Rectangle 62"/>
              <p:cNvSpPr>
                <a:spLocks noRot="1" noChangeAspect="1" noMove="1" noResize="1" noEditPoints="1" noAdjustHandles="1" noChangeArrowheads="1" noChangeShapeType="1" noTextEdit="1"/>
              </p:cNvSpPr>
              <p:nvPr/>
            </p:nvSpPr>
            <p:spPr>
              <a:xfrm>
                <a:off x="7391400" y="2221468"/>
                <a:ext cx="1845313" cy="369332"/>
              </a:xfrm>
              <a:prstGeom prst="rect">
                <a:avLst/>
              </a:prstGeom>
              <a:blipFill rotWithShape="1">
                <a:blip r:embed="rId21"/>
                <a:stretch>
                  <a:fillRect t="-8197" r="-397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7391400" y="2221468"/>
                <a:ext cx="11767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dirty="0" smtClean="0">
                          <a:solidFill>
                            <a:srgbClr val="C00000"/>
                          </a:solidFill>
                          <a:latin typeface="Cambria Math"/>
                        </a:rPr>
                        <m:t>+</m:t>
                      </m:r>
                      <m:sSub>
                        <m:sSubPr>
                          <m:ctrlPr>
                            <a:rPr lang="en-US" b="1" i="1" dirty="0" smtClean="0">
                              <a:solidFill>
                                <a:srgbClr val="C00000"/>
                              </a:solidFill>
                              <a:latin typeface="Cambria Math"/>
                            </a:rPr>
                          </m:ctrlPr>
                        </m:sSubPr>
                        <m:e>
                          <m:r>
                            <a:rPr lang="en-US" b="1" i="1" dirty="0" smtClean="0">
                              <a:solidFill>
                                <a:srgbClr val="C00000"/>
                              </a:solidFill>
                              <a:latin typeface="Cambria Math"/>
                            </a:rPr>
                            <m:t>𝜹</m:t>
                          </m:r>
                        </m:e>
                        <m:sub>
                          <m:r>
                            <a:rPr lang="en-US" b="1" i="1" dirty="0" smtClean="0">
                              <a:solidFill>
                                <a:srgbClr val="C00000"/>
                              </a:solidFill>
                              <a:latin typeface="Cambria Math"/>
                            </a:rPr>
                            <m:t>𝟐</m:t>
                          </m:r>
                        </m:sub>
                      </m:sSub>
                      <m:r>
                        <a:rPr lang="en-US" b="1" i="1" dirty="0" smtClean="0">
                          <a:solidFill>
                            <a:srgbClr val="C00000"/>
                          </a:solidFill>
                          <a:latin typeface="Cambria Math"/>
                        </a:rPr>
                        <m:t>−</m:t>
                      </m:r>
                      <m:sSub>
                        <m:sSubPr>
                          <m:ctrlPr>
                            <a:rPr lang="en-US" b="1" i="1" dirty="0" smtClean="0">
                              <a:solidFill>
                                <a:srgbClr val="C00000"/>
                              </a:solidFill>
                              <a:latin typeface="Cambria Math"/>
                            </a:rPr>
                          </m:ctrlPr>
                        </m:sSubPr>
                        <m:e>
                          <m:r>
                            <a:rPr lang="en-US" b="1" i="1" dirty="0" smtClean="0">
                              <a:solidFill>
                                <a:srgbClr val="C00000"/>
                              </a:solidFill>
                              <a:latin typeface="Cambria Math"/>
                            </a:rPr>
                            <m:t>𝜹</m:t>
                          </m:r>
                        </m:e>
                        <m:sub>
                          <m:r>
                            <a:rPr lang="en-US" b="1" i="1" dirty="0" smtClean="0">
                              <a:solidFill>
                                <a:srgbClr val="C00000"/>
                              </a:solidFill>
                              <a:latin typeface="Cambria Math"/>
                            </a:rPr>
                            <m:t>𝟏</m:t>
                          </m:r>
                        </m:sub>
                      </m:sSub>
                    </m:oMath>
                  </m:oMathPara>
                </a14:m>
                <a:endParaRPr lang="en-US" b="1" dirty="0"/>
              </a:p>
            </p:txBody>
          </p:sp>
        </mc:Choice>
        <mc:Fallback xmlns="">
          <p:sp>
            <p:nvSpPr>
              <p:cNvPr id="59" name="Rectangle 58"/>
              <p:cNvSpPr>
                <a:spLocks noRot="1" noChangeAspect="1" noMove="1" noResize="1" noEditPoints="1" noAdjustHandles="1" noChangeArrowheads="1" noChangeShapeType="1" noTextEdit="1"/>
              </p:cNvSpPr>
              <p:nvPr/>
            </p:nvSpPr>
            <p:spPr>
              <a:xfrm>
                <a:off x="7391400" y="2221468"/>
                <a:ext cx="1176797" cy="369332"/>
              </a:xfrm>
              <a:prstGeom prst="rect">
                <a:avLst/>
              </a:prstGeom>
              <a:blipFill rotWithShape="1">
                <a:blip r:embed="rId22"/>
                <a:stretch>
                  <a:fillRect t="-8197" r="-6218" b="-24590"/>
                </a:stretch>
              </a:blipFill>
            </p:spPr>
            <p:txBody>
              <a:bodyPr/>
              <a:lstStyle/>
              <a:p>
                <a:r>
                  <a:rPr lang="en-US">
                    <a:noFill/>
                  </a:rPr>
                  <a:t> </a:t>
                </a:r>
              </a:p>
            </p:txBody>
          </p:sp>
        </mc:Fallback>
      </mc:AlternateContent>
      <p:sp>
        <p:nvSpPr>
          <p:cNvPr id="64" name="Left Brace 63"/>
          <p:cNvSpPr/>
          <p:nvPr/>
        </p:nvSpPr>
        <p:spPr>
          <a:xfrm>
            <a:off x="2505220" y="2590800"/>
            <a:ext cx="291037" cy="24384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p:cNvSpPr/>
          <p:nvPr/>
        </p:nvSpPr>
        <p:spPr>
          <a:xfrm flipH="1">
            <a:off x="1780470" y="2590800"/>
            <a:ext cx="276930" cy="24384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Rectangle 65"/>
              <p:cNvSpPr/>
              <p:nvPr/>
            </p:nvSpPr>
            <p:spPr>
              <a:xfrm>
                <a:off x="1219200" y="1905000"/>
                <a:ext cx="6558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C00000"/>
                              </a:solidFill>
                              <a:latin typeface="Cambria Math"/>
                            </a:rPr>
                          </m:ctrlPr>
                        </m:sSubPr>
                        <m:e>
                          <m:r>
                            <a:rPr lang="en-US" b="1" i="1" dirty="0" smtClean="0">
                              <a:solidFill>
                                <a:srgbClr val="C00000"/>
                              </a:solidFill>
                              <a:latin typeface="Cambria Math"/>
                            </a:rPr>
                            <m:t>+</m:t>
                          </m:r>
                          <m:r>
                            <a:rPr lang="en-US" b="1" i="1" dirty="0" smtClean="0">
                              <a:solidFill>
                                <a:srgbClr val="C00000"/>
                              </a:solidFill>
                              <a:latin typeface="Cambria Math"/>
                            </a:rPr>
                            <m:t>𝜹</m:t>
                          </m:r>
                        </m:e>
                        <m:sub>
                          <m:r>
                            <a:rPr lang="en-US" b="1" i="1" dirty="0" smtClean="0">
                              <a:solidFill>
                                <a:srgbClr val="C00000"/>
                              </a:solidFill>
                              <a:latin typeface="Cambria Math"/>
                            </a:rPr>
                            <m:t>𝟏</m:t>
                          </m:r>
                        </m:sub>
                      </m:sSub>
                    </m:oMath>
                  </m:oMathPara>
                </a14:m>
                <a:endParaRPr lang="en-US" dirty="0"/>
              </a:p>
            </p:txBody>
          </p:sp>
        </mc:Choice>
        <mc:Fallback xmlns="">
          <p:sp>
            <p:nvSpPr>
              <p:cNvPr id="66" name="Rectangle 65"/>
              <p:cNvSpPr>
                <a:spLocks noRot="1" noChangeAspect="1" noMove="1" noResize="1" noEditPoints="1" noAdjustHandles="1" noChangeArrowheads="1" noChangeShapeType="1" noTextEdit="1"/>
              </p:cNvSpPr>
              <p:nvPr/>
            </p:nvSpPr>
            <p:spPr>
              <a:xfrm>
                <a:off x="1219200" y="1905000"/>
                <a:ext cx="655885" cy="369332"/>
              </a:xfrm>
              <a:prstGeom prst="rect">
                <a:avLst/>
              </a:prstGeom>
              <a:blipFill rotWithShape="1">
                <a:blip r:embed="rId23"/>
                <a:stretch>
                  <a:fillRect t="-8333" r="-11111"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3048000" y="1905000"/>
                <a:ext cx="6558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C00000"/>
                              </a:solidFill>
                              <a:latin typeface="Cambria Math"/>
                            </a:rPr>
                          </m:ctrlPr>
                        </m:sSubPr>
                        <m:e>
                          <m:r>
                            <a:rPr lang="en-US" b="1" i="1" dirty="0" smtClean="0">
                              <a:solidFill>
                                <a:srgbClr val="C00000"/>
                              </a:solidFill>
                              <a:latin typeface="Cambria Math"/>
                            </a:rPr>
                            <m:t>+</m:t>
                          </m:r>
                          <m:r>
                            <a:rPr lang="en-US" b="1" i="1" dirty="0" smtClean="0">
                              <a:solidFill>
                                <a:srgbClr val="C00000"/>
                              </a:solidFill>
                              <a:latin typeface="Cambria Math"/>
                            </a:rPr>
                            <m:t>𝜹</m:t>
                          </m:r>
                        </m:e>
                        <m:sub>
                          <m:r>
                            <a:rPr lang="en-US" b="1" i="1" dirty="0" smtClean="0">
                              <a:solidFill>
                                <a:srgbClr val="C00000"/>
                              </a:solidFill>
                              <a:latin typeface="Cambria Math"/>
                            </a:rPr>
                            <m:t>𝟐</m:t>
                          </m:r>
                        </m:sub>
                      </m:sSub>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3048000" y="1905000"/>
                <a:ext cx="655884" cy="369332"/>
              </a:xfrm>
              <a:prstGeom prst="rect">
                <a:avLst/>
              </a:prstGeom>
              <a:blipFill rotWithShape="1">
                <a:blip r:embed="rId24"/>
                <a:stretch>
                  <a:fillRect t="-8333" r="-11111"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410200" y="5498068"/>
                <a:ext cx="2840586"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𝑳</m:t>
                          </m:r>
                        </m:sub>
                      </m:sSub>
                      <m:r>
                        <a:rPr lang="en-US" b="1" i="1" dirty="0">
                          <a:latin typeface="Cambria Math"/>
                        </a:rPr>
                        <m:t>(</m:t>
                      </m:r>
                      <m:r>
                        <a:rPr lang="en-US" b="1" i="1" dirty="0">
                          <a:solidFill>
                            <a:srgbClr val="0070C0"/>
                          </a:solidFill>
                          <a:latin typeface="Cambria Math"/>
                        </a:rPr>
                        <m:t>𝒖</m:t>
                      </m:r>
                      <m:r>
                        <a:rPr lang="en-US" b="1" i="1" dirty="0">
                          <a:latin typeface="Cambria Math"/>
                        </a:rPr>
                        <m:t>)</m:t>
                      </m:r>
                      <m:r>
                        <a:rPr lang="en-US" b="1" i="1" dirty="0">
                          <a:solidFill>
                            <a:srgbClr val="7030A0"/>
                          </a:solidFill>
                          <a:latin typeface="Cambria Math"/>
                        </a:rPr>
                        <m:t>+</m:t>
                      </m:r>
                      <m:sSub>
                        <m:sSubPr>
                          <m:ctrlPr>
                            <a:rPr lang="en-US" b="1" i="1" dirty="0">
                              <a:solidFill>
                                <a:srgbClr val="C00000"/>
                              </a:solidFill>
                              <a:latin typeface="Cambria Math"/>
                            </a:rPr>
                          </m:ctrlPr>
                        </m:sSubPr>
                        <m:e>
                          <m:r>
                            <a:rPr lang="en-US" b="1" i="1" dirty="0">
                              <a:solidFill>
                                <a:srgbClr val="C00000"/>
                              </a:solidFill>
                              <a:latin typeface="Cambria Math"/>
                            </a:rPr>
                            <m:t>𝜹</m:t>
                          </m:r>
                        </m:e>
                        <m:sub>
                          <m:r>
                            <a:rPr lang="en-US" b="1" i="1" dirty="0">
                              <a:solidFill>
                                <a:srgbClr val="C00000"/>
                              </a:solidFill>
                              <a:latin typeface="Cambria Math"/>
                            </a:rPr>
                            <m:t>𝟏</m:t>
                          </m:r>
                        </m:sub>
                      </m:sSub>
                      <m:r>
                        <a:rPr lang="en-US" b="1" i="1" dirty="0">
                          <a:solidFill>
                            <a:srgbClr val="7030A0"/>
                          </a:solidFill>
                          <a:latin typeface="Cambria Math"/>
                        </a:rPr>
                        <m:t>=</m:t>
                      </m:r>
                      <m:sSub>
                        <m:sSubPr>
                          <m:ctrlPr>
                            <a:rPr lang="en-US" b="1" i="1" dirty="0">
                              <a:solidFill>
                                <a:srgbClr val="7030A0"/>
                              </a:solidFill>
                              <a:latin typeface="Cambria Math"/>
                            </a:rPr>
                          </m:ctrlPr>
                        </m:sSubPr>
                        <m:e>
                          <m:r>
                            <a:rPr lang="en-US" b="1" i="1" dirty="0">
                              <a:solidFill>
                                <a:srgbClr val="7030A0"/>
                              </a:solidFill>
                              <a:latin typeface="Cambria Math"/>
                            </a:rPr>
                            <m:t>𝑫</m:t>
                          </m:r>
                        </m:e>
                        <m:sub>
                          <m:r>
                            <a:rPr lang="en-US" b="1" i="1" dirty="0">
                              <a:solidFill>
                                <a:srgbClr val="7030A0"/>
                              </a:solidFill>
                              <a:latin typeface="Cambria Math"/>
                            </a:rPr>
                            <m:t>𝑹</m:t>
                          </m:r>
                        </m:sub>
                      </m:sSub>
                      <m:r>
                        <a:rPr lang="en-US" b="1" i="1" dirty="0">
                          <a:latin typeface="Cambria Math"/>
                        </a:rPr>
                        <m:t>(</m:t>
                      </m:r>
                      <m:r>
                        <a:rPr lang="en-US" b="1" i="1" dirty="0">
                          <a:solidFill>
                            <a:srgbClr val="0070C0"/>
                          </a:solidFill>
                          <a:latin typeface="Cambria Math"/>
                        </a:rPr>
                        <m:t>𝒖</m:t>
                      </m:r>
                      <m:r>
                        <a:rPr lang="en-US" b="1" i="1" dirty="0">
                          <a:latin typeface="Cambria Math"/>
                        </a:rPr>
                        <m:t>)</m:t>
                      </m:r>
                      <m:r>
                        <a:rPr lang="en-US" b="1" i="1" dirty="0">
                          <a:solidFill>
                            <a:srgbClr val="7030A0"/>
                          </a:solidFill>
                          <a:latin typeface="Cambria Math"/>
                        </a:rPr>
                        <m:t>+</m:t>
                      </m:r>
                      <m:sSub>
                        <m:sSubPr>
                          <m:ctrlPr>
                            <a:rPr lang="en-US" b="1" i="1" dirty="0">
                              <a:solidFill>
                                <a:srgbClr val="C00000"/>
                              </a:solidFill>
                              <a:latin typeface="Cambria Math"/>
                            </a:rPr>
                          </m:ctrlPr>
                        </m:sSubPr>
                        <m:e>
                          <m:r>
                            <a:rPr lang="en-US" b="1" i="1" dirty="0">
                              <a:solidFill>
                                <a:srgbClr val="C00000"/>
                              </a:solidFill>
                              <a:latin typeface="Cambria Math"/>
                            </a:rPr>
                            <m:t>𝜹</m:t>
                          </m:r>
                        </m:e>
                        <m:sub>
                          <m:r>
                            <a:rPr lang="en-US" b="1" i="1" dirty="0">
                              <a:solidFill>
                                <a:srgbClr val="C00000"/>
                              </a:solidFill>
                              <a:latin typeface="Cambria Math"/>
                            </a:rPr>
                            <m:t>𝟐</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410200" y="5498068"/>
                <a:ext cx="2840586" cy="369332"/>
              </a:xfrm>
              <a:prstGeom prst="rect">
                <a:avLst/>
              </a:prstGeom>
              <a:blipFill rotWithShape="1">
                <a:blip r:embed="rId25"/>
                <a:stretch>
                  <a:fillRect t="-8197" r="-2581"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Line Callout 1 26"/>
              <p:cNvSpPr/>
              <p:nvPr/>
            </p:nvSpPr>
            <p:spPr>
              <a:xfrm>
                <a:off x="228600" y="5181784"/>
                <a:ext cx="3568328" cy="460248"/>
              </a:xfrm>
              <a:prstGeom prst="borderCallout1">
                <a:avLst>
                  <a:gd name="adj1" fmla="val -818"/>
                  <a:gd name="adj2" fmla="val 49837"/>
                  <a:gd name="adj3" fmla="val -294754"/>
                  <a:gd name="adj4" fmla="val 51707"/>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Since there was no red node here, so no extra delay on this segment of the path corresponding to </a:t>
                </a:r>
                <a:r>
                  <a:rPr lang="en-US" sz="1200" b="1" dirty="0" smtClean="0">
                    <a:solidFill>
                      <a:srgbClr val="7030A0"/>
                    </a:solidFill>
                  </a:rPr>
                  <a:t> </a:t>
                </a:r>
                <a14:m>
                  <m:oMath xmlns:m="http://schemas.openxmlformats.org/officeDocument/2006/math">
                    <m:sSub>
                      <m:sSubPr>
                        <m:ctrlPr>
                          <a:rPr lang="en-US" sz="1200" b="1" i="1" dirty="0">
                            <a:solidFill>
                              <a:srgbClr val="7030A0"/>
                            </a:solidFill>
                            <a:latin typeface="Cambria Math"/>
                          </a:rPr>
                        </m:ctrlPr>
                      </m:sSubPr>
                      <m:e>
                        <m:r>
                          <a:rPr lang="en-US" sz="1200" b="1" i="1" dirty="0">
                            <a:solidFill>
                              <a:srgbClr val="7030A0"/>
                            </a:solidFill>
                            <a:latin typeface="Cambria Math"/>
                          </a:rPr>
                          <m:t>𝑫</m:t>
                        </m:r>
                      </m:e>
                      <m:sub>
                        <m:r>
                          <a:rPr lang="en-US" sz="1200" b="1" i="1" dirty="0">
                            <a:solidFill>
                              <a:srgbClr val="7030A0"/>
                            </a:solidFill>
                            <a:latin typeface="Cambria Math"/>
                          </a:rPr>
                          <m:t>𝑳</m:t>
                        </m:r>
                      </m:sub>
                    </m:sSub>
                    <m:r>
                      <a:rPr lang="en-US" sz="1200" b="1" i="1" dirty="0" smtClean="0">
                        <a:solidFill>
                          <a:schemeClr val="tx1"/>
                        </a:solidFill>
                        <a:latin typeface="Cambria Math"/>
                      </a:rPr>
                      <m:t>(</m:t>
                    </m:r>
                    <m:r>
                      <a:rPr lang="en-US" sz="1200" b="1" i="1" dirty="0" smtClean="0">
                        <a:solidFill>
                          <a:schemeClr val="tx1"/>
                        </a:solidFill>
                        <a:latin typeface="Cambria Math"/>
                      </a:rPr>
                      <m:t>𝒖</m:t>
                    </m:r>
                    <m:r>
                      <a:rPr lang="en-US" sz="1200" b="1" i="1" dirty="0" smtClean="0">
                        <a:solidFill>
                          <a:schemeClr val="tx1"/>
                        </a:solidFill>
                        <a:latin typeface="Cambria Math"/>
                      </a:rPr>
                      <m:t>)</m:t>
                    </m:r>
                  </m:oMath>
                </a14:m>
                <a:r>
                  <a:rPr lang="en-US" sz="1200" dirty="0" smtClean="0">
                    <a:solidFill>
                      <a:schemeClr val="tx1"/>
                    </a:solidFill>
                  </a:rPr>
                  <a:t>.</a:t>
                </a:r>
                <a:endParaRPr lang="en-US" sz="1200" dirty="0">
                  <a:solidFill>
                    <a:schemeClr val="tx1"/>
                  </a:solidFill>
                </a:endParaRPr>
              </a:p>
            </p:txBody>
          </p:sp>
        </mc:Choice>
        <mc:Fallback>
          <p:sp>
            <p:nvSpPr>
              <p:cNvPr id="27" name="Line Callout 1 26"/>
              <p:cNvSpPr>
                <a:spLocks noRot="1" noChangeAspect="1" noMove="1" noResize="1" noEditPoints="1" noAdjustHandles="1" noChangeArrowheads="1" noChangeShapeType="1" noTextEdit="1"/>
              </p:cNvSpPr>
              <p:nvPr/>
            </p:nvSpPr>
            <p:spPr>
              <a:xfrm>
                <a:off x="228600" y="5181784"/>
                <a:ext cx="3568328" cy="460248"/>
              </a:xfrm>
              <a:prstGeom prst="borderCallout1">
                <a:avLst>
                  <a:gd name="adj1" fmla="val -818"/>
                  <a:gd name="adj2" fmla="val 49837"/>
                  <a:gd name="adj3" fmla="val -294754"/>
                  <a:gd name="adj4" fmla="val 51707"/>
                </a:avLst>
              </a:prstGeom>
              <a:blipFill rotWithShape="1">
                <a:blip r:embed="rId26"/>
                <a:stretch>
                  <a:fillRect b="-165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Line Callout 1 67"/>
              <p:cNvSpPr/>
              <p:nvPr/>
            </p:nvSpPr>
            <p:spPr>
              <a:xfrm>
                <a:off x="228600" y="5181600"/>
                <a:ext cx="3568328" cy="460248"/>
              </a:xfrm>
              <a:prstGeom prst="borderCallout1">
                <a:avLst>
                  <a:gd name="adj1" fmla="val -4531"/>
                  <a:gd name="adj2" fmla="val 50076"/>
                  <a:gd name="adj3" fmla="val -296611"/>
                  <a:gd name="adj4" fmla="val 63473"/>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Since there was no red node here, so no extra delay on this segment of the path corresponding to </a:t>
                </a:r>
                <a:r>
                  <a:rPr lang="en-US" sz="1200" b="1" dirty="0" smtClean="0">
                    <a:solidFill>
                      <a:srgbClr val="7030A0"/>
                    </a:solidFill>
                  </a:rPr>
                  <a:t> </a:t>
                </a:r>
                <a14:m>
                  <m:oMath xmlns:m="http://schemas.openxmlformats.org/officeDocument/2006/math">
                    <m:sSub>
                      <m:sSubPr>
                        <m:ctrlPr>
                          <a:rPr lang="en-US" sz="1200" b="1" i="1" dirty="0">
                            <a:solidFill>
                              <a:srgbClr val="7030A0"/>
                            </a:solidFill>
                            <a:latin typeface="Cambria Math"/>
                          </a:rPr>
                        </m:ctrlPr>
                      </m:sSubPr>
                      <m:e>
                        <m:r>
                          <a:rPr lang="en-US" sz="1200" b="1" i="1" dirty="0">
                            <a:solidFill>
                              <a:srgbClr val="7030A0"/>
                            </a:solidFill>
                            <a:latin typeface="Cambria Math"/>
                          </a:rPr>
                          <m:t>𝑫</m:t>
                        </m:r>
                      </m:e>
                      <m:sub>
                        <m:r>
                          <a:rPr lang="en-US" sz="1200" b="1" i="1" dirty="0" smtClean="0">
                            <a:solidFill>
                              <a:srgbClr val="7030A0"/>
                            </a:solidFill>
                            <a:latin typeface="Cambria Math"/>
                          </a:rPr>
                          <m:t>𝑹</m:t>
                        </m:r>
                      </m:sub>
                    </m:sSub>
                    <m:r>
                      <a:rPr lang="en-US" sz="1200" b="1" i="1" dirty="0" smtClean="0">
                        <a:solidFill>
                          <a:schemeClr val="tx1"/>
                        </a:solidFill>
                        <a:latin typeface="Cambria Math"/>
                      </a:rPr>
                      <m:t>(</m:t>
                    </m:r>
                    <m:r>
                      <a:rPr lang="en-US" sz="1200" b="1" i="1" dirty="0" smtClean="0">
                        <a:solidFill>
                          <a:schemeClr val="tx1"/>
                        </a:solidFill>
                        <a:latin typeface="Cambria Math"/>
                      </a:rPr>
                      <m:t>𝒖</m:t>
                    </m:r>
                    <m:r>
                      <a:rPr lang="en-US" sz="1200" b="1" i="1" dirty="0" smtClean="0">
                        <a:solidFill>
                          <a:schemeClr val="tx1"/>
                        </a:solidFill>
                        <a:latin typeface="Cambria Math"/>
                      </a:rPr>
                      <m:t>)</m:t>
                    </m:r>
                  </m:oMath>
                </a14:m>
                <a:r>
                  <a:rPr lang="en-US" sz="1200" dirty="0" smtClean="0">
                    <a:solidFill>
                      <a:schemeClr val="tx1"/>
                    </a:solidFill>
                  </a:rPr>
                  <a:t>.</a:t>
                </a:r>
                <a:endParaRPr lang="en-US" sz="1200" dirty="0">
                  <a:solidFill>
                    <a:schemeClr val="tx1"/>
                  </a:solidFill>
                </a:endParaRPr>
              </a:p>
            </p:txBody>
          </p:sp>
        </mc:Choice>
        <mc:Fallback>
          <p:sp>
            <p:nvSpPr>
              <p:cNvPr id="68" name="Line Callout 1 67"/>
              <p:cNvSpPr>
                <a:spLocks noRot="1" noChangeAspect="1" noMove="1" noResize="1" noEditPoints="1" noAdjustHandles="1" noChangeArrowheads="1" noChangeShapeType="1" noTextEdit="1"/>
              </p:cNvSpPr>
              <p:nvPr/>
            </p:nvSpPr>
            <p:spPr>
              <a:xfrm>
                <a:off x="228600" y="5181600"/>
                <a:ext cx="3568328" cy="460248"/>
              </a:xfrm>
              <a:prstGeom prst="borderCallout1">
                <a:avLst>
                  <a:gd name="adj1" fmla="val -4531"/>
                  <a:gd name="adj2" fmla="val 50076"/>
                  <a:gd name="adj3" fmla="val -296611"/>
                  <a:gd name="adj4" fmla="val 63473"/>
                </a:avLst>
              </a:prstGeom>
              <a:blipFill rotWithShape="1">
                <a:blip r:embed="rId27"/>
                <a:stretch>
                  <a:fillRect b="-1639"/>
                </a:stretch>
              </a:blipFill>
              <a:ln>
                <a:solidFill>
                  <a:schemeClr val="tx1"/>
                </a:solidFill>
              </a:ln>
            </p:spPr>
            <p:txBody>
              <a:bodyPr/>
              <a:lstStyle/>
              <a:p>
                <a:r>
                  <a:rPr lang="en-US">
                    <a:noFill/>
                  </a:rPr>
                  <a:t> </a:t>
                </a:r>
              </a:p>
            </p:txBody>
          </p:sp>
        </mc:Fallback>
      </mc:AlternateContent>
      <p:sp>
        <p:nvSpPr>
          <p:cNvPr id="31" name="Cloud Callout 30"/>
          <p:cNvSpPr/>
          <p:nvPr/>
        </p:nvSpPr>
        <p:spPr>
          <a:xfrm>
            <a:off x="4038600" y="838201"/>
            <a:ext cx="2045344" cy="748925"/>
          </a:xfrm>
          <a:prstGeom prst="cloudCallout">
            <a:avLst>
              <a:gd name="adj1" fmla="val -19291"/>
              <a:gd name="adj2" fmla="val 7694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What does it imply ?</a:t>
            </a:r>
            <a:endParaRPr lang="en-US" sz="1400" dirty="0">
              <a:solidFill>
                <a:schemeClr val="tx1"/>
              </a:solidFill>
            </a:endParaRPr>
          </a:p>
        </p:txBody>
      </p:sp>
      <p:sp>
        <p:nvSpPr>
          <p:cNvPr id="69" name="Cloud Callout 68"/>
          <p:cNvSpPr/>
          <p:nvPr/>
        </p:nvSpPr>
        <p:spPr>
          <a:xfrm>
            <a:off x="4038600" y="1079875"/>
            <a:ext cx="2045344" cy="748925"/>
          </a:xfrm>
          <a:prstGeom prst="cloudCallout">
            <a:avLst>
              <a:gd name="adj1" fmla="val -19291"/>
              <a:gd name="adj2" fmla="val 7694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What does it imply ?</a:t>
            </a:r>
            <a:endParaRPr lang="en-US" sz="1400" dirty="0">
              <a:solidFill>
                <a:schemeClr val="tx1"/>
              </a:solidFill>
            </a:endParaRPr>
          </a:p>
        </p:txBody>
      </p:sp>
      <mc:AlternateContent xmlns:mc="http://schemas.openxmlformats.org/markup-compatibility/2006">
        <mc:Choice xmlns:a14="http://schemas.microsoft.com/office/drawing/2010/main" Requires="a14">
          <p:sp>
            <p:nvSpPr>
              <p:cNvPr id="54" name="TextBox 53"/>
              <p:cNvSpPr txBox="1"/>
              <p:nvPr/>
            </p:nvSpPr>
            <p:spPr>
              <a:xfrm>
                <a:off x="2362200" y="76200"/>
                <a:ext cx="4740657" cy="523220"/>
              </a:xfrm>
              <a:prstGeom prst="rect">
                <a:avLst/>
              </a:prstGeom>
              <a:solidFill>
                <a:srgbClr val="92D050"/>
              </a:solidFill>
              <a:ln>
                <a:solidFill>
                  <a:schemeClr val="tx1"/>
                </a:solidFill>
              </a:ln>
            </p:spPr>
            <p:txBody>
              <a:bodyPr wrap="none" rtlCol="0">
                <a:spAutoFit/>
              </a:bodyPr>
              <a:lstStyle/>
              <a:p>
                <a:r>
                  <a:rPr lang="en-US" sz="1400" dirty="0" smtClean="0"/>
                  <a:t>the maximum delay on any </a:t>
                </a:r>
                <a:r>
                  <a:rPr lang="en-US" sz="1400" dirty="0"/>
                  <a:t>path </a:t>
                </a:r>
                <a:r>
                  <a:rPr lang="en-US" sz="1400" dirty="0" smtClean="0"/>
                  <a:t>from </a:t>
                </a:r>
                <a14:m>
                  <m:oMath xmlns:m="http://schemas.openxmlformats.org/officeDocument/2006/math">
                    <m:r>
                      <a:rPr lang="en-US" sz="1400" b="1" i="1" dirty="0" smtClean="0">
                        <a:solidFill>
                          <a:srgbClr val="0070C0"/>
                        </a:solidFill>
                        <a:latin typeface="Cambria Math"/>
                      </a:rPr>
                      <m:t>𝒖</m:t>
                    </m:r>
                    <m:r>
                      <a:rPr lang="en-US" sz="1400" b="1" i="1" dirty="0" smtClean="0">
                        <a:solidFill>
                          <a:srgbClr val="0070C0"/>
                        </a:solidFill>
                        <a:latin typeface="Cambria Math"/>
                      </a:rPr>
                      <m:t> </m:t>
                    </m:r>
                  </m:oMath>
                </a14:m>
                <a:r>
                  <a:rPr lang="en-US" sz="1400" dirty="0" smtClean="0"/>
                  <a:t>to any of its leaf node </a:t>
                </a:r>
              </a:p>
              <a:p>
                <a:r>
                  <a:rPr lang="en-US" sz="1400" dirty="0" smtClean="0"/>
                  <a:t>is </a:t>
                </a:r>
                <a:r>
                  <a:rPr lang="en-US" sz="1400" u="sng" dirty="0" smtClean="0"/>
                  <a:t>strictly greater </a:t>
                </a:r>
                <a:r>
                  <a:rPr lang="en-US" sz="1400" dirty="0" smtClean="0"/>
                  <a:t>than </a:t>
                </a:r>
                <a14:m>
                  <m:oMath xmlns:m="http://schemas.openxmlformats.org/officeDocument/2006/math">
                    <m:sSub>
                      <m:sSubPr>
                        <m:ctrlPr>
                          <a:rPr lang="en-US" sz="1400" b="1" i="1" dirty="0">
                            <a:solidFill>
                              <a:srgbClr val="7030A0"/>
                            </a:solidFill>
                            <a:latin typeface="Cambria Math"/>
                          </a:rPr>
                        </m:ctrlPr>
                      </m:sSubPr>
                      <m:e>
                        <m:r>
                          <a:rPr lang="en-US" sz="1400" b="1" i="1" dirty="0">
                            <a:solidFill>
                              <a:srgbClr val="7030A0"/>
                            </a:solidFill>
                            <a:latin typeface="Cambria Math"/>
                          </a:rPr>
                          <m:t>𝑫</m:t>
                        </m:r>
                      </m:e>
                      <m:sub>
                        <m:r>
                          <a:rPr lang="en-US" sz="1400" b="1" i="1" dirty="0">
                            <a:solidFill>
                              <a:srgbClr val="7030A0"/>
                            </a:solidFill>
                            <a:latin typeface="Cambria Math"/>
                          </a:rPr>
                          <m:t>𝑳</m:t>
                        </m:r>
                      </m:sub>
                    </m:sSub>
                    <m:r>
                      <a:rPr lang="en-US" sz="1400" b="1" i="1" dirty="0">
                        <a:latin typeface="Cambria Math"/>
                      </a:rPr>
                      <m:t>(</m:t>
                    </m:r>
                    <m:r>
                      <a:rPr lang="en-US" sz="1400" b="1" i="1" dirty="0">
                        <a:solidFill>
                          <a:srgbClr val="0070C0"/>
                        </a:solidFill>
                        <a:latin typeface="Cambria Math"/>
                      </a:rPr>
                      <m:t>𝒖</m:t>
                    </m:r>
                    <m:r>
                      <a:rPr lang="en-US" sz="1400" b="1" i="1" dirty="0">
                        <a:latin typeface="Cambria Math"/>
                      </a:rPr>
                      <m:t>)</m:t>
                    </m:r>
                  </m:oMath>
                </a14:m>
                <a:r>
                  <a:rPr lang="en-US" sz="1400" dirty="0" smtClean="0"/>
                  <a:t>in an </a:t>
                </a:r>
                <a:r>
                  <a:rPr lang="en-US" sz="1400" b="1" dirty="0" smtClean="0"/>
                  <a:t>optimal</a:t>
                </a:r>
                <a:r>
                  <a:rPr lang="en-US" sz="1400" dirty="0" smtClean="0"/>
                  <a:t>  solution </a:t>
                </a:r>
                <a14:m>
                  <m:oMath xmlns:m="http://schemas.openxmlformats.org/officeDocument/2006/math">
                    <m:r>
                      <a:rPr lang="en-US" sz="1400" b="1" i="1" smtClean="0">
                        <a:solidFill>
                          <a:srgbClr val="006C31"/>
                        </a:solidFill>
                        <a:latin typeface="Cambria Math"/>
                      </a:rPr>
                      <m:t>𝑺</m:t>
                    </m:r>
                  </m:oMath>
                </a14:m>
                <a:r>
                  <a:rPr lang="en-US" sz="1400" dirty="0" smtClean="0"/>
                  <a:t>.</a:t>
                </a:r>
                <a:endParaRPr lang="en-US" sz="1400" dirty="0"/>
              </a:p>
            </p:txBody>
          </p:sp>
        </mc:Choice>
        <mc:Fallback>
          <p:sp>
            <p:nvSpPr>
              <p:cNvPr id="54" name="TextBox 53"/>
              <p:cNvSpPr txBox="1">
                <a:spLocks noRot="1" noChangeAspect="1" noMove="1" noResize="1" noEditPoints="1" noAdjustHandles="1" noChangeArrowheads="1" noChangeShapeType="1" noTextEdit="1"/>
              </p:cNvSpPr>
              <p:nvPr/>
            </p:nvSpPr>
            <p:spPr>
              <a:xfrm>
                <a:off x="2362200" y="76200"/>
                <a:ext cx="4740657" cy="523220"/>
              </a:xfrm>
              <a:prstGeom prst="rect">
                <a:avLst/>
              </a:prstGeom>
              <a:blipFill rotWithShape="1">
                <a:blip r:embed="rId28"/>
                <a:stretch>
                  <a:fillRect l="-257" r="-257" b="-9195"/>
                </a:stretch>
              </a:blipFill>
              <a:ln>
                <a:solidFill>
                  <a:schemeClr val="tx1"/>
                </a:solidFill>
              </a:ln>
            </p:spPr>
            <p:txBody>
              <a:bodyPr/>
              <a:lstStyle/>
              <a:p>
                <a:r>
                  <a:rPr lang="en-US">
                    <a:noFill/>
                  </a:rPr>
                  <a:t> </a:t>
                </a:r>
              </a:p>
            </p:txBody>
          </p:sp>
        </mc:Fallback>
      </mc:AlternateContent>
      <p:sp>
        <p:nvSpPr>
          <p:cNvPr id="70" name="Cloud Callout 69"/>
          <p:cNvSpPr/>
          <p:nvPr/>
        </p:nvSpPr>
        <p:spPr>
          <a:xfrm>
            <a:off x="3501337" y="1002269"/>
            <a:ext cx="2975663" cy="1099066"/>
          </a:xfrm>
          <a:prstGeom prst="cloudCallout">
            <a:avLst>
              <a:gd name="adj1" fmla="val -19291"/>
              <a:gd name="adj2" fmla="val 7694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Can you do some manipulation to reduce the total delay enhancement ?</a:t>
            </a:r>
            <a:endParaRPr lang="en-US" sz="1400" dirty="0">
              <a:solidFill>
                <a:schemeClr val="tx1"/>
              </a:solidFill>
            </a:endParaRPr>
          </a:p>
        </p:txBody>
      </p:sp>
    </p:spTree>
    <p:extLst>
      <p:ext uri="{BB962C8B-B14F-4D97-AF65-F5344CB8AC3E}">
        <p14:creationId xmlns:p14="http://schemas.microsoft.com/office/powerpoint/2010/main" val="19756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anim calcmode="lin" valueType="num">
                                      <p:cBhvr>
                                        <p:cTn id="31" dur="1000" fill="hold"/>
                                        <p:tgtEl>
                                          <p:spTgt spid="26"/>
                                        </p:tgtEl>
                                        <p:attrNameLst>
                                          <p:attrName>ppt_x</p:attrName>
                                        </p:attrNameLst>
                                      </p:cBhvr>
                                      <p:tavLst>
                                        <p:tav tm="0">
                                          <p:val>
                                            <p:strVal val="#ppt_x"/>
                                          </p:val>
                                        </p:tav>
                                        <p:tav tm="100000">
                                          <p:val>
                                            <p:strVal val="#ppt_x"/>
                                          </p:val>
                                        </p:tav>
                                      </p:tavLst>
                                    </p:anim>
                                    <p:anim calcmode="lin" valueType="num">
                                      <p:cBhvr>
                                        <p:cTn id="3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randombar(horizontal)">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wipe(down)">
                                      <p:cBhvr>
                                        <p:cTn id="59" dur="1000"/>
                                        <p:tgtEl>
                                          <p:spTgt spid="65"/>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3">
                                            <p:txEl>
                                              <p:pRg st="10" end="10"/>
                                            </p:txEl>
                                          </p:spTgt>
                                        </p:tgtEl>
                                        <p:attrNameLst>
                                          <p:attrName>style.visibility</p:attrName>
                                        </p:attrNameLst>
                                      </p:cBhvr>
                                      <p:to>
                                        <p:strVal val="visible"/>
                                      </p:to>
                                    </p:set>
                                    <p:animEffect transition="in" filter="fade">
                                      <p:cBhvr>
                                        <p:cTn id="82" dur="500"/>
                                        <p:tgtEl>
                                          <p:spTgt spid="53">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65"/>
                                        </p:tgtEl>
                                      </p:cBhvr>
                                    </p:animEffect>
                                    <p:set>
                                      <p:cBhvr>
                                        <p:cTn id="87" dur="1" fill="hold">
                                          <p:stCondLst>
                                            <p:cond delay="499"/>
                                          </p:stCondLst>
                                        </p:cTn>
                                        <p:tgtEl>
                                          <p:spTgt spid="65"/>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7"/>
                                        </p:tgtEl>
                                      </p:cBhvr>
                                    </p:animEffect>
                                    <p:set>
                                      <p:cBhvr>
                                        <p:cTn id="90" dur="1" fill="hold">
                                          <p:stCondLst>
                                            <p:cond delay="499"/>
                                          </p:stCondLst>
                                        </p:cTn>
                                        <p:tgtEl>
                                          <p:spTgt spid="27"/>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down)">
                                      <p:cBhvr>
                                        <p:cTn id="98" dur="1000"/>
                                        <p:tgtEl>
                                          <p:spTgt spid="6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up)">
                                      <p:cBhvr>
                                        <p:cTn id="103" dur="1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fade">
                                      <p:cBhvr>
                                        <p:cTn id="108" dur="1000"/>
                                        <p:tgtEl>
                                          <p:spTgt spid="69"/>
                                        </p:tgtEl>
                                      </p:cBhvr>
                                    </p:animEffect>
                                    <p:anim calcmode="lin" valueType="num">
                                      <p:cBhvr>
                                        <p:cTn id="109" dur="1000" fill="hold"/>
                                        <p:tgtEl>
                                          <p:spTgt spid="69"/>
                                        </p:tgtEl>
                                        <p:attrNameLst>
                                          <p:attrName>ppt_x</p:attrName>
                                        </p:attrNameLst>
                                      </p:cBhvr>
                                      <p:tavLst>
                                        <p:tav tm="0">
                                          <p:val>
                                            <p:strVal val="#ppt_x"/>
                                          </p:val>
                                        </p:tav>
                                        <p:tav tm="100000">
                                          <p:val>
                                            <p:strVal val="#ppt_x"/>
                                          </p:val>
                                        </p:tav>
                                      </p:tavLst>
                                    </p:anim>
                                    <p:anim calcmode="lin" valueType="num">
                                      <p:cBhvr>
                                        <p:cTn id="11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1000"/>
                                        <p:tgtEl>
                                          <p:spTgt spid="67"/>
                                        </p:tgtEl>
                                      </p:cBhvr>
                                    </p:animEffect>
                                    <p:anim calcmode="lin" valueType="num">
                                      <p:cBhvr>
                                        <p:cTn id="116" dur="1000" fill="hold"/>
                                        <p:tgtEl>
                                          <p:spTgt spid="67"/>
                                        </p:tgtEl>
                                        <p:attrNameLst>
                                          <p:attrName>ppt_x</p:attrName>
                                        </p:attrNameLst>
                                      </p:cBhvr>
                                      <p:tavLst>
                                        <p:tav tm="0">
                                          <p:val>
                                            <p:strVal val="#ppt_x"/>
                                          </p:val>
                                        </p:tav>
                                        <p:tav tm="100000">
                                          <p:val>
                                            <p:strVal val="#ppt_x"/>
                                          </p:val>
                                        </p:tav>
                                      </p:tavLst>
                                    </p:anim>
                                    <p:anim calcmode="lin" valueType="num">
                                      <p:cBhvr>
                                        <p:cTn id="11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64"/>
                                        </p:tgtEl>
                                      </p:cBhvr>
                                    </p:animEffect>
                                    <p:set>
                                      <p:cBhvr>
                                        <p:cTn id="122" dur="1" fill="hold">
                                          <p:stCondLst>
                                            <p:cond delay="499"/>
                                          </p:stCondLst>
                                        </p:cTn>
                                        <p:tgtEl>
                                          <p:spTgt spid="64"/>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68"/>
                                        </p:tgtEl>
                                      </p:cBhvr>
                                    </p:animEffect>
                                    <p:set>
                                      <p:cBhvr>
                                        <p:cTn id="125" dur="1" fill="hold">
                                          <p:stCondLst>
                                            <p:cond delay="499"/>
                                          </p:stCondLst>
                                        </p:cTn>
                                        <p:tgtEl>
                                          <p:spTgt spid="68"/>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69"/>
                                        </p:tgtEl>
                                      </p:cBhvr>
                                    </p:animEffect>
                                    <p:set>
                                      <p:cBhvr>
                                        <p:cTn id="128" dur="1" fill="hold">
                                          <p:stCondLst>
                                            <p:cond delay="499"/>
                                          </p:stCondLst>
                                        </p:cTn>
                                        <p:tgtEl>
                                          <p:spTgt spid="6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53">
                                            <p:txEl>
                                              <p:pRg st="11" end="11"/>
                                            </p:txEl>
                                          </p:spTgt>
                                        </p:tgtEl>
                                        <p:attrNameLst>
                                          <p:attrName>style.visibility</p:attrName>
                                        </p:attrNameLst>
                                      </p:cBhvr>
                                      <p:to>
                                        <p:strVal val="visible"/>
                                      </p:to>
                                    </p:set>
                                    <p:animEffect transition="in" filter="fade">
                                      <p:cBhvr>
                                        <p:cTn id="133" dur="500"/>
                                        <p:tgtEl>
                                          <p:spTgt spid="53">
                                            <p:txEl>
                                              <p:pRg st="11" end="11"/>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2000"/>
                                        <p:tgtEl>
                                          <p:spTgt spid="18"/>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grpId="0"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randombar(horizontal)">
                                      <p:cBhvr>
                                        <p:cTn id="143" dur="500"/>
                                        <p:tgtEl>
                                          <p:spTgt spid="5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58"/>
                                        </p:tgtEl>
                                        <p:attrNameLst>
                                          <p:attrName>style.visibility</p:attrName>
                                        </p:attrNameLst>
                                      </p:cBhvr>
                                      <p:to>
                                        <p:strVal val="visible"/>
                                      </p:to>
                                    </p:set>
                                    <p:animEffect transition="in" filter="wipe(left)">
                                      <p:cBhvr>
                                        <p:cTn id="148" dur="500"/>
                                        <p:tgtEl>
                                          <p:spTgt spid="58"/>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70"/>
                                        </p:tgtEl>
                                        <p:attrNameLst>
                                          <p:attrName>style.visibility</p:attrName>
                                        </p:attrNameLst>
                                      </p:cBhvr>
                                      <p:to>
                                        <p:strVal val="visible"/>
                                      </p:to>
                                    </p:set>
                                    <p:animEffect transition="in" filter="fade">
                                      <p:cBhvr>
                                        <p:cTn id="153" dur="1000"/>
                                        <p:tgtEl>
                                          <p:spTgt spid="70"/>
                                        </p:tgtEl>
                                      </p:cBhvr>
                                    </p:animEffect>
                                    <p:anim calcmode="lin" valueType="num">
                                      <p:cBhvr>
                                        <p:cTn id="154" dur="1000" fill="hold"/>
                                        <p:tgtEl>
                                          <p:spTgt spid="70"/>
                                        </p:tgtEl>
                                        <p:attrNameLst>
                                          <p:attrName>ppt_x</p:attrName>
                                        </p:attrNameLst>
                                      </p:cBhvr>
                                      <p:tavLst>
                                        <p:tav tm="0">
                                          <p:val>
                                            <p:strVal val="#ppt_x"/>
                                          </p:val>
                                        </p:tav>
                                        <p:tav tm="100000">
                                          <p:val>
                                            <p:strVal val="#ppt_x"/>
                                          </p:val>
                                        </p:tav>
                                      </p:tavLst>
                                    </p:anim>
                                    <p:anim calcmode="lin" valueType="num">
                                      <p:cBhvr>
                                        <p:cTn id="15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1" nodeType="clickEffect">
                                  <p:stCondLst>
                                    <p:cond delay="0"/>
                                  </p:stCondLst>
                                  <p:childTnLst>
                                    <p:animEffect transition="out" filter="fade">
                                      <p:cBhvr>
                                        <p:cTn id="159" dur="500"/>
                                        <p:tgtEl>
                                          <p:spTgt spid="70"/>
                                        </p:tgtEl>
                                      </p:cBhvr>
                                    </p:animEffect>
                                    <p:set>
                                      <p:cBhvr>
                                        <p:cTn id="160" dur="1" fill="hold">
                                          <p:stCondLst>
                                            <p:cond delay="499"/>
                                          </p:stCondLst>
                                        </p:cTn>
                                        <p:tgtEl>
                                          <p:spTgt spid="7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61"/>
                                        </p:tgtEl>
                                        <p:attrNameLst>
                                          <p:attrName>style.visibility</p:attrName>
                                        </p:attrNameLst>
                                      </p:cBhvr>
                                      <p:to>
                                        <p:strVal val="visible"/>
                                      </p:to>
                                    </p:set>
                                    <p:animEffect transition="in" filter="fade">
                                      <p:cBhvr>
                                        <p:cTn id="165" dur="500"/>
                                        <p:tgtEl>
                                          <p:spTgt spid="6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left)">
                                      <p:cBhvr>
                                        <p:cTn id="170" dur="500"/>
                                        <p:tgtEl>
                                          <p:spTgt spid="59"/>
                                        </p:tgtEl>
                                      </p:cBhvr>
                                    </p:animEffect>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62"/>
                                        </p:tgtEl>
                                        <p:attrNameLst>
                                          <p:attrName>style.visibility</p:attrName>
                                        </p:attrNameLst>
                                      </p:cBhvr>
                                      <p:to>
                                        <p:strVal val="visible"/>
                                      </p:to>
                                    </p:set>
                                    <p:animEffect transition="in" filter="fade">
                                      <p:cBhvr>
                                        <p:cTn id="175" dur="1000"/>
                                        <p:tgtEl>
                                          <p:spTgt spid="62"/>
                                        </p:tgtEl>
                                      </p:cBhvr>
                                    </p:animEffect>
                                    <p:anim calcmode="lin" valueType="num">
                                      <p:cBhvr>
                                        <p:cTn id="176" dur="1000" fill="hold"/>
                                        <p:tgtEl>
                                          <p:spTgt spid="62"/>
                                        </p:tgtEl>
                                        <p:attrNameLst>
                                          <p:attrName>ppt_x</p:attrName>
                                        </p:attrNameLst>
                                      </p:cBhvr>
                                      <p:tavLst>
                                        <p:tav tm="0">
                                          <p:val>
                                            <p:strVal val="#ppt_x"/>
                                          </p:val>
                                        </p:tav>
                                        <p:tav tm="100000">
                                          <p:val>
                                            <p:strVal val="#ppt_x"/>
                                          </p:val>
                                        </p:tav>
                                      </p:tavLst>
                                    </p:anim>
                                    <p:anim calcmode="lin" valueType="num">
                                      <p:cBhvr>
                                        <p:cTn id="17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53">
                                            <p:txEl>
                                              <p:pRg st="12" end="12"/>
                                            </p:txEl>
                                          </p:spTgt>
                                        </p:tgtEl>
                                        <p:attrNameLst>
                                          <p:attrName>style.visibility</p:attrName>
                                        </p:attrNameLst>
                                      </p:cBhvr>
                                      <p:to>
                                        <p:strVal val="visible"/>
                                      </p:to>
                                    </p:set>
                                    <p:animEffect transition="in" filter="fade">
                                      <p:cBhvr>
                                        <p:cTn id="182" dur="500"/>
                                        <p:tgtEl>
                                          <p:spTgt spid="53">
                                            <p:txEl>
                                              <p:pRg st="12" end="12"/>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53">
                                            <p:txEl>
                                              <p:pRg st="13" end="13"/>
                                            </p:txEl>
                                          </p:spTgt>
                                        </p:tgtEl>
                                        <p:attrNameLst>
                                          <p:attrName>style.visibility</p:attrName>
                                        </p:attrNameLst>
                                      </p:cBhvr>
                                      <p:to>
                                        <p:strVal val="visible"/>
                                      </p:to>
                                    </p:set>
                                    <p:animEffect transition="in" filter="fade">
                                      <p:cBhvr>
                                        <p:cTn id="187" dur="500"/>
                                        <p:tgtEl>
                                          <p:spTgt spid="53">
                                            <p:txEl>
                                              <p:pRg st="13" end="13"/>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53">
                                            <p:txEl>
                                              <p:pRg st="14" end="14"/>
                                            </p:txEl>
                                          </p:spTgt>
                                        </p:tgtEl>
                                        <p:attrNameLst>
                                          <p:attrName>style.visibility</p:attrName>
                                        </p:attrNameLst>
                                      </p:cBhvr>
                                      <p:to>
                                        <p:strVal val="visible"/>
                                      </p:to>
                                    </p:set>
                                    <p:animEffect transition="in" filter="fade">
                                      <p:cBhvr>
                                        <p:cTn id="192" dur="500"/>
                                        <p:tgtEl>
                                          <p:spTgt spid="53">
                                            <p:txEl>
                                              <p:pRg st="14" end="14"/>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grpId="1" nodeType="clickEffect">
                                  <p:stCondLst>
                                    <p:cond delay="0"/>
                                  </p:stCondLst>
                                  <p:childTnLst>
                                    <p:animEffect transition="out" filter="fade">
                                      <p:cBhvr>
                                        <p:cTn id="196" dur="500"/>
                                        <p:tgtEl>
                                          <p:spTgt spid="59"/>
                                        </p:tgtEl>
                                      </p:cBhvr>
                                    </p:animEffect>
                                    <p:set>
                                      <p:cBhvr>
                                        <p:cTn id="197" dur="1" fill="hold">
                                          <p:stCondLst>
                                            <p:cond delay="499"/>
                                          </p:stCondLst>
                                        </p:cTn>
                                        <p:tgtEl>
                                          <p:spTgt spid="59"/>
                                        </p:tgtEl>
                                        <p:attrNameLst>
                                          <p:attrName>style.visibility</p:attrName>
                                        </p:attrNameLst>
                                      </p:cBhvr>
                                      <p:to>
                                        <p:strVal val="hidden"/>
                                      </p:to>
                                    </p:set>
                                  </p:childTnLst>
                                </p:cTn>
                              </p:par>
                              <p:par>
                                <p:cTn id="198" presetID="22" presetClass="entr" presetSubtype="8" fill="hold" grpId="0" nodeType="withEffect">
                                  <p:stCondLst>
                                    <p:cond delay="0"/>
                                  </p:stCondLst>
                                  <p:childTnLst>
                                    <p:set>
                                      <p:cBhvr>
                                        <p:cTn id="199" dur="1" fill="hold">
                                          <p:stCondLst>
                                            <p:cond delay="0"/>
                                          </p:stCondLst>
                                        </p:cTn>
                                        <p:tgtEl>
                                          <p:spTgt spid="63"/>
                                        </p:tgtEl>
                                        <p:attrNameLst>
                                          <p:attrName>style.visibility</p:attrName>
                                        </p:attrNameLst>
                                      </p:cBhvr>
                                      <p:to>
                                        <p:strVal val="visible"/>
                                      </p:to>
                                    </p:set>
                                    <p:animEffect transition="in" filter="wipe(left)">
                                      <p:cBhvr>
                                        <p:cTn id="20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uiExpand="1" build="p"/>
      <p:bldP spid="17" grpId="0" animBg="1"/>
      <p:bldP spid="25" grpId="0"/>
      <p:bldP spid="26" grpId="0"/>
      <p:bldP spid="56" grpId="0"/>
      <p:bldP spid="58" grpId="0" animBg="1"/>
      <p:bldP spid="62" grpId="0"/>
      <p:bldP spid="63" grpId="0"/>
      <p:bldP spid="59" grpId="0"/>
      <p:bldP spid="59" grpId="1"/>
      <p:bldP spid="64" grpId="0" animBg="1"/>
      <p:bldP spid="64" grpId="1" animBg="1"/>
      <p:bldP spid="65" grpId="0" animBg="1"/>
      <p:bldP spid="65" grpId="1" animBg="1"/>
      <p:bldP spid="66" grpId="0"/>
      <p:bldP spid="67" grpId="0"/>
      <p:bldP spid="18" grpId="0" animBg="1"/>
      <p:bldP spid="27" grpId="0" animBg="1"/>
      <p:bldP spid="27" grpId="1" animBg="1"/>
      <p:bldP spid="68" grpId="0" animBg="1"/>
      <p:bldP spid="68" grpId="1" animBg="1"/>
      <p:bldP spid="31" grpId="0" animBg="1"/>
      <p:bldP spid="31" grpId="1" animBg="1"/>
      <p:bldP spid="69" grpId="0" animBg="1"/>
      <p:bldP spid="69" grpId="1" animBg="1"/>
      <p:bldP spid="54" grpId="0" animBg="1"/>
      <p:bldP spid="70" grpId="0" animBg="1"/>
      <p:bldP spid="7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b="1" dirty="0" smtClean="0"/>
              <a:t>Efficient </a:t>
            </a:r>
            <a:r>
              <a:rPr lang="en-US" sz="3600" b="1" dirty="0" smtClean="0">
                <a:solidFill>
                  <a:srgbClr val="7030A0"/>
                </a:solidFill>
              </a:rPr>
              <a:t>implementation</a:t>
            </a:r>
            <a:r>
              <a:rPr lang="en-US" sz="3600" b="1" dirty="0" smtClean="0"/>
              <a:t> of the algorithm</a:t>
            </a:r>
            <a:endParaRPr lang="en-US" sz="3600" b="1" dirty="0"/>
          </a:p>
        </p:txBody>
      </p:sp>
      <p:sp>
        <p:nvSpPr>
          <p:cNvPr id="7" name="Content Placeholder 6"/>
          <p:cNvSpPr>
            <a:spLocks noGrp="1"/>
          </p:cNvSpPr>
          <p:nvPr>
            <p:ph idx="1"/>
          </p:nvPr>
        </p:nvSpPr>
        <p:spPr/>
        <p:txBody>
          <a:bodyPr/>
          <a:lstStyle/>
          <a:p>
            <a:pPr marL="0" indent="0">
              <a:buNone/>
            </a:pPr>
            <a:endParaRPr lang="en-US" sz="2000" b="1" dirty="0" smtClean="0"/>
          </a:p>
        </p:txBody>
      </p:sp>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25</a:t>
            </a:fld>
            <a:endParaRPr lang="en-US"/>
          </a:p>
        </p:txBody>
      </p:sp>
    </p:spTree>
    <p:extLst>
      <p:ext uri="{BB962C8B-B14F-4D97-AF65-F5344CB8AC3E}">
        <p14:creationId xmlns:p14="http://schemas.microsoft.com/office/powerpoint/2010/main" val="287189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Efficient </a:t>
            </a:r>
            <a:r>
              <a:rPr lang="en-US" sz="3600" b="1" dirty="0">
                <a:solidFill>
                  <a:srgbClr val="7030A0"/>
                </a:solidFill>
              </a:rPr>
              <a:t>implementation</a:t>
            </a:r>
            <a:r>
              <a:rPr lang="en-US" sz="3600" b="1" dirty="0"/>
              <a:t> of the </a:t>
            </a:r>
            <a:r>
              <a:rPr lang="en-US" sz="3600" b="1" dirty="0" smtClean="0"/>
              <a:t>algorithm</a:t>
            </a:r>
            <a:br>
              <a:rPr lang="en-US" sz="3600" b="1" dirty="0" smtClean="0"/>
            </a:br>
            <a:endParaRPr lang="en-US" sz="3600" b="1" dirty="0"/>
          </a:p>
        </p:txBody>
      </p:sp>
      <p:sp>
        <p:nvSpPr>
          <p:cNvPr id="52" name="Content Placeholder 51"/>
          <p:cNvSpPr>
            <a:spLocks noGrp="1"/>
          </p:cNvSpPr>
          <p:nvPr>
            <p:ph idx="1"/>
          </p:nvPr>
        </p:nvSpPr>
        <p:spPr>
          <a:xfrm>
            <a:off x="457200" y="1600200"/>
            <a:ext cx="8229600" cy="49530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b="1" dirty="0"/>
              <a:t>Delay enhancement</a:t>
            </a:r>
            <a:r>
              <a:rPr lang="en-US" sz="2000" dirty="0"/>
              <a:t>: </a:t>
            </a:r>
            <a:r>
              <a:rPr lang="en-US" sz="2000" dirty="0" smtClean="0">
                <a:solidFill>
                  <a:srgbClr val="C00000"/>
                </a:solidFill>
              </a:rPr>
              <a:t>16</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p:cNvGrpSpPr/>
          <p:nvPr/>
        </p:nvGrpSpPr>
        <p:grpSpPr>
          <a:xfrm>
            <a:off x="1527114" y="1905000"/>
            <a:ext cx="6397686" cy="1893332"/>
            <a:chOff x="1527114" y="1905000"/>
            <a:chExt cx="6397686" cy="1893332"/>
          </a:xfrm>
        </p:grpSpPr>
        <p:sp>
          <p:nvSpPr>
            <p:cNvPr id="142" name="TextBox 141"/>
            <p:cNvSpPr txBox="1"/>
            <p:nvPr/>
          </p:nvSpPr>
          <p:spPr>
            <a:xfrm>
              <a:off x="5638800" y="1905000"/>
              <a:ext cx="301686" cy="369332"/>
            </a:xfrm>
            <a:prstGeom prst="rect">
              <a:avLst/>
            </a:prstGeom>
            <a:noFill/>
          </p:spPr>
          <p:txBody>
            <a:bodyPr wrap="none" rtlCol="0">
              <a:spAutoFit/>
            </a:bodyPr>
            <a:lstStyle/>
            <a:p>
              <a:r>
                <a:rPr lang="en-US" dirty="0"/>
                <a:t>5</a:t>
              </a:r>
            </a:p>
          </p:txBody>
        </p:sp>
        <p:sp>
          <p:nvSpPr>
            <p:cNvPr id="143" name="TextBox 142"/>
            <p:cNvSpPr txBox="1"/>
            <p:nvPr/>
          </p:nvSpPr>
          <p:spPr>
            <a:xfrm>
              <a:off x="3508314" y="1916668"/>
              <a:ext cx="301686" cy="369332"/>
            </a:xfrm>
            <a:prstGeom prst="rect">
              <a:avLst/>
            </a:prstGeom>
            <a:noFill/>
          </p:spPr>
          <p:txBody>
            <a:bodyPr wrap="none" rtlCol="0">
              <a:spAutoFit/>
            </a:bodyPr>
            <a:lstStyle/>
            <a:p>
              <a:r>
                <a:rPr lang="en-US" dirty="0" smtClean="0"/>
                <a:t>6</a:t>
              </a:r>
              <a:endParaRPr lang="en-US" dirty="0"/>
            </a:p>
          </p:txBody>
        </p:sp>
        <p:sp>
          <p:nvSpPr>
            <p:cNvPr id="144" name="TextBox 143"/>
            <p:cNvSpPr txBox="1"/>
            <p:nvPr/>
          </p:nvSpPr>
          <p:spPr>
            <a:xfrm>
              <a:off x="7010400" y="2602468"/>
              <a:ext cx="301686" cy="369332"/>
            </a:xfrm>
            <a:prstGeom prst="rect">
              <a:avLst/>
            </a:prstGeom>
            <a:noFill/>
          </p:spPr>
          <p:txBody>
            <a:bodyPr wrap="none" rtlCol="0">
              <a:spAutoFit/>
            </a:bodyPr>
            <a:lstStyle/>
            <a:p>
              <a:r>
                <a:rPr lang="en-US" dirty="0" smtClean="0"/>
                <a:t>2</a:t>
              </a:r>
              <a:endParaRPr lang="en-US" dirty="0"/>
            </a:p>
          </p:txBody>
        </p:sp>
        <p:sp>
          <p:nvSpPr>
            <p:cNvPr id="145" name="TextBox 144"/>
            <p:cNvSpPr txBox="1"/>
            <p:nvPr/>
          </p:nvSpPr>
          <p:spPr>
            <a:xfrm>
              <a:off x="7623114" y="3364468"/>
              <a:ext cx="301686" cy="369332"/>
            </a:xfrm>
            <a:prstGeom prst="rect">
              <a:avLst/>
            </a:prstGeom>
            <a:noFill/>
          </p:spPr>
          <p:txBody>
            <a:bodyPr wrap="none" rtlCol="0">
              <a:spAutoFit/>
            </a:bodyPr>
            <a:lstStyle/>
            <a:p>
              <a:r>
                <a:rPr lang="en-US" dirty="0" smtClean="0"/>
                <a:t>2</a:t>
              </a:r>
              <a:endParaRPr lang="en-US" dirty="0"/>
            </a:p>
          </p:txBody>
        </p:sp>
        <p:sp>
          <p:nvSpPr>
            <p:cNvPr id="146" name="TextBox 145"/>
            <p:cNvSpPr txBox="1"/>
            <p:nvPr/>
          </p:nvSpPr>
          <p:spPr>
            <a:xfrm>
              <a:off x="2209800" y="2590800"/>
              <a:ext cx="301686" cy="369332"/>
            </a:xfrm>
            <a:prstGeom prst="rect">
              <a:avLst/>
            </a:prstGeom>
            <a:noFill/>
          </p:spPr>
          <p:txBody>
            <a:bodyPr wrap="none" rtlCol="0">
              <a:spAutoFit/>
            </a:bodyPr>
            <a:lstStyle/>
            <a:p>
              <a:r>
                <a:rPr lang="en-US" dirty="0" smtClean="0"/>
                <a:t>3</a:t>
              </a:r>
              <a:endParaRPr lang="en-US" dirty="0"/>
            </a:p>
          </p:txBody>
        </p:sp>
        <p:sp>
          <p:nvSpPr>
            <p:cNvPr id="147" name="TextBox 146"/>
            <p:cNvSpPr txBox="1"/>
            <p:nvPr/>
          </p:nvSpPr>
          <p:spPr>
            <a:xfrm>
              <a:off x="3276600" y="2667000"/>
              <a:ext cx="30168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276600" y="3364468"/>
              <a:ext cx="301686" cy="369332"/>
            </a:xfrm>
            <a:prstGeom prst="rect">
              <a:avLst/>
            </a:prstGeom>
            <a:noFill/>
          </p:spPr>
          <p:txBody>
            <a:bodyPr wrap="none" rtlCol="0">
              <a:spAutoFit/>
            </a:bodyPr>
            <a:lstStyle/>
            <a:p>
              <a:r>
                <a:rPr lang="en-US" dirty="0" smtClean="0"/>
                <a:t>6</a:t>
              </a:r>
              <a:endParaRPr lang="en-US" dirty="0"/>
            </a:p>
          </p:txBody>
        </p:sp>
        <p:sp>
          <p:nvSpPr>
            <p:cNvPr id="149" name="TextBox 148"/>
            <p:cNvSpPr txBox="1"/>
            <p:nvPr/>
          </p:nvSpPr>
          <p:spPr>
            <a:xfrm>
              <a:off x="1527114" y="3352800"/>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2212914" y="3429000"/>
              <a:ext cx="301686" cy="369332"/>
            </a:xfrm>
            <a:prstGeom prst="rect">
              <a:avLst/>
            </a:prstGeom>
            <a:noFill/>
          </p:spPr>
          <p:txBody>
            <a:bodyPr wrap="none" rtlCol="0">
              <a:spAutoFit/>
            </a:bodyPr>
            <a:lstStyle/>
            <a:p>
              <a:r>
                <a:rPr lang="en-US" dirty="0"/>
                <a:t>1</a:t>
              </a:r>
            </a:p>
          </p:txBody>
        </p:sp>
        <p:sp>
          <p:nvSpPr>
            <p:cNvPr id="151" name="TextBox 150"/>
            <p:cNvSpPr txBox="1"/>
            <p:nvPr/>
          </p:nvSpPr>
          <p:spPr>
            <a:xfrm>
              <a:off x="4038600" y="3364468"/>
              <a:ext cx="301686" cy="369332"/>
            </a:xfrm>
            <a:prstGeom prst="rect">
              <a:avLst/>
            </a:prstGeom>
            <a:noFill/>
          </p:spPr>
          <p:txBody>
            <a:bodyPr wrap="none" rtlCol="0">
              <a:spAutoFit/>
            </a:bodyPr>
            <a:lstStyle/>
            <a:p>
              <a:r>
                <a:rPr lang="en-US" dirty="0" smtClean="0"/>
                <a:t>2</a:t>
              </a:r>
              <a:endParaRPr lang="en-US" dirty="0"/>
            </a:p>
          </p:txBody>
        </p:sp>
        <p:sp>
          <p:nvSpPr>
            <p:cNvPr id="152" name="TextBox 151"/>
            <p:cNvSpPr txBox="1"/>
            <p:nvPr/>
          </p:nvSpPr>
          <p:spPr>
            <a:xfrm>
              <a:off x="5184714" y="3352800"/>
              <a:ext cx="301686" cy="369332"/>
            </a:xfrm>
            <a:prstGeom prst="rect">
              <a:avLst/>
            </a:prstGeom>
            <a:noFill/>
          </p:spPr>
          <p:txBody>
            <a:bodyPr wrap="none" rtlCol="0">
              <a:spAutoFit/>
            </a:bodyPr>
            <a:lstStyle/>
            <a:p>
              <a:r>
                <a:rPr lang="en-US" dirty="0"/>
                <a:t>1</a:t>
              </a:r>
            </a:p>
          </p:txBody>
        </p:sp>
        <p:sp>
          <p:nvSpPr>
            <p:cNvPr id="153" name="TextBox 152"/>
            <p:cNvSpPr txBox="1"/>
            <p:nvPr/>
          </p:nvSpPr>
          <p:spPr>
            <a:xfrm>
              <a:off x="5791200" y="2602468"/>
              <a:ext cx="301686" cy="369332"/>
            </a:xfrm>
            <a:prstGeom prst="rect">
              <a:avLst/>
            </a:prstGeom>
            <a:noFill/>
          </p:spPr>
          <p:txBody>
            <a:bodyPr wrap="none" rtlCol="0">
              <a:spAutoFit/>
            </a:bodyPr>
            <a:lstStyle/>
            <a:p>
              <a:r>
                <a:rPr lang="en-US" dirty="0"/>
                <a:t>4</a:t>
              </a:r>
            </a:p>
          </p:txBody>
        </p:sp>
        <p:sp>
          <p:nvSpPr>
            <p:cNvPr id="154" name="TextBox 153"/>
            <p:cNvSpPr txBox="1"/>
            <p:nvPr/>
          </p:nvSpPr>
          <p:spPr>
            <a:xfrm>
              <a:off x="5867400" y="3429000"/>
              <a:ext cx="301686" cy="369332"/>
            </a:xfrm>
            <a:prstGeom prst="rect">
              <a:avLst/>
            </a:prstGeom>
            <a:noFill/>
          </p:spPr>
          <p:txBody>
            <a:bodyPr wrap="none" rtlCol="0">
              <a:spAutoFit/>
            </a:bodyPr>
            <a:lstStyle/>
            <a:p>
              <a:r>
                <a:rPr lang="en-US" dirty="0" smtClean="0"/>
                <a:t>2</a:t>
              </a:r>
              <a:endParaRPr lang="en-US" dirty="0"/>
            </a:p>
          </p:txBody>
        </p:sp>
        <p:sp>
          <p:nvSpPr>
            <p:cNvPr id="155" name="TextBox 154"/>
            <p:cNvSpPr txBox="1"/>
            <p:nvPr/>
          </p:nvSpPr>
          <p:spPr>
            <a:xfrm>
              <a:off x="6937314" y="3364468"/>
              <a:ext cx="301686" cy="369332"/>
            </a:xfrm>
            <a:prstGeom prst="rect">
              <a:avLst/>
            </a:prstGeom>
            <a:noFill/>
          </p:spPr>
          <p:txBody>
            <a:bodyPr wrap="none" rtlCol="0">
              <a:spAutoFit/>
            </a:bodyPr>
            <a:lstStyle/>
            <a:p>
              <a:r>
                <a:rPr lang="en-US" dirty="0" smtClean="0"/>
                <a:t>3</a:t>
              </a:r>
              <a:endParaRPr lang="en-US" dirty="0"/>
            </a:p>
          </p:txBody>
        </p:sp>
      </p:grpSp>
      <p:sp>
        <p:nvSpPr>
          <p:cNvPr id="156" name="TextBox 155"/>
          <p:cNvSpPr txBox="1"/>
          <p:nvPr/>
        </p:nvSpPr>
        <p:spPr>
          <a:xfrm>
            <a:off x="609600" y="4278868"/>
            <a:ext cx="7486858" cy="369332"/>
          </a:xfrm>
          <a:prstGeom prst="rect">
            <a:avLst/>
          </a:prstGeom>
          <a:noFill/>
        </p:spPr>
        <p:txBody>
          <a:bodyPr wrap="none" rtlCol="0">
            <a:spAutoFit/>
          </a:bodyPr>
          <a:lstStyle/>
          <a:p>
            <a:r>
              <a:rPr lang="en-US" dirty="0" smtClean="0"/>
              <a:t> </a:t>
            </a:r>
            <a:r>
              <a:rPr lang="en-US" b="1" dirty="0" smtClean="0"/>
              <a:t>Delay</a:t>
            </a:r>
            <a:r>
              <a:rPr lang="en-US" dirty="0" smtClean="0"/>
              <a:t>  </a:t>
            </a:r>
            <a:r>
              <a:rPr lang="en-US" b="1" dirty="0" smtClean="0">
                <a:solidFill>
                  <a:srgbClr val="002060"/>
                </a:solidFill>
              </a:rPr>
              <a:t>11             10            14               10            10            11               10             9</a:t>
            </a:r>
            <a:endParaRPr lang="en-US" b="1" dirty="0">
              <a:solidFill>
                <a:srgbClr val="002060"/>
              </a:solidFill>
            </a:endParaRPr>
          </a:p>
        </p:txBody>
      </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p:grpSp>
        <p:nvGrpSpPr>
          <p:cNvPr id="28" name="Group 27"/>
          <p:cNvGrpSpPr/>
          <p:nvPr/>
        </p:nvGrpSpPr>
        <p:grpSpPr>
          <a:xfrm>
            <a:off x="2927163" y="1905000"/>
            <a:ext cx="1644837" cy="1981200"/>
            <a:chOff x="2927163" y="1905000"/>
            <a:chExt cx="1644837" cy="1981200"/>
          </a:xfrm>
        </p:grpSpPr>
        <p:cxnSp>
          <p:nvCxnSpPr>
            <p:cNvPr id="6" name="Straight Connector 5"/>
            <p:cNvCxnSpPr>
              <a:stCxn id="140" idx="2"/>
              <a:endCxn id="121" idx="6"/>
            </p:cNvCxnSpPr>
            <p:nvPr/>
          </p:nvCxnSpPr>
          <p:spPr>
            <a:xfrm flipH="1">
              <a:off x="2971800" y="1905000"/>
              <a:ext cx="1600200" cy="6096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18" idx="1"/>
              <a:endCxn id="121" idx="5"/>
            </p:cNvCxnSpPr>
            <p:nvPr/>
          </p:nvCxnSpPr>
          <p:spPr>
            <a:xfrm flipH="1" flipV="1">
              <a:off x="2927163" y="2622363"/>
              <a:ext cx="775074" cy="54647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8" idx="3"/>
            </p:cNvCxnSpPr>
            <p:nvPr/>
          </p:nvCxnSpPr>
          <p:spPr>
            <a:xfrm flipH="1">
              <a:off x="3352801" y="3384363"/>
              <a:ext cx="349436" cy="50183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152400" y="5345668"/>
            <a:ext cx="8046883" cy="369332"/>
          </a:xfrm>
          <a:prstGeom prst="rect">
            <a:avLst/>
          </a:prstGeom>
          <a:noFill/>
        </p:spPr>
        <p:txBody>
          <a:bodyPr wrap="none" rtlCol="0">
            <a:spAutoFit/>
          </a:bodyPr>
          <a:lstStyle/>
          <a:p>
            <a:r>
              <a:rPr lang="en-US" dirty="0" smtClean="0"/>
              <a:t> </a:t>
            </a:r>
            <a:r>
              <a:rPr lang="en-US" dirty="0" smtClean="0">
                <a:solidFill>
                  <a:srgbClr val="C00000"/>
                </a:solidFill>
              </a:rPr>
              <a:t>New</a:t>
            </a:r>
            <a:r>
              <a:rPr lang="en-US" dirty="0" smtClean="0"/>
              <a:t> </a:t>
            </a:r>
            <a:r>
              <a:rPr lang="en-US" b="1" dirty="0" smtClean="0"/>
              <a:t>Delay</a:t>
            </a:r>
            <a:r>
              <a:rPr lang="en-US" dirty="0" smtClean="0"/>
              <a:t>  </a:t>
            </a:r>
            <a:r>
              <a:rPr lang="en-US" b="1" dirty="0" smtClean="0">
                <a:solidFill>
                  <a:srgbClr val="002060"/>
                </a:solidFill>
              </a:rPr>
              <a:t>14             14            14               14            14            14               14             14</a:t>
            </a:r>
            <a:endParaRPr lang="en-US" b="1" dirty="0">
              <a:solidFill>
                <a:srgbClr val="002060"/>
              </a:solidFill>
            </a:endParaRPr>
          </a:p>
        </p:txBody>
      </p:sp>
      <p:sp>
        <p:nvSpPr>
          <p:cNvPr id="35" name="Down Arrow 34"/>
          <p:cNvSpPr/>
          <p:nvPr/>
        </p:nvSpPr>
        <p:spPr>
          <a:xfrm>
            <a:off x="3962400" y="4832866"/>
            <a:ext cx="1293843" cy="424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812498" y="3364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0" name="TextBox 79"/>
          <p:cNvSpPr txBox="1"/>
          <p:nvPr/>
        </p:nvSpPr>
        <p:spPr>
          <a:xfrm>
            <a:off x="5297898" y="3364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2" name="TextBox 81"/>
          <p:cNvSpPr txBox="1"/>
          <p:nvPr/>
        </p:nvSpPr>
        <p:spPr>
          <a:xfrm>
            <a:off x="4154898" y="3352800"/>
            <a:ext cx="417102" cy="369332"/>
          </a:xfrm>
          <a:prstGeom prst="rect">
            <a:avLst/>
          </a:prstGeom>
          <a:noFill/>
        </p:spPr>
        <p:txBody>
          <a:bodyPr wrap="none" rtlCol="0">
            <a:spAutoFit/>
          </a:bodyPr>
          <a:lstStyle/>
          <a:p>
            <a:r>
              <a:rPr lang="en-US" dirty="0" smtClean="0">
                <a:solidFill>
                  <a:srgbClr val="C00000"/>
                </a:solidFill>
              </a:rPr>
              <a:t>+4</a:t>
            </a:r>
            <a:endParaRPr lang="en-US" dirty="0"/>
          </a:p>
        </p:txBody>
      </p:sp>
      <p:sp>
        <p:nvSpPr>
          <p:cNvPr id="83" name="TextBox 82"/>
          <p:cNvSpPr txBox="1"/>
          <p:nvPr/>
        </p:nvSpPr>
        <p:spPr>
          <a:xfrm>
            <a:off x="2362200" y="3429000"/>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4" name="TextBox 83"/>
          <p:cNvSpPr txBox="1"/>
          <p:nvPr/>
        </p:nvSpPr>
        <p:spPr>
          <a:xfrm>
            <a:off x="2362200" y="2602468"/>
            <a:ext cx="417102" cy="369332"/>
          </a:xfrm>
          <a:prstGeom prst="rect">
            <a:avLst/>
          </a:prstGeom>
          <a:noFill/>
        </p:spPr>
        <p:txBody>
          <a:bodyPr wrap="none" rtlCol="0">
            <a:spAutoFit/>
          </a:bodyPr>
          <a:lstStyle/>
          <a:p>
            <a:r>
              <a:rPr lang="en-US" dirty="0" smtClean="0">
                <a:solidFill>
                  <a:srgbClr val="C00000"/>
                </a:solidFill>
              </a:rPr>
              <a:t>+3</a:t>
            </a:r>
            <a:endParaRPr lang="en-US" dirty="0"/>
          </a:p>
        </p:txBody>
      </p:sp>
      <p:sp>
        <p:nvSpPr>
          <p:cNvPr id="87" name="TextBox 86"/>
          <p:cNvSpPr txBox="1"/>
          <p:nvPr/>
        </p:nvSpPr>
        <p:spPr>
          <a:xfrm>
            <a:off x="5831298" y="1905000"/>
            <a:ext cx="417102" cy="369332"/>
          </a:xfrm>
          <a:prstGeom prst="rect">
            <a:avLst/>
          </a:prstGeom>
          <a:noFill/>
        </p:spPr>
        <p:txBody>
          <a:bodyPr wrap="none" rtlCol="0">
            <a:spAutoFit/>
          </a:bodyPr>
          <a:lstStyle/>
          <a:p>
            <a:r>
              <a:rPr lang="en-US" dirty="0" smtClean="0">
                <a:solidFill>
                  <a:srgbClr val="C00000"/>
                </a:solidFill>
              </a:rPr>
              <a:t>+3</a:t>
            </a:r>
            <a:endParaRPr lang="en-US" dirty="0"/>
          </a:p>
        </p:txBody>
      </p:sp>
      <p:sp>
        <p:nvSpPr>
          <p:cNvPr id="88" name="TextBox 87"/>
          <p:cNvSpPr txBox="1"/>
          <p:nvPr/>
        </p:nvSpPr>
        <p:spPr>
          <a:xfrm>
            <a:off x="7239000" y="2602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Tree>
    <p:extLst>
      <p:ext uri="{BB962C8B-B14F-4D97-AF65-F5344CB8AC3E}">
        <p14:creationId xmlns:p14="http://schemas.microsoft.com/office/powerpoint/2010/main" val="10433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1000"/>
                                        <p:tgtEl>
                                          <p:spTgt spid="79"/>
                                        </p:tgtEl>
                                      </p:cBhvr>
                                    </p:animEffect>
                                    <p:anim calcmode="lin" valueType="num">
                                      <p:cBhvr>
                                        <p:cTn id="15" dur="1000" fill="hold"/>
                                        <p:tgtEl>
                                          <p:spTgt spid="79"/>
                                        </p:tgtEl>
                                        <p:attrNameLst>
                                          <p:attrName>ppt_x</p:attrName>
                                        </p:attrNameLst>
                                      </p:cBhvr>
                                      <p:tavLst>
                                        <p:tav tm="0">
                                          <p:val>
                                            <p:strVal val="#ppt_x"/>
                                          </p:val>
                                        </p:tav>
                                        <p:tav tm="100000">
                                          <p:val>
                                            <p:strVal val="#ppt_x"/>
                                          </p:val>
                                        </p:tav>
                                      </p:tavLst>
                                    </p:anim>
                                    <p:anim calcmode="lin" valueType="num">
                                      <p:cBhvr>
                                        <p:cTn id="16"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1000"/>
                                        <p:tgtEl>
                                          <p:spTgt spid="80"/>
                                        </p:tgtEl>
                                      </p:cBhvr>
                                    </p:animEffect>
                                    <p:anim calcmode="lin" valueType="num">
                                      <p:cBhvr>
                                        <p:cTn id="22" dur="1000" fill="hold"/>
                                        <p:tgtEl>
                                          <p:spTgt spid="80"/>
                                        </p:tgtEl>
                                        <p:attrNameLst>
                                          <p:attrName>ppt_x</p:attrName>
                                        </p:attrNameLst>
                                      </p:cBhvr>
                                      <p:tavLst>
                                        <p:tav tm="0">
                                          <p:val>
                                            <p:strVal val="#ppt_x"/>
                                          </p:val>
                                        </p:tav>
                                        <p:tav tm="100000">
                                          <p:val>
                                            <p:strVal val="#ppt_x"/>
                                          </p:val>
                                        </p:tav>
                                      </p:tavLst>
                                    </p:anim>
                                    <p:anim calcmode="lin" valueType="num">
                                      <p:cBhvr>
                                        <p:cTn id="2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1000"/>
                                        <p:tgtEl>
                                          <p:spTgt spid="83"/>
                                        </p:tgtEl>
                                      </p:cBhvr>
                                    </p:animEffect>
                                    <p:anim calcmode="lin" valueType="num">
                                      <p:cBhvr>
                                        <p:cTn id="36" dur="1000" fill="hold"/>
                                        <p:tgtEl>
                                          <p:spTgt spid="83"/>
                                        </p:tgtEl>
                                        <p:attrNameLst>
                                          <p:attrName>ppt_x</p:attrName>
                                        </p:attrNameLst>
                                      </p:cBhvr>
                                      <p:tavLst>
                                        <p:tav tm="0">
                                          <p:val>
                                            <p:strVal val="#ppt_x"/>
                                          </p:val>
                                        </p:tav>
                                        <p:tav tm="100000">
                                          <p:val>
                                            <p:strVal val="#ppt_x"/>
                                          </p:val>
                                        </p:tav>
                                      </p:tavLst>
                                    </p:anim>
                                    <p:anim calcmode="lin" valueType="num">
                                      <p:cBhvr>
                                        <p:cTn id="3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1000"/>
                                        <p:tgtEl>
                                          <p:spTgt spid="88"/>
                                        </p:tgtEl>
                                      </p:cBhvr>
                                    </p:animEffect>
                                    <p:anim calcmode="lin" valueType="num">
                                      <p:cBhvr>
                                        <p:cTn id="43" dur="1000" fill="hold"/>
                                        <p:tgtEl>
                                          <p:spTgt spid="88"/>
                                        </p:tgtEl>
                                        <p:attrNameLst>
                                          <p:attrName>ppt_x</p:attrName>
                                        </p:attrNameLst>
                                      </p:cBhvr>
                                      <p:tavLst>
                                        <p:tav tm="0">
                                          <p:val>
                                            <p:strVal val="#ppt_x"/>
                                          </p:val>
                                        </p:tav>
                                        <p:tav tm="100000">
                                          <p:val>
                                            <p:strVal val="#ppt_x"/>
                                          </p:val>
                                        </p:tav>
                                      </p:tavLst>
                                    </p:anim>
                                    <p:anim calcmode="lin" valueType="num">
                                      <p:cBhvr>
                                        <p:cTn id="4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1000"/>
                                        <p:tgtEl>
                                          <p:spTgt spid="87"/>
                                        </p:tgtEl>
                                      </p:cBhvr>
                                    </p:animEffect>
                                    <p:anim calcmode="lin" valueType="num">
                                      <p:cBhvr>
                                        <p:cTn id="57" dur="1000" fill="hold"/>
                                        <p:tgtEl>
                                          <p:spTgt spid="87"/>
                                        </p:tgtEl>
                                        <p:attrNameLst>
                                          <p:attrName>ppt_x</p:attrName>
                                        </p:attrNameLst>
                                      </p:cBhvr>
                                      <p:tavLst>
                                        <p:tav tm="0">
                                          <p:val>
                                            <p:strVal val="#ppt_x"/>
                                          </p:val>
                                        </p:tav>
                                        <p:tav tm="100000">
                                          <p:val>
                                            <p:strVal val="#ppt_x"/>
                                          </p:val>
                                        </p:tav>
                                      </p:tavLst>
                                    </p:anim>
                                    <p:anim calcmode="lin" valueType="num">
                                      <p:cBhvr>
                                        <p:cTn id="58"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wipe(left)">
                                      <p:cBhvr>
                                        <p:cTn id="68" dur="20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2">
                                            <p:txEl>
                                              <p:pRg st="12" end="12"/>
                                            </p:txEl>
                                          </p:spTgt>
                                        </p:tgtEl>
                                        <p:attrNameLst>
                                          <p:attrName>style.visibility</p:attrName>
                                        </p:attrNameLst>
                                      </p:cBhvr>
                                      <p:to>
                                        <p:strVal val="visible"/>
                                      </p:to>
                                    </p:set>
                                    <p:animEffect transition="in" filter="fade">
                                      <p:cBhvr>
                                        <p:cTn id="73" dur="500"/>
                                        <p:tgtEl>
                                          <p:spTgt spid="5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build="p"/>
      <p:bldP spid="86" grpId="0"/>
      <p:bldP spid="35" grpId="0" animBg="1"/>
      <p:bldP spid="79" grpId="0"/>
      <p:bldP spid="80" grpId="0"/>
      <p:bldP spid="82" grpId="0"/>
      <p:bldP spid="83" grpId="0"/>
      <p:bldP spid="84" grpId="0"/>
      <p:bldP spid="87" grpId="0"/>
      <p:bldP spid="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b="1" dirty="0" smtClean="0"/>
              <a:t>Efficient </a:t>
            </a:r>
            <a:r>
              <a:rPr lang="en-US" sz="3600" b="1" dirty="0" smtClean="0">
                <a:solidFill>
                  <a:srgbClr val="7030A0"/>
                </a:solidFill>
              </a:rPr>
              <a:t>implementation</a:t>
            </a:r>
            <a:r>
              <a:rPr lang="en-US" sz="3600" b="1" dirty="0" smtClean="0"/>
              <a:t> of the algorithm</a:t>
            </a:r>
            <a:endParaRPr lang="en-US" sz="3600" b="1"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pPr marL="0" indent="0">
                  <a:buNone/>
                </a:pPr>
                <a:endParaRPr lang="en-US" sz="2000" b="1" dirty="0" smtClean="0"/>
              </a:p>
              <a:p>
                <a:pPr marL="0" indent="0">
                  <a:buNone/>
                </a:pPr>
                <a:r>
                  <a:rPr lang="en-US" sz="2000" b="1" dirty="0" smtClean="0"/>
                  <a:t>Note :</a:t>
                </a:r>
                <a:r>
                  <a:rPr lang="en-US" sz="2000" dirty="0"/>
                  <a:t> </a:t>
                </a:r>
                <a:r>
                  <a:rPr lang="en-US" sz="2000" dirty="0" smtClean="0"/>
                  <a:t>Computing </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𝑳</m:t>
                        </m:r>
                      </m:sub>
                    </m:sSub>
                    <m:d>
                      <m:dPr>
                        <m:ctrlPr>
                          <a:rPr lang="en-US" sz="2000" b="1" i="1" dirty="0" smtClean="0">
                            <a:solidFill>
                              <a:schemeClr val="tx1"/>
                            </a:solidFill>
                            <a:latin typeface="Cambria Math"/>
                          </a:rPr>
                        </m:ctrlPr>
                      </m:dPr>
                      <m:e>
                        <m:r>
                          <a:rPr lang="en-US" sz="2000" b="1" i="1" dirty="0" smtClean="0">
                            <a:solidFill>
                              <a:srgbClr val="0070C0"/>
                            </a:solidFill>
                            <a:latin typeface="Cambria Math"/>
                          </a:rPr>
                          <m:t>𝒖</m:t>
                        </m:r>
                      </m:e>
                    </m:d>
                  </m:oMath>
                </a14:m>
                <a:r>
                  <a:rPr lang="en-US" sz="2000" dirty="0" smtClean="0"/>
                  <a:t> and </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𝑹</m:t>
                        </m:r>
                      </m:sub>
                    </m:sSub>
                    <m:r>
                      <a:rPr lang="en-US" sz="2000" b="1" i="1" dirty="0">
                        <a:latin typeface="Cambria Math"/>
                      </a:rPr>
                      <m:t>(</m:t>
                    </m:r>
                    <m:r>
                      <a:rPr lang="en-US" sz="2000" b="1" i="1" dirty="0">
                        <a:solidFill>
                          <a:srgbClr val="0070C0"/>
                        </a:solidFill>
                        <a:latin typeface="Cambria Math"/>
                      </a:rPr>
                      <m:t>𝒖</m:t>
                    </m:r>
                    <m:r>
                      <a:rPr lang="en-US" sz="2000" b="1" i="1" dirty="0">
                        <a:latin typeface="Cambria Math"/>
                      </a:rPr>
                      <m:t>)</m:t>
                    </m:r>
                  </m:oMath>
                </a14:m>
                <a:r>
                  <a:rPr lang="en-US" sz="2000" dirty="0" smtClean="0"/>
                  <a:t> separately for each </a:t>
                </a:r>
                <a14:m>
                  <m:oMath xmlns:m="http://schemas.openxmlformats.org/officeDocument/2006/math">
                    <m:r>
                      <a:rPr lang="en-US" sz="2000" b="1" i="1" dirty="0">
                        <a:solidFill>
                          <a:srgbClr val="0070C0"/>
                        </a:solidFill>
                        <a:latin typeface="Cambria Math"/>
                      </a:rPr>
                      <m:t>𝒖</m:t>
                    </m:r>
                  </m:oMath>
                </a14:m>
                <a:r>
                  <a:rPr lang="en-US" sz="2000" dirty="0" smtClean="0"/>
                  <a:t>  takes a lot of time. </a:t>
                </a:r>
              </a:p>
              <a:p>
                <a:pPr marL="0" indent="0">
                  <a:buNone/>
                </a:pPr>
                <a:endParaRPr lang="en-US" sz="2000" dirty="0"/>
              </a:p>
              <a:p>
                <a:pPr marL="0" indent="0">
                  <a:buNone/>
                </a:pPr>
                <a:r>
                  <a:rPr lang="en-US" sz="2000" b="1" dirty="0" smtClean="0">
                    <a:solidFill>
                      <a:srgbClr val="7030A0"/>
                    </a:solidFill>
                  </a:rPr>
                  <a:t>Idea</a:t>
                </a:r>
                <a:r>
                  <a:rPr lang="en-US" sz="2000" dirty="0" smtClean="0"/>
                  <a:t>: There is a recursive formulation underlying </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𝑳</m:t>
                        </m:r>
                      </m:sub>
                    </m:sSub>
                    <m:d>
                      <m:dPr>
                        <m:ctrlPr>
                          <a:rPr lang="en-US" sz="2000" b="1" i="1" dirty="0">
                            <a:latin typeface="Cambria Math"/>
                          </a:rPr>
                        </m:ctrlPr>
                      </m:dPr>
                      <m:e>
                        <m:r>
                          <a:rPr lang="en-US" sz="2000" b="1" i="1" dirty="0">
                            <a:solidFill>
                              <a:srgbClr val="0070C0"/>
                            </a:solidFill>
                            <a:latin typeface="Cambria Math"/>
                          </a:rPr>
                          <m:t>𝒖</m:t>
                        </m:r>
                      </m:e>
                    </m:d>
                  </m:oMath>
                </a14:m>
                <a:r>
                  <a:rPr lang="en-US" sz="2000" dirty="0" smtClean="0"/>
                  <a:t> and </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𝑹</m:t>
                        </m:r>
                      </m:sub>
                    </m:sSub>
                    <m:d>
                      <m:dPr>
                        <m:ctrlPr>
                          <a:rPr lang="en-US" sz="2000" b="1" i="1" dirty="0">
                            <a:latin typeface="Cambria Math"/>
                          </a:rPr>
                        </m:ctrlPr>
                      </m:dPr>
                      <m:e>
                        <m:r>
                          <a:rPr lang="en-US" sz="2000" b="1" i="1" dirty="0">
                            <a:solidFill>
                              <a:srgbClr val="0070C0"/>
                            </a:solidFill>
                            <a:latin typeface="Cambria Math"/>
                          </a:rPr>
                          <m:t>𝒖</m:t>
                        </m:r>
                      </m:e>
                    </m:d>
                  </m:oMath>
                </a14:m>
                <a:r>
                  <a:rPr lang="en-US" sz="2000" dirty="0" smtClean="0"/>
                  <a:t>.</a:t>
                </a:r>
              </a:p>
              <a:p>
                <a:pPr marL="0" indent="0">
                  <a:buNone/>
                </a:pPr>
                <a:endParaRPr lang="en-US" sz="2000" dirty="0"/>
              </a:p>
              <a:p>
                <a:pPr marL="0" indent="0">
                  <a:buNone/>
                </a:pPr>
                <a:r>
                  <a:rPr lang="en-US" sz="2000" dirty="0" smtClean="0">
                    <a:sym typeface="Wingdings" pitchFamily="2" charset="2"/>
                  </a:rPr>
                  <a:t></a:t>
                </a:r>
                <a:r>
                  <a:rPr lang="en-US" sz="2000" dirty="0" smtClean="0"/>
                  <a:t>We should design a recursive algorithm for doing the delay enhancement at each node. </a:t>
                </a:r>
              </a:p>
              <a:p>
                <a:pPr marL="0" indent="0">
                  <a:buNone/>
                </a:pPr>
                <a:endParaRPr lang="en-US" sz="2000" dirty="0"/>
              </a:p>
              <a:p>
                <a:pPr marL="0" indent="0">
                  <a:buNone/>
                </a:pPr>
                <a:r>
                  <a:rPr lang="en-US" sz="2000" dirty="0" smtClean="0"/>
                  <a:t>This algorithm is described on the following slide.</a:t>
                </a: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27</a:t>
            </a:fld>
            <a:endParaRPr lang="en-US"/>
          </a:p>
        </p:txBody>
      </p:sp>
    </p:spTree>
    <p:extLst>
      <p:ext uri="{BB962C8B-B14F-4D97-AF65-F5344CB8AC3E}">
        <p14:creationId xmlns:p14="http://schemas.microsoft.com/office/powerpoint/2010/main" val="1289648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pPr marL="0" indent="0"/>
                <a:r>
                  <a:rPr lang="en-US" sz="3600" b="1" dirty="0">
                    <a:solidFill>
                      <a:srgbClr val="7030A0"/>
                    </a:solidFill>
                  </a:rPr>
                  <a:t>Sync</a:t>
                </a:r>
                <a:r>
                  <a:rPr lang="en-US" sz="3600" dirty="0"/>
                  <a:t>(</a:t>
                </a:r>
                <a14:m>
                  <m:oMath xmlns:m="http://schemas.openxmlformats.org/officeDocument/2006/math">
                    <m:r>
                      <m:rPr>
                        <m:nor/>
                      </m:rPr>
                      <a:rPr lang="en-US" sz="3600" b="1" dirty="0">
                        <a:solidFill>
                          <a:srgbClr val="0070C0"/>
                        </a:solidFill>
                        <a:sym typeface="Wingdings" pitchFamily="2" charset="2"/>
                      </a:rPr>
                      <m:t>u</m:t>
                    </m:r>
                  </m:oMath>
                </a14:m>
                <a:r>
                  <a:rPr lang="en-US" sz="3600" dirty="0" smtClean="0"/>
                  <a:t>): </a:t>
                </a:r>
                <a:r>
                  <a:rPr lang="en-US" sz="2800" b="1" dirty="0" smtClean="0"/>
                  <a:t>A synchronization algorithm</a:t>
                </a:r>
                <a:endParaRPr lang="en-US" sz="3600" b="1"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447800"/>
                <a:ext cx="8229600" cy="5257800"/>
              </a:xfrm>
            </p:spPr>
            <p:txBody>
              <a:bodyPr/>
              <a:lstStyle/>
              <a:p>
                <a:pPr marL="0" indent="0">
                  <a:buNone/>
                </a:pPr>
                <a:r>
                  <a:rPr lang="en-US" sz="2000" b="1" dirty="0" smtClean="0">
                    <a:solidFill>
                      <a:srgbClr val="7030A0"/>
                    </a:solidFill>
                  </a:rPr>
                  <a:t>Sync</a:t>
                </a:r>
                <a:r>
                  <a:rPr lang="en-US" sz="2000" dirty="0" smtClean="0"/>
                  <a:t>(</a:t>
                </a:r>
                <a14:m>
                  <m:oMath xmlns:m="http://schemas.openxmlformats.org/officeDocument/2006/math">
                    <m:r>
                      <m:rPr>
                        <m:nor/>
                      </m:rPr>
                      <a:rPr lang="en-US" sz="2000" b="1" dirty="0">
                        <a:solidFill>
                          <a:srgbClr val="0070C0"/>
                        </a:solidFill>
                        <a:sym typeface="Wingdings" pitchFamily="2" charset="2"/>
                      </a:rPr>
                      <m:t>u</m:t>
                    </m:r>
                  </m:oMath>
                </a14:m>
                <a:r>
                  <a:rPr lang="en-US" sz="2000" dirty="0" smtClean="0"/>
                  <a:t>)</a:t>
                </a:r>
              </a:p>
              <a:p>
                <a:pPr marL="0" indent="0">
                  <a:buNone/>
                </a:pPr>
                <a:r>
                  <a:rPr lang="en-US" sz="2000" dirty="0" smtClean="0"/>
                  <a:t>{</a:t>
                </a:r>
                <a:r>
                  <a:rPr lang="en-US" sz="2000" b="1" dirty="0" smtClean="0"/>
                  <a:t>if</a:t>
                </a:r>
                <a:r>
                  <a:rPr lang="en-US" sz="2000" dirty="0" smtClean="0"/>
                  <a:t> (</a:t>
                </a:r>
                <a14:m>
                  <m:oMath xmlns:m="http://schemas.openxmlformats.org/officeDocument/2006/math">
                    <m:r>
                      <m:rPr>
                        <m:nor/>
                      </m:rPr>
                      <a:rPr lang="en-US" sz="2000" b="1" dirty="0">
                        <a:solidFill>
                          <a:srgbClr val="0070C0"/>
                        </a:solidFill>
                        <a:sym typeface="Wingdings" pitchFamily="2" charset="2"/>
                      </a:rPr>
                      <m:t>u</m:t>
                    </m:r>
                  </m:oMath>
                </a14:m>
                <a:r>
                  <a:rPr lang="en-US" sz="2000" b="1" i="1" dirty="0" smtClean="0">
                    <a:solidFill>
                      <a:srgbClr val="7030A0"/>
                    </a:solidFill>
                  </a:rPr>
                  <a:t> </a:t>
                </a:r>
                <a:r>
                  <a:rPr lang="en-US" sz="2000" dirty="0" smtClean="0"/>
                  <a:t>is </a:t>
                </a:r>
                <a:r>
                  <a:rPr lang="en-US" sz="2000" b="1" dirty="0" smtClean="0"/>
                  <a:t>leaf </a:t>
                </a:r>
                <a:r>
                  <a:rPr lang="en-US" sz="2000" dirty="0" smtClean="0"/>
                  <a:t>node) return </a:t>
                </a:r>
                <a14:m>
                  <m:oMath xmlns:m="http://schemas.openxmlformats.org/officeDocument/2006/math">
                    <m:r>
                      <m:rPr>
                        <m:nor/>
                      </m:rPr>
                      <a:rPr lang="en-US" sz="2000" b="1" i="0" dirty="0" smtClean="0">
                        <a:solidFill>
                          <a:srgbClr val="0070C0"/>
                        </a:solidFill>
                        <a:sym typeface="Wingdings" pitchFamily="2" charset="2"/>
                      </a:rPr>
                      <m:t>0</m:t>
                    </m:r>
                  </m:oMath>
                </a14:m>
                <a:r>
                  <a:rPr lang="en-US" sz="2000" dirty="0" smtClean="0"/>
                  <a:t>;</a:t>
                </a:r>
              </a:p>
              <a:p>
                <a:pPr marL="0" indent="0">
                  <a:buNone/>
                </a:pPr>
                <a:r>
                  <a:rPr lang="en-US" sz="2000" b="1" dirty="0" smtClean="0">
                    <a:solidFill>
                      <a:srgbClr val="0070C0"/>
                    </a:solidFill>
                    <a:sym typeface="Wingdings" pitchFamily="2" charset="2"/>
                  </a:rPr>
                  <a:t>    </a:t>
                </a:r>
                <a:r>
                  <a:rPr lang="en-US" sz="2000" b="1" dirty="0" smtClean="0"/>
                  <a:t>else </a:t>
                </a:r>
                <a:r>
                  <a:rPr lang="en-US" sz="2000" b="1" dirty="0" smtClean="0">
                    <a:sym typeface="Wingdings" pitchFamily="2" charset="2"/>
                  </a:rPr>
                  <a:t>{</a:t>
                </a:r>
              </a:p>
              <a:p>
                <a:pPr marL="0" indent="0">
                  <a:buNone/>
                </a:pPr>
                <a:r>
                  <a:rPr lang="en-US" sz="2000" b="1" dirty="0">
                    <a:solidFill>
                      <a:srgbClr val="7030A0"/>
                    </a:solidFill>
                    <a:sym typeface="Wingdings" pitchFamily="2" charset="2"/>
                  </a:rPr>
                  <a:t> </a:t>
                </a:r>
                <a:r>
                  <a:rPr lang="en-US" sz="2000" b="1" dirty="0" smtClean="0">
                    <a:solidFill>
                      <a:srgbClr val="7030A0"/>
                    </a:solidFill>
                    <a:sym typeface="Wingdings" pitchFamily="2" charset="2"/>
                  </a:rPr>
                  <a:t>           </a:t>
                </a:r>
                <a14:m>
                  <m:oMath xmlns:m="http://schemas.openxmlformats.org/officeDocument/2006/math">
                    <m:sSub>
                      <m:sSubPr>
                        <m:ctrlPr>
                          <a:rPr lang="en-US" sz="2000" b="1" i="1" dirty="0" smtClean="0">
                            <a:solidFill>
                              <a:srgbClr val="7030A0"/>
                            </a:solidFill>
                            <a:latin typeface="Cambria Math"/>
                          </a:rPr>
                        </m:ctrlPr>
                      </m:sSubPr>
                      <m:e>
                        <m:r>
                          <a:rPr lang="en-US" sz="2000" b="1" i="1" dirty="0" smtClean="0">
                            <a:solidFill>
                              <a:srgbClr val="7030A0"/>
                            </a:solidFill>
                            <a:latin typeface="Cambria Math"/>
                          </a:rPr>
                          <m:t>𝑫</m:t>
                        </m:r>
                      </m:e>
                      <m:sub>
                        <m:r>
                          <a:rPr lang="en-US" sz="2000" b="1" i="1" dirty="0" smtClean="0">
                            <a:solidFill>
                              <a:srgbClr val="7030A0"/>
                            </a:solidFill>
                            <a:latin typeface="Cambria Math"/>
                          </a:rPr>
                          <m:t>𝑳</m:t>
                        </m:r>
                      </m:sub>
                    </m:sSub>
                  </m:oMath>
                </a14:m>
                <a:r>
                  <a:rPr lang="en-US" sz="2000" b="1" dirty="0" smtClean="0">
                    <a:sym typeface="Wingdings" pitchFamily="2" charset="2"/>
                  </a:rPr>
                  <a:t>                   </a:t>
                </a:r>
                <a:r>
                  <a:rPr lang="en-US" sz="2000" b="1" dirty="0" smtClean="0">
                    <a:solidFill>
                      <a:srgbClr val="C00000"/>
                    </a:solidFill>
                    <a:sym typeface="Wingdings" pitchFamily="2" charset="2"/>
                  </a:rPr>
                  <a:t>?</a:t>
                </a:r>
                <a:r>
                  <a:rPr lang="en-US" sz="2000" b="1" dirty="0" smtClean="0">
                    <a:sym typeface="Wingdings" pitchFamily="2" charset="2"/>
                  </a:rPr>
                  <a:t>             +          </a:t>
                </a:r>
                <a:r>
                  <a:rPr lang="en-US" sz="2000" b="1" dirty="0" smtClean="0">
                    <a:solidFill>
                      <a:srgbClr val="C00000"/>
                    </a:solidFill>
                    <a:sym typeface="Wingdings" pitchFamily="2" charset="2"/>
                  </a:rPr>
                  <a:t>?</a:t>
                </a:r>
                <a:r>
                  <a:rPr lang="en-US" sz="2000" b="1" dirty="0" smtClean="0">
                    <a:sym typeface="Wingdings" pitchFamily="2" charset="2"/>
                  </a:rPr>
                  <a:t>              </a:t>
                </a:r>
                <a:r>
                  <a:rPr lang="en-US" sz="2000" dirty="0" smtClean="0"/>
                  <a:t>;</a:t>
                </a:r>
              </a:p>
              <a:p>
                <a:pPr marL="0" indent="0">
                  <a:buNone/>
                </a:pPr>
                <a:r>
                  <a:rPr lang="en-US" sz="2000" b="1" dirty="0" smtClean="0">
                    <a:solidFill>
                      <a:srgbClr val="7030A0"/>
                    </a:solidFill>
                  </a:rPr>
                  <a:t>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𝑹</m:t>
                        </m:r>
                      </m:sub>
                    </m:sSub>
                  </m:oMath>
                </a14:m>
                <a:r>
                  <a:rPr lang="en-US" sz="2000" b="1" dirty="0">
                    <a:solidFill>
                      <a:srgbClr val="7030A0"/>
                    </a:solidFill>
                    <a:sym typeface="Wingdings" pitchFamily="2" charset="2"/>
                  </a:rPr>
                  <a:t> </a:t>
                </a:r>
                <a:r>
                  <a:rPr lang="en-US" sz="2000" b="1" dirty="0">
                    <a:sym typeface="Wingdings" pitchFamily="2" charset="2"/>
                  </a:rPr>
                  <a:t>  </a:t>
                </a:r>
                <a:r>
                  <a:rPr lang="en-US" sz="2000" b="1" dirty="0">
                    <a:solidFill>
                      <a:srgbClr val="00B050"/>
                    </a:solidFill>
                    <a:sym typeface="Wingdings" pitchFamily="2" charset="2"/>
                  </a:rPr>
                  <a:t>delay</a:t>
                </a:r>
                <a:r>
                  <a:rPr lang="en-US" sz="2000" dirty="0">
                    <a:sym typeface="Wingdings" pitchFamily="2" charset="2"/>
                  </a:rPr>
                  <a:t>(</a:t>
                </a:r>
                <a14:m>
                  <m:oMath xmlns:m="http://schemas.openxmlformats.org/officeDocument/2006/math">
                    <m:r>
                      <m:rPr>
                        <m:nor/>
                      </m:rPr>
                      <a:rPr lang="en-US" sz="2000" b="1" dirty="0">
                        <a:solidFill>
                          <a:srgbClr val="0070C0"/>
                        </a:solidFill>
                        <a:sym typeface="Wingdings" pitchFamily="2" charset="2"/>
                      </a:rPr>
                      <m:t>u</m:t>
                    </m:r>
                    <m:r>
                      <m:rPr>
                        <m:nor/>
                      </m:rPr>
                      <a:rPr lang="en-US" sz="2000" dirty="0">
                        <a:sym typeface="Wingdings" pitchFamily="2" charset="2"/>
                      </a:rPr>
                      <m:t>,</m:t>
                    </m:r>
                    <m:r>
                      <m:rPr>
                        <m:nor/>
                      </m:rPr>
                      <a:rPr lang="en-US" sz="2000" b="1" dirty="0">
                        <a:sym typeface="Wingdings" pitchFamily="2" charset="2"/>
                      </a:rPr>
                      <m:t> </m:t>
                    </m:r>
                    <m:r>
                      <m:rPr>
                        <m:nor/>
                      </m:rPr>
                      <a:rPr lang="en-US" sz="2000" b="1" i="0" dirty="0" smtClean="0">
                        <a:sym typeface="Wingdings" pitchFamily="2" charset="2"/>
                      </a:rPr>
                      <m:t>right</m:t>
                    </m:r>
                    <m:r>
                      <m:rPr>
                        <m:nor/>
                      </m:rPr>
                      <a:rPr lang="en-US" sz="2000" dirty="0">
                        <a:sym typeface="Wingdings" pitchFamily="2" charset="2"/>
                      </a:rPr>
                      <m:t>(</m:t>
                    </m:r>
                    <m:r>
                      <m:rPr>
                        <m:nor/>
                      </m:rPr>
                      <a:rPr lang="en-US" sz="2000" b="1" dirty="0">
                        <a:solidFill>
                          <a:srgbClr val="0070C0"/>
                        </a:solidFill>
                        <a:sym typeface="Wingdings" pitchFamily="2" charset="2"/>
                      </a:rPr>
                      <m:t>u</m:t>
                    </m:r>
                  </m:oMath>
                </a14:m>
                <a:r>
                  <a:rPr lang="en-US" sz="2000" dirty="0">
                    <a:sym typeface="Wingdings" pitchFamily="2" charset="2"/>
                  </a:rPr>
                  <a:t>))</a:t>
                </a:r>
                <a:r>
                  <a:rPr lang="en-US" sz="2000" b="1" dirty="0">
                    <a:sym typeface="Wingdings" pitchFamily="2" charset="2"/>
                  </a:rPr>
                  <a:t> + </a:t>
                </a:r>
                <a:r>
                  <a:rPr lang="en-US" sz="2000" b="1" dirty="0">
                    <a:solidFill>
                      <a:srgbClr val="7030A0"/>
                    </a:solidFill>
                  </a:rPr>
                  <a:t>Sync</a:t>
                </a:r>
                <a:r>
                  <a:rPr lang="en-US" sz="2000" dirty="0"/>
                  <a:t>(</a:t>
                </a:r>
                <a14:m>
                  <m:oMath xmlns:m="http://schemas.openxmlformats.org/officeDocument/2006/math">
                    <m:r>
                      <m:rPr>
                        <m:nor/>
                      </m:rPr>
                      <a:rPr lang="en-US" sz="2000" b="1" i="0" dirty="0" smtClean="0">
                        <a:sym typeface="Wingdings" pitchFamily="2" charset="2"/>
                      </a:rPr>
                      <m:t>right</m:t>
                    </m:r>
                    <m:r>
                      <m:rPr>
                        <m:nor/>
                      </m:rPr>
                      <a:rPr lang="en-US" sz="2000" dirty="0">
                        <a:sym typeface="Wingdings" pitchFamily="2" charset="2"/>
                      </a:rPr>
                      <m:t>(</m:t>
                    </m:r>
                    <m:r>
                      <m:rPr>
                        <m:nor/>
                      </m:rPr>
                      <a:rPr lang="en-US" sz="2000" b="1" dirty="0">
                        <a:solidFill>
                          <a:srgbClr val="0070C0"/>
                        </a:solidFill>
                        <a:sym typeface="Wingdings" pitchFamily="2" charset="2"/>
                      </a:rPr>
                      <m:t>u</m:t>
                    </m:r>
                    <m:r>
                      <m:rPr>
                        <m:nor/>
                      </m:rPr>
                      <a:rPr lang="en-US" sz="2000" dirty="0">
                        <a:sym typeface="Wingdings" pitchFamily="2" charset="2"/>
                      </a:rPr>
                      <m:t>)</m:t>
                    </m:r>
                  </m:oMath>
                </a14:m>
                <a:r>
                  <a:rPr lang="en-US" sz="2000" dirty="0"/>
                  <a:t>);</a:t>
                </a:r>
              </a:p>
              <a:p>
                <a:pPr marL="0" indent="0">
                  <a:buNone/>
                </a:pPr>
                <a:r>
                  <a:rPr lang="en-US" sz="2000" b="1" dirty="0" smtClean="0">
                    <a:sym typeface="Wingdings" pitchFamily="2" charset="2"/>
                  </a:rPr>
                  <a:t>           if</a:t>
                </a:r>
                <a:r>
                  <a:rPr lang="en-US" sz="2000" dirty="0" smtClean="0">
                    <a:sym typeface="Wingdings" pitchFamily="2" charset="2"/>
                  </a:rPr>
                  <a:t>(</a:t>
                </a:r>
                <a14:m>
                  <m:oMath xmlns:m="http://schemas.openxmlformats.org/officeDocument/2006/math">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𝑳</m:t>
                        </m:r>
                      </m:sub>
                    </m:sSub>
                    <m:r>
                      <a:rPr lang="en-US" sz="2000" b="1" i="1" dirty="0" smtClean="0">
                        <a:solidFill>
                          <a:schemeClr val="tx1"/>
                        </a:solidFill>
                        <a:latin typeface="Cambria Math"/>
                      </a:rPr>
                      <m:t>&gt;</m:t>
                    </m:r>
                    <m:sSub>
                      <m:sSubPr>
                        <m:ctrlPr>
                          <a:rPr lang="en-US" sz="2000" b="1" i="1" dirty="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𝑹</m:t>
                        </m:r>
                      </m:sub>
                    </m:sSub>
                  </m:oMath>
                </a14:m>
                <a:r>
                  <a:rPr lang="en-US" sz="2000" dirty="0" smtClean="0">
                    <a:sym typeface="Wingdings" pitchFamily="2" charset="2"/>
                  </a:rPr>
                  <a:t>)   </a:t>
                </a:r>
              </a:p>
              <a:p>
                <a:pPr marL="0" indent="0">
                  <a:buNone/>
                </a:pPr>
                <a:r>
                  <a:rPr lang="en-US" sz="2000" b="1" dirty="0">
                    <a:sym typeface="Wingdings" pitchFamily="2" charset="2"/>
                  </a:rPr>
                  <a:t> </a:t>
                </a:r>
                <a:r>
                  <a:rPr lang="en-US" sz="2000" b="1" dirty="0" smtClean="0">
                    <a:sym typeface="Wingdings" pitchFamily="2" charset="2"/>
                  </a:rPr>
                  <a:t>         {  </a:t>
                </a:r>
                <a:r>
                  <a:rPr lang="en-US" sz="2000" b="1" dirty="0">
                    <a:solidFill>
                      <a:srgbClr val="00B050"/>
                    </a:solidFill>
                    <a:sym typeface="Wingdings" pitchFamily="2" charset="2"/>
                  </a:rPr>
                  <a:t>delay</a:t>
                </a:r>
                <a:r>
                  <a:rPr lang="en-US" sz="2000" dirty="0">
                    <a:sym typeface="Wingdings" pitchFamily="2" charset="2"/>
                  </a:rPr>
                  <a:t>(</a:t>
                </a:r>
                <a14:m>
                  <m:oMath xmlns:m="http://schemas.openxmlformats.org/officeDocument/2006/math">
                    <m:r>
                      <m:rPr>
                        <m:nor/>
                      </m:rPr>
                      <a:rPr lang="en-US" sz="2000" b="1" dirty="0">
                        <a:solidFill>
                          <a:srgbClr val="0070C0"/>
                        </a:solidFill>
                        <a:sym typeface="Wingdings" pitchFamily="2" charset="2"/>
                      </a:rPr>
                      <m:t>u</m:t>
                    </m:r>
                    <m:r>
                      <m:rPr>
                        <m:nor/>
                      </m:rPr>
                      <a:rPr lang="en-US" sz="2000" dirty="0">
                        <a:sym typeface="Wingdings" pitchFamily="2" charset="2"/>
                      </a:rPr>
                      <m:t>,</m:t>
                    </m:r>
                    <m:r>
                      <m:rPr>
                        <m:nor/>
                      </m:rPr>
                      <a:rPr lang="en-US" sz="2000" b="1" dirty="0">
                        <a:sym typeface="Wingdings" pitchFamily="2" charset="2"/>
                      </a:rPr>
                      <m:t> </m:t>
                    </m:r>
                    <m:r>
                      <m:rPr>
                        <m:nor/>
                      </m:rPr>
                      <a:rPr lang="en-US" sz="2000" b="1" dirty="0">
                        <a:sym typeface="Wingdings" pitchFamily="2" charset="2"/>
                      </a:rPr>
                      <m:t>right</m:t>
                    </m:r>
                    <m:r>
                      <m:rPr>
                        <m:nor/>
                      </m:rPr>
                      <a:rPr lang="en-US" sz="2000" dirty="0">
                        <a:sym typeface="Wingdings" pitchFamily="2" charset="2"/>
                      </a:rPr>
                      <m:t>(</m:t>
                    </m:r>
                    <m:r>
                      <m:rPr>
                        <m:nor/>
                      </m:rPr>
                      <a:rPr lang="en-US" sz="2000" b="1" dirty="0">
                        <a:solidFill>
                          <a:srgbClr val="0070C0"/>
                        </a:solidFill>
                        <a:sym typeface="Wingdings" pitchFamily="2" charset="2"/>
                      </a:rPr>
                      <m:t>u</m:t>
                    </m:r>
                  </m:oMath>
                </a14:m>
                <a:r>
                  <a:rPr lang="en-US" sz="2000" dirty="0" smtClean="0">
                    <a:sym typeface="Wingdings" pitchFamily="2" charset="2"/>
                  </a:rPr>
                  <a:t>))</a:t>
                </a:r>
                <a:r>
                  <a:rPr lang="en-US" sz="2000" b="1" dirty="0" smtClean="0">
                    <a:sym typeface="Wingdings" pitchFamily="2" charset="2"/>
                  </a:rPr>
                  <a:t> </a:t>
                </a:r>
                <a:r>
                  <a:rPr lang="en-US" sz="2000" b="1" dirty="0">
                    <a:solidFill>
                      <a:srgbClr val="00B050"/>
                    </a:solidFill>
                    <a:sym typeface="Wingdings" pitchFamily="2" charset="2"/>
                  </a:rPr>
                  <a:t>delay</a:t>
                </a:r>
                <a:r>
                  <a:rPr lang="en-US" sz="2000" dirty="0">
                    <a:sym typeface="Wingdings" pitchFamily="2" charset="2"/>
                  </a:rPr>
                  <a:t>(</a:t>
                </a:r>
                <a14:m>
                  <m:oMath xmlns:m="http://schemas.openxmlformats.org/officeDocument/2006/math">
                    <m:r>
                      <m:rPr>
                        <m:nor/>
                      </m:rPr>
                      <a:rPr lang="en-US" sz="2000" b="1" dirty="0">
                        <a:solidFill>
                          <a:srgbClr val="0070C0"/>
                        </a:solidFill>
                        <a:sym typeface="Wingdings" pitchFamily="2" charset="2"/>
                      </a:rPr>
                      <m:t>u</m:t>
                    </m:r>
                    <m:r>
                      <m:rPr>
                        <m:nor/>
                      </m:rPr>
                      <a:rPr lang="en-US" sz="2000" dirty="0">
                        <a:sym typeface="Wingdings" pitchFamily="2" charset="2"/>
                      </a:rPr>
                      <m:t>,</m:t>
                    </m:r>
                    <m:r>
                      <m:rPr>
                        <m:nor/>
                      </m:rPr>
                      <a:rPr lang="en-US" sz="2000" b="1" dirty="0">
                        <a:sym typeface="Wingdings" pitchFamily="2" charset="2"/>
                      </a:rPr>
                      <m:t> </m:t>
                    </m:r>
                    <m:r>
                      <m:rPr>
                        <m:nor/>
                      </m:rPr>
                      <a:rPr lang="en-US" sz="2000" b="1" dirty="0">
                        <a:sym typeface="Wingdings" pitchFamily="2" charset="2"/>
                      </a:rPr>
                      <m:t>right</m:t>
                    </m:r>
                    <m:r>
                      <m:rPr>
                        <m:nor/>
                      </m:rPr>
                      <a:rPr lang="en-US" sz="2000" dirty="0">
                        <a:sym typeface="Wingdings" pitchFamily="2" charset="2"/>
                      </a:rPr>
                      <m:t>(</m:t>
                    </m:r>
                    <m:r>
                      <m:rPr>
                        <m:nor/>
                      </m:rPr>
                      <a:rPr lang="en-US" sz="2000" b="1" dirty="0">
                        <a:solidFill>
                          <a:srgbClr val="0070C0"/>
                        </a:solidFill>
                        <a:sym typeface="Wingdings" pitchFamily="2" charset="2"/>
                      </a:rPr>
                      <m:t>u</m:t>
                    </m:r>
                  </m:oMath>
                </a14:m>
                <a:r>
                  <a:rPr lang="en-US" sz="2000" dirty="0">
                    <a:sym typeface="Wingdings" pitchFamily="2" charset="2"/>
                  </a:rPr>
                  <a:t>)) </a:t>
                </a:r>
                <a:r>
                  <a:rPr lang="en-US" sz="2000" dirty="0" smtClean="0">
                    <a:sym typeface="Wingdings" pitchFamily="2" charset="2"/>
                  </a:rPr>
                  <a:t>+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𝑳</m:t>
                        </m:r>
                      </m:sub>
                    </m:sSub>
                  </m:oMath>
                </a14:m>
                <a:r>
                  <a:rPr lang="en-US" sz="2000" b="1" dirty="0" smtClean="0">
                    <a:sym typeface="Wingdings" pitchFamily="2" charset="2"/>
                  </a:rPr>
                  <a:t> -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𝑹</m:t>
                        </m:r>
                      </m:sub>
                    </m:sSub>
                  </m:oMath>
                </a14:m>
                <a:r>
                  <a:rPr lang="en-US" sz="2000" dirty="0"/>
                  <a:t>;</a:t>
                </a:r>
              </a:p>
              <a:p>
                <a:pPr marL="0" indent="0">
                  <a:buNone/>
                </a:pPr>
                <a:r>
                  <a:rPr lang="en-US" sz="2000" dirty="0" smtClean="0">
                    <a:sym typeface="Wingdings" pitchFamily="2" charset="2"/>
                  </a:rPr>
                  <a:t>              </a:t>
                </a:r>
                <a:r>
                  <a:rPr lang="en-US" sz="2000" b="1" dirty="0" smtClean="0">
                    <a:sym typeface="Wingdings" pitchFamily="2" charset="2"/>
                  </a:rPr>
                  <a:t>return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𝑳</m:t>
                        </m:r>
                      </m:sub>
                    </m:sSub>
                  </m:oMath>
                </a14:m>
                <a:r>
                  <a:rPr lang="en-US" sz="2000" dirty="0" smtClean="0">
                    <a:sym typeface="Wingdings" pitchFamily="2" charset="2"/>
                  </a:rPr>
                  <a:t>;</a:t>
                </a:r>
              </a:p>
              <a:p>
                <a:pPr marL="0" indent="0">
                  <a:buNone/>
                </a:pPr>
                <a:r>
                  <a:rPr lang="en-US" sz="2000" b="1" dirty="0">
                    <a:sym typeface="Wingdings" pitchFamily="2" charset="2"/>
                  </a:rPr>
                  <a:t> </a:t>
                </a:r>
                <a:r>
                  <a:rPr lang="en-US" sz="2000" b="1" dirty="0" smtClean="0">
                    <a:sym typeface="Wingdings" pitchFamily="2" charset="2"/>
                  </a:rPr>
                  <a:t>         }</a:t>
                </a:r>
              </a:p>
              <a:p>
                <a:pPr marL="0" indent="0">
                  <a:buNone/>
                </a:pPr>
                <a:r>
                  <a:rPr lang="en-US" sz="2000" b="1" dirty="0">
                    <a:sym typeface="Wingdings" pitchFamily="2" charset="2"/>
                  </a:rPr>
                  <a:t> </a:t>
                </a:r>
                <a:r>
                  <a:rPr lang="en-US" sz="2000" b="1" dirty="0" smtClean="0">
                    <a:sym typeface="Wingdings" pitchFamily="2" charset="2"/>
                  </a:rPr>
                  <a:t>         else</a:t>
                </a:r>
              </a:p>
              <a:p>
                <a:pPr marL="0" indent="0">
                  <a:buNone/>
                </a:pPr>
                <a:r>
                  <a:rPr lang="en-US" sz="2000" b="1" dirty="0">
                    <a:sym typeface="Wingdings" pitchFamily="2" charset="2"/>
                  </a:rPr>
                  <a:t> </a:t>
                </a:r>
                <a:r>
                  <a:rPr lang="en-US" sz="2000" b="1" dirty="0" smtClean="0">
                    <a:sym typeface="Wingdings" pitchFamily="2" charset="2"/>
                  </a:rPr>
                  <a:t>         {  </a:t>
                </a:r>
                <a:r>
                  <a:rPr lang="en-US" sz="2000" b="1" dirty="0" smtClean="0">
                    <a:solidFill>
                      <a:srgbClr val="00B050"/>
                    </a:solidFill>
                    <a:sym typeface="Wingdings" pitchFamily="2" charset="2"/>
                  </a:rPr>
                  <a:t>de</a:t>
                </a:r>
                <a:r>
                  <a:rPr lang="en-US" sz="2000" b="1" dirty="0">
                    <a:solidFill>
                      <a:srgbClr val="00B050"/>
                    </a:solidFill>
                    <a:sym typeface="Wingdings" pitchFamily="2" charset="2"/>
                  </a:rPr>
                  <a:t>lay</a:t>
                </a:r>
                <a:r>
                  <a:rPr lang="en-US" sz="2000" dirty="0">
                    <a:sym typeface="Wingdings" pitchFamily="2" charset="2"/>
                  </a:rPr>
                  <a:t>(</a:t>
                </a:r>
                <a14:m>
                  <m:oMath xmlns:m="http://schemas.openxmlformats.org/officeDocument/2006/math">
                    <m:r>
                      <m:rPr>
                        <m:nor/>
                      </m:rPr>
                      <a:rPr lang="en-US" sz="2000" b="1" dirty="0">
                        <a:solidFill>
                          <a:srgbClr val="0070C0"/>
                        </a:solidFill>
                        <a:sym typeface="Wingdings" pitchFamily="2" charset="2"/>
                      </a:rPr>
                      <m:t>u</m:t>
                    </m:r>
                    <m:r>
                      <m:rPr>
                        <m:nor/>
                      </m:rPr>
                      <a:rPr lang="en-US" sz="2000" dirty="0">
                        <a:sym typeface="Wingdings" pitchFamily="2" charset="2"/>
                      </a:rPr>
                      <m:t>,</m:t>
                    </m:r>
                    <m:r>
                      <m:rPr>
                        <m:nor/>
                      </m:rPr>
                      <a:rPr lang="en-US" sz="2000" b="1" dirty="0">
                        <a:sym typeface="Wingdings" pitchFamily="2" charset="2"/>
                      </a:rPr>
                      <m:t> </m:t>
                    </m:r>
                    <m:r>
                      <m:rPr>
                        <m:nor/>
                      </m:rPr>
                      <a:rPr lang="en-US" sz="2000" b="1" i="0" dirty="0" smtClean="0">
                        <a:sym typeface="Wingdings" pitchFamily="2" charset="2"/>
                      </a:rPr>
                      <m:t>lef</m:t>
                    </m:r>
                    <m:r>
                      <m:rPr>
                        <m:nor/>
                      </m:rPr>
                      <a:rPr lang="en-US" sz="2000" b="1" dirty="0">
                        <a:sym typeface="Wingdings" pitchFamily="2" charset="2"/>
                      </a:rPr>
                      <m:t>t</m:t>
                    </m:r>
                    <m:r>
                      <m:rPr>
                        <m:nor/>
                      </m:rPr>
                      <a:rPr lang="en-US" sz="2000" dirty="0">
                        <a:sym typeface="Wingdings" pitchFamily="2" charset="2"/>
                      </a:rPr>
                      <m:t>(</m:t>
                    </m:r>
                    <m:r>
                      <m:rPr>
                        <m:nor/>
                      </m:rPr>
                      <a:rPr lang="en-US" sz="2000" b="1" dirty="0">
                        <a:solidFill>
                          <a:srgbClr val="0070C0"/>
                        </a:solidFill>
                        <a:sym typeface="Wingdings" pitchFamily="2" charset="2"/>
                      </a:rPr>
                      <m:t>u</m:t>
                    </m:r>
                  </m:oMath>
                </a14:m>
                <a:r>
                  <a:rPr lang="en-US" sz="2000" dirty="0">
                    <a:sym typeface="Wingdings" pitchFamily="2" charset="2"/>
                  </a:rPr>
                  <a:t>))</a:t>
                </a:r>
                <a:r>
                  <a:rPr lang="en-US" sz="2000" b="1" dirty="0">
                    <a:sym typeface="Wingdings" pitchFamily="2" charset="2"/>
                  </a:rPr>
                  <a:t> </a:t>
                </a:r>
                <a:r>
                  <a:rPr lang="en-US" sz="2000" b="1" dirty="0">
                    <a:solidFill>
                      <a:srgbClr val="00B050"/>
                    </a:solidFill>
                    <a:sym typeface="Wingdings" pitchFamily="2" charset="2"/>
                  </a:rPr>
                  <a:t>delay</a:t>
                </a:r>
                <a:r>
                  <a:rPr lang="en-US" sz="2000" dirty="0">
                    <a:sym typeface="Wingdings" pitchFamily="2" charset="2"/>
                  </a:rPr>
                  <a:t>(</a:t>
                </a:r>
                <a14:m>
                  <m:oMath xmlns:m="http://schemas.openxmlformats.org/officeDocument/2006/math">
                    <m:r>
                      <m:rPr>
                        <m:nor/>
                      </m:rPr>
                      <a:rPr lang="en-US" sz="2000" b="1" dirty="0">
                        <a:solidFill>
                          <a:srgbClr val="0070C0"/>
                        </a:solidFill>
                        <a:sym typeface="Wingdings" pitchFamily="2" charset="2"/>
                      </a:rPr>
                      <m:t>u</m:t>
                    </m:r>
                    <m:r>
                      <m:rPr>
                        <m:nor/>
                      </m:rPr>
                      <a:rPr lang="en-US" sz="2000" dirty="0">
                        <a:sym typeface="Wingdings" pitchFamily="2" charset="2"/>
                      </a:rPr>
                      <m:t>,</m:t>
                    </m:r>
                    <m:r>
                      <m:rPr>
                        <m:nor/>
                      </m:rPr>
                      <a:rPr lang="en-US" sz="2000" b="1" dirty="0">
                        <a:sym typeface="Wingdings" pitchFamily="2" charset="2"/>
                      </a:rPr>
                      <m:t> </m:t>
                    </m:r>
                    <m:r>
                      <m:rPr>
                        <m:nor/>
                      </m:rPr>
                      <a:rPr lang="en-US" sz="2000" b="1" i="0" dirty="0" smtClean="0">
                        <a:sym typeface="Wingdings" pitchFamily="2" charset="2"/>
                      </a:rPr>
                      <m:t>left</m:t>
                    </m:r>
                    <m:r>
                      <m:rPr>
                        <m:nor/>
                      </m:rPr>
                      <a:rPr lang="en-US" sz="2000" dirty="0">
                        <a:sym typeface="Wingdings" pitchFamily="2" charset="2"/>
                      </a:rPr>
                      <m:t>(</m:t>
                    </m:r>
                    <m:r>
                      <m:rPr>
                        <m:nor/>
                      </m:rPr>
                      <a:rPr lang="en-US" sz="2000" b="1" dirty="0">
                        <a:solidFill>
                          <a:srgbClr val="0070C0"/>
                        </a:solidFill>
                        <a:sym typeface="Wingdings" pitchFamily="2" charset="2"/>
                      </a:rPr>
                      <m:t>u</m:t>
                    </m:r>
                  </m:oMath>
                </a14:m>
                <a:r>
                  <a:rPr lang="en-US" sz="2000" dirty="0">
                    <a:sym typeface="Wingdings" pitchFamily="2" charset="2"/>
                  </a:rPr>
                  <a:t>)) +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𝑹</m:t>
                        </m:r>
                      </m:sub>
                    </m:sSub>
                  </m:oMath>
                </a14:m>
                <a:r>
                  <a:rPr lang="en-US" sz="2000" b="1" dirty="0">
                    <a:solidFill>
                      <a:srgbClr val="7030A0"/>
                    </a:solidFill>
                    <a:sym typeface="Wingdings" pitchFamily="2" charset="2"/>
                  </a:rPr>
                  <a:t> </a:t>
                </a:r>
                <a:r>
                  <a:rPr lang="en-US" sz="2000" b="1" dirty="0">
                    <a:sym typeface="Wingdings" pitchFamily="2" charset="2"/>
                  </a:rPr>
                  <a:t>-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a:solidFill>
                              <a:srgbClr val="7030A0"/>
                            </a:solidFill>
                            <a:latin typeface="Cambria Math"/>
                          </a:rPr>
                          <m:t>𝑳</m:t>
                        </m:r>
                      </m:sub>
                    </m:sSub>
                  </m:oMath>
                </a14:m>
                <a:r>
                  <a:rPr lang="en-US" sz="2000" dirty="0"/>
                  <a:t>;</a:t>
                </a:r>
              </a:p>
              <a:p>
                <a:pPr marL="0" indent="0">
                  <a:buNone/>
                </a:pPr>
                <a:r>
                  <a:rPr lang="en-US" sz="2000" b="1" dirty="0" smtClean="0">
                    <a:sym typeface="Wingdings" pitchFamily="2" charset="2"/>
                  </a:rPr>
                  <a:t>              return </a:t>
                </a:r>
                <a14:m>
                  <m:oMath xmlns:m="http://schemas.openxmlformats.org/officeDocument/2006/math">
                    <m:sSub>
                      <m:sSubPr>
                        <m:ctrlPr>
                          <a:rPr lang="en-US" sz="2000" b="1" i="1" dirty="0" smtClean="0">
                            <a:solidFill>
                              <a:srgbClr val="7030A0"/>
                            </a:solidFill>
                            <a:latin typeface="Cambria Math"/>
                          </a:rPr>
                        </m:ctrlPr>
                      </m:sSubPr>
                      <m:e>
                        <m:r>
                          <a:rPr lang="en-US" sz="2000" b="1" i="1" dirty="0">
                            <a:solidFill>
                              <a:srgbClr val="7030A0"/>
                            </a:solidFill>
                            <a:latin typeface="Cambria Math"/>
                          </a:rPr>
                          <m:t>𝑫</m:t>
                        </m:r>
                      </m:e>
                      <m:sub>
                        <m:r>
                          <a:rPr lang="en-US" sz="2000" b="1" i="1" dirty="0" smtClean="0">
                            <a:solidFill>
                              <a:srgbClr val="7030A0"/>
                            </a:solidFill>
                            <a:latin typeface="Cambria Math"/>
                          </a:rPr>
                          <m:t>𝑹</m:t>
                        </m:r>
                      </m:sub>
                    </m:sSub>
                  </m:oMath>
                </a14:m>
                <a:r>
                  <a:rPr lang="en-US" sz="2000" dirty="0">
                    <a:sym typeface="Wingdings" pitchFamily="2" charset="2"/>
                  </a:rPr>
                  <a:t>;</a:t>
                </a:r>
              </a:p>
              <a:p>
                <a:pPr marL="0" indent="0">
                  <a:buNone/>
                </a:pPr>
                <a:r>
                  <a:rPr lang="en-US" sz="2000" b="1" dirty="0" smtClean="0">
                    <a:sym typeface="Wingdings" pitchFamily="2" charset="2"/>
                  </a:rPr>
                  <a:t>          }</a:t>
                </a:r>
              </a:p>
              <a:p>
                <a:pPr marL="0" indent="0">
                  <a:buNone/>
                </a:pPr>
                <a:r>
                  <a:rPr lang="en-US" sz="2000" dirty="0" smtClean="0"/>
                  <a:t>}</a:t>
                </a:r>
                <a:r>
                  <a:rPr lang="en-US" sz="2000" b="1" dirty="0" smtClean="0"/>
                  <a:t>    </a:t>
                </a:r>
                <a:endParaRPr lang="en-US" sz="2000" b="1" dirty="0"/>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447800"/>
                <a:ext cx="8229600" cy="5257800"/>
              </a:xfrm>
              <a:blipFill rotWithShape="1">
                <a:blip r:embed="rId3"/>
                <a:stretch>
                  <a:fillRect l="-741" t="-580" b="-6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grpSp>
        <p:nvGrpSpPr>
          <p:cNvPr id="15" name="Group 14"/>
          <p:cNvGrpSpPr/>
          <p:nvPr/>
        </p:nvGrpSpPr>
        <p:grpSpPr>
          <a:xfrm>
            <a:off x="7033369" y="1283732"/>
            <a:ext cx="1653431" cy="2297668"/>
            <a:chOff x="7033369" y="1283732"/>
            <a:chExt cx="1653431" cy="2297668"/>
          </a:xfrm>
        </p:grpSpPr>
        <p:grpSp>
          <p:nvGrpSpPr>
            <p:cNvPr id="19" name="Group 18"/>
            <p:cNvGrpSpPr/>
            <p:nvPr/>
          </p:nvGrpSpPr>
          <p:grpSpPr>
            <a:xfrm>
              <a:off x="7033369" y="1283732"/>
              <a:ext cx="1426525" cy="1415534"/>
              <a:chOff x="6347569" y="1524000"/>
              <a:chExt cx="1426525" cy="1415534"/>
            </a:xfrm>
          </p:grpSpPr>
          <p:sp>
            <p:nvSpPr>
              <p:cNvPr id="3" name="Oval 2"/>
              <p:cNvSpPr/>
              <p:nvPr/>
            </p:nvSpPr>
            <p:spPr>
              <a:xfrm>
                <a:off x="7010400" y="2209800"/>
                <a:ext cx="4572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6656016" y="2590800"/>
                <a:ext cx="407616" cy="3487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414369" y="2590800"/>
                <a:ext cx="359725" cy="3487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47569" y="1524000"/>
                <a:ext cx="739031" cy="69746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67600" y="2209800"/>
                <a:ext cx="306494" cy="369332"/>
              </a:xfrm>
              <a:prstGeom prst="rect">
                <a:avLst/>
              </a:prstGeom>
              <a:noFill/>
            </p:spPr>
            <p:txBody>
              <a:bodyPr wrap="none" rtlCol="0">
                <a:spAutoFit/>
              </a:bodyPr>
              <a:lstStyle/>
              <a:p>
                <a:r>
                  <a:rPr lang="en-US" b="1" dirty="0" smtClean="0">
                    <a:solidFill>
                      <a:srgbClr val="0070C0"/>
                    </a:solidFill>
                  </a:rPr>
                  <a:t>u</a:t>
                </a:r>
                <a:endParaRPr lang="en-US" b="1" dirty="0">
                  <a:solidFill>
                    <a:srgbClr val="0070C0"/>
                  </a:solidFill>
                </a:endParaRPr>
              </a:p>
            </p:txBody>
          </p:sp>
        </p:grpSp>
        <p:sp>
          <p:nvSpPr>
            <p:cNvPr id="12" name="Isosceles Triangle 11"/>
            <p:cNvSpPr/>
            <p:nvPr/>
          </p:nvSpPr>
          <p:spPr>
            <a:xfrm>
              <a:off x="7086600" y="2667000"/>
              <a:ext cx="533400" cy="914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8153400" y="2667000"/>
              <a:ext cx="533400" cy="914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 name="TextBox 1"/>
              <p:cNvSpPr txBox="1"/>
              <p:nvPr/>
            </p:nvSpPr>
            <p:spPr>
              <a:xfrm>
                <a:off x="1901054" y="2514600"/>
                <a:ext cx="1832746" cy="400110"/>
              </a:xfrm>
              <a:prstGeom prst="rect">
                <a:avLst/>
              </a:prstGeom>
              <a:solidFill>
                <a:schemeClr val="bg2"/>
              </a:solidFill>
            </p:spPr>
            <p:txBody>
              <a:bodyPr wrap="none" rtlCol="0">
                <a:spAutoFit/>
              </a:bodyPr>
              <a:lstStyle/>
              <a:p>
                <a:r>
                  <a:rPr lang="en-US" sz="2000" b="1" dirty="0">
                    <a:solidFill>
                      <a:srgbClr val="00B050"/>
                    </a:solidFill>
                    <a:sym typeface="Wingdings" pitchFamily="2" charset="2"/>
                  </a:rPr>
                  <a:t>delay</a:t>
                </a:r>
                <a:r>
                  <a:rPr lang="en-US" sz="2000" dirty="0">
                    <a:sym typeface="Wingdings" pitchFamily="2" charset="2"/>
                  </a:rPr>
                  <a:t>(</a:t>
                </a:r>
                <a14:m>
                  <m:oMath xmlns:m="http://schemas.openxmlformats.org/officeDocument/2006/math">
                    <m:r>
                      <m:rPr>
                        <m:nor/>
                      </m:rPr>
                      <a:rPr lang="en-US" sz="2000" b="1" dirty="0">
                        <a:solidFill>
                          <a:srgbClr val="0070C0"/>
                        </a:solidFill>
                        <a:sym typeface="Wingdings" pitchFamily="2" charset="2"/>
                      </a:rPr>
                      <m:t>u</m:t>
                    </m:r>
                    <m:r>
                      <m:rPr>
                        <m:nor/>
                      </m:rPr>
                      <a:rPr lang="en-US" sz="2000" dirty="0">
                        <a:sym typeface="Wingdings" pitchFamily="2" charset="2"/>
                      </a:rPr>
                      <m:t>,</m:t>
                    </m:r>
                    <m:r>
                      <m:rPr>
                        <m:nor/>
                      </m:rPr>
                      <a:rPr lang="en-US" sz="2000" b="1" dirty="0">
                        <a:sym typeface="Wingdings" pitchFamily="2" charset="2"/>
                      </a:rPr>
                      <m:t> </m:t>
                    </m:r>
                    <m:r>
                      <m:rPr>
                        <m:nor/>
                      </m:rPr>
                      <a:rPr lang="en-US" sz="2000" b="1" dirty="0">
                        <a:sym typeface="Wingdings" pitchFamily="2" charset="2"/>
                      </a:rPr>
                      <m:t>left</m:t>
                    </m:r>
                    <m:r>
                      <m:rPr>
                        <m:nor/>
                      </m:rPr>
                      <a:rPr lang="en-US" sz="2000" dirty="0">
                        <a:sym typeface="Wingdings" pitchFamily="2" charset="2"/>
                      </a:rPr>
                      <m:t>(</m:t>
                    </m:r>
                    <m:r>
                      <m:rPr>
                        <m:nor/>
                      </m:rPr>
                      <a:rPr lang="en-US" sz="2000" b="1" dirty="0">
                        <a:solidFill>
                          <a:srgbClr val="0070C0"/>
                        </a:solidFill>
                        <a:sym typeface="Wingdings" pitchFamily="2" charset="2"/>
                      </a:rPr>
                      <m:t>u</m:t>
                    </m:r>
                  </m:oMath>
                </a14:m>
                <a:r>
                  <a:rPr lang="en-US" sz="2000" dirty="0">
                    <a:sym typeface="Wingdings" pitchFamily="2" charset="2"/>
                  </a:rPr>
                  <a:t>))</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1901054" y="2514600"/>
                <a:ext cx="1832746" cy="400110"/>
              </a:xfrm>
              <a:prstGeom prst="rect">
                <a:avLst/>
              </a:prstGeom>
              <a:blipFill rotWithShape="1">
                <a:blip r:embed="rId4"/>
                <a:stretch>
                  <a:fillRect l="-3654" t="-7692" r="-5980"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849748" y="2514600"/>
                <a:ext cx="1484252" cy="400110"/>
              </a:xfrm>
              <a:prstGeom prst="rect">
                <a:avLst/>
              </a:prstGeom>
              <a:solidFill>
                <a:schemeClr val="bg2"/>
              </a:solidFill>
            </p:spPr>
            <p:txBody>
              <a:bodyPr wrap="none" rtlCol="0">
                <a:spAutoFit/>
              </a:bodyPr>
              <a:lstStyle/>
              <a:p>
                <a:r>
                  <a:rPr lang="en-US" sz="2000" b="1" dirty="0">
                    <a:solidFill>
                      <a:srgbClr val="7030A0"/>
                    </a:solidFill>
                  </a:rPr>
                  <a:t>Sync</a:t>
                </a:r>
                <a:r>
                  <a:rPr lang="en-US" sz="2000" dirty="0"/>
                  <a:t>(</a:t>
                </a:r>
                <a14:m>
                  <m:oMath xmlns:m="http://schemas.openxmlformats.org/officeDocument/2006/math">
                    <m:r>
                      <m:rPr>
                        <m:nor/>
                      </m:rPr>
                      <a:rPr lang="en-US" sz="2000" b="1" dirty="0">
                        <a:sym typeface="Wingdings" pitchFamily="2" charset="2"/>
                      </a:rPr>
                      <m:t>left</m:t>
                    </m:r>
                    <m:r>
                      <m:rPr>
                        <m:nor/>
                      </m:rPr>
                      <a:rPr lang="en-US" sz="2000" dirty="0">
                        <a:sym typeface="Wingdings" pitchFamily="2" charset="2"/>
                      </a:rPr>
                      <m:t>(</m:t>
                    </m:r>
                    <m:r>
                      <m:rPr>
                        <m:nor/>
                      </m:rPr>
                      <a:rPr lang="en-US" sz="2000" b="1" dirty="0">
                        <a:solidFill>
                          <a:srgbClr val="0070C0"/>
                        </a:solidFill>
                        <a:sym typeface="Wingdings" pitchFamily="2" charset="2"/>
                      </a:rPr>
                      <m:t>u</m:t>
                    </m:r>
                    <m:r>
                      <m:rPr>
                        <m:nor/>
                      </m:rPr>
                      <a:rPr lang="en-US" sz="2000" dirty="0">
                        <a:sym typeface="Wingdings" pitchFamily="2" charset="2"/>
                      </a:rPr>
                      <m:t>)</m:t>
                    </m:r>
                  </m:oMath>
                </a14:m>
                <a:r>
                  <a:rPr lang="en-US" sz="20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3849748" y="2514600"/>
                <a:ext cx="1484252" cy="400110"/>
              </a:xfrm>
              <a:prstGeom prst="rect">
                <a:avLst/>
              </a:prstGeom>
              <a:blipFill rotWithShape="1">
                <a:blip r:embed="rId5"/>
                <a:stretch>
                  <a:fillRect l="-4527" t="-7692" r="-8230" b="-26154"/>
                </a:stretch>
              </a:blipFill>
            </p:spPr>
            <p:txBody>
              <a:bodyPr/>
              <a:lstStyle/>
              <a:p>
                <a:r>
                  <a:rPr lang="en-US">
                    <a:noFill/>
                  </a:rPr>
                  <a:t> </a:t>
                </a:r>
              </a:p>
            </p:txBody>
          </p:sp>
        </mc:Fallback>
      </mc:AlternateContent>
    </p:spTree>
    <p:extLst>
      <p:ext uri="{BB962C8B-B14F-4D97-AF65-F5344CB8AC3E}">
        <p14:creationId xmlns:p14="http://schemas.microsoft.com/office/powerpoint/2010/main" val="266314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randombar(horizontal)">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randombar(horizont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5" end="5"/>
                                            </p:txEl>
                                          </p:spTgt>
                                        </p:tgtEl>
                                        <p:attrNameLst>
                                          <p:attrName>style.visibility</p:attrName>
                                        </p:attrNameLst>
                                      </p:cBhvr>
                                      <p:to>
                                        <p:strVal val="visible"/>
                                      </p:to>
                                    </p:set>
                                    <p:animEffect transition="in" filter="fade">
                                      <p:cBhvr>
                                        <p:cTn id="56" dur="500"/>
                                        <p:tgtEl>
                                          <p:spTgt spid="6">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fade">
                                      <p:cBhvr>
                                        <p:cTn id="61" dur="500"/>
                                        <p:tgtEl>
                                          <p:spTgt spid="6">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7" end="7"/>
                                            </p:txEl>
                                          </p:spTgt>
                                        </p:tgtEl>
                                        <p:attrNameLst>
                                          <p:attrName>style.visibility</p:attrName>
                                        </p:attrNameLst>
                                      </p:cBhvr>
                                      <p:to>
                                        <p:strVal val="visible"/>
                                      </p:to>
                                    </p:set>
                                    <p:animEffect transition="in" filter="fade">
                                      <p:cBhvr>
                                        <p:cTn id="66" dur="500"/>
                                        <p:tgtEl>
                                          <p:spTgt spid="6">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Effect transition="in" filter="fade">
                                      <p:cBhvr>
                                        <p:cTn id="71" dur="500"/>
                                        <p:tgtEl>
                                          <p:spTgt spid="6">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txEl>
                                              <p:pRg st="9" end="9"/>
                                            </p:txEl>
                                          </p:spTgt>
                                        </p:tgtEl>
                                        <p:attrNameLst>
                                          <p:attrName>style.visibility</p:attrName>
                                        </p:attrNameLst>
                                      </p:cBhvr>
                                      <p:to>
                                        <p:strVal val="visible"/>
                                      </p:to>
                                    </p:set>
                                    <p:animEffect transition="in" filter="fade">
                                      <p:cBhvr>
                                        <p:cTn id="76" dur="500"/>
                                        <p:tgtEl>
                                          <p:spTgt spid="6">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animEffect transition="in" filter="fade">
                                      <p:cBhvr>
                                        <p:cTn id="81" dur="500"/>
                                        <p:tgtEl>
                                          <p:spTgt spid="6">
                                            <p:txEl>
                                              <p:pRg st="10" end="1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
                                            <p:txEl>
                                              <p:pRg st="11" end="11"/>
                                            </p:txEl>
                                          </p:spTgt>
                                        </p:tgtEl>
                                        <p:attrNameLst>
                                          <p:attrName>style.visibility</p:attrName>
                                        </p:attrNameLst>
                                      </p:cBhvr>
                                      <p:to>
                                        <p:strVal val="visible"/>
                                      </p:to>
                                    </p:set>
                                    <p:animEffect transition="in" filter="fade">
                                      <p:cBhvr>
                                        <p:cTn id="86" dur="500"/>
                                        <p:tgtEl>
                                          <p:spTgt spid="6">
                                            <p:txEl>
                                              <p:pRg st="11" end="1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
                                            <p:txEl>
                                              <p:pRg st="12" end="12"/>
                                            </p:txEl>
                                          </p:spTgt>
                                        </p:tgtEl>
                                        <p:attrNameLst>
                                          <p:attrName>style.visibility</p:attrName>
                                        </p:attrNameLst>
                                      </p:cBhvr>
                                      <p:to>
                                        <p:strVal val="visible"/>
                                      </p:to>
                                    </p:set>
                                    <p:animEffect transition="in" filter="fade">
                                      <p:cBhvr>
                                        <p:cTn id="91" dur="500"/>
                                        <p:tgtEl>
                                          <p:spTgt spid="6">
                                            <p:txEl>
                                              <p:pRg st="12" end="1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
                                            <p:txEl>
                                              <p:pRg st="13" end="13"/>
                                            </p:txEl>
                                          </p:spTgt>
                                        </p:tgtEl>
                                        <p:attrNameLst>
                                          <p:attrName>style.visibility</p:attrName>
                                        </p:attrNameLst>
                                      </p:cBhvr>
                                      <p:to>
                                        <p:strVal val="visible"/>
                                      </p:to>
                                    </p:set>
                                    <p:animEffect transition="in" filter="fade">
                                      <p:cBhvr>
                                        <p:cTn id="9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t>Theorem:</a:t>
                </a:r>
              </a:p>
              <a:p>
                <a:pPr marL="0" indent="0">
                  <a:buNone/>
                </a:pPr>
                <a:r>
                  <a:rPr lang="en-US" sz="2000" dirty="0" smtClean="0"/>
                  <a:t>The algorithm </a:t>
                </a:r>
                <a:r>
                  <a:rPr lang="en-US" sz="2000" b="1" dirty="0">
                    <a:solidFill>
                      <a:srgbClr val="7030A0"/>
                    </a:solidFill>
                  </a:rPr>
                  <a:t>Sync</a:t>
                </a:r>
                <a:r>
                  <a:rPr lang="en-US" sz="2000" dirty="0"/>
                  <a:t>(</a:t>
                </a:r>
                <a14:m>
                  <m:oMath xmlns:m="http://schemas.openxmlformats.org/officeDocument/2006/math">
                    <m:r>
                      <m:rPr>
                        <m:nor/>
                      </m:rPr>
                      <a:rPr lang="en-US" sz="2000" b="1" dirty="0">
                        <a:solidFill>
                          <a:srgbClr val="0070C0"/>
                        </a:solidFill>
                        <a:sym typeface="Wingdings" pitchFamily="2" charset="2"/>
                      </a:rPr>
                      <m:t>u</m:t>
                    </m:r>
                  </m:oMath>
                </a14:m>
                <a:r>
                  <a:rPr lang="en-US" sz="2000" dirty="0" smtClean="0"/>
                  <a:t>) synchronizes the circuit with </a:t>
                </a:r>
                <a:r>
                  <a:rPr lang="en-US" sz="2000" b="1" dirty="0" smtClean="0"/>
                  <a:t>minimum enhancement</a:t>
                </a:r>
                <a:r>
                  <a:rPr lang="en-US" sz="2000" dirty="0" smtClean="0"/>
                  <a:t> in the delay.</a:t>
                </a:r>
              </a:p>
              <a:p>
                <a:pPr marL="0" indent="0">
                  <a:buNone/>
                </a:pPr>
                <a:endParaRPr lang="en-US" sz="2000" dirty="0"/>
              </a:p>
              <a:p>
                <a:pPr marL="0" indent="0">
                  <a:buNone/>
                </a:pPr>
                <a:endParaRPr lang="en-US" sz="2000" b="1" dirty="0" smtClean="0"/>
              </a:p>
              <a:p>
                <a:pPr marL="0" indent="0">
                  <a:buNone/>
                </a:pPr>
                <a:endParaRPr lang="en-US" sz="2000" b="1" dirty="0"/>
              </a:p>
              <a:p>
                <a:pPr marL="0" indent="0">
                  <a:buNone/>
                </a:pPr>
                <a:r>
                  <a:rPr lang="en-US" sz="2000" b="1" dirty="0" smtClean="0"/>
                  <a:t>Running time : </a:t>
                </a:r>
                <a:r>
                  <a:rPr lang="en-US" sz="2000" dirty="0" smtClean="0">
                    <a:solidFill>
                      <a:srgbClr val="0070C0"/>
                    </a:solidFill>
                  </a:rPr>
                  <a:t>linear in the size of the circuit.</a:t>
                </a:r>
              </a:p>
              <a:p>
                <a:pPr marL="0" indent="0">
                  <a:buNone/>
                </a:pPr>
                <a:endParaRPr lang="en-US" sz="2000" dirty="0" smtClean="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Tree>
    <p:extLst>
      <p:ext uri="{BB962C8B-B14F-4D97-AF65-F5344CB8AC3E}">
        <p14:creationId xmlns:p14="http://schemas.microsoft.com/office/powerpoint/2010/main" val="3656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2362200"/>
            <a:ext cx="7772400" cy="1362075"/>
          </a:xfrm>
        </p:spPr>
        <p:txBody>
          <a:bodyPr/>
          <a:lstStyle/>
          <a:p>
            <a:pPr algn="ctr"/>
            <a:r>
              <a:rPr lang="en-US" sz="2800" dirty="0">
                <a:solidFill>
                  <a:srgbClr val="7030A0"/>
                </a:solidFill>
              </a:rPr>
              <a:t>Synchronizing a </a:t>
            </a:r>
            <a:r>
              <a:rPr lang="en-US" sz="2800" dirty="0" smtClean="0">
                <a:solidFill>
                  <a:srgbClr val="7030A0"/>
                </a:solidFill>
              </a:rPr>
              <a:t>circuit</a:t>
            </a:r>
            <a:endParaRPr lang="en-US" sz="2800" dirty="0">
              <a:solidFill>
                <a:srgbClr val="0070C0"/>
              </a:solidFill>
            </a:endParaRPr>
          </a:p>
        </p:txBody>
      </p:sp>
      <p:sp>
        <p:nvSpPr>
          <p:cNvPr id="7" name="Text Placeholder 6"/>
          <p:cNvSpPr>
            <a:spLocks noGrp="1"/>
          </p:cNvSpPr>
          <p:nvPr>
            <p:ph type="body" idx="1"/>
          </p:nvPr>
        </p:nvSpPr>
        <p:spPr/>
        <p:txBody>
          <a:bodyPr/>
          <a:lstStyle/>
          <a:p>
            <a:pPr algn="ctr"/>
            <a:r>
              <a:rPr lang="en-US" sz="2800" b="1" dirty="0">
                <a:solidFill>
                  <a:schemeClr val="tx1"/>
                </a:solidFill>
              </a:rPr>
              <a:t>with </a:t>
            </a:r>
            <a:r>
              <a:rPr lang="en-US" sz="2800" b="1" dirty="0">
                <a:solidFill>
                  <a:srgbClr val="0070C0"/>
                </a:solidFill>
              </a:rPr>
              <a:t>minimum</a:t>
            </a:r>
            <a:r>
              <a:rPr lang="en-US" sz="2800" b="1" dirty="0">
                <a:solidFill>
                  <a:schemeClr val="tx1"/>
                </a:solidFill>
              </a:rPr>
              <a:t> delay enhancement</a:t>
            </a:r>
          </a:p>
        </p:txBody>
      </p:sp>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3</a:t>
            </a:fld>
            <a:endParaRPr lang="en-US"/>
          </a:p>
        </p:txBody>
      </p:sp>
    </p:spTree>
    <p:extLst>
      <p:ext uri="{BB962C8B-B14F-4D97-AF65-F5344CB8AC3E}">
        <p14:creationId xmlns:p14="http://schemas.microsoft.com/office/powerpoint/2010/main" val="11877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 </a:t>
            </a:r>
            <a:r>
              <a:rPr lang="en-US" sz="3200" b="1" dirty="0" smtClean="0">
                <a:solidFill>
                  <a:srgbClr val="7030A0"/>
                </a:solidFill>
              </a:rPr>
              <a:t>very </a:t>
            </a:r>
            <a:r>
              <a:rPr lang="en-US" sz="3200" b="1" dirty="0" smtClean="0"/>
              <a:t>important advice</a:t>
            </a:r>
            <a:endParaRPr lang="en-US" sz="3200" b="1" dirty="0"/>
          </a:p>
        </p:txBody>
      </p:sp>
      <p:sp>
        <p:nvSpPr>
          <p:cNvPr id="3" name="Content Placeholder 2"/>
          <p:cNvSpPr>
            <a:spLocks noGrp="1"/>
          </p:cNvSpPr>
          <p:nvPr>
            <p:ph idx="1"/>
          </p:nvPr>
        </p:nvSpPr>
        <p:spPr/>
        <p:txBody>
          <a:bodyPr/>
          <a:lstStyle/>
          <a:p>
            <a:pPr marL="0" indent="0">
              <a:buNone/>
            </a:pPr>
            <a:r>
              <a:rPr lang="en-US" sz="1800" dirty="0" smtClean="0"/>
              <a:t>The best way to internalize the proof of correctness of the algorithm is the following:</a:t>
            </a:r>
          </a:p>
          <a:p>
            <a:r>
              <a:rPr lang="en-US" sz="1800" dirty="0" smtClean="0"/>
              <a:t>Close your eyes.</a:t>
            </a:r>
          </a:p>
          <a:p>
            <a:r>
              <a:rPr lang="en-US" sz="1800" dirty="0" smtClean="0"/>
              <a:t>Think over the algorithm which is quite simple.</a:t>
            </a:r>
          </a:p>
          <a:p>
            <a:r>
              <a:rPr lang="en-US" sz="1800" dirty="0" smtClean="0"/>
              <a:t>Ask yourself “</a:t>
            </a:r>
            <a:r>
              <a:rPr lang="en-US" sz="1800" dirty="0" smtClean="0">
                <a:solidFill>
                  <a:srgbClr val="C00000"/>
                </a:solidFill>
              </a:rPr>
              <a:t>what assertion is  required to prove the correctness</a:t>
            </a:r>
            <a:r>
              <a:rPr lang="en-US" sz="1800" dirty="0" smtClean="0"/>
              <a:t> ?”</a:t>
            </a:r>
          </a:p>
          <a:p>
            <a:r>
              <a:rPr lang="en-US" sz="1800" dirty="0" smtClean="0"/>
              <a:t>Once you are convinced about the assertion, try to think of ways to prove it.</a:t>
            </a:r>
          </a:p>
          <a:p>
            <a:r>
              <a:rPr lang="en-US" sz="1800" dirty="0" smtClean="0"/>
              <a:t>Just rely on yourself and your insight. </a:t>
            </a:r>
          </a:p>
          <a:p>
            <a:r>
              <a:rPr lang="en-US" sz="1800" dirty="0" smtClean="0"/>
              <a:t>If you fail, try to go through the proof given in these slides again.</a:t>
            </a:r>
          </a:p>
          <a:p>
            <a:pPr marL="0" indent="0">
              <a:buNone/>
            </a:pPr>
            <a:r>
              <a:rPr lang="en-US" sz="1800" dirty="0" smtClean="0"/>
              <a:t>                       Do it slowly, steadily,</a:t>
            </a:r>
          </a:p>
          <a:p>
            <a:pPr marL="0" indent="0">
              <a:buNone/>
            </a:pPr>
            <a:r>
              <a:rPr lang="en-US" sz="1800" dirty="0"/>
              <a:t> </a:t>
            </a:r>
            <a:r>
              <a:rPr lang="en-US" sz="1800" dirty="0" smtClean="0"/>
              <a:t>                      With free and unconditioned mind</a:t>
            </a:r>
          </a:p>
          <a:p>
            <a:pPr marL="0" indent="0">
              <a:buNone/>
            </a:pPr>
            <a:endParaRPr lang="en-US" sz="1800" dirty="0" smtClean="0"/>
          </a:p>
          <a:p>
            <a:pPr marL="0" indent="0">
              <a:buNone/>
            </a:pPr>
            <a:r>
              <a:rPr lang="en-US" sz="1800" b="1" dirty="0" smtClean="0">
                <a:solidFill>
                  <a:srgbClr val="006C31"/>
                </a:solidFill>
              </a:rPr>
              <a:t>Outcome</a:t>
            </a:r>
            <a:r>
              <a:rPr lang="en-US" sz="1800" dirty="0" smtClean="0"/>
              <a:t>: Either you will understand the proof fully  [most probable]</a:t>
            </a:r>
          </a:p>
          <a:p>
            <a:pPr marL="0" indent="0">
              <a:buNone/>
            </a:pPr>
            <a:r>
              <a:rPr lang="en-US" sz="1800" dirty="0"/>
              <a:t> </a:t>
            </a:r>
            <a:r>
              <a:rPr lang="en-US" sz="1800" dirty="0" smtClean="0"/>
              <a:t>                  Or you will come up with an alternate proof. [less probable]</a:t>
            </a:r>
          </a:p>
          <a:p>
            <a:pPr marL="0" indent="0">
              <a:buNone/>
            </a:pPr>
            <a:r>
              <a:rPr lang="en-US" sz="1800" dirty="0" smtClean="0"/>
              <a:t>You are welcome to share your alternate proof with me </a:t>
            </a:r>
            <a:r>
              <a:rPr lang="en-US" sz="1800" dirty="0" smtClean="0">
                <a:sym typeface="Wingdings" pitchFamily="2" charset="2"/>
              </a:rPr>
              <a:t></a:t>
            </a:r>
          </a:p>
          <a:p>
            <a:pPr marL="0" indent="0">
              <a:buNone/>
            </a:pPr>
            <a:r>
              <a:rPr lang="en-US" sz="1800" dirty="0" smtClean="0">
                <a:sym typeface="Wingdings" pitchFamily="2" charset="2"/>
              </a:rPr>
              <a:t>In case none of these events happen, let us have a meeting to discuss the proof </a:t>
            </a:r>
            <a:endParaRPr lang="en-US" sz="1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Tree>
    <p:extLst>
      <p:ext uri="{BB962C8B-B14F-4D97-AF65-F5344CB8AC3E}">
        <p14:creationId xmlns:p14="http://schemas.microsoft.com/office/powerpoint/2010/main" val="25941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3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An Electric Circuit</a:t>
            </a:r>
            <a:br>
              <a:rPr lang="en-US" sz="3200" b="1" dirty="0" smtClean="0"/>
            </a:br>
            <a:endParaRPr lang="en-US" sz="3200" b="1" dirty="0"/>
          </a:p>
        </p:txBody>
      </p:sp>
      <p:sp>
        <p:nvSpPr>
          <p:cNvPr id="52" name="Content Placeholder 51"/>
          <p:cNvSpPr>
            <a:spLocks noGrp="1"/>
          </p:cNvSpPr>
          <p:nvPr>
            <p:ph idx="1"/>
          </p:nvPr>
        </p:nvSpPr>
        <p:spPr/>
        <p:txBody>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Electric signal originates at the root</a:t>
            </a:r>
          </a:p>
          <a:p>
            <a:pPr marL="0" indent="0">
              <a:buNone/>
            </a:pPr>
            <a:r>
              <a:rPr lang="en-US" sz="1800" dirty="0" smtClean="0"/>
              <a:t>Signal passing through each edge incurs a delay (a few </a:t>
            </a:r>
            <a:r>
              <a:rPr lang="en-US" sz="1800" dirty="0" err="1" smtClean="0"/>
              <a:t>nano</a:t>
            </a:r>
            <a:r>
              <a:rPr lang="en-US" sz="1800" dirty="0" smtClean="0"/>
              <a:t> seconds)</a:t>
            </a:r>
          </a:p>
          <a:p>
            <a:pPr marL="0" indent="0">
              <a:buNone/>
            </a:pPr>
            <a:r>
              <a:rPr lang="en-US" sz="1800" dirty="0" smtClean="0"/>
              <a:t>Finally signal reaches the leaves. </a:t>
            </a:r>
            <a:endParaRPr lang="en-US" sz="1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p:cNvGrpSpPr/>
          <p:nvPr/>
        </p:nvGrpSpPr>
        <p:grpSpPr>
          <a:xfrm>
            <a:off x="1527114" y="1905000"/>
            <a:ext cx="6397686" cy="1893332"/>
            <a:chOff x="1527114" y="1905000"/>
            <a:chExt cx="6397686" cy="1893332"/>
          </a:xfrm>
        </p:grpSpPr>
        <p:sp>
          <p:nvSpPr>
            <p:cNvPr id="142" name="TextBox 141"/>
            <p:cNvSpPr txBox="1"/>
            <p:nvPr/>
          </p:nvSpPr>
          <p:spPr>
            <a:xfrm>
              <a:off x="5638800" y="1905000"/>
              <a:ext cx="301686" cy="369332"/>
            </a:xfrm>
            <a:prstGeom prst="rect">
              <a:avLst/>
            </a:prstGeom>
            <a:noFill/>
          </p:spPr>
          <p:txBody>
            <a:bodyPr wrap="none" rtlCol="0">
              <a:spAutoFit/>
            </a:bodyPr>
            <a:lstStyle/>
            <a:p>
              <a:r>
                <a:rPr lang="en-US" dirty="0"/>
                <a:t>5</a:t>
              </a:r>
            </a:p>
          </p:txBody>
        </p:sp>
        <p:sp>
          <p:nvSpPr>
            <p:cNvPr id="143" name="TextBox 142"/>
            <p:cNvSpPr txBox="1"/>
            <p:nvPr/>
          </p:nvSpPr>
          <p:spPr>
            <a:xfrm>
              <a:off x="3508314" y="1916668"/>
              <a:ext cx="301686" cy="369332"/>
            </a:xfrm>
            <a:prstGeom prst="rect">
              <a:avLst/>
            </a:prstGeom>
            <a:noFill/>
          </p:spPr>
          <p:txBody>
            <a:bodyPr wrap="none" rtlCol="0">
              <a:spAutoFit/>
            </a:bodyPr>
            <a:lstStyle/>
            <a:p>
              <a:r>
                <a:rPr lang="en-US" dirty="0" smtClean="0"/>
                <a:t>6</a:t>
              </a:r>
              <a:endParaRPr lang="en-US" dirty="0"/>
            </a:p>
          </p:txBody>
        </p:sp>
        <p:sp>
          <p:nvSpPr>
            <p:cNvPr id="144" name="TextBox 143"/>
            <p:cNvSpPr txBox="1"/>
            <p:nvPr/>
          </p:nvSpPr>
          <p:spPr>
            <a:xfrm>
              <a:off x="7010400" y="2602468"/>
              <a:ext cx="301686" cy="369332"/>
            </a:xfrm>
            <a:prstGeom prst="rect">
              <a:avLst/>
            </a:prstGeom>
            <a:noFill/>
          </p:spPr>
          <p:txBody>
            <a:bodyPr wrap="none" rtlCol="0">
              <a:spAutoFit/>
            </a:bodyPr>
            <a:lstStyle/>
            <a:p>
              <a:r>
                <a:rPr lang="en-US" dirty="0" smtClean="0"/>
                <a:t>2</a:t>
              </a:r>
              <a:endParaRPr lang="en-US" dirty="0"/>
            </a:p>
          </p:txBody>
        </p:sp>
        <p:sp>
          <p:nvSpPr>
            <p:cNvPr id="145" name="TextBox 144"/>
            <p:cNvSpPr txBox="1"/>
            <p:nvPr/>
          </p:nvSpPr>
          <p:spPr>
            <a:xfrm>
              <a:off x="7623114" y="3364468"/>
              <a:ext cx="301686" cy="369332"/>
            </a:xfrm>
            <a:prstGeom prst="rect">
              <a:avLst/>
            </a:prstGeom>
            <a:noFill/>
          </p:spPr>
          <p:txBody>
            <a:bodyPr wrap="none" rtlCol="0">
              <a:spAutoFit/>
            </a:bodyPr>
            <a:lstStyle/>
            <a:p>
              <a:r>
                <a:rPr lang="en-US" dirty="0" smtClean="0"/>
                <a:t>2</a:t>
              </a:r>
              <a:endParaRPr lang="en-US" dirty="0"/>
            </a:p>
          </p:txBody>
        </p:sp>
        <p:sp>
          <p:nvSpPr>
            <p:cNvPr id="146" name="TextBox 145"/>
            <p:cNvSpPr txBox="1"/>
            <p:nvPr/>
          </p:nvSpPr>
          <p:spPr>
            <a:xfrm>
              <a:off x="2209800" y="2590800"/>
              <a:ext cx="301686" cy="369332"/>
            </a:xfrm>
            <a:prstGeom prst="rect">
              <a:avLst/>
            </a:prstGeom>
            <a:noFill/>
          </p:spPr>
          <p:txBody>
            <a:bodyPr wrap="none" rtlCol="0">
              <a:spAutoFit/>
            </a:bodyPr>
            <a:lstStyle/>
            <a:p>
              <a:r>
                <a:rPr lang="en-US" dirty="0" smtClean="0"/>
                <a:t>3</a:t>
              </a:r>
              <a:endParaRPr lang="en-US" dirty="0"/>
            </a:p>
          </p:txBody>
        </p:sp>
        <p:sp>
          <p:nvSpPr>
            <p:cNvPr id="147" name="TextBox 146"/>
            <p:cNvSpPr txBox="1"/>
            <p:nvPr/>
          </p:nvSpPr>
          <p:spPr>
            <a:xfrm>
              <a:off x="3276600" y="2667000"/>
              <a:ext cx="30168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276600" y="3364468"/>
              <a:ext cx="301686" cy="369332"/>
            </a:xfrm>
            <a:prstGeom prst="rect">
              <a:avLst/>
            </a:prstGeom>
            <a:noFill/>
          </p:spPr>
          <p:txBody>
            <a:bodyPr wrap="none" rtlCol="0">
              <a:spAutoFit/>
            </a:bodyPr>
            <a:lstStyle/>
            <a:p>
              <a:r>
                <a:rPr lang="en-US" dirty="0" smtClean="0"/>
                <a:t>6</a:t>
              </a:r>
              <a:endParaRPr lang="en-US" dirty="0"/>
            </a:p>
          </p:txBody>
        </p:sp>
        <p:sp>
          <p:nvSpPr>
            <p:cNvPr id="149" name="TextBox 148"/>
            <p:cNvSpPr txBox="1"/>
            <p:nvPr/>
          </p:nvSpPr>
          <p:spPr>
            <a:xfrm>
              <a:off x="1527114" y="3352800"/>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2212914" y="3429000"/>
              <a:ext cx="301686" cy="369332"/>
            </a:xfrm>
            <a:prstGeom prst="rect">
              <a:avLst/>
            </a:prstGeom>
            <a:noFill/>
          </p:spPr>
          <p:txBody>
            <a:bodyPr wrap="none" rtlCol="0">
              <a:spAutoFit/>
            </a:bodyPr>
            <a:lstStyle/>
            <a:p>
              <a:r>
                <a:rPr lang="en-US" dirty="0"/>
                <a:t>1</a:t>
              </a:r>
            </a:p>
          </p:txBody>
        </p:sp>
        <p:sp>
          <p:nvSpPr>
            <p:cNvPr id="151" name="TextBox 150"/>
            <p:cNvSpPr txBox="1"/>
            <p:nvPr/>
          </p:nvSpPr>
          <p:spPr>
            <a:xfrm>
              <a:off x="4038600" y="3364468"/>
              <a:ext cx="301686" cy="369332"/>
            </a:xfrm>
            <a:prstGeom prst="rect">
              <a:avLst/>
            </a:prstGeom>
            <a:noFill/>
          </p:spPr>
          <p:txBody>
            <a:bodyPr wrap="none" rtlCol="0">
              <a:spAutoFit/>
            </a:bodyPr>
            <a:lstStyle/>
            <a:p>
              <a:r>
                <a:rPr lang="en-US" dirty="0" smtClean="0"/>
                <a:t>2</a:t>
              </a:r>
              <a:endParaRPr lang="en-US" dirty="0"/>
            </a:p>
          </p:txBody>
        </p:sp>
        <p:sp>
          <p:nvSpPr>
            <p:cNvPr id="152" name="TextBox 151"/>
            <p:cNvSpPr txBox="1"/>
            <p:nvPr/>
          </p:nvSpPr>
          <p:spPr>
            <a:xfrm>
              <a:off x="5184714" y="3352800"/>
              <a:ext cx="301686" cy="369332"/>
            </a:xfrm>
            <a:prstGeom prst="rect">
              <a:avLst/>
            </a:prstGeom>
            <a:noFill/>
          </p:spPr>
          <p:txBody>
            <a:bodyPr wrap="none" rtlCol="0">
              <a:spAutoFit/>
            </a:bodyPr>
            <a:lstStyle/>
            <a:p>
              <a:r>
                <a:rPr lang="en-US" dirty="0"/>
                <a:t>1</a:t>
              </a:r>
            </a:p>
          </p:txBody>
        </p:sp>
        <p:sp>
          <p:nvSpPr>
            <p:cNvPr id="153" name="TextBox 152"/>
            <p:cNvSpPr txBox="1"/>
            <p:nvPr/>
          </p:nvSpPr>
          <p:spPr>
            <a:xfrm>
              <a:off x="5791200" y="2602468"/>
              <a:ext cx="301686" cy="369332"/>
            </a:xfrm>
            <a:prstGeom prst="rect">
              <a:avLst/>
            </a:prstGeom>
            <a:noFill/>
          </p:spPr>
          <p:txBody>
            <a:bodyPr wrap="none" rtlCol="0">
              <a:spAutoFit/>
            </a:bodyPr>
            <a:lstStyle/>
            <a:p>
              <a:r>
                <a:rPr lang="en-US" dirty="0"/>
                <a:t>4</a:t>
              </a:r>
            </a:p>
          </p:txBody>
        </p:sp>
        <p:sp>
          <p:nvSpPr>
            <p:cNvPr id="154" name="TextBox 153"/>
            <p:cNvSpPr txBox="1"/>
            <p:nvPr/>
          </p:nvSpPr>
          <p:spPr>
            <a:xfrm>
              <a:off x="5867400" y="3429000"/>
              <a:ext cx="301686" cy="369332"/>
            </a:xfrm>
            <a:prstGeom prst="rect">
              <a:avLst/>
            </a:prstGeom>
            <a:noFill/>
          </p:spPr>
          <p:txBody>
            <a:bodyPr wrap="none" rtlCol="0">
              <a:spAutoFit/>
            </a:bodyPr>
            <a:lstStyle/>
            <a:p>
              <a:r>
                <a:rPr lang="en-US" dirty="0" smtClean="0"/>
                <a:t>2</a:t>
              </a:r>
              <a:endParaRPr lang="en-US" dirty="0"/>
            </a:p>
          </p:txBody>
        </p:sp>
        <p:sp>
          <p:nvSpPr>
            <p:cNvPr id="155" name="TextBox 154"/>
            <p:cNvSpPr txBox="1"/>
            <p:nvPr/>
          </p:nvSpPr>
          <p:spPr>
            <a:xfrm>
              <a:off x="6937314" y="3364468"/>
              <a:ext cx="301686" cy="369332"/>
            </a:xfrm>
            <a:prstGeom prst="rect">
              <a:avLst/>
            </a:prstGeom>
            <a:noFill/>
          </p:spPr>
          <p:txBody>
            <a:bodyPr wrap="none" rtlCol="0">
              <a:spAutoFit/>
            </a:bodyPr>
            <a:lstStyle/>
            <a:p>
              <a:r>
                <a:rPr lang="en-US" dirty="0" smtClean="0"/>
                <a:t>3</a:t>
              </a:r>
              <a:endParaRPr lang="en-US" dirty="0"/>
            </a:p>
          </p:txBody>
        </p:sp>
      </p:grpSp>
      <p:sp>
        <p:nvSpPr>
          <p:cNvPr id="156" name="TextBox 155"/>
          <p:cNvSpPr txBox="1"/>
          <p:nvPr/>
        </p:nvSpPr>
        <p:spPr>
          <a:xfrm>
            <a:off x="609600" y="4278868"/>
            <a:ext cx="7486858" cy="369332"/>
          </a:xfrm>
          <a:prstGeom prst="rect">
            <a:avLst/>
          </a:prstGeom>
          <a:noFill/>
        </p:spPr>
        <p:txBody>
          <a:bodyPr wrap="none" rtlCol="0">
            <a:spAutoFit/>
          </a:bodyPr>
          <a:lstStyle/>
          <a:p>
            <a:r>
              <a:rPr lang="en-US" dirty="0" smtClean="0"/>
              <a:t> </a:t>
            </a:r>
            <a:r>
              <a:rPr lang="en-US" b="1" dirty="0" smtClean="0"/>
              <a:t>Delay</a:t>
            </a:r>
            <a:r>
              <a:rPr lang="en-US" dirty="0" smtClean="0"/>
              <a:t>  </a:t>
            </a:r>
            <a:r>
              <a:rPr lang="en-US" b="1" dirty="0" smtClean="0">
                <a:solidFill>
                  <a:srgbClr val="C00000"/>
                </a:solidFill>
              </a:rPr>
              <a:t>11             10            14               10            10            11               10             9</a:t>
            </a:r>
            <a:endParaRPr lang="en-US" b="1" dirty="0">
              <a:solidFill>
                <a:srgbClr val="C00000"/>
              </a:solidFill>
            </a:endParaRPr>
          </a:p>
        </p:txBody>
      </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p:grpSp>
        <p:nvGrpSpPr>
          <p:cNvPr id="5" name="Group 4"/>
          <p:cNvGrpSpPr/>
          <p:nvPr/>
        </p:nvGrpSpPr>
        <p:grpSpPr>
          <a:xfrm>
            <a:off x="4343400" y="1371600"/>
            <a:ext cx="730437" cy="228600"/>
            <a:chOff x="4267200" y="1600199"/>
            <a:chExt cx="730437" cy="228600"/>
          </a:xfrm>
        </p:grpSpPr>
        <p:cxnSp>
          <p:nvCxnSpPr>
            <p:cNvPr id="71" name="Elbow Connector 70"/>
            <p:cNvCxnSpPr/>
            <p:nvPr/>
          </p:nvCxnSpPr>
          <p:spPr>
            <a:xfrm>
              <a:off x="4540437" y="1600199"/>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flipV="1">
              <a:off x="4267200" y="1600199"/>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4343400" y="1371600"/>
            <a:ext cx="730437" cy="228600"/>
            <a:chOff x="4267200" y="1600199"/>
            <a:chExt cx="730437" cy="228600"/>
          </a:xfrm>
        </p:grpSpPr>
        <p:cxnSp>
          <p:nvCxnSpPr>
            <p:cNvPr id="75" name="Elbow Connector 74"/>
            <p:cNvCxnSpPr/>
            <p:nvPr/>
          </p:nvCxnSpPr>
          <p:spPr>
            <a:xfrm>
              <a:off x="4540437" y="1600199"/>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4267200" y="1600199"/>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3493737" y="773668"/>
            <a:ext cx="2373663" cy="369332"/>
          </a:xfrm>
          <a:prstGeom prst="rect">
            <a:avLst/>
          </a:prstGeom>
          <a:noFill/>
        </p:spPr>
        <p:txBody>
          <a:bodyPr wrap="none" rtlCol="0">
            <a:spAutoFit/>
          </a:bodyPr>
          <a:lstStyle/>
          <a:p>
            <a:r>
              <a:rPr lang="en-US" b="1" dirty="0" smtClean="0">
                <a:solidFill>
                  <a:srgbClr val="7030A0"/>
                </a:solidFill>
              </a:rPr>
              <a:t>A complete binary tree</a:t>
            </a:r>
            <a:endParaRPr lang="en-US" b="1" dirty="0">
              <a:solidFill>
                <a:srgbClr val="7030A0"/>
              </a:solidFill>
            </a:endParaRPr>
          </a:p>
        </p:txBody>
      </p:sp>
    </p:spTree>
    <p:extLst>
      <p:ext uri="{BB962C8B-B14F-4D97-AF65-F5344CB8AC3E}">
        <p14:creationId xmlns:p14="http://schemas.microsoft.com/office/powerpoint/2010/main" val="291020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1500" fill="hold"/>
                                        <p:tgtEl>
                                          <p:spTgt spid="59"/>
                                        </p:tgtEl>
                                        <p:attrNameLst>
                                          <p:attrName>ppt_x</p:attrName>
                                        </p:attrNameLst>
                                      </p:cBhvr>
                                      <p:tavLst>
                                        <p:tav tm="0">
                                          <p:val>
                                            <p:strVal val="#ppt_x"/>
                                          </p:val>
                                        </p:tav>
                                        <p:tav tm="100000">
                                          <p:val>
                                            <p:strVal val="#ppt_x"/>
                                          </p:val>
                                        </p:tav>
                                      </p:tavLst>
                                    </p:anim>
                                    <p:anim calcmode="lin" valueType="num">
                                      <p:cBhvr additive="base">
                                        <p:cTn id="23" dur="1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xEl>
                                              <p:pRg st="11" end="11"/>
                                            </p:txEl>
                                          </p:spTgt>
                                        </p:tgtEl>
                                        <p:attrNameLst>
                                          <p:attrName>style.visibility</p:attrName>
                                        </p:attrNameLst>
                                      </p:cBhvr>
                                      <p:to>
                                        <p:strVal val="visible"/>
                                      </p:to>
                                    </p:set>
                                    <p:animEffect transition="in" filter="fade">
                                      <p:cBhvr>
                                        <p:cTn id="28" dur="500"/>
                                        <p:tgtEl>
                                          <p:spTgt spid="52">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2">
                                            <p:txEl>
                                              <p:pRg st="12" end="12"/>
                                            </p:txEl>
                                          </p:spTgt>
                                        </p:tgtEl>
                                        <p:attrNameLst>
                                          <p:attrName>style.visibility</p:attrName>
                                        </p:attrNameLst>
                                      </p:cBhvr>
                                      <p:to>
                                        <p:strVal val="visible"/>
                                      </p:to>
                                    </p:set>
                                    <p:animEffect transition="in" filter="fade">
                                      <p:cBhvr>
                                        <p:cTn id="33" dur="500"/>
                                        <p:tgtEl>
                                          <p:spTgt spid="52">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fade">
                                      <p:cBhvr>
                                        <p:cTn id="38" dur="1000"/>
                                        <p:tgtEl>
                                          <p:spTgt spid="141"/>
                                        </p:tgtEl>
                                      </p:cBhvr>
                                    </p:animEffect>
                                    <p:anim calcmode="lin" valueType="num">
                                      <p:cBhvr>
                                        <p:cTn id="39" dur="1000" fill="hold"/>
                                        <p:tgtEl>
                                          <p:spTgt spid="141"/>
                                        </p:tgtEl>
                                        <p:attrNameLst>
                                          <p:attrName>ppt_x</p:attrName>
                                        </p:attrNameLst>
                                      </p:cBhvr>
                                      <p:tavLst>
                                        <p:tav tm="0">
                                          <p:val>
                                            <p:strVal val="#ppt_x"/>
                                          </p:val>
                                        </p:tav>
                                        <p:tav tm="100000">
                                          <p:val>
                                            <p:strVal val="#ppt_x"/>
                                          </p:val>
                                        </p:tav>
                                      </p:tavLst>
                                    </p:anim>
                                    <p:anim calcmode="lin" valueType="num">
                                      <p:cBhvr>
                                        <p:cTn id="40" dur="1000" fill="hold"/>
                                        <p:tgtEl>
                                          <p:spTgt spid="141"/>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1.38889E-6 -5.85473E-6 L -0.22153 0.12583 L -0.10937 0.23548 L -0.17014 0.36502 " pathEditMode="relative" ptsTypes="AAAA">
                                      <p:cBhvr>
                                        <p:cTn id="48" dur="2000" fill="hold"/>
                                        <p:tgtEl>
                                          <p:spTgt spid="5"/>
                                        </p:tgtEl>
                                        <p:attrNameLst>
                                          <p:attrName>ppt_x</p:attrName>
                                          <p:attrName>ppt_y</p:attrName>
                                        </p:attrNameLst>
                                      </p:cBhvr>
                                    </p:animMotion>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2.77778E-7 7.4948E-7 L 0.20833 0.08582 L 0.30833 0.20657 L 0.26545 0.36988 " pathEditMode="relative" ptsTypes="AAAA">
                                      <p:cBhvr>
                                        <p:cTn id="56" dur="2000" fill="hold"/>
                                        <p:tgtEl>
                                          <p:spTgt spid="74"/>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2">
                                            <p:txEl>
                                              <p:pRg st="13" end="13"/>
                                            </p:txEl>
                                          </p:spTgt>
                                        </p:tgtEl>
                                        <p:attrNameLst>
                                          <p:attrName>style.visibility</p:attrName>
                                        </p:attrNameLst>
                                      </p:cBhvr>
                                      <p:to>
                                        <p:strVal val="visible"/>
                                      </p:to>
                                    </p:set>
                                    <p:animEffect transition="in" filter="fade">
                                      <p:cBhvr>
                                        <p:cTn id="61" dur="500"/>
                                        <p:tgtEl>
                                          <p:spTgt spid="52">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6"/>
                                        </p:tgtEl>
                                        <p:attrNameLst>
                                          <p:attrName>style.visibility</p:attrName>
                                        </p:attrNameLst>
                                      </p:cBhvr>
                                      <p:to>
                                        <p:strVal val="visible"/>
                                      </p:to>
                                    </p:set>
                                    <p:animEffect transition="in" filter="wipe(left)">
                                      <p:cBhvr>
                                        <p:cTn id="66" dur="175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uiExpand="1" build="p"/>
      <p:bldP spid="156"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smtClean="0"/>
              <a:t>Problem definition</a:t>
            </a:r>
            <a:endParaRPr lang="en-US" sz="3600" b="1" dirty="0"/>
          </a:p>
        </p:txBody>
      </p:sp>
      <p:sp>
        <p:nvSpPr>
          <p:cNvPr id="6" name="Content Placeholder 5"/>
          <p:cNvSpPr>
            <a:spLocks noGrp="1"/>
          </p:cNvSpPr>
          <p:nvPr>
            <p:ph idx="1"/>
          </p:nvPr>
        </p:nvSpPr>
        <p:spPr/>
        <p:txBody>
          <a:bodyPr/>
          <a:lstStyle/>
          <a:p>
            <a:pPr marL="0" indent="0">
              <a:buNone/>
            </a:pPr>
            <a:r>
              <a:rPr lang="en-US" sz="2000" b="1" dirty="0" smtClean="0"/>
              <a:t>Given:</a:t>
            </a:r>
          </a:p>
          <a:p>
            <a:r>
              <a:rPr lang="en-US" sz="2000" dirty="0" smtClean="0"/>
              <a:t>There is a circuit in the form of a complete binary tree.</a:t>
            </a:r>
          </a:p>
          <a:p>
            <a:r>
              <a:rPr lang="en-US" sz="2000" dirty="0" smtClean="0"/>
              <a:t>Electric signal propagates from root to all leaf nodes.</a:t>
            </a:r>
          </a:p>
          <a:p>
            <a:r>
              <a:rPr lang="en-US" sz="2000" dirty="0" smtClean="0"/>
              <a:t>Each edge has certain delay</a:t>
            </a:r>
          </a:p>
          <a:p>
            <a:r>
              <a:rPr lang="en-US" sz="2000" dirty="0" smtClean="0"/>
              <a:t>The delay in reaching signal to a leaf node = </a:t>
            </a:r>
          </a:p>
          <a:p>
            <a:pPr marL="0" indent="0">
              <a:buNone/>
            </a:pPr>
            <a:r>
              <a:rPr lang="en-US" sz="2000" dirty="0"/>
              <a:t> </a:t>
            </a:r>
            <a:r>
              <a:rPr lang="en-US" sz="2000" dirty="0" smtClean="0"/>
              <a:t>                   “sum of delays on all edges on the path from root.”</a:t>
            </a:r>
          </a:p>
          <a:p>
            <a:pPr marL="0" indent="0">
              <a:buNone/>
            </a:pPr>
            <a:endParaRPr lang="en-US" sz="2000" b="1" dirty="0" smtClean="0">
              <a:solidFill>
                <a:srgbClr val="0070C0"/>
              </a:solidFill>
            </a:endParaRPr>
          </a:p>
          <a:p>
            <a:pPr marL="0" indent="0">
              <a:buNone/>
            </a:pPr>
            <a:r>
              <a:rPr lang="en-US" sz="2000" b="1" dirty="0" smtClean="0">
                <a:solidFill>
                  <a:srgbClr val="0070C0"/>
                </a:solidFill>
              </a:rPr>
              <a:t>Objective:</a:t>
            </a:r>
            <a:r>
              <a:rPr lang="en-US" sz="2000" dirty="0" smtClean="0"/>
              <a:t> </a:t>
            </a:r>
          </a:p>
          <a:p>
            <a:pPr marL="0" indent="0">
              <a:buNone/>
            </a:pPr>
            <a:r>
              <a:rPr lang="en-US" sz="2000" dirty="0" smtClean="0"/>
              <a:t>Enhance delay along certain edges so that</a:t>
            </a:r>
          </a:p>
          <a:p>
            <a:r>
              <a:rPr lang="en-US" sz="2000" dirty="0" smtClean="0"/>
              <a:t>The delay on all paths from root to leaf nodes is the same.</a:t>
            </a:r>
          </a:p>
          <a:p>
            <a:r>
              <a:rPr lang="en-US" sz="2000" dirty="0" smtClean="0"/>
              <a:t>Total delay enhancement is </a:t>
            </a:r>
            <a:r>
              <a:rPr lang="en-US" sz="2000" b="1" dirty="0" smtClean="0"/>
              <a:t>minimum</a:t>
            </a:r>
            <a:r>
              <a:rPr lang="en-US" sz="2000" dirty="0" smtClean="0"/>
              <a:t>.</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5</a:t>
            </a:fld>
            <a:endParaRPr lang="en-US"/>
          </a:p>
        </p:txBody>
      </p:sp>
      <p:sp>
        <p:nvSpPr>
          <p:cNvPr id="2" name="Cloud Callout 1"/>
          <p:cNvSpPr/>
          <p:nvPr/>
        </p:nvSpPr>
        <p:spPr>
          <a:xfrm>
            <a:off x="5791200" y="3733800"/>
            <a:ext cx="3048000" cy="1222248"/>
          </a:xfrm>
          <a:prstGeom prst="cloudCallout">
            <a:avLst>
              <a:gd name="adj1" fmla="val 36176"/>
              <a:gd name="adj2" fmla="val 8063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is the first step for designing an algorithm ?</a:t>
            </a:r>
            <a:endParaRPr lang="en-US" dirty="0">
              <a:solidFill>
                <a:schemeClr val="tx1"/>
              </a:solidFill>
            </a:endParaRPr>
          </a:p>
        </p:txBody>
      </p:sp>
    </p:spTree>
    <p:extLst>
      <p:ext uri="{BB962C8B-B14F-4D97-AF65-F5344CB8AC3E}">
        <p14:creationId xmlns:p14="http://schemas.microsoft.com/office/powerpoint/2010/main" val="149034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500"/>
                                        <p:tgtEl>
                                          <p:spTgt spid="6">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fade">
                                      <p:cBhvr>
                                        <p:cTn id="54" dur="500"/>
                                        <p:tgtEl>
                                          <p:spTgt spid="6">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Effect transition="in" filter="fade">
                                      <p:cBhvr>
                                        <p:cTn id="59" dur="500"/>
                                        <p:tgtEl>
                                          <p:spTgt spid="6">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1000"/>
                                        <p:tgtEl>
                                          <p:spTgt spid="2"/>
                                        </p:tgtEl>
                                      </p:cBhvr>
                                    </p:animEffect>
                                    <p:anim calcmode="lin" valueType="num">
                                      <p:cBhvr>
                                        <p:cTn id="65" dur="1000" fill="hold"/>
                                        <p:tgtEl>
                                          <p:spTgt spid="2"/>
                                        </p:tgtEl>
                                        <p:attrNameLst>
                                          <p:attrName>ppt_x</p:attrName>
                                        </p:attrNameLst>
                                      </p:cBhvr>
                                      <p:tavLst>
                                        <p:tav tm="0">
                                          <p:val>
                                            <p:strVal val="#ppt_x"/>
                                          </p:val>
                                        </p:tav>
                                        <p:tav tm="100000">
                                          <p:val>
                                            <p:strVal val="#ppt_x"/>
                                          </p:val>
                                        </p:tav>
                                      </p:tavLst>
                                    </p:anim>
                                    <p:anim calcmode="lin" valueType="num">
                                      <p:cBhvr>
                                        <p:cTn id="6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Working on an Example</a:t>
            </a:r>
            <a:br>
              <a:rPr lang="en-US" sz="3600" b="1" dirty="0"/>
            </a:br>
            <a:endParaRPr lang="en-US" sz="36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19759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Working on an Example</a:t>
            </a:r>
            <a:br>
              <a:rPr lang="en-US" sz="3600" b="1" dirty="0"/>
            </a:br>
            <a:endParaRPr lang="en-US" sz="3600" b="1" dirty="0"/>
          </a:p>
        </p:txBody>
      </p:sp>
      <p:sp>
        <p:nvSpPr>
          <p:cNvPr id="52" name="Content Placeholder 51"/>
          <p:cNvSpPr>
            <a:spLocks noGrp="1"/>
          </p:cNvSpPr>
          <p:nvPr>
            <p:ph idx="1"/>
          </p:nvPr>
        </p:nvSpPr>
        <p:spPr>
          <a:xfrm>
            <a:off x="457200" y="1600200"/>
            <a:ext cx="8229600" cy="48006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1800" b="1" dirty="0" smtClean="0"/>
              <a:t>Total delay </a:t>
            </a:r>
            <a:r>
              <a:rPr lang="en-US" sz="1800" b="1" dirty="0" smtClean="0"/>
              <a:t>enhancement</a:t>
            </a:r>
            <a:r>
              <a:rPr lang="en-US" sz="2000" dirty="0" smtClean="0"/>
              <a:t>: </a:t>
            </a:r>
            <a:r>
              <a:rPr lang="en-US" sz="2000" dirty="0" smtClean="0">
                <a:solidFill>
                  <a:srgbClr val="C00000"/>
                </a:solidFill>
              </a:rPr>
              <a:t>27</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p:cNvGrpSpPr/>
          <p:nvPr/>
        </p:nvGrpSpPr>
        <p:grpSpPr>
          <a:xfrm>
            <a:off x="1527114" y="1905000"/>
            <a:ext cx="6397686" cy="1893332"/>
            <a:chOff x="1527114" y="1905000"/>
            <a:chExt cx="6397686" cy="1893332"/>
          </a:xfrm>
        </p:grpSpPr>
        <p:sp>
          <p:nvSpPr>
            <p:cNvPr id="142" name="TextBox 141"/>
            <p:cNvSpPr txBox="1"/>
            <p:nvPr/>
          </p:nvSpPr>
          <p:spPr>
            <a:xfrm>
              <a:off x="5638800" y="1905000"/>
              <a:ext cx="301686" cy="369332"/>
            </a:xfrm>
            <a:prstGeom prst="rect">
              <a:avLst/>
            </a:prstGeom>
            <a:noFill/>
          </p:spPr>
          <p:txBody>
            <a:bodyPr wrap="none" rtlCol="0">
              <a:spAutoFit/>
            </a:bodyPr>
            <a:lstStyle/>
            <a:p>
              <a:r>
                <a:rPr lang="en-US" dirty="0"/>
                <a:t>5</a:t>
              </a:r>
            </a:p>
          </p:txBody>
        </p:sp>
        <p:sp>
          <p:nvSpPr>
            <p:cNvPr id="143" name="TextBox 142"/>
            <p:cNvSpPr txBox="1"/>
            <p:nvPr/>
          </p:nvSpPr>
          <p:spPr>
            <a:xfrm>
              <a:off x="3508314" y="1916668"/>
              <a:ext cx="301686" cy="369332"/>
            </a:xfrm>
            <a:prstGeom prst="rect">
              <a:avLst/>
            </a:prstGeom>
            <a:noFill/>
          </p:spPr>
          <p:txBody>
            <a:bodyPr wrap="none" rtlCol="0">
              <a:spAutoFit/>
            </a:bodyPr>
            <a:lstStyle/>
            <a:p>
              <a:r>
                <a:rPr lang="en-US" dirty="0" smtClean="0"/>
                <a:t>6</a:t>
              </a:r>
              <a:endParaRPr lang="en-US" dirty="0"/>
            </a:p>
          </p:txBody>
        </p:sp>
        <p:sp>
          <p:nvSpPr>
            <p:cNvPr id="144" name="TextBox 143"/>
            <p:cNvSpPr txBox="1"/>
            <p:nvPr/>
          </p:nvSpPr>
          <p:spPr>
            <a:xfrm>
              <a:off x="7010400" y="2602468"/>
              <a:ext cx="301686" cy="369332"/>
            </a:xfrm>
            <a:prstGeom prst="rect">
              <a:avLst/>
            </a:prstGeom>
            <a:noFill/>
          </p:spPr>
          <p:txBody>
            <a:bodyPr wrap="none" rtlCol="0">
              <a:spAutoFit/>
            </a:bodyPr>
            <a:lstStyle/>
            <a:p>
              <a:r>
                <a:rPr lang="en-US" dirty="0" smtClean="0"/>
                <a:t>2</a:t>
              </a:r>
              <a:endParaRPr lang="en-US" dirty="0"/>
            </a:p>
          </p:txBody>
        </p:sp>
        <p:sp>
          <p:nvSpPr>
            <p:cNvPr id="145" name="TextBox 144"/>
            <p:cNvSpPr txBox="1"/>
            <p:nvPr/>
          </p:nvSpPr>
          <p:spPr>
            <a:xfrm>
              <a:off x="7623114" y="3364468"/>
              <a:ext cx="301686" cy="369332"/>
            </a:xfrm>
            <a:prstGeom prst="rect">
              <a:avLst/>
            </a:prstGeom>
            <a:noFill/>
          </p:spPr>
          <p:txBody>
            <a:bodyPr wrap="none" rtlCol="0">
              <a:spAutoFit/>
            </a:bodyPr>
            <a:lstStyle/>
            <a:p>
              <a:r>
                <a:rPr lang="en-US" dirty="0" smtClean="0"/>
                <a:t>2</a:t>
              </a:r>
              <a:endParaRPr lang="en-US" dirty="0"/>
            </a:p>
          </p:txBody>
        </p:sp>
        <p:sp>
          <p:nvSpPr>
            <p:cNvPr id="146" name="TextBox 145"/>
            <p:cNvSpPr txBox="1"/>
            <p:nvPr/>
          </p:nvSpPr>
          <p:spPr>
            <a:xfrm>
              <a:off x="2209800" y="2590800"/>
              <a:ext cx="301686" cy="369332"/>
            </a:xfrm>
            <a:prstGeom prst="rect">
              <a:avLst/>
            </a:prstGeom>
            <a:noFill/>
          </p:spPr>
          <p:txBody>
            <a:bodyPr wrap="none" rtlCol="0">
              <a:spAutoFit/>
            </a:bodyPr>
            <a:lstStyle/>
            <a:p>
              <a:r>
                <a:rPr lang="en-US" dirty="0" smtClean="0"/>
                <a:t>3</a:t>
              </a:r>
              <a:endParaRPr lang="en-US" dirty="0"/>
            </a:p>
          </p:txBody>
        </p:sp>
        <p:sp>
          <p:nvSpPr>
            <p:cNvPr id="147" name="TextBox 146"/>
            <p:cNvSpPr txBox="1"/>
            <p:nvPr/>
          </p:nvSpPr>
          <p:spPr>
            <a:xfrm>
              <a:off x="3276600" y="2667000"/>
              <a:ext cx="30168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276600" y="3364468"/>
              <a:ext cx="301686" cy="369332"/>
            </a:xfrm>
            <a:prstGeom prst="rect">
              <a:avLst/>
            </a:prstGeom>
            <a:noFill/>
          </p:spPr>
          <p:txBody>
            <a:bodyPr wrap="none" rtlCol="0">
              <a:spAutoFit/>
            </a:bodyPr>
            <a:lstStyle/>
            <a:p>
              <a:r>
                <a:rPr lang="en-US" dirty="0" smtClean="0"/>
                <a:t>6</a:t>
              </a:r>
              <a:endParaRPr lang="en-US" dirty="0"/>
            </a:p>
          </p:txBody>
        </p:sp>
        <p:sp>
          <p:nvSpPr>
            <p:cNvPr id="149" name="TextBox 148"/>
            <p:cNvSpPr txBox="1"/>
            <p:nvPr/>
          </p:nvSpPr>
          <p:spPr>
            <a:xfrm>
              <a:off x="1527114" y="3352800"/>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2212914" y="3429000"/>
              <a:ext cx="301686" cy="369332"/>
            </a:xfrm>
            <a:prstGeom prst="rect">
              <a:avLst/>
            </a:prstGeom>
            <a:noFill/>
          </p:spPr>
          <p:txBody>
            <a:bodyPr wrap="none" rtlCol="0">
              <a:spAutoFit/>
            </a:bodyPr>
            <a:lstStyle/>
            <a:p>
              <a:r>
                <a:rPr lang="en-US" dirty="0"/>
                <a:t>1</a:t>
              </a:r>
            </a:p>
          </p:txBody>
        </p:sp>
        <p:sp>
          <p:nvSpPr>
            <p:cNvPr id="151" name="TextBox 150"/>
            <p:cNvSpPr txBox="1"/>
            <p:nvPr/>
          </p:nvSpPr>
          <p:spPr>
            <a:xfrm>
              <a:off x="4038600" y="3364468"/>
              <a:ext cx="301686" cy="369332"/>
            </a:xfrm>
            <a:prstGeom prst="rect">
              <a:avLst/>
            </a:prstGeom>
            <a:noFill/>
          </p:spPr>
          <p:txBody>
            <a:bodyPr wrap="none" rtlCol="0">
              <a:spAutoFit/>
            </a:bodyPr>
            <a:lstStyle/>
            <a:p>
              <a:r>
                <a:rPr lang="en-US" dirty="0" smtClean="0"/>
                <a:t>2</a:t>
              </a:r>
              <a:endParaRPr lang="en-US" dirty="0"/>
            </a:p>
          </p:txBody>
        </p:sp>
        <p:sp>
          <p:nvSpPr>
            <p:cNvPr id="152" name="TextBox 151"/>
            <p:cNvSpPr txBox="1"/>
            <p:nvPr/>
          </p:nvSpPr>
          <p:spPr>
            <a:xfrm>
              <a:off x="5184714" y="3352800"/>
              <a:ext cx="301686" cy="369332"/>
            </a:xfrm>
            <a:prstGeom prst="rect">
              <a:avLst/>
            </a:prstGeom>
            <a:noFill/>
          </p:spPr>
          <p:txBody>
            <a:bodyPr wrap="none" rtlCol="0">
              <a:spAutoFit/>
            </a:bodyPr>
            <a:lstStyle/>
            <a:p>
              <a:r>
                <a:rPr lang="en-US" dirty="0"/>
                <a:t>1</a:t>
              </a:r>
            </a:p>
          </p:txBody>
        </p:sp>
        <p:sp>
          <p:nvSpPr>
            <p:cNvPr id="153" name="TextBox 152"/>
            <p:cNvSpPr txBox="1"/>
            <p:nvPr/>
          </p:nvSpPr>
          <p:spPr>
            <a:xfrm>
              <a:off x="5791200" y="2602468"/>
              <a:ext cx="301686" cy="369332"/>
            </a:xfrm>
            <a:prstGeom prst="rect">
              <a:avLst/>
            </a:prstGeom>
            <a:noFill/>
          </p:spPr>
          <p:txBody>
            <a:bodyPr wrap="none" rtlCol="0">
              <a:spAutoFit/>
            </a:bodyPr>
            <a:lstStyle/>
            <a:p>
              <a:r>
                <a:rPr lang="en-US" dirty="0"/>
                <a:t>4</a:t>
              </a:r>
            </a:p>
          </p:txBody>
        </p:sp>
        <p:sp>
          <p:nvSpPr>
            <p:cNvPr id="154" name="TextBox 153"/>
            <p:cNvSpPr txBox="1"/>
            <p:nvPr/>
          </p:nvSpPr>
          <p:spPr>
            <a:xfrm>
              <a:off x="5867400" y="3429000"/>
              <a:ext cx="301686" cy="369332"/>
            </a:xfrm>
            <a:prstGeom prst="rect">
              <a:avLst/>
            </a:prstGeom>
            <a:noFill/>
          </p:spPr>
          <p:txBody>
            <a:bodyPr wrap="none" rtlCol="0">
              <a:spAutoFit/>
            </a:bodyPr>
            <a:lstStyle/>
            <a:p>
              <a:r>
                <a:rPr lang="en-US" dirty="0" smtClean="0"/>
                <a:t>2</a:t>
              </a:r>
              <a:endParaRPr lang="en-US" dirty="0"/>
            </a:p>
          </p:txBody>
        </p:sp>
        <p:sp>
          <p:nvSpPr>
            <p:cNvPr id="155" name="TextBox 154"/>
            <p:cNvSpPr txBox="1"/>
            <p:nvPr/>
          </p:nvSpPr>
          <p:spPr>
            <a:xfrm>
              <a:off x="6937314" y="3364468"/>
              <a:ext cx="301686" cy="369332"/>
            </a:xfrm>
            <a:prstGeom prst="rect">
              <a:avLst/>
            </a:prstGeom>
            <a:noFill/>
          </p:spPr>
          <p:txBody>
            <a:bodyPr wrap="none" rtlCol="0">
              <a:spAutoFit/>
            </a:bodyPr>
            <a:lstStyle/>
            <a:p>
              <a:r>
                <a:rPr lang="en-US" dirty="0" smtClean="0"/>
                <a:t>3</a:t>
              </a:r>
              <a:endParaRPr lang="en-US" dirty="0"/>
            </a:p>
          </p:txBody>
        </p:sp>
      </p:grpSp>
      <p:sp>
        <p:nvSpPr>
          <p:cNvPr id="156" name="TextBox 155"/>
          <p:cNvSpPr txBox="1"/>
          <p:nvPr/>
        </p:nvSpPr>
        <p:spPr>
          <a:xfrm>
            <a:off x="609600" y="4278868"/>
            <a:ext cx="7486858" cy="369332"/>
          </a:xfrm>
          <a:prstGeom prst="rect">
            <a:avLst/>
          </a:prstGeom>
          <a:noFill/>
        </p:spPr>
        <p:txBody>
          <a:bodyPr wrap="none" rtlCol="0">
            <a:spAutoFit/>
          </a:bodyPr>
          <a:lstStyle/>
          <a:p>
            <a:r>
              <a:rPr lang="en-US" dirty="0" smtClean="0"/>
              <a:t> </a:t>
            </a:r>
            <a:r>
              <a:rPr lang="en-US" b="1" dirty="0" smtClean="0"/>
              <a:t>Delay</a:t>
            </a:r>
            <a:r>
              <a:rPr lang="en-US" dirty="0" smtClean="0"/>
              <a:t>  </a:t>
            </a:r>
            <a:r>
              <a:rPr lang="en-US" b="1" dirty="0" smtClean="0">
                <a:solidFill>
                  <a:srgbClr val="002060"/>
                </a:solidFill>
              </a:rPr>
              <a:t>11             10            14               10            10            11               10             9</a:t>
            </a:r>
            <a:endParaRPr lang="en-US" b="1" dirty="0">
              <a:solidFill>
                <a:srgbClr val="002060"/>
              </a:solidFill>
            </a:endParaRPr>
          </a:p>
        </p:txBody>
      </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p:grpSp>
        <p:nvGrpSpPr>
          <p:cNvPr id="28" name="Group 27"/>
          <p:cNvGrpSpPr/>
          <p:nvPr/>
        </p:nvGrpSpPr>
        <p:grpSpPr>
          <a:xfrm>
            <a:off x="2927163" y="1905000"/>
            <a:ext cx="1644837" cy="1981200"/>
            <a:chOff x="2927163" y="1905000"/>
            <a:chExt cx="1644837" cy="1981200"/>
          </a:xfrm>
        </p:grpSpPr>
        <p:cxnSp>
          <p:nvCxnSpPr>
            <p:cNvPr id="6" name="Straight Connector 5"/>
            <p:cNvCxnSpPr>
              <a:stCxn id="140" idx="2"/>
              <a:endCxn id="121" idx="6"/>
            </p:cNvCxnSpPr>
            <p:nvPr/>
          </p:nvCxnSpPr>
          <p:spPr>
            <a:xfrm flipH="1">
              <a:off x="2971800" y="1905000"/>
              <a:ext cx="1600200" cy="6096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18" idx="1"/>
              <a:endCxn id="121" idx="5"/>
            </p:cNvCxnSpPr>
            <p:nvPr/>
          </p:nvCxnSpPr>
          <p:spPr>
            <a:xfrm flipH="1" flipV="1">
              <a:off x="2927163" y="2622363"/>
              <a:ext cx="775074" cy="54647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8" idx="3"/>
            </p:cNvCxnSpPr>
            <p:nvPr/>
          </p:nvCxnSpPr>
          <p:spPr>
            <a:xfrm flipH="1">
              <a:off x="3352801" y="3384363"/>
              <a:ext cx="349436" cy="50183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1564098" y="3581400"/>
            <a:ext cx="6604693" cy="369332"/>
          </a:xfrm>
          <a:prstGeom prst="rect">
            <a:avLst/>
          </a:prstGeom>
          <a:noFill/>
        </p:spPr>
        <p:txBody>
          <a:bodyPr wrap="none" rtlCol="0">
            <a:spAutoFit/>
          </a:bodyPr>
          <a:lstStyle/>
          <a:p>
            <a:r>
              <a:rPr lang="en-US" dirty="0" smtClean="0">
                <a:solidFill>
                  <a:srgbClr val="C00000"/>
                </a:solidFill>
              </a:rPr>
              <a:t>+3           +4 </a:t>
            </a:r>
            <a:r>
              <a:rPr lang="en-US" dirty="0" smtClean="0">
                <a:solidFill>
                  <a:srgbClr val="C00000"/>
                </a:solidFill>
              </a:rPr>
              <a:t>                                                +</a:t>
            </a:r>
            <a:r>
              <a:rPr lang="en-US" dirty="0" smtClean="0">
                <a:solidFill>
                  <a:srgbClr val="C00000"/>
                </a:solidFill>
              </a:rPr>
              <a:t>4            +3               +4         +5</a:t>
            </a:r>
            <a:endParaRPr lang="en-US" dirty="0">
              <a:solidFill>
                <a:srgbClr val="C00000"/>
              </a:solidFill>
            </a:endParaRPr>
          </a:p>
        </p:txBody>
      </p:sp>
      <p:sp>
        <p:nvSpPr>
          <p:cNvPr id="86" name="TextBox 85"/>
          <p:cNvSpPr txBox="1"/>
          <p:nvPr/>
        </p:nvSpPr>
        <p:spPr>
          <a:xfrm>
            <a:off x="152400" y="5345668"/>
            <a:ext cx="8046883" cy="369332"/>
          </a:xfrm>
          <a:prstGeom prst="rect">
            <a:avLst/>
          </a:prstGeom>
          <a:noFill/>
        </p:spPr>
        <p:txBody>
          <a:bodyPr wrap="none" rtlCol="0">
            <a:spAutoFit/>
          </a:bodyPr>
          <a:lstStyle/>
          <a:p>
            <a:r>
              <a:rPr lang="en-US" dirty="0" smtClean="0"/>
              <a:t> </a:t>
            </a:r>
            <a:r>
              <a:rPr lang="en-US" dirty="0" smtClean="0">
                <a:solidFill>
                  <a:srgbClr val="C00000"/>
                </a:solidFill>
              </a:rPr>
              <a:t>New</a:t>
            </a:r>
            <a:r>
              <a:rPr lang="en-US" dirty="0" smtClean="0"/>
              <a:t> </a:t>
            </a:r>
            <a:r>
              <a:rPr lang="en-US" b="1" dirty="0" smtClean="0"/>
              <a:t>Delay</a:t>
            </a:r>
            <a:r>
              <a:rPr lang="en-US" dirty="0" smtClean="0"/>
              <a:t>  </a:t>
            </a:r>
            <a:r>
              <a:rPr lang="en-US" b="1" dirty="0" smtClean="0">
                <a:solidFill>
                  <a:srgbClr val="002060"/>
                </a:solidFill>
              </a:rPr>
              <a:t>14             14            14               14            14            14               14             14</a:t>
            </a:r>
            <a:endParaRPr lang="en-US" b="1" dirty="0">
              <a:solidFill>
                <a:srgbClr val="002060"/>
              </a:solidFill>
            </a:endParaRPr>
          </a:p>
        </p:txBody>
      </p:sp>
      <p:sp>
        <p:nvSpPr>
          <p:cNvPr id="35" name="Down Arrow 34"/>
          <p:cNvSpPr/>
          <p:nvPr/>
        </p:nvSpPr>
        <p:spPr>
          <a:xfrm>
            <a:off x="3962400" y="4832866"/>
            <a:ext cx="1293843" cy="424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553200" y="2514600"/>
            <a:ext cx="1752600" cy="194893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63260" y="3810000"/>
            <a:ext cx="412563" cy="44553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loud Callout 78"/>
          <p:cNvSpPr/>
          <p:nvPr/>
        </p:nvSpPr>
        <p:spPr>
          <a:xfrm>
            <a:off x="76200" y="987552"/>
            <a:ext cx="3048000" cy="1222248"/>
          </a:xfrm>
          <a:prstGeom prst="cloudCallout">
            <a:avLst>
              <a:gd name="adj1" fmla="val 36176"/>
              <a:gd name="adj2" fmla="val 8063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How to achieve 1</a:t>
            </a:r>
            <a:r>
              <a:rPr lang="en-US" sz="1600" baseline="30000" dirty="0" smtClean="0">
                <a:solidFill>
                  <a:schemeClr val="tx1"/>
                </a:solidFill>
              </a:rPr>
              <a:t>st</a:t>
            </a:r>
            <a:r>
              <a:rPr lang="en-US" sz="1600" dirty="0" smtClean="0">
                <a:solidFill>
                  <a:schemeClr val="tx1"/>
                </a:solidFill>
              </a:rPr>
              <a:t> Objective:</a:t>
            </a:r>
          </a:p>
          <a:p>
            <a:pPr algn="ctr"/>
            <a:r>
              <a:rPr lang="en-US" sz="1600" dirty="0" smtClean="0">
                <a:solidFill>
                  <a:schemeClr val="tx1"/>
                </a:solidFill>
              </a:rPr>
              <a:t>Synchronizing all paths  from the root?</a:t>
            </a:r>
            <a:endParaRPr lang="en-US" sz="1600" dirty="0">
              <a:solidFill>
                <a:schemeClr val="tx1"/>
              </a:solidFill>
            </a:endParaRPr>
          </a:p>
        </p:txBody>
      </p:sp>
      <p:cxnSp>
        <p:nvCxnSpPr>
          <p:cNvPr id="7" name="Straight Connector 6"/>
          <p:cNvCxnSpPr/>
          <p:nvPr/>
        </p:nvCxnSpPr>
        <p:spPr>
          <a:xfrm>
            <a:off x="3124200" y="4572000"/>
            <a:ext cx="3763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Line Callout 2 9"/>
          <p:cNvSpPr/>
          <p:nvPr/>
        </p:nvSpPr>
        <p:spPr>
          <a:xfrm>
            <a:off x="4419601" y="2274332"/>
            <a:ext cx="1615982" cy="577334"/>
          </a:xfrm>
          <a:prstGeom prst="borderCallout2">
            <a:avLst>
              <a:gd name="adj1" fmla="val 48043"/>
              <a:gd name="adj2" fmla="val -856"/>
              <a:gd name="adj3" fmla="val 84878"/>
              <a:gd name="adj4" fmla="val -6533"/>
              <a:gd name="adj5" fmla="val 210215"/>
              <a:gd name="adj6" fmla="val -2521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How much enhancement is needed for this edge ?</a:t>
            </a:r>
            <a:endParaRPr lang="en-US" sz="1200" dirty="0">
              <a:solidFill>
                <a:schemeClr val="tx1"/>
              </a:solidFill>
            </a:endParaRPr>
          </a:p>
        </p:txBody>
      </p:sp>
      <p:sp>
        <p:nvSpPr>
          <p:cNvPr id="11" name="Down Ribbon 10"/>
          <p:cNvSpPr/>
          <p:nvPr/>
        </p:nvSpPr>
        <p:spPr>
          <a:xfrm>
            <a:off x="6692526" y="990600"/>
            <a:ext cx="2299074" cy="621269"/>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a:t>
            </a:r>
            <a:r>
              <a:rPr lang="en-US" sz="1400" dirty="0" smtClean="0">
                <a:solidFill>
                  <a:srgbClr val="C00000"/>
                </a:solidFill>
              </a:rPr>
              <a:t>4</a:t>
            </a:r>
            <a:r>
              <a:rPr lang="en-US" sz="1400" dirty="0" smtClean="0">
                <a:solidFill>
                  <a:schemeClr val="tx1"/>
                </a:solidFill>
              </a:rPr>
              <a:t> is necessary and sufficient as well </a:t>
            </a:r>
            <a:r>
              <a:rPr lang="en-US" sz="1400" dirty="0" smtClean="0">
                <a:solidFill>
                  <a:schemeClr val="tx1"/>
                </a:solidFill>
                <a:sym typeface="Wingdings" pitchFamily="2" charset="2"/>
              </a:rPr>
              <a:t></a:t>
            </a:r>
            <a:endParaRPr lang="en-US" sz="1400" dirty="0">
              <a:solidFill>
                <a:schemeClr val="tx1"/>
              </a:solidFill>
            </a:endParaRPr>
          </a:p>
        </p:txBody>
      </p:sp>
      <p:sp>
        <p:nvSpPr>
          <p:cNvPr id="87" name="Cloud Callout 86"/>
          <p:cNvSpPr/>
          <p:nvPr/>
        </p:nvSpPr>
        <p:spPr>
          <a:xfrm>
            <a:off x="76200" y="1143000"/>
            <a:ext cx="3048000" cy="1222248"/>
          </a:xfrm>
          <a:prstGeom prst="cloudCallout">
            <a:avLst>
              <a:gd name="adj1" fmla="val 36176"/>
              <a:gd name="adj2" fmla="val 8063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algorithm comes to your mind based on this inference ?</a:t>
            </a:r>
            <a:endParaRPr lang="en-US" sz="1600" dirty="0">
              <a:solidFill>
                <a:schemeClr val="tx1"/>
              </a:solidFill>
            </a:endParaRPr>
          </a:p>
        </p:txBody>
      </p:sp>
      <p:sp>
        <p:nvSpPr>
          <p:cNvPr id="88" name="Cloud Callout 87"/>
          <p:cNvSpPr/>
          <p:nvPr/>
        </p:nvSpPr>
        <p:spPr>
          <a:xfrm>
            <a:off x="4343400" y="5635752"/>
            <a:ext cx="3279714" cy="841248"/>
          </a:xfrm>
          <a:prstGeom prst="cloudCallout">
            <a:avLst>
              <a:gd name="adj1" fmla="val 36176"/>
              <a:gd name="adj2" fmla="val 8063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Is this the minimum delay enhancement ?</a:t>
            </a:r>
            <a:endParaRPr lang="en-US" sz="1600" dirty="0">
              <a:solidFill>
                <a:schemeClr val="tx1"/>
              </a:solidFill>
            </a:endParaRPr>
          </a:p>
        </p:txBody>
      </p:sp>
      <p:sp>
        <p:nvSpPr>
          <p:cNvPr id="13" name="TextBox 12"/>
          <p:cNvSpPr txBox="1"/>
          <p:nvPr/>
        </p:nvSpPr>
        <p:spPr>
          <a:xfrm>
            <a:off x="4253898" y="3593068"/>
            <a:ext cx="417102" cy="369332"/>
          </a:xfrm>
          <a:prstGeom prst="rect">
            <a:avLst/>
          </a:prstGeom>
          <a:noFill/>
        </p:spPr>
        <p:txBody>
          <a:bodyPr wrap="none" rtlCol="0">
            <a:spAutoFit/>
          </a:bodyPr>
          <a:lstStyle/>
          <a:p>
            <a:r>
              <a:rPr lang="en-US" dirty="0">
                <a:solidFill>
                  <a:srgbClr val="C00000"/>
                </a:solidFill>
              </a:rPr>
              <a:t>+4</a:t>
            </a:r>
            <a:endParaRPr lang="en-US" dirty="0"/>
          </a:p>
        </p:txBody>
      </p:sp>
      <p:sp>
        <p:nvSpPr>
          <p:cNvPr id="89" name="Line Callout 2 88"/>
          <p:cNvSpPr/>
          <p:nvPr/>
        </p:nvSpPr>
        <p:spPr>
          <a:xfrm>
            <a:off x="6553200" y="1447800"/>
            <a:ext cx="1828800" cy="577334"/>
          </a:xfrm>
          <a:prstGeom prst="borderCallout2">
            <a:avLst>
              <a:gd name="adj1" fmla="val 96890"/>
              <a:gd name="adj2" fmla="val 54671"/>
              <a:gd name="adj3" fmla="val 145567"/>
              <a:gd name="adj4" fmla="val 54811"/>
              <a:gd name="adj5" fmla="val 185051"/>
              <a:gd name="adj6" fmla="val 5516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Spend some time on this portion to see if you can reduce the total delay ?</a:t>
            </a:r>
            <a:endParaRPr lang="en-US" sz="1200" dirty="0">
              <a:solidFill>
                <a:schemeClr val="tx1"/>
              </a:solidFill>
            </a:endParaRPr>
          </a:p>
        </p:txBody>
      </p:sp>
    </p:spTree>
    <p:extLst>
      <p:ext uri="{BB962C8B-B14F-4D97-AF65-F5344CB8AC3E}">
        <p14:creationId xmlns:p14="http://schemas.microsoft.com/office/powerpoint/2010/main" val="396650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anim calcmode="lin" valueType="num">
                                      <p:cBhvr>
                                        <p:cTn id="8" dur="1000" fill="hold"/>
                                        <p:tgtEl>
                                          <p:spTgt spid="141"/>
                                        </p:tgtEl>
                                        <p:attrNameLst>
                                          <p:attrName>ppt_x</p:attrName>
                                        </p:attrNameLst>
                                      </p:cBhvr>
                                      <p:tavLst>
                                        <p:tav tm="0">
                                          <p:val>
                                            <p:strVal val="#ppt_x"/>
                                          </p:val>
                                        </p:tav>
                                        <p:tav tm="100000">
                                          <p:val>
                                            <p:strVal val="#ppt_x"/>
                                          </p:val>
                                        </p:tav>
                                      </p:tavLst>
                                    </p:anim>
                                    <p:anim calcmode="lin" valueType="num">
                                      <p:cBhvr>
                                        <p:cTn id="9"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1000"/>
                                        <p:tgtEl>
                                          <p:spTgt spid="79"/>
                                        </p:tgtEl>
                                      </p:cBhvr>
                                    </p:animEffect>
                                    <p:anim calcmode="lin" valueType="num">
                                      <p:cBhvr>
                                        <p:cTn id="15" dur="1000" fill="hold"/>
                                        <p:tgtEl>
                                          <p:spTgt spid="79"/>
                                        </p:tgtEl>
                                        <p:attrNameLst>
                                          <p:attrName>ppt_x</p:attrName>
                                        </p:attrNameLst>
                                      </p:cBhvr>
                                      <p:tavLst>
                                        <p:tav tm="0">
                                          <p:val>
                                            <p:strVal val="#ppt_x"/>
                                          </p:val>
                                        </p:tav>
                                        <p:tav tm="100000">
                                          <p:val>
                                            <p:strVal val="#ppt_x"/>
                                          </p:val>
                                        </p:tav>
                                      </p:tavLst>
                                    </p:anim>
                                    <p:anim calcmode="lin" valueType="num">
                                      <p:cBhvr>
                                        <p:cTn id="16"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79"/>
                                        </p:tgtEl>
                                      </p:cBhvr>
                                    </p:animEffect>
                                    <p:set>
                                      <p:cBhvr>
                                        <p:cTn id="21" dur="1" fill="hold">
                                          <p:stCondLst>
                                            <p:cond delay="499"/>
                                          </p:stCondLst>
                                        </p:cTn>
                                        <p:tgtEl>
                                          <p:spTgt spid="7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6"/>
                                        </p:tgtEl>
                                        <p:attrNameLst>
                                          <p:attrName>style.visibility</p:attrName>
                                        </p:attrNameLst>
                                      </p:cBhvr>
                                      <p:to>
                                        <p:strVal val="visible"/>
                                      </p:to>
                                    </p:set>
                                    <p:animEffect transition="in" filter="wipe(left)">
                                      <p:cBhvr>
                                        <p:cTn id="26" dur="1750"/>
                                        <p:tgtEl>
                                          <p:spTgt spid="1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20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randombar(horizontal)">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78"/>
                                        </p:tgtEl>
                                      </p:cBhvr>
                                    </p:animEffect>
                                    <p:set>
                                      <p:cBhvr>
                                        <p:cTn id="73" dur="1" fill="hold">
                                          <p:stCondLst>
                                            <p:cond delay="499"/>
                                          </p:stCondLst>
                                        </p:cTn>
                                        <p:tgtEl>
                                          <p:spTgt spid="7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fade">
                                      <p:cBhvr>
                                        <p:cTn id="78" dur="1000"/>
                                        <p:tgtEl>
                                          <p:spTgt spid="87"/>
                                        </p:tgtEl>
                                      </p:cBhvr>
                                    </p:animEffect>
                                    <p:anim calcmode="lin" valueType="num">
                                      <p:cBhvr>
                                        <p:cTn id="79" dur="1000" fill="hold"/>
                                        <p:tgtEl>
                                          <p:spTgt spid="87"/>
                                        </p:tgtEl>
                                        <p:attrNameLst>
                                          <p:attrName>ppt_x</p:attrName>
                                        </p:attrNameLst>
                                      </p:cBhvr>
                                      <p:tavLst>
                                        <p:tav tm="0">
                                          <p:val>
                                            <p:strVal val="#ppt_x"/>
                                          </p:val>
                                        </p:tav>
                                        <p:tav tm="100000">
                                          <p:val>
                                            <p:strVal val="#ppt_x"/>
                                          </p:val>
                                        </p:tav>
                                      </p:tavLst>
                                    </p:anim>
                                    <p:anim calcmode="lin" valueType="num">
                                      <p:cBhvr>
                                        <p:cTn id="8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87"/>
                                        </p:tgtEl>
                                      </p:cBhvr>
                                    </p:animEffect>
                                    <p:set>
                                      <p:cBhvr>
                                        <p:cTn id="85" dur="1" fill="hold">
                                          <p:stCondLst>
                                            <p:cond delay="499"/>
                                          </p:stCondLst>
                                        </p:cTn>
                                        <p:tgtEl>
                                          <p:spTgt spid="8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wipe(left)">
                                      <p:cBhvr>
                                        <p:cTn id="90" dur="2000"/>
                                        <p:tgtEl>
                                          <p:spTgt spid="8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up)">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fade">
                                      <p:cBhvr>
                                        <p:cTn id="100" dur="500"/>
                                        <p:tgtEl>
                                          <p:spTgt spid="8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2">
                                            <p:txEl>
                                              <p:pRg st="12" end="12"/>
                                            </p:txEl>
                                          </p:spTgt>
                                        </p:tgtEl>
                                        <p:attrNameLst>
                                          <p:attrName>style.visibility</p:attrName>
                                        </p:attrNameLst>
                                      </p:cBhvr>
                                      <p:to>
                                        <p:strVal val="visible"/>
                                      </p:to>
                                    </p:set>
                                    <p:animEffect transition="in" filter="fade">
                                      <p:cBhvr>
                                        <p:cTn id="105" dur="500"/>
                                        <p:tgtEl>
                                          <p:spTgt spid="52">
                                            <p:txEl>
                                              <p:pRg st="12" end="1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88"/>
                                        </p:tgtEl>
                                        <p:attrNameLst>
                                          <p:attrName>style.visibility</p:attrName>
                                        </p:attrNameLst>
                                      </p:cBhvr>
                                      <p:to>
                                        <p:strVal val="visible"/>
                                      </p:to>
                                    </p:set>
                                    <p:animEffect transition="in" filter="fade">
                                      <p:cBhvr>
                                        <p:cTn id="110" dur="1000"/>
                                        <p:tgtEl>
                                          <p:spTgt spid="88"/>
                                        </p:tgtEl>
                                      </p:cBhvr>
                                    </p:animEffect>
                                    <p:anim calcmode="lin" valueType="num">
                                      <p:cBhvr>
                                        <p:cTn id="111" dur="1000" fill="hold"/>
                                        <p:tgtEl>
                                          <p:spTgt spid="88"/>
                                        </p:tgtEl>
                                        <p:attrNameLst>
                                          <p:attrName>ppt_x</p:attrName>
                                        </p:attrNameLst>
                                      </p:cBhvr>
                                      <p:tavLst>
                                        <p:tav tm="0">
                                          <p:val>
                                            <p:strVal val="#ppt_x"/>
                                          </p:val>
                                        </p:tav>
                                        <p:tav tm="100000">
                                          <p:val>
                                            <p:strVal val="#ppt_x"/>
                                          </p:val>
                                        </p:tav>
                                      </p:tavLst>
                                    </p:anim>
                                    <p:anim calcmode="lin" valueType="num">
                                      <p:cBhvr>
                                        <p:cTn id="112"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88"/>
                                        </p:tgtEl>
                                      </p:cBhvr>
                                    </p:animEffect>
                                    <p:set>
                                      <p:cBhvr>
                                        <p:cTn id="117" dur="1" fill="hold">
                                          <p:stCondLst>
                                            <p:cond delay="499"/>
                                          </p:stCondLst>
                                        </p:cTn>
                                        <p:tgtEl>
                                          <p:spTgt spid="8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1" presetClass="entr" presetSubtype="1"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wheel(1)">
                                      <p:cBhvr>
                                        <p:cTn id="122" dur="2000"/>
                                        <p:tgtEl>
                                          <p:spTgt spid="3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wipe(left)">
                                      <p:cBhvr>
                                        <p:cTn id="127" dur="2000"/>
                                        <p:tgtEl>
                                          <p:spTgt spid="8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89"/>
                                        </p:tgtEl>
                                      </p:cBhvr>
                                    </p:animEffect>
                                    <p:set>
                                      <p:cBhvr>
                                        <p:cTn id="132"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P spid="156" grpId="0"/>
      <p:bldP spid="85" grpId="0"/>
      <p:bldP spid="86" grpId="0"/>
      <p:bldP spid="35" grpId="0" animBg="1"/>
      <p:bldP spid="36" grpId="0" animBg="1"/>
      <p:bldP spid="78" grpId="0" animBg="1"/>
      <p:bldP spid="78" grpId="1" animBg="1"/>
      <p:bldP spid="79" grpId="0" animBg="1"/>
      <p:bldP spid="79" grpId="1" animBg="1"/>
      <p:bldP spid="10" grpId="0" animBg="1"/>
      <p:bldP spid="10" grpId="1" animBg="1"/>
      <p:bldP spid="11" grpId="0" animBg="1"/>
      <p:bldP spid="11" grpId="1" animBg="1"/>
      <p:bldP spid="87" grpId="0" animBg="1"/>
      <p:bldP spid="87" grpId="1" animBg="1"/>
      <p:bldP spid="88" grpId="0" animBg="1"/>
      <p:bldP spid="88" grpId="1" animBg="1"/>
      <p:bldP spid="13" grpId="0"/>
      <p:bldP spid="89" grpId="0" animBg="1"/>
      <p:bldP spid="8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Working on an Example</a:t>
            </a:r>
            <a:br>
              <a:rPr lang="en-US" sz="3600" b="1" dirty="0"/>
            </a:br>
            <a:endParaRPr lang="en-US" sz="3600" b="1" dirty="0"/>
          </a:p>
        </p:txBody>
      </p:sp>
      <p:sp>
        <p:nvSpPr>
          <p:cNvPr id="52" name="Content Placeholder 51"/>
          <p:cNvSpPr>
            <a:spLocks noGrp="1"/>
          </p:cNvSpPr>
          <p:nvPr>
            <p:ph idx="1"/>
          </p:nvPr>
        </p:nvSpPr>
        <p:spPr>
          <a:xfrm>
            <a:off x="457200" y="1600200"/>
            <a:ext cx="8229600" cy="49530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1800" b="1" dirty="0"/>
              <a:t>Total delay enhancement</a:t>
            </a:r>
            <a:r>
              <a:rPr lang="en-US" sz="2000" dirty="0"/>
              <a:t>: </a:t>
            </a:r>
            <a:r>
              <a:rPr lang="en-US" sz="2000" dirty="0">
                <a:solidFill>
                  <a:srgbClr val="C00000"/>
                </a:solidFill>
              </a:rPr>
              <a:t>27</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p:cNvGrpSpPr/>
          <p:nvPr/>
        </p:nvGrpSpPr>
        <p:grpSpPr>
          <a:xfrm>
            <a:off x="1527114" y="1905000"/>
            <a:ext cx="6397686" cy="1893332"/>
            <a:chOff x="1527114" y="1905000"/>
            <a:chExt cx="6397686" cy="1893332"/>
          </a:xfrm>
        </p:grpSpPr>
        <p:sp>
          <p:nvSpPr>
            <p:cNvPr id="142" name="TextBox 141"/>
            <p:cNvSpPr txBox="1"/>
            <p:nvPr/>
          </p:nvSpPr>
          <p:spPr>
            <a:xfrm>
              <a:off x="5638800" y="1905000"/>
              <a:ext cx="301686" cy="369332"/>
            </a:xfrm>
            <a:prstGeom prst="rect">
              <a:avLst/>
            </a:prstGeom>
            <a:noFill/>
          </p:spPr>
          <p:txBody>
            <a:bodyPr wrap="none" rtlCol="0">
              <a:spAutoFit/>
            </a:bodyPr>
            <a:lstStyle/>
            <a:p>
              <a:r>
                <a:rPr lang="en-US" dirty="0"/>
                <a:t>5</a:t>
              </a:r>
            </a:p>
          </p:txBody>
        </p:sp>
        <p:sp>
          <p:nvSpPr>
            <p:cNvPr id="143" name="TextBox 142"/>
            <p:cNvSpPr txBox="1"/>
            <p:nvPr/>
          </p:nvSpPr>
          <p:spPr>
            <a:xfrm>
              <a:off x="3508314" y="1916668"/>
              <a:ext cx="301686" cy="369332"/>
            </a:xfrm>
            <a:prstGeom prst="rect">
              <a:avLst/>
            </a:prstGeom>
            <a:noFill/>
          </p:spPr>
          <p:txBody>
            <a:bodyPr wrap="none" rtlCol="0">
              <a:spAutoFit/>
            </a:bodyPr>
            <a:lstStyle/>
            <a:p>
              <a:r>
                <a:rPr lang="en-US" dirty="0" smtClean="0"/>
                <a:t>6</a:t>
              </a:r>
              <a:endParaRPr lang="en-US" dirty="0"/>
            </a:p>
          </p:txBody>
        </p:sp>
        <p:sp>
          <p:nvSpPr>
            <p:cNvPr id="144" name="TextBox 143"/>
            <p:cNvSpPr txBox="1"/>
            <p:nvPr/>
          </p:nvSpPr>
          <p:spPr>
            <a:xfrm>
              <a:off x="7010400" y="2602468"/>
              <a:ext cx="301686" cy="369332"/>
            </a:xfrm>
            <a:prstGeom prst="rect">
              <a:avLst/>
            </a:prstGeom>
            <a:noFill/>
          </p:spPr>
          <p:txBody>
            <a:bodyPr wrap="none" rtlCol="0">
              <a:spAutoFit/>
            </a:bodyPr>
            <a:lstStyle/>
            <a:p>
              <a:r>
                <a:rPr lang="en-US" dirty="0" smtClean="0"/>
                <a:t>2</a:t>
              </a:r>
              <a:endParaRPr lang="en-US" dirty="0"/>
            </a:p>
          </p:txBody>
        </p:sp>
        <p:sp>
          <p:nvSpPr>
            <p:cNvPr id="145" name="TextBox 144"/>
            <p:cNvSpPr txBox="1"/>
            <p:nvPr/>
          </p:nvSpPr>
          <p:spPr>
            <a:xfrm>
              <a:off x="7623114" y="3364468"/>
              <a:ext cx="301686" cy="369332"/>
            </a:xfrm>
            <a:prstGeom prst="rect">
              <a:avLst/>
            </a:prstGeom>
            <a:noFill/>
          </p:spPr>
          <p:txBody>
            <a:bodyPr wrap="none" rtlCol="0">
              <a:spAutoFit/>
            </a:bodyPr>
            <a:lstStyle/>
            <a:p>
              <a:r>
                <a:rPr lang="en-US" dirty="0" smtClean="0"/>
                <a:t>2</a:t>
              </a:r>
              <a:endParaRPr lang="en-US" dirty="0"/>
            </a:p>
          </p:txBody>
        </p:sp>
        <p:sp>
          <p:nvSpPr>
            <p:cNvPr id="146" name="TextBox 145"/>
            <p:cNvSpPr txBox="1"/>
            <p:nvPr/>
          </p:nvSpPr>
          <p:spPr>
            <a:xfrm>
              <a:off x="2209800" y="2590800"/>
              <a:ext cx="301686" cy="369332"/>
            </a:xfrm>
            <a:prstGeom prst="rect">
              <a:avLst/>
            </a:prstGeom>
            <a:noFill/>
          </p:spPr>
          <p:txBody>
            <a:bodyPr wrap="none" rtlCol="0">
              <a:spAutoFit/>
            </a:bodyPr>
            <a:lstStyle/>
            <a:p>
              <a:r>
                <a:rPr lang="en-US" dirty="0" smtClean="0"/>
                <a:t>3</a:t>
              </a:r>
              <a:endParaRPr lang="en-US" dirty="0"/>
            </a:p>
          </p:txBody>
        </p:sp>
        <p:sp>
          <p:nvSpPr>
            <p:cNvPr id="147" name="TextBox 146"/>
            <p:cNvSpPr txBox="1"/>
            <p:nvPr/>
          </p:nvSpPr>
          <p:spPr>
            <a:xfrm>
              <a:off x="3276600" y="2667000"/>
              <a:ext cx="30168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276600" y="3364468"/>
              <a:ext cx="301686" cy="369332"/>
            </a:xfrm>
            <a:prstGeom prst="rect">
              <a:avLst/>
            </a:prstGeom>
            <a:noFill/>
          </p:spPr>
          <p:txBody>
            <a:bodyPr wrap="none" rtlCol="0">
              <a:spAutoFit/>
            </a:bodyPr>
            <a:lstStyle/>
            <a:p>
              <a:r>
                <a:rPr lang="en-US" dirty="0" smtClean="0"/>
                <a:t>6</a:t>
              </a:r>
              <a:endParaRPr lang="en-US" dirty="0"/>
            </a:p>
          </p:txBody>
        </p:sp>
        <p:sp>
          <p:nvSpPr>
            <p:cNvPr id="149" name="TextBox 148"/>
            <p:cNvSpPr txBox="1"/>
            <p:nvPr/>
          </p:nvSpPr>
          <p:spPr>
            <a:xfrm>
              <a:off x="1527114" y="3352800"/>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2212914" y="3429000"/>
              <a:ext cx="301686" cy="369332"/>
            </a:xfrm>
            <a:prstGeom prst="rect">
              <a:avLst/>
            </a:prstGeom>
            <a:noFill/>
          </p:spPr>
          <p:txBody>
            <a:bodyPr wrap="none" rtlCol="0">
              <a:spAutoFit/>
            </a:bodyPr>
            <a:lstStyle/>
            <a:p>
              <a:r>
                <a:rPr lang="en-US" dirty="0"/>
                <a:t>1</a:t>
              </a:r>
            </a:p>
          </p:txBody>
        </p:sp>
        <p:sp>
          <p:nvSpPr>
            <p:cNvPr id="151" name="TextBox 150"/>
            <p:cNvSpPr txBox="1"/>
            <p:nvPr/>
          </p:nvSpPr>
          <p:spPr>
            <a:xfrm>
              <a:off x="4038600" y="3364468"/>
              <a:ext cx="301686" cy="369332"/>
            </a:xfrm>
            <a:prstGeom prst="rect">
              <a:avLst/>
            </a:prstGeom>
            <a:noFill/>
          </p:spPr>
          <p:txBody>
            <a:bodyPr wrap="none" rtlCol="0">
              <a:spAutoFit/>
            </a:bodyPr>
            <a:lstStyle/>
            <a:p>
              <a:r>
                <a:rPr lang="en-US" dirty="0" smtClean="0"/>
                <a:t>2</a:t>
              </a:r>
              <a:endParaRPr lang="en-US" dirty="0"/>
            </a:p>
          </p:txBody>
        </p:sp>
        <p:sp>
          <p:nvSpPr>
            <p:cNvPr id="152" name="TextBox 151"/>
            <p:cNvSpPr txBox="1"/>
            <p:nvPr/>
          </p:nvSpPr>
          <p:spPr>
            <a:xfrm>
              <a:off x="5184714" y="3352800"/>
              <a:ext cx="301686" cy="369332"/>
            </a:xfrm>
            <a:prstGeom prst="rect">
              <a:avLst/>
            </a:prstGeom>
            <a:noFill/>
          </p:spPr>
          <p:txBody>
            <a:bodyPr wrap="none" rtlCol="0">
              <a:spAutoFit/>
            </a:bodyPr>
            <a:lstStyle/>
            <a:p>
              <a:r>
                <a:rPr lang="en-US" dirty="0"/>
                <a:t>1</a:t>
              </a:r>
            </a:p>
          </p:txBody>
        </p:sp>
        <p:sp>
          <p:nvSpPr>
            <p:cNvPr id="153" name="TextBox 152"/>
            <p:cNvSpPr txBox="1"/>
            <p:nvPr/>
          </p:nvSpPr>
          <p:spPr>
            <a:xfrm>
              <a:off x="5791200" y="2602468"/>
              <a:ext cx="301686" cy="369332"/>
            </a:xfrm>
            <a:prstGeom prst="rect">
              <a:avLst/>
            </a:prstGeom>
            <a:noFill/>
          </p:spPr>
          <p:txBody>
            <a:bodyPr wrap="none" rtlCol="0">
              <a:spAutoFit/>
            </a:bodyPr>
            <a:lstStyle/>
            <a:p>
              <a:r>
                <a:rPr lang="en-US" dirty="0"/>
                <a:t>4</a:t>
              </a:r>
            </a:p>
          </p:txBody>
        </p:sp>
        <p:sp>
          <p:nvSpPr>
            <p:cNvPr id="154" name="TextBox 153"/>
            <p:cNvSpPr txBox="1"/>
            <p:nvPr/>
          </p:nvSpPr>
          <p:spPr>
            <a:xfrm>
              <a:off x="5867400" y="3429000"/>
              <a:ext cx="301686" cy="369332"/>
            </a:xfrm>
            <a:prstGeom prst="rect">
              <a:avLst/>
            </a:prstGeom>
            <a:noFill/>
          </p:spPr>
          <p:txBody>
            <a:bodyPr wrap="none" rtlCol="0">
              <a:spAutoFit/>
            </a:bodyPr>
            <a:lstStyle/>
            <a:p>
              <a:r>
                <a:rPr lang="en-US" dirty="0" smtClean="0"/>
                <a:t>2</a:t>
              </a:r>
              <a:endParaRPr lang="en-US" dirty="0"/>
            </a:p>
          </p:txBody>
        </p:sp>
        <p:sp>
          <p:nvSpPr>
            <p:cNvPr id="155" name="TextBox 154"/>
            <p:cNvSpPr txBox="1"/>
            <p:nvPr/>
          </p:nvSpPr>
          <p:spPr>
            <a:xfrm>
              <a:off x="6937314" y="3364468"/>
              <a:ext cx="301686" cy="369332"/>
            </a:xfrm>
            <a:prstGeom prst="rect">
              <a:avLst/>
            </a:prstGeom>
            <a:noFill/>
          </p:spPr>
          <p:txBody>
            <a:bodyPr wrap="none" rtlCol="0">
              <a:spAutoFit/>
            </a:bodyPr>
            <a:lstStyle/>
            <a:p>
              <a:r>
                <a:rPr lang="en-US" dirty="0" smtClean="0"/>
                <a:t>3</a:t>
              </a:r>
              <a:endParaRPr lang="en-US" dirty="0"/>
            </a:p>
          </p:txBody>
        </p:sp>
      </p:grpSp>
      <p:sp>
        <p:nvSpPr>
          <p:cNvPr id="156" name="TextBox 155"/>
          <p:cNvSpPr txBox="1"/>
          <p:nvPr/>
        </p:nvSpPr>
        <p:spPr>
          <a:xfrm>
            <a:off x="609600" y="4278868"/>
            <a:ext cx="7486858" cy="369332"/>
          </a:xfrm>
          <a:prstGeom prst="rect">
            <a:avLst/>
          </a:prstGeom>
          <a:noFill/>
        </p:spPr>
        <p:txBody>
          <a:bodyPr wrap="none" rtlCol="0">
            <a:spAutoFit/>
          </a:bodyPr>
          <a:lstStyle/>
          <a:p>
            <a:r>
              <a:rPr lang="en-US" dirty="0" smtClean="0"/>
              <a:t> </a:t>
            </a:r>
            <a:r>
              <a:rPr lang="en-US" b="1" dirty="0" smtClean="0"/>
              <a:t>Delay</a:t>
            </a:r>
            <a:r>
              <a:rPr lang="en-US" dirty="0" smtClean="0"/>
              <a:t>  </a:t>
            </a:r>
            <a:r>
              <a:rPr lang="en-US" b="1" dirty="0" smtClean="0">
                <a:solidFill>
                  <a:srgbClr val="002060"/>
                </a:solidFill>
              </a:rPr>
              <a:t>11             10            14               10            10            11               10             9</a:t>
            </a:r>
            <a:endParaRPr lang="en-US" b="1" dirty="0">
              <a:solidFill>
                <a:srgbClr val="002060"/>
              </a:solidFill>
            </a:endParaRPr>
          </a:p>
        </p:txBody>
      </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p:grpSp>
        <p:nvGrpSpPr>
          <p:cNvPr id="28" name="Group 27"/>
          <p:cNvGrpSpPr/>
          <p:nvPr/>
        </p:nvGrpSpPr>
        <p:grpSpPr>
          <a:xfrm>
            <a:off x="2927163" y="1905000"/>
            <a:ext cx="1644837" cy="1981200"/>
            <a:chOff x="2927163" y="1905000"/>
            <a:chExt cx="1644837" cy="1981200"/>
          </a:xfrm>
        </p:grpSpPr>
        <p:cxnSp>
          <p:nvCxnSpPr>
            <p:cNvPr id="6" name="Straight Connector 5"/>
            <p:cNvCxnSpPr>
              <a:stCxn id="140" idx="2"/>
              <a:endCxn id="121" idx="6"/>
            </p:cNvCxnSpPr>
            <p:nvPr/>
          </p:nvCxnSpPr>
          <p:spPr>
            <a:xfrm flipH="1">
              <a:off x="2971800" y="1905000"/>
              <a:ext cx="1600200" cy="6096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18" idx="1"/>
              <a:endCxn id="121" idx="5"/>
            </p:cNvCxnSpPr>
            <p:nvPr/>
          </p:nvCxnSpPr>
          <p:spPr>
            <a:xfrm flipH="1" flipV="1">
              <a:off x="2927163" y="2622363"/>
              <a:ext cx="775074" cy="54647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8" idx="3"/>
            </p:cNvCxnSpPr>
            <p:nvPr/>
          </p:nvCxnSpPr>
          <p:spPr>
            <a:xfrm flipH="1">
              <a:off x="3352801" y="3384363"/>
              <a:ext cx="349436" cy="50183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1564098" y="3581400"/>
            <a:ext cx="6604693" cy="369332"/>
          </a:xfrm>
          <a:prstGeom prst="rect">
            <a:avLst/>
          </a:prstGeom>
          <a:noFill/>
        </p:spPr>
        <p:txBody>
          <a:bodyPr wrap="none" rtlCol="0">
            <a:spAutoFit/>
          </a:bodyPr>
          <a:lstStyle/>
          <a:p>
            <a:r>
              <a:rPr lang="en-US" dirty="0" smtClean="0">
                <a:solidFill>
                  <a:srgbClr val="C00000"/>
                </a:solidFill>
              </a:rPr>
              <a:t>+3           +4                               +4             </a:t>
            </a:r>
            <a:r>
              <a:rPr lang="en-US" dirty="0" smtClean="0">
                <a:solidFill>
                  <a:srgbClr val="C00000"/>
                </a:solidFill>
              </a:rPr>
              <a:t> +</a:t>
            </a:r>
            <a:r>
              <a:rPr lang="en-US" dirty="0" smtClean="0">
                <a:solidFill>
                  <a:srgbClr val="C00000"/>
                </a:solidFill>
              </a:rPr>
              <a:t>4            +3                           +1</a:t>
            </a:r>
            <a:endParaRPr lang="en-US" dirty="0">
              <a:solidFill>
                <a:srgbClr val="C00000"/>
              </a:solidFill>
            </a:endParaRPr>
          </a:p>
        </p:txBody>
      </p:sp>
      <p:sp>
        <p:nvSpPr>
          <p:cNvPr id="86" name="TextBox 85"/>
          <p:cNvSpPr txBox="1"/>
          <p:nvPr/>
        </p:nvSpPr>
        <p:spPr>
          <a:xfrm>
            <a:off x="152400" y="5345668"/>
            <a:ext cx="8046883" cy="369332"/>
          </a:xfrm>
          <a:prstGeom prst="rect">
            <a:avLst/>
          </a:prstGeom>
          <a:noFill/>
        </p:spPr>
        <p:txBody>
          <a:bodyPr wrap="none" rtlCol="0">
            <a:spAutoFit/>
          </a:bodyPr>
          <a:lstStyle/>
          <a:p>
            <a:r>
              <a:rPr lang="en-US" dirty="0" smtClean="0"/>
              <a:t> </a:t>
            </a:r>
            <a:r>
              <a:rPr lang="en-US" dirty="0" smtClean="0">
                <a:solidFill>
                  <a:srgbClr val="C00000"/>
                </a:solidFill>
              </a:rPr>
              <a:t>New</a:t>
            </a:r>
            <a:r>
              <a:rPr lang="en-US" dirty="0" smtClean="0"/>
              <a:t> </a:t>
            </a:r>
            <a:r>
              <a:rPr lang="en-US" b="1" dirty="0" smtClean="0"/>
              <a:t>Delay</a:t>
            </a:r>
            <a:r>
              <a:rPr lang="en-US" dirty="0" smtClean="0"/>
              <a:t>  </a:t>
            </a:r>
            <a:r>
              <a:rPr lang="en-US" b="1" dirty="0" smtClean="0">
                <a:solidFill>
                  <a:srgbClr val="002060"/>
                </a:solidFill>
              </a:rPr>
              <a:t>14             14            14               14            14            14               14             14</a:t>
            </a:r>
            <a:endParaRPr lang="en-US" b="1" dirty="0">
              <a:solidFill>
                <a:srgbClr val="002060"/>
              </a:solidFill>
            </a:endParaRPr>
          </a:p>
        </p:txBody>
      </p:sp>
      <p:sp>
        <p:nvSpPr>
          <p:cNvPr id="35" name="Down Arrow 34"/>
          <p:cNvSpPr/>
          <p:nvPr/>
        </p:nvSpPr>
        <p:spPr>
          <a:xfrm>
            <a:off x="3962400" y="4832866"/>
            <a:ext cx="1293843" cy="424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162800" y="2590800"/>
            <a:ext cx="417102" cy="369332"/>
          </a:xfrm>
          <a:prstGeom prst="rect">
            <a:avLst/>
          </a:prstGeom>
          <a:noFill/>
        </p:spPr>
        <p:txBody>
          <a:bodyPr wrap="none" rtlCol="0">
            <a:spAutoFit/>
          </a:bodyPr>
          <a:lstStyle/>
          <a:p>
            <a:r>
              <a:rPr lang="en-US" dirty="0">
                <a:solidFill>
                  <a:srgbClr val="C00000"/>
                </a:solidFill>
              </a:rPr>
              <a:t>+4</a:t>
            </a:r>
            <a:endParaRPr lang="en-US" dirty="0"/>
          </a:p>
        </p:txBody>
      </p:sp>
      <p:sp>
        <p:nvSpPr>
          <p:cNvPr id="7" name="TextBox 6"/>
          <p:cNvSpPr txBox="1"/>
          <p:nvPr/>
        </p:nvSpPr>
        <p:spPr>
          <a:xfrm>
            <a:off x="3505200" y="5943600"/>
            <a:ext cx="848309" cy="461665"/>
          </a:xfrm>
          <a:prstGeom prst="rect">
            <a:avLst/>
          </a:prstGeom>
          <a:noFill/>
        </p:spPr>
        <p:txBody>
          <a:bodyPr wrap="none" rtlCol="0">
            <a:spAutoFit/>
          </a:bodyPr>
          <a:lstStyle/>
          <a:p>
            <a:r>
              <a:rPr lang="en-US" dirty="0">
                <a:solidFill>
                  <a:srgbClr val="0070C0"/>
                </a:solidFill>
                <a:sym typeface="Wingdings" pitchFamily="2" charset="2"/>
              </a:rPr>
              <a:t></a:t>
            </a:r>
            <a:r>
              <a:rPr lang="en-US" dirty="0">
                <a:solidFill>
                  <a:srgbClr val="C00000"/>
                </a:solidFill>
                <a:sym typeface="Wingdings" pitchFamily="2" charset="2"/>
              </a:rPr>
              <a:t>  </a:t>
            </a:r>
            <a:r>
              <a:rPr lang="en-US" sz="2400" dirty="0" smtClean="0">
                <a:solidFill>
                  <a:srgbClr val="C00000"/>
                </a:solidFill>
                <a:sym typeface="Wingdings" pitchFamily="2" charset="2"/>
              </a:rPr>
              <a:t>23</a:t>
            </a:r>
            <a:endParaRPr lang="en-US" sz="2400" dirty="0"/>
          </a:p>
        </p:txBody>
      </p:sp>
      <p:sp>
        <p:nvSpPr>
          <p:cNvPr id="79" name="Cloud Callout 78"/>
          <p:cNvSpPr/>
          <p:nvPr/>
        </p:nvSpPr>
        <p:spPr>
          <a:xfrm>
            <a:off x="76200" y="1143000"/>
            <a:ext cx="3048000" cy="1222248"/>
          </a:xfrm>
          <a:prstGeom prst="cloudCallout">
            <a:avLst>
              <a:gd name="adj1" fmla="val 36176"/>
              <a:gd name="adj2" fmla="val 8063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algorithm comes to your mind based on this inference ?</a:t>
            </a:r>
            <a:endParaRPr lang="en-US" sz="1600" dirty="0">
              <a:solidFill>
                <a:schemeClr val="tx1"/>
              </a:solidFill>
            </a:endParaRPr>
          </a:p>
        </p:txBody>
      </p:sp>
    </p:spTree>
    <p:extLst>
      <p:ext uri="{BB962C8B-B14F-4D97-AF65-F5344CB8AC3E}">
        <p14:creationId xmlns:p14="http://schemas.microsoft.com/office/powerpoint/2010/main" val="419691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9"/>
                                        </p:tgtEl>
                                      </p:cBhvr>
                                    </p:animEffect>
                                    <p:set>
                                      <p:cBhvr>
                                        <p:cTn id="26"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9" grpId="0" animBg="1"/>
      <p:bldP spid="7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Toward designing an </a:t>
            </a:r>
            <a:r>
              <a:rPr lang="en-US" sz="3600" b="1" dirty="0" smtClean="0"/>
              <a:t>algorithm</a:t>
            </a:r>
            <a:br>
              <a:rPr lang="en-US" sz="3600" b="1" dirty="0" smtClean="0"/>
            </a:br>
            <a:endParaRPr lang="en-US" sz="3600" b="1" dirty="0"/>
          </a:p>
        </p:txBody>
      </p:sp>
      <p:sp>
        <p:nvSpPr>
          <p:cNvPr id="52" name="Content Placeholder 51"/>
          <p:cNvSpPr>
            <a:spLocks noGrp="1"/>
          </p:cNvSpPr>
          <p:nvPr>
            <p:ph idx="1"/>
          </p:nvPr>
        </p:nvSpPr>
        <p:spPr>
          <a:xfrm>
            <a:off x="457200" y="1600200"/>
            <a:ext cx="8229600" cy="4953000"/>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b="1" dirty="0" smtClean="0"/>
              <a:t>Total delay </a:t>
            </a:r>
            <a:r>
              <a:rPr lang="en-US" sz="2000" b="1" dirty="0"/>
              <a:t>enhancement</a:t>
            </a:r>
            <a:r>
              <a:rPr lang="en-US" sz="2000" dirty="0"/>
              <a:t>: </a:t>
            </a:r>
            <a:r>
              <a:rPr lang="en-US" sz="2000" dirty="0" smtClean="0">
                <a:solidFill>
                  <a:srgbClr val="C00000"/>
                </a:solidFill>
              </a:rPr>
              <a:t>16</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2" name="Group 1"/>
          <p:cNvGrpSpPr/>
          <p:nvPr/>
        </p:nvGrpSpPr>
        <p:grpSpPr>
          <a:xfrm>
            <a:off x="1371600" y="1752600"/>
            <a:ext cx="6705600" cy="2438400"/>
            <a:chOff x="1371600" y="1752600"/>
            <a:chExt cx="6705600" cy="2438400"/>
          </a:xfrm>
        </p:grpSpPr>
        <p:cxnSp>
          <p:nvCxnSpPr>
            <p:cNvPr id="12" name="Straight Arrow Connector 11"/>
            <p:cNvCxnSpPr>
              <a:stCxn id="123" idx="2"/>
            </p:cNvCxnSpPr>
            <p:nvPr/>
          </p:nvCxnSpPr>
          <p:spPr>
            <a:xfrm flipH="1">
              <a:off x="2971800" y="1905000"/>
              <a:ext cx="1600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181600" y="3384363"/>
              <a:ext cx="914400" cy="501837"/>
              <a:chOff x="1524000" y="3308163"/>
              <a:chExt cx="914400" cy="501837"/>
            </a:xfrm>
          </p:grpSpPr>
          <p:cxnSp>
            <p:nvCxnSpPr>
              <p:cNvPr id="17" name="Straight Arrow Connector 16"/>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625728" y="2590800"/>
              <a:ext cx="1765672" cy="546474"/>
              <a:chOff x="1936565" y="2483037"/>
              <a:chExt cx="1765672" cy="546474"/>
            </a:xfrm>
          </p:grpSpPr>
          <p:cxnSp>
            <p:nvCxnSpPr>
              <p:cNvPr id="20" name="Straight Arrow Connector 19"/>
              <p:cNvCxnSpPr/>
              <p:nvPr/>
            </p:nvCxnSpPr>
            <p:spPr>
              <a:xfrm flipH="1">
                <a:off x="1936565" y="2483037"/>
                <a:ext cx="819709"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03363" y="2483037"/>
                <a:ext cx="6988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4876800" y="1905000"/>
              <a:ext cx="15686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352800" y="3384363"/>
              <a:ext cx="914400" cy="501837"/>
              <a:chOff x="1524000" y="3308163"/>
              <a:chExt cx="914400" cy="501837"/>
            </a:xfrm>
          </p:grpSpPr>
          <p:cxnSp>
            <p:nvCxnSpPr>
              <p:cNvPr id="24" name="Straight Arrow Connector 23"/>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524000" y="3384363"/>
              <a:ext cx="882837" cy="546474"/>
              <a:chOff x="1524000" y="3308163"/>
              <a:chExt cx="882837" cy="546474"/>
            </a:xfrm>
          </p:grpSpPr>
          <p:cxnSp>
            <p:nvCxnSpPr>
              <p:cNvPr id="30" name="Straight Arrow Connector 29"/>
              <p:cNvCxnSpPr>
                <a:stCxn id="119" idx="3"/>
                <a:endCxn id="109" idx="0"/>
              </p:cNvCxnSpPr>
              <p:nvPr/>
            </p:nvCxnSpPr>
            <p:spPr>
              <a:xfrm flipH="1">
                <a:off x="1524000"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3352800"/>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68127" y="2590800"/>
              <a:ext cx="1765673" cy="546474"/>
              <a:chOff x="1936564" y="2546163"/>
              <a:chExt cx="1765673" cy="546474"/>
            </a:xfrm>
          </p:grpSpPr>
          <p:cxnSp>
            <p:nvCxnSpPr>
              <p:cNvPr id="33" name="Straight Arrow Connector 32"/>
              <p:cNvCxnSpPr/>
              <p:nvPr/>
            </p:nvCxnSpPr>
            <p:spPr>
              <a:xfrm flipH="1">
                <a:off x="1936564" y="2577726"/>
                <a:ext cx="775073"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1" idx="5"/>
                <a:endCxn id="118" idx="1"/>
              </p:cNvCxnSpPr>
              <p:nvPr/>
            </p:nvCxnSpPr>
            <p:spPr>
              <a:xfrm>
                <a:off x="2927163" y="2546163"/>
                <a:ext cx="775074" cy="5464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71600" y="3886200"/>
              <a:ext cx="6705600" cy="304800"/>
              <a:chOff x="1447800" y="4495800"/>
              <a:chExt cx="6705600" cy="304800"/>
            </a:xfrm>
          </p:grpSpPr>
          <p:grpSp>
            <p:nvGrpSpPr>
              <p:cNvPr id="103" name="Group 102"/>
              <p:cNvGrpSpPr/>
              <p:nvPr/>
            </p:nvGrpSpPr>
            <p:grpSpPr>
              <a:xfrm>
                <a:off x="1447800" y="4495800"/>
                <a:ext cx="3048000" cy="304800"/>
                <a:chOff x="1447800" y="4495800"/>
                <a:chExt cx="3048000" cy="304800"/>
              </a:xfrm>
            </p:grpSpPr>
            <p:sp>
              <p:nvSpPr>
                <p:cNvPr id="109" name="Oval 108"/>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105400" y="4495800"/>
                <a:ext cx="3048000" cy="304800"/>
                <a:chOff x="1447800" y="4495800"/>
                <a:chExt cx="3048000" cy="304800"/>
              </a:xfrm>
            </p:grpSpPr>
            <p:sp>
              <p:nvSpPr>
                <p:cNvPr id="105" name="Oval 104"/>
                <p:cNvSpPr/>
                <p:nvPr/>
              </p:nvSpPr>
              <p:spPr>
                <a:xfrm>
                  <a:off x="1447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3622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191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1828800" y="3124200"/>
              <a:ext cx="5715000" cy="304800"/>
              <a:chOff x="1524000" y="4495800"/>
              <a:chExt cx="5715000" cy="304800"/>
            </a:xfrm>
          </p:grpSpPr>
          <p:grpSp>
            <p:nvGrpSpPr>
              <p:cNvPr id="114" name="Group 113"/>
              <p:cNvGrpSpPr/>
              <p:nvPr/>
            </p:nvGrpSpPr>
            <p:grpSpPr>
              <a:xfrm>
                <a:off x="1524000" y="4495800"/>
                <a:ext cx="2133600" cy="304800"/>
                <a:chOff x="1524000" y="4495800"/>
                <a:chExt cx="2133600" cy="304800"/>
              </a:xfrm>
            </p:grpSpPr>
            <p:sp>
              <p:nvSpPr>
                <p:cNvPr id="118" name="Oval 117"/>
                <p:cNvSpPr/>
                <p:nvPr/>
              </p:nvSpPr>
              <p:spPr>
                <a:xfrm>
                  <a:off x="33528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181600" y="4495800"/>
                <a:ext cx="2057400" cy="304800"/>
                <a:chOff x="1524000" y="4495800"/>
                <a:chExt cx="2057400" cy="304800"/>
              </a:xfrm>
            </p:grpSpPr>
            <p:sp>
              <p:nvSpPr>
                <p:cNvPr id="116" name="Oval 115"/>
                <p:cNvSpPr/>
                <p:nvPr/>
              </p:nvSpPr>
              <p:spPr>
                <a:xfrm>
                  <a:off x="15240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2667000" y="2362200"/>
              <a:ext cx="4038600" cy="304800"/>
              <a:chOff x="3276600" y="4495800"/>
              <a:chExt cx="4038600" cy="304800"/>
            </a:xfrm>
          </p:grpSpPr>
          <p:sp>
            <p:nvSpPr>
              <p:cNvPr id="121" name="Oval 120"/>
              <p:cNvSpPr/>
              <p:nvPr/>
            </p:nvSpPr>
            <p:spPr>
              <a:xfrm>
                <a:off x="32766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10400" y="44958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p:cNvSpPr/>
            <p:nvPr/>
          </p:nvSpPr>
          <p:spPr>
            <a:xfrm>
              <a:off x="4572000" y="1752600"/>
              <a:ext cx="304800" cy="3048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p:cNvGrpSpPr/>
            <p:nvPr/>
          </p:nvGrpSpPr>
          <p:grpSpPr>
            <a:xfrm>
              <a:off x="7086600" y="3384363"/>
              <a:ext cx="762000" cy="501837"/>
              <a:chOff x="1676400" y="3308163"/>
              <a:chExt cx="762000" cy="501837"/>
            </a:xfrm>
          </p:grpSpPr>
          <p:cxnSp>
            <p:nvCxnSpPr>
              <p:cNvPr id="125" name="Straight Arrow Connector 124"/>
              <p:cNvCxnSpPr/>
              <p:nvPr/>
            </p:nvCxnSpPr>
            <p:spPr>
              <a:xfrm flipH="1">
                <a:off x="1676400" y="3308163"/>
                <a:ext cx="197038"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088963" y="3308163"/>
                <a:ext cx="349437" cy="50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4572000" y="1752600"/>
              <a:ext cx="304800" cy="304800"/>
            </a:xfrm>
            <a:prstGeom prst="ellipse">
              <a:avLst/>
            </a:prstGeom>
            <a:solidFill>
              <a:srgbClr val="FFC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p:cNvGrpSpPr/>
          <p:nvPr/>
        </p:nvGrpSpPr>
        <p:grpSpPr>
          <a:xfrm>
            <a:off x="1527114" y="1905000"/>
            <a:ext cx="6397686" cy="1893332"/>
            <a:chOff x="1527114" y="1905000"/>
            <a:chExt cx="6397686" cy="1893332"/>
          </a:xfrm>
        </p:grpSpPr>
        <p:sp>
          <p:nvSpPr>
            <p:cNvPr id="142" name="TextBox 141"/>
            <p:cNvSpPr txBox="1"/>
            <p:nvPr/>
          </p:nvSpPr>
          <p:spPr>
            <a:xfrm>
              <a:off x="5638800" y="1905000"/>
              <a:ext cx="301686" cy="369332"/>
            </a:xfrm>
            <a:prstGeom prst="rect">
              <a:avLst/>
            </a:prstGeom>
            <a:noFill/>
          </p:spPr>
          <p:txBody>
            <a:bodyPr wrap="none" rtlCol="0">
              <a:spAutoFit/>
            </a:bodyPr>
            <a:lstStyle/>
            <a:p>
              <a:r>
                <a:rPr lang="en-US" dirty="0"/>
                <a:t>5</a:t>
              </a:r>
            </a:p>
          </p:txBody>
        </p:sp>
        <p:sp>
          <p:nvSpPr>
            <p:cNvPr id="143" name="TextBox 142"/>
            <p:cNvSpPr txBox="1"/>
            <p:nvPr/>
          </p:nvSpPr>
          <p:spPr>
            <a:xfrm>
              <a:off x="3508314" y="1916668"/>
              <a:ext cx="301686" cy="369332"/>
            </a:xfrm>
            <a:prstGeom prst="rect">
              <a:avLst/>
            </a:prstGeom>
            <a:noFill/>
          </p:spPr>
          <p:txBody>
            <a:bodyPr wrap="none" rtlCol="0">
              <a:spAutoFit/>
            </a:bodyPr>
            <a:lstStyle/>
            <a:p>
              <a:r>
                <a:rPr lang="en-US" dirty="0" smtClean="0"/>
                <a:t>6</a:t>
              </a:r>
              <a:endParaRPr lang="en-US" dirty="0"/>
            </a:p>
          </p:txBody>
        </p:sp>
        <p:sp>
          <p:nvSpPr>
            <p:cNvPr id="144" name="TextBox 143"/>
            <p:cNvSpPr txBox="1"/>
            <p:nvPr/>
          </p:nvSpPr>
          <p:spPr>
            <a:xfrm>
              <a:off x="7010400" y="2602468"/>
              <a:ext cx="301686" cy="369332"/>
            </a:xfrm>
            <a:prstGeom prst="rect">
              <a:avLst/>
            </a:prstGeom>
            <a:noFill/>
          </p:spPr>
          <p:txBody>
            <a:bodyPr wrap="none" rtlCol="0">
              <a:spAutoFit/>
            </a:bodyPr>
            <a:lstStyle/>
            <a:p>
              <a:r>
                <a:rPr lang="en-US" dirty="0" smtClean="0"/>
                <a:t>2</a:t>
              </a:r>
              <a:endParaRPr lang="en-US" dirty="0"/>
            </a:p>
          </p:txBody>
        </p:sp>
        <p:sp>
          <p:nvSpPr>
            <p:cNvPr id="145" name="TextBox 144"/>
            <p:cNvSpPr txBox="1"/>
            <p:nvPr/>
          </p:nvSpPr>
          <p:spPr>
            <a:xfrm>
              <a:off x="7623114" y="3364468"/>
              <a:ext cx="301686" cy="369332"/>
            </a:xfrm>
            <a:prstGeom prst="rect">
              <a:avLst/>
            </a:prstGeom>
            <a:noFill/>
          </p:spPr>
          <p:txBody>
            <a:bodyPr wrap="none" rtlCol="0">
              <a:spAutoFit/>
            </a:bodyPr>
            <a:lstStyle/>
            <a:p>
              <a:r>
                <a:rPr lang="en-US" dirty="0" smtClean="0"/>
                <a:t>2</a:t>
              </a:r>
              <a:endParaRPr lang="en-US" dirty="0"/>
            </a:p>
          </p:txBody>
        </p:sp>
        <p:sp>
          <p:nvSpPr>
            <p:cNvPr id="146" name="TextBox 145"/>
            <p:cNvSpPr txBox="1"/>
            <p:nvPr/>
          </p:nvSpPr>
          <p:spPr>
            <a:xfrm>
              <a:off x="2209800" y="2590800"/>
              <a:ext cx="301686" cy="369332"/>
            </a:xfrm>
            <a:prstGeom prst="rect">
              <a:avLst/>
            </a:prstGeom>
            <a:noFill/>
          </p:spPr>
          <p:txBody>
            <a:bodyPr wrap="none" rtlCol="0">
              <a:spAutoFit/>
            </a:bodyPr>
            <a:lstStyle/>
            <a:p>
              <a:r>
                <a:rPr lang="en-US" dirty="0" smtClean="0"/>
                <a:t>3</a:t>
              </a:r>
              <a:endParaRPr lang="en-US" dirty="0"/>
            </a:p>
          </p:txBody>
        </p:sp>
        <p:sp>
          <p:nvSpPr>
            <p:cNvPr id="147" name="TextBox 146"/>
            <p:cNvSpPr txBox="1"/>
            <p:nvPr/>
          </p:nvSpPr>
          <p:spPr>
            <a:xfrm>
              <a:off x="3276600" y="2667000"/>
              <a:ext cx="30168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276600" y="3364468"/>
              <a:ext cx="301686" cy="369332"/>
            </a:xfrm>
            <a:prstGeom prst="rect">
              <a:avLst/>
            </a:prstGeom>
            <a:noFill/>
          </p:spPr>
          <p:txBody>
            <a:bodyPr wrap="none" rtlCol="0">
              <a:spAutoFit/>
            </a:bodyPr>
            <a:lstStyle/>
            <a:p>
              <a:r>
                <a:rPr lang="en-US" dirty="0" smtClean="0"/>
                <a:t>6</a:t>
              </a:r>
              <a:endParaRPr lang="en-US" dirty="0"/>
            </a:p>
          </p:txBody>
        </p:sp>
        <p:sp>
          <p:nvSpPr>
            <p:cNvPr id="149" name="TextBox 148"/>
            <p:cNvSpPr txBox="1"/>
            <p:nvPr/>
          </p:nvSpPr>
          <p:spPr>
            <a:xfrm>
              <a:off x="1527114" y="3352800"/>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2212914" y="3429000"/>
              <a:ext cx="301686" cy="369332"/>
            </a:xfrm>
            <a:prstGeom prst="rect">
              <a:avLst/>
            </a:prstGeom>
            <a:noFill/>
          </p:spPr>
          <p:txBody>
            <a:bodyPr wrap="none" rtlCol="0">
              <a:spAutoFit/>
            </a:bodyPr>
            <a:lstStyle/>
            <a:p>
              <a:r>
                <a:rPr lang="en-US" dirty="0"/>
                <a:t>1</a:t>
              </a:r>
            </a:p>
          </p:txBody>
        </p:sp>
        <p:sp>
          <p:nvSpPr>
            <p:cNvPr id="151" name="TextBox 150"/>
            <p:cNvSpPr txBox="1"/>
            <p:nvPr/>
          </p:nvSpPr>
          <p:spPr>
            <a:xfrm>
              <a:off x="4038600" y="3364468"/>
              <a:ext cx="301686" cy="369332"/>
            </a:xfrm>
            <a:prstGeom prst="rect">
              <a:avLst/>
            </a:prstGeom>
            <a:noFill/>
          </p:spPr>
          <p:txBody>
            <a:bodyPr wrap="none" rtlCol="0">
              <a:spAutoFit/>
            </a:bodyPr>
            <a:lstStyle/>
            <a:p>
              <a:r>
                <a:rPr lang="en-US" dirty="0" smtClean="0"/>
                <a:t>2</a:t>
              </a:r>
              <a:endParaRPr lang="en-US" dirty="0"/>
            </a:p>
          </p:txBody>
        </p:sp>
        <p:sp>
          <p:nvSpPr>
            <p:cNvPr id="152" name="TextBox 151"/>
            <p:cNvSpPr txBox="1"/>
            <p:nvPr/>
          </p:nvSpPr>
          <p:spPr>
            <a:xfrm>
              <a:off x="5184714" y="3352800"/>
              <a:ext cx="301686" cy="369332"/>
            </a:xfrm>
            <a:prstGeom prst="rect">
              <a:avLst/>
            </a:prstGeom>
            <a:noFill/>
          </p:spPr>
          <p:txBody>
            <a:bodyPr wrap="none" rtlCol="0">
              <a:spAutoFit/>
            </a:bodyPr>
            <a:lstStyle/>
            <a:p>
              <a:r>
                <a:rPr lang="en-US" dirty="0"/>
                <a:t>1</a:t>
              </a:r>
            </a:p>
          </p:txBody>
        </p:sp>
        <p:sp>
          <p:nvSpPr>
            <p:cNvPr id="153" name="TextBox 152"/>
            <p:cNvSpPr txBox="1"/>
            <p:nvPr/>
          </p:nvSpPr>
          <p:spPr>
            <a:xfrm>
              <a:off x="5791200" y="2602468"/>
              <a:ext cx="301686" cy="369332"/>
            </a:xfrm>
            <a:prstGeom prst="rect">
              <a:avLst/>
            </a:prstGeom>
            <a:noFill/>
          </p:spPr>
          <p:txBody>
            <a:bodyPr wrap="none" rtlCol="0">
              <a:spAutoFit/>
            </a:bodyPr>
            <a:lstStyle/>
            <a:p>
              <a:r>
                <a:rPr lang="en-US" dirty="0"/>
                <a:t>4</a:t>
              </a:r>
            </a:p>
          </p:txBody>
        </p:sp>
        <p:sp>
          <p:nvSpPr>
            <p:cNvPr id="154" name="TextBox 153"/>
            <p:cNvSpPr txBox="1"/>
            <p:nvPr/>
          </p:nvSpPr>
          <p:spPr>
            <a:xfrm>
              <a:off x="5867400" y="3429000"/>
              <a:ext cx="301686" cy="369332"/>
            </a:xfrm>
            <a:prstGeom prst="rect">
              <a:avLst/>
            </a:prstGeom>
            <a:noFill/>
          </p:spPr>
          <p:txBody>
            <a:bodyPr wrap="none" rtlCol="0">
              <a:spAutoFit/>
            </a:bodyPr>
            <a:lstStyle/>
            <a:p>
              <a:r>
                <a:rPr lang="en-US" dirty="0" smtClean="0"/>
                <a:t>2</a:t>
              </a:r>
              <a:endParaRPr lang="en-US" dirty="0"/>
            </a:p>
          </p:txBody>
        </p:sp>
        <p:sp>
          <p:nvSpPr>
            <p:cNvPr id="155" name="TextBox 154"/>
            <p:cNvSpPr txBox="1"/>
            <p:nvPr/>
          </p:nvSpPr>
          <p:spPr>
            <a:xfrm>
              <a:off x="6937314" y="3364468"/>
              <a:ext cx="301686" cy="369332"/>
            </a:xfrm>
            <a:prstGeom prst="rect">
              <a:avLst/>
            </a:prstGeom>
            <a:noFill/>
          </p:spPr>
          <p:txBody>
            <a:bodyPr wrap="none" rtlCol="0">
              <a:spAutoFit/>
            </a:bodyPr>
            <a:lstStyle/>
            <a:p>
              <a:r>
                <a:rPr lang="en-US" dirty="0" smtClean="0"/>
                <a:t>3</a:t>
              </a:r>
              <a:endParaRPr lang="en-US" dirty="0"/>
            </a:p>
          </p:txBody>
        </p:sp>
      </p:grpSp>
      <p:sp>
        <p:nvSpPr>
          <p:cNvPr id="156" name="TextBox 155"/>
          <p:cNvSpPr txBox="1"/>
          <p:nvPr/>
        </p:nvSpPr>
        <p:spPr>
          <a:xfrm>
            <a:off x="609600" y="4278868"/>
            <a:ext cx="7486858" cy="369332"/>
          </a:xfrm>
          <a:prstGeom prst="rect">
            <a:avLst/>
          </a:prstGeom>
          <a:noFill/>
        </p:spPr>
        <p:txBody>
          <a:bodyPr wrap="none" rtlCol="0">
            <a:spAutoFit/>
          </a:bodyPr>
          <a:lstStyle/>
          <a:p>
            <a:r>
              <a:rPr lang="en-US" dirty="0" smtClean="0"/>
              <a:t> </a:t>
            </a:r>
            <a:r>
              <a:rPr lang="en-US" b="1" dirty="0" smtClean="0"/>
              <a:t>Delay</a:t>
            </a:r>
            <a:r>
              <a:rPr lang="en-US" dirty="0" smtClean="0"/>
              <a:t>  </a:t>
            </a:r>
            <a:r>
              <a:rPr lang="en-US" b="1" dirty="0" smtClean="0">
                <a:solidFill>
                  <a:srgbClr val="002060"/>
                </a:solidFill>
              </a:rPr>
              <a:t>11             10            14               10            10            11               10             9</a:t>
            </a:r>
            <a:endParaRPr lang="en-US" b="1" dirty="0">
              <a:solidFill>
                <a:srgbClr val="002060"/>
              </a:solidFill>
            </a:endParaRPr>
          </a:p>
        </p:txBody>
      </p:sp>
      <p:grpSp>
        <p:nvGrpSpPr>
          <p:cNvPr id="59" name="Group 58"/>
          <p:cNvGrpSpPr/>
          <p:nvPr/>
        </p:nvGrpSpPr>
        <p:grpSpPr>
          <a:xfrm>
            <a:off x="4341267" y="1307068"/>
            <a:ext cx="2288133" cy="369332"/>
            <a:chOff x="5136963" y="1600200"/>
            <a:chExt cx="2288133" cy="369332"/>
          </a:xfrm>
        </p:grpSpPr>
        <p:grpSp>
          <p:nvGrpSpPr>
            <p:cNvPr id="58" name="Group 57"/>
            <p:cNvGrpSpPr/>
            <p:nvPr/>
          </p:nvGrpSpPr>
          <p:grpSpPr>
            <a:xfrm>
              <a:off x="5136963" y="1676400"/>
              <a:ext cx="730437" cy="228600"/>
              <a:chOff x="3993963" y="5181600"/>
              <a:chExt cx="730437" cy="228600"/>
            </a:xfrm>
          </p:grpSpPr>
          <p:cxnSp>
            <p:nvCxnSpPr>
              <p:cNvPr id="55" name="Elbow Connector 54"/>
              <p:cNvCxnSpPr/>
              <p:nvPr/>
            </p:nvCxnSpPr>
            <p:spPr>
              <a:xfrm>
                <a:off x="4267200" y="5181600"/>
                <a:ext cx="457200"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3993963" y="5181600"/>
                <a:ext cx="501837" cy="22860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943600" y="1600200"/>
              <a:ext cx="1481496" cy="369332"/>
            </a:xfrm>
            <a:prstGeom prst="rect">
              <a:avLst/>
            </a:prstGeom>
            <a:noFill/>
          </p:spPr>
          <p:txBody>
            <a:bodyPr wrap="none" rtlCol="0">
              <a:spAutoFit/>
            </a:bodyPr>
            <a:lstStyle/>
            <a:p>
              <a:r>
                <a:rPr lang="en-US" b="1" dirty="0" smtClean="0">
                  <a:solidFill>
                    <a:srgbClr val="00B0F0"/>
                  </a:solidFill>
                </a:rPr>
                <a:t>Electric signal</a:t>
              </a:r>
              <a:endParaRPr lang="en-US" b="1" dirty="0">
                <a:solidFill>
                  <a:srgbClr val="00B0F0"/>
                </a:solidFill>
              </a:endParaRPr>
            </a:p>
          </p:txBody>
        </p:sp>
      </p:grpSp>
      <p:grpSp>
        <p:nvGrpSpPr>
          <p:cNvPr id="28" name="Group 27"/>
          <p:cNvGrpSpPr/>
          <p:nvPr/>
        </p:nvGrpSpPr>
        <p:grpSpPr>
          <a:xfrm>
            <a:off x="2927163" y="1905000"/>
            <a:ext cx="1644837" cy="1981200"/>
            <a:chOff x="2927163" y="1905000"/>
            <a:chExt cx="1644837" cy="1981200"/>
          </a:xfrm>
        </p:grpSpPr>
        <p:cxnSp>
          <p:nvCxnSpPr>
            <p:cNvPr id="6" name="Straight Connector 5"/>
            <p:cNvCxnSpPr>
              <a:stCxn id="140" idx="2"/>
              <a:endCxn id="121" idx="6"/>
            </p:cNvCxnSpPr>
            <p:nvPr/>
          </p:nvCxnSpPr>
          <p:spPr>
            <a:xfrm flipH="1">
              <a:off x="2971800" y="1905000"/>
              <a:ext cx="1600200" cy="6096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18" idx="1"/>
              <a:endCxn id="121" idx="5"/>
            </p:cNvCxnSpPr>
            <p:nvPr/>
          </p:nvCxnSpPr>
          <p:spPr>
            <a:xfrm flipH="1" flipV="1">
              <a:off x="2927163" y="2622363"/>
              <a:ext cx="775074" cy="54647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8" idx="3"/>
            </p:cNvCxnSpPr>
            <p:nvPr/>
          </p:nvCxnSpPr>
          <p:spPr>
            <a:xfrm flipH="1">
              <a:off x="3352801" y="3384363"/>
              <a:ext cx="349436" cy="50183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152400" y="5345668"/>
            <a:ext cx="8046883" cy="369332"/>
          </a:xfrm>
          <a:prstGeom prst="rect">
            <a:avLst/>
          </a:prstGeom>
          <a:noFill/>
        </p:spPr>
        <p:txBody>
          <a:bodyPr wrap="none" rtlCol="0">
            <a:spAutoFit/>
          </a:bodyPr>
          <a:lstStyle/>
          <a:p>
            <a:r>
              <a:rPr lang="en-US" dirty="0" smtClean="0"/>
              <a:t> </a:t>
            </a:r>
            <a:r>
              <a:rPr lang="en-US" dirty="0" smtClean="0">
                <a:solidFill>
                  <a:srgbClr val="C00000"/>
                </a:solidFill>
              </a:rPr>
              <a:t>New</a:t>
            </a:r>
            <a:r>
              <a:rPr lang="en-US" dirty="0" smtClean="0"/>
              <a:t> </a:t>
            </a:r>
            <a:r>
              <a:rPr lang="en-US" b="1" dirty="0" smtClean="0"/>
              <a:t>Delay</a:t>
            </a:r>
            <a:r>
              <a:rPr lang="en-US" dirty="0" smtClean="0"/>
              <a:t>  </a:t>
            </a:r>
            <a:r>
              <a:rPr lang="en-US" b="1" dirty="0" smtClean="0">
                <a:solidFill>
                  <a:srgbClr val="002060"/>
                </a:solidFill>
              </a:rPr>
              <a:t>14             14            14               14            14            14               14             14</a:t>
            </a:r>
            <a:endParaRPr lang="en-US" b="1" dirty="0">
              <a:solidFill>
                <a:srgbClr val="002060"/>
              </a:solidFill>
            </a:endParaRPr>
          </a:p>
        </p:txBody>
      </p:sp>
      <p:sp>
        <p:nvSpPr>
          <p:cNvPr id="35" name="Down Arrow 34"/>
          <p:cNvSpPr/>
          <p:nvPr/>
        </p:nvSpPr>
        <p:spPr>
          <a:xfrm>
            <a:off x="3962400" y="4832866"/>
            <a:ext cx="1293843" cy="424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812498" y="3364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0" name="TextBox 79"/>
          <p:cNvSpPr txBox="1"/>
          <p:nvPr/>
        </p:nvSpPr>
        <p:spPr>
          <a:xfrm>
            <a:off x="5297898" y="3364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2" name="TextBox 81"/>
          <p:cNvSpPr txBox="1"/>
          <p:nvPr/>
        </p:nvSpPr>
        <p:spPr>
          <a:xfrm>
            <a:off x="4154898" y="3352800"/>
            <a:ext cx="417102" cy="369332"/>
          </a:xfrm>
          <a:prstGeom prst="rect">
            <a:avLst/>
          </a:prstGeom>
          <a:noFill/>
        </p:spPr>
        <p:txBody>
          <a:bodyPr wrap="none" rtlCol="0">
            <a:spAutoFit/>
          </a:bodyPr>
          <a:lstStyle/>
          <a:p>
            <a:r>
              <a:rPr lang="en-US" dirty="0" smtClean="0">
                <a:solidFill>
                  <a:srgbClr val="C00000"/>
                </a:solidFill>
              </a:rPr>
              <a:t>+4</a:t>
            </a:r>
            <a:endParaRPr lang="en-US" dirty="0"/>
          </a:p>
        </p:txBody>
      </p:sp>
      <p:sp>
        <p:nvSpPr>
          <p:cNvPr id="83" name="TextBox 82"/>
          <p:cNvSpPr txBox="1"/>
          <p:nvPr/>
        </p:nvSpPr>
        <p:spPr>
          <a:xfrm>
            <a:off x="2362200" y="3429000"/>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
        <p:nvSpPr>
          <p:cNvPr id="84" name="TextBox 83"/>
          <p:cNvSpPr txBox="1"/>
          <p:nvPr/>
        </p:nvSpPr>
        <p:spPr>
          <a:xfrm>
            <a:off x="2362200" y="2602468"/>
            <a:ext cx="417102" cy="369332"/>
          </a:xfrm>
          <a:prstGeom prst="rect">
            <a:avLst/>
          </a:prstGeom>
          <a:noFill/>
        </p:spPr>
        <p:txBody>
          <a:bodyPr wrap="none" rtlCol="0">
            <a:spAutoFit/>
          </a:bodyPr>
          <a:lstStyle/>
          <a:p>
            <a:r>
              <a:rPr lang="en-US" dirty="0" smtClean="0">
                <a:solidFill>
                  <a:srgbClr val="C00000"/>
                </a:solidFill>
              </a:rPr>
              <a:t>+3</a:t>
            </a:r>
            <a:endParaRPr lang="en-US" dirty="0"/>
          </a:p>
        </p:txBody>
      </p:sp>
      <p:sp>
        <p:nvSpPr>
          <p:cNvPr id="87" name="TextBox 86"/>
          <p:cNvSpPr txBox="1"/>
          <p:nvPr/>
        </p:nvSpPr>
        <p:spPr>
          <a:xfrm>
            <a:off x="5831298" y="1905000"/>
            <a:ext cx="417102" cy="369332"/>
          </a:xfrm>
          <a:prstGeom prst="rect">
            <a:avLst/>
          </a:prstGeom>
          <a:noFill/>
        </p:spPr>
        <p:txBody>
          <a:bodyPr wrap="none" rtlCol="0">
            <a:spAutoFit/>
          </a:bodyPr>
          <a:lstStyle/>
          <a:p>
            <a:r>
              <a:rPr lang="en-US" dirty="0" smtClean="0">
                <a:solidFill>
                  <a:srgbClr val="C00000"/>
                </a:solidFill>
              </a:rPr>
              <a:t>+3</a:t>
            </a:r>
            <a:endParaRPr lang="en-US" dirty="0"/>
          </a:p>
        </p:txBody>
      </p:sp>
      <p:sp>
        <p:nvSpPr>
          <p:cNvPr id="88" name="TextBox 87"/>
          <p:cNvSpPr txBox="1"/>
          <p:nvPr/>
        </p:nvSpPr>
        <p:spPr>
          <a:xfrm>
            <a:off x="7239000" y="2602468"/>
            <a:ext cx="417102" cy="369332"/>
          </a:xfrm>
          <a:prstGeom prst="rect">
            <a:avLst/>
          </a:prstGeom>
          <a:noFill/>
        </p:spPr>
        <p:txBody>
          <a:bodyPr wrap="none" rtlCol="0">
            <a:spAutoFit/>
          </a:bodyPr>
          <a:lstStyle/>
          <a:p>
            <a:r>
              <a:rPr lang="en-US" dirty="0" smtClean="0">
                <a:solidFill>
                  <a:srgbClr val="C00000"/>
                </a:solidFill>
              </a:rPr>
              <a:t>+1</a:t>
            </a:r>
            <a:endParaRPr lang="en-US" dirty="0"/>
          </a:p>
        </p:txBody>
      </p:sp>
    </p:spTree>
    <p:extLst>
      <p:ext uri="{BB962C8B-B14F-4D97-AF65-F5344CB8AC3E}">
        <p14:creationId xmlns:p14="http://schemas.microsoft.com/office/powerpoint/2010/main" val="160244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1000"/>
                                        <p:tgtEl>
                                          <p:spTgt spid="79"/>
                                        </p:tgtEl>
                                      </p:cBhvr>
                                    </p:animEffect>
                                    <p:anim calcmode="lin" valueType="num">
                                      <p:cBhvr>
                                        <p:cTn id="15" dur="1000" fill="hold"/>
                                        <p:tgtEl>
                                          <p:spTgt spid="79"/>
                                        </p:tgtEl>
                                        <p:attrNameLst>
                                          <p:attrName>ppt_x</p:attrName>
                                        </p:attrNameLst>
                                      </p:cBhvr>
                                      <p:tavLst>
                                        <p:tav tm="0">
                                          <p:val>
                                            <p:strVal val="#ppt_x"/>
                                          </p:val>
                                        </p:tav>
                                        <p:tav tm="100000">
                                          <p:val>
                                            <p:strVal val="#ppt_x"/>
                                          </p:val>
                                        </p:tav>
                                      </p:tavLst>
                                    </p:anim>
                                    <p:anim calcmode="lin" valueType="num">
                                      <p:cBhvr>
                                        <p:cTn id="16"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1000"/>
                                        <p:tgtEl>
                                          <p:spTgt spid="80"/>
                                        </p:tgtEl>
                                      </p:cBhvr>
                                    </p:animEffect>
                                    <p:anim calcmode="lin" valueType="num">
                                      <p:cBhvr>
                                        <p:cTn id="22" dur="1000" fill="hold"/>
                                        <p:tgtEl>
                                          <p:spTgt spid="80"/>
                                        </p:tgtEl>
                                        <p:attrNameLst>
                                          <p:attrName>ppt_x</p:attrName>
                                        </p:attrNameLst>
                                      </p:cBhvr>
                                      <p:tavLst>
                                        <p:tav tm="0">
                                          <p:val>
                                            <p:strVal val="#ppt_x"/>
                                          </p:val>
                                        </p:tav>
                                        <p:tav tm="100000">
                                          <p:val>
                                            <p:strVal val="#ppt_x"/>
                                          </p:val>
                                        </p:tav>
                                      </p:tavLst>
                                    </p:anim>
                                    <p:anim calcmode="lin" valueType="num">
                                      <p:cBhvr>
                                        <p:cTn id="2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1000"/>
                                        <p:tgtEl>
                                          <p:spTgt spid="83"/>
                                        </p:tgtEl>
                                      </p:cBhvr>
                                    </p:animEffect>
                                    <p:anim calcmode="lin" valueType="num">
                                      <p:cBhvr>
                                        <p:cTn id="36" dur="1000" fill="hold"/>
                                        <p:tgtEl>
                                          <p:spTgt spid="83"/>
                                        </p:tgtEl>
                                        <p:attrNameLst>
                                          <p:attrName>ppt_x</p:attrName>
                                        </p:attrNameLst>
                                      </p:cBhvr>
                                      <p:tavLst>
                                        <p:tav tm="0">
                                          <p:val>
                                            <p:strVal val="#ppt_x"/>
                                          </p:val>
                                        </p:tav>
                                        <p:tav tm="100000">
                                          <p:val>
                                            <p:strVal val="#ppt_x"/>
                                          </p:val>
                                        </p:tav>
                                      </p:tavLst>
                                    </p:anim>
                                    <p:anim calcmode="lin" valueType="num">
                                      <p:cBhvr>
                                        <p:cTn id="3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1000"/>
                                        <p:tgtEl>
                                          <p:spTgt spid="88"/>
                                        </p:tgtEl>
                                      </p:cBhvr>
                                    </p:animEffect>
                                    <p:anim calcmode="lin" valueType="num">
                                      <p:cBhvr>
                                        <p:cTn id="43" dur="1000" fill="hold"/>
                                        <p:tgtEl>
                                          <p:spTgt spid="88"/>
                                        </p:tgtEl>
                                        <p:attrNameLst>
                                          <p:attrName>ppt_x</p:attrName>
                                        </p:attrNameLst>
                                      </p:cBhvr>
                                      <p:tavLst>
                                        <p:tav tm="0">
                                          <p:val>
                                            <p:strVal val="#ppt_x"/>
                                          </p:val>
                                        </p:tav>
                                        <p:tav tm="100000">
                                          <p:val>
                                            <p:strVal val="#ppt_x"/>
                                          </p:val>
                                        </p:tav>
                                      </p:tavLst>
                                    </p:anim>
                                    <p:anim calcmode="lin" valueType="num">
                                      <p:cBhvr>
                                        <p:cTn id="4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1000"/>
                                        <p:tgtEl>
                                          <p:spTgt spid="87"/>
                                        </p:tgtEl>
                                      </p:cBhvr>
                                    </p:animEffect>
                                    <p:anim calcmode="lin" valueType="num">
                                      <p:cBhvr>
                                        <p:cTn id="57" dur="1000" fill="hold"/>
                                        <p:tgtEl>
                                          <p:spTgt spid="87"/>
                                        </p:tgtEl>
                                        <p:attrNameLst>
                                          <p:attrName>ppt_x</p:attrName>
                                        </p:attrNameLst>
                                      </p:cBhvr>
                                      <p:tavLst>
                                        <p:tav tm="0">
                                          <p:val>
                                            <p:strVal val="#ppt_x"/>
                                          </p:val>
                                        </p:tav>
                                        <p:tav tm="100000">
                                          <p:val>
                                            <p:strVal val="#ppt_x"/>
                                          </p:val>
                                        </p:tav>
                                      </p:tavLst>
                                    </p:anim>
                                    <p:anim calcmode="lin" valueType="num">
                                      <p:cBhvr>
                                        <p:cTn id="58"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wipe(left)">
                                      <p:cBhvr>
                                        <p:cTn id="68" dur="20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2">
                                            <p:txEl>
                                              <p:pRg st="12" end="12"/>
                                            </p:txEl>
                                          </p:spTgt>
                                        </p:tgtEl>
                                        <p:attrNameLst>
                                          <p:attrName>style.visibility</p:attrName>
                                        </p:attrNameLst>
                                      </p:cBhvr>
                                      <p:to>
                                        <p:strVal val="visible"/>
                                      </p:to>
                                    </p:set>
                                    <p:animEffect transition="in" filter="fade">
                                      <p:cBhvr>
                                        <p:cTn id="73" dur="500"/>
                                        <p:tgtEl>
                                          <p:spTgt spid="5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build="p"/>
      <p:bldP spid="86" grpId="0"/>
      <p:bldP spid="35" grpId="0" animBg="1"/>
      <p:bldP spid="79" grpId="0"/>
      <p:bldP spid="80" grpId="0"/>
      <p:bldP spid="82" grpId="0"/>
      <p:bldP spid="83" grpId="0"/>
      <p:bldP spid="84" grpId="0"/>
      <p:bldP spid="87" grpId="0"/>
      <p:bldP spid="8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12720</TotalTime>
  <Words>2405</Words>
  <Application>Microsoft Office PowerPoint</Application>
  <PresentationFormat>On-screen Show (4:3)</PresentationFormat>
  <Paragraphs>524</Paragraphs>
  <Slides>30</Slides>
  <Notes>0</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Design and Analysis of Algorithms (CS345/CS345A) </vt:lpstr>
      <vt:lpstr>Motivation </vt:lpstr>
      <vt:lpstr>Synchronizing a circuit</vt:lpstr>
      <vt:lpstr>An Electric Circuit </vt:lpstr>
      <vt:lpstr>Problem definition</vt:lpstr>
      <vt:lpstr>Working on an Example </vt:lpstr>
      <vt:lpstr>Working on an Example </vt:lpstr>
      <vt:lpstr>Working on an Example </vt:lpstr>
      <vt:lpstr>Toward designing an algorithm </vt:lpstr>
      <vt:lpstr>Overview of the proposed algorithm</vt:lpstr>
      <vt:lpstr>PowerPoint Presentation</vt:lpstr>
      <vt:lpstr>Proof of correctness of the algorithm</vt:lpstr>
      <vt:lpstr>What claim suffices as a proof ? </vt:lpstr>
      <vt:lpstr>PowerPoint Presentation</vt:lpstr>
      <vt:lpstr>PowerPoint Presentation</vt:lpstr>
      <vt:lpstr>Observations about the algorithm</vt:lpstr>
      <vt:lpstr>Observation 1 </vt:lpstr>
      <vt:lpstr>Observation 2 </vt:lpstr>
      <vt:lpstr>Usefulness of the guess </vt:lpstr>
      <vt:lpstr>Usefulness of the guess  </vt:lpstr>
      <vt:lpstr>Proving the guess </vt:lpstr>
      <vt:lpstr>What if the assertion fails at many nodes ?</vt:lpstr>
      <vt:lpstr>What if the assertion fails at many nodes ?</vt:lpstr>
      <vt:lpstr>Proof:  </vt:lpstr>
      <vt:lpstr>Efficient implementation of the algorithm</vt:lpstr>
      <vt:lpstr>Efficient implementation of the algorithm </vt:lpstr>
      <vt:lpstr>Efficient implementation of the algorithm</vt:lpstr>
      <vt:lpstr>Sync("u"): A synchronization algorithm</vt:lpstr>
      <vt:lpstr>PowerPoint Presentation</vt:lpstr>
      <vt:lpstr>A very important advice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cse</cp:lastModifiedBy>
  <cp:revision>1250</cp:revision>
  <dcterms:created xsi:type="dcterms:W3CDTF">2011-12-03T04:13:03Z</dcterms:created>
  <dcterms:modified xsi:type="dcterms:W3CDTF">2015-08-12T12:20:32Z</dcterms:modified>
</cp:coreProperties>
</file>