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05" r:id="rId3"/>
    <p:sldId id="524" r:id="rId4"/>
    <p:sldId id="521" r:id="rId5"/>
    <p:sldId id="525" r:id="rId6"/>
    <p:sldId id="523" r:id="rId7"/>
    <p:sldId id="522" r:id="rId8"/>
    <p:sldId id="526" r:id="rId9"/>
    <p:sldId id="527" r:id="rId10"/>
    <p:sldId id="529" r:id="rId11"/>
    <p:sldId id="537" r:id="rId12"/>
    <p:sldId id="520" r:id="rId13"/>
    <p:sldId id="531" r:id="rId14"/>
    <p:sldId id="532" r:id="rId15"/>
    <p:sldId id="533" r:id="rId16"/>
    <p:sldId id="534" r:id="rId17"/>
    <p:sldId id="535" r:id="rId18"/>
    <p:sldId id="536" r:id="rId19"/>
    <p:sldId id="528" r:id="rId20"/>
    <p:sldId id="504" r:id="rId21"/>
    <p:sldId id="506" r:id="rId22"/>
    <p:sldId id="508" r:id="rId23"/>
    <p:sldId id="487" r:id="rId24"/>
    <p:sldId id="489" r:id="rId25"/>
    <p:sldId id="488" r:id="rId26"/>
    <p:sldId id="490" r:id="rId27"/>
    <p:sldId id="492" r:id="rId28"/>
    <p:sldId id="493" r:id="rId29"/>
    <p:sldId id="51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9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Job scheduling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Huffman code 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</a:rPr>
              <a:t>A data compression algorithm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715000" y="4876800"/>
            <a:ext cx="307848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3650" y="5035034"/>
            <a:ext cx="2959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Revisiting an </a:t>
            </a:r>
            <a:r>
              <a:rPr lang="en-US" sz="1600" b="1" dirty="0" smtClean="0">
                <a:solidFill>
                  <a:srgbClr val="006C31"/>
                </a:solidFill>
              </a:rPr>
              <a:t>algorithm paradigm</a:t>
            </a:r>
            <a:endParaRPr lang="en-US" sz="1600" b="1" dirty="0">
              <a:solidFill>
                <a:srgbClr val="006C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last 2 problems </a:t>
            </a:r>
            <a:r>
              <a:rPr lang="en-US" sz="3600" b="1" dirty="0" smtClean="0"/>
              <a:t>we discussed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</a:t>
            </a:r>
            <a:r>
              <a:rPr lang="en-US" sz="1800" dirty="0" smtClean="0"/>
              <a:t>lateness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611371"/>
            <a:ext cx="3470088" cy="2875029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Electric signal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3429000" y="4267200"/>
            <a:ext cx="990600" cy="1447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4770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600" y="5879068"/>
            <a:ext cx="1740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u="sng" dirty="0"/>
              <a:t>local</a:t>
            </a:r>
            <a:r>
              <a:rPr lang="en-US" dirty="0"/>
              <a:t>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3810000" y="5839968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15000" y="5879068"/>
            <a:ext cx="28766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Optimizing a </a:t>
            </a:r>
            <a:r>
              <a:rPr lang="en-US" u="sng" dirty="0" smtClean="0"/>
              <a:t>global</a:t>
            </a:r>
            <a:r>
              <a:rPr lang="en-US" dirty="0" smtClean="0"/>
              <a:t>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95" grpId="0" animBg="1"/>
      <p:bldP spid="99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last 2 problems </a:t>
            </a:r>
            <a:r>
              <a:rPr lang="en-US" sz="3600" b="1" dirty="0" smtClean="0"/>
              <a:t>we discussed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Synchronizing the delays </a:t>
            </a:r>
            <a:r>
              <a:rPr lang="en-US" sz="2000" dirty="0" smtClean="0"/>
              <a:t>in a circuit (complete binary tree)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Scheduling jobs </a:t>
            </a:r>
            <a:r>
              <a:rPr lang="en-US" sz="2000" dirty="0" smtClean="0"/>
              <a:t>to minimize </a:t>
            </a:r>
            <a:r>
              <a:rPr lang="en-US" sz="2000" b="1" dirty="0" smtClean="0"/>
              <a:t>maximum lateness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These algorithms </a:t>
            </a:r>
            <a:r>
              <a:rPr lang="en-US" sz="2000" dirty="0" err="1" smtClean="0"/>
              <a:t>adhoc</a:t>
            </a:r>
            <a:r>
              <a:rPr lang="en-US" sz="2000" dirty="0" smtClean="0"/>
              <a:t> algorithm and </a:t>
            </a:r>
            <a:r>
              <a:rPr lang="en-US" sz="2000" dirty="0" err="1" smtClean="0"/>
              <a:t>adhoc</a:t>
            </a:r>
            <a:r>
              <a:rPr lang="en-US" sz="2000" dirty="0" smtClean="0"/>
              <a:t> proof of correctness.</a:t>
            </a:r>
          </a:p>
          <a:p>
            <a:pPr marL="0" indent="0">
              <a:buNone/>
            </a:pPr>
            <a:r>
              <a:rPr lang="en-US" sz="2000" dirty="0" smtClean="0"/>
              <a:t>But actually they lie under the same algorithm paradigm : </a:t>
            </a:r>
            <a:r>
              <a:rPr lang="en-US" sz="2000" b="1" dirty="0" smtClean="0"/>
              <a:t>greedy strategy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In fact their algorithms and proof of correctness can be viewed as similar to that of Huffman codes.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Greedy</a:t>
            </a:r>
            <a:r>
              <a:rPr lang="en-US" b="1" dirty="0" smtClean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0070C0"/>
                </a:solidFill>
              </a:rPr>
              <a:t>prove</a:t>
            </a:r>
            <a:r>
              <a:rPr lang="en-US" sz="2800" b="1" dirty="0" smtClean="0"/>
              <a:t> that </a:t>
            </a:r>
            <a:r>
              <a:rPr lang="en-US" sz="2800" b="1" dirty="0" smtClean="0">
                <a:solidFill>
                  <a:srgbClr val="7030A0"/>
                </a:solidFill>
              </a:rPr>
              <a:t>a greedy strategy </a:t>
            </a:r>
            <a:r>
              <a:rPr lang="en-US" sz="2800" b="1" dirty="0" smtClean="0"/>
              <a:t>works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given </a:t>
                </a:r>
                <a:r>
                  <a:rPr lang="en-US" sz="2000" dirty="0" smtClean="0"/>
                  <a:t>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1. Try to establish </a:t>
                </a:r>
                <a:r>
                  <a:rPr lang="en-US" sz="2000" dirty="0" smtClean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2. Try to prove </a:t>
                </a:r>
                <a:r>
                  <a:rPr lang="en-US" sz="2000" dirty="0" smtClean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3.  If you succeed,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his would give you an algorithm.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197" r="-25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7" t="-8333" r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/>
      <p:bldP spid="8" grpId="0" uiExpand="1" animBg="1"/>
      <p:bldP spid="9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Example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Minimum spanning tree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Theorem 3</a:t>
            </a:r>
            <a:r>
              <a:rPr lang="en-US" sz="2000" dirty="0" smtClean="0"/>
              <a:t>: There is a MST with edge (</a:t>
            </a:r>
            <a:r>
              <a:rPr lang="en-US" sz="2000" b="1" dirty="0" err="1" smtClean="0">
                <a:solidFill>
                  <a:srgbClr val="7030A0"/>
                </a:solidFill>
              </a:rPr>
              <a:t>u</a:t>
            </a:r>
            <a:r>
              <a:rPr lang="en-US" sz="2000" dirty="0" err="1" smtClean="0"/>
              <a:t>,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as follows.</a:t>
                </a:r>
              </a:p>
              <a:p>
                <a:r>
                  <a:rPr lang="en-US" sz="1800" b="1" dirty="0" smtClean="0"/>
                  <a:t>Remove</a:t>
                </a:r>
                <a:r>
                  <a:rPr lang="en-US" sz="1800" dirty="0" smtClean="0"/>
                  <a:t> vertices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/>
                  <a:t>add </a:t>
                </a:r>
                <a:r>
                  <a:rPr lang="en-US" sz="1800" dirty="0" smtClean="0"/>
                  <a:t>a new vertex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 smtClean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,  add edge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For each edge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r>
                  <a:rPr lang="en-US" sz="1800" dirty="0" smtClean="0"/>
                  <a:t>In case of multiple edges between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 smtClean="0"/>
                  <a:t>and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, keep only the </a:t>
                </a:r>
                <a:r>
                  <a:rPr lang="en-US" sz="1800" b="1" dirty="0" smtClean="0"/>
                  <a:t>lighter</a:t>
                </a:r>
                <a:r>
                  <a:rPr lang="en-US" sz="1800" dirty="0" smtClean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Theorem1:   </a:t>
                </a:r>
                <a:r>
                  <a:rPr lang="en-US" sz="1800" b="1" dirty="0" smtClean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construction)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</a:t>
                </a:r>
                <a:r>
                  <a:rPr lang="en-US" sz="1800" dirty="0"/>
                  <a:t>gives an </a:t>
                </a:r>
                <a:r>
                  <a:rPr lang="en-US" sz="1800" dirty="0" smtClean="0"/>
                  <a:t>algorithm for MST </a:t>
                </a: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complexity.</a:t>
                </a:r>
              </a:p>
              <a:p>
                <a:pPr marL="0" indent="0">
                  <a:buNone/>
                </a:pPr>
                <a:r>
                  <a:rPr lang="en-US" sz="1800" dirty="0"/>
                  <a:t>Improve it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dirty="0">
                        <a:latin typeface="Cambria Math"/>
                      </a:rPr>
                      <m:t>𝐥𝐨𝐠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by </a:t>
                </a:r>
                <a:r>
                  <a:rPr lang="en-US" sz="1800" dirty="0" smtClean="0"/>
                  <a:t>using data structures.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17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0070C0"/>
                </a:solidFill>
              </a:rPr>
              <a:t>Theorem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114800" y="4419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straightforward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Huffman Codes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novel</a:t>
            </a:r>
            <a:r>
              <a:rPr lang="en-US" dirty="0" smtClean="0">
                <a:solidFill>
                  <a:schemeClr val="tx1"/>
                </a:solidFill>
              </a:rPr>
              <a:t> and quite </a:t>
            </a:r>
            <a:r>
              <a:rPr lang="en-US" dirty="0" smtClean="0">
                <a:solidFill>
                  <a:srgbClr val="0070C0"/>
                </a:solidFill>
              </a:rPr>
              <a:t>inspiring</a:t>
            </a:r>
            <a:r>
              <a:rPr lang="en-US" dirty="0" smtClean="0">
                <a:solidFill>
                  <a:schemeClr val="tx1"/>
                </a:solidFill>
              </a:rPr>
              <a:t> application of greedy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7030A0"/>
                </a:solidFill>
              </a:rPr>
              <a:t>Job scheduling </a:t>
            </a:r>
            <a:r>
              <a:rPr lang="en-US" b="1" dirty="0" smtClean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Binary coding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 text File</a:t>
                </a:r>
                <a:r>
                  <a:rPr lang="en-US" sz="2000" dirty="0" smtClean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bits.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 smtClean="0">
                  <a:solidFill>
                    <a:srgbClr val="006C31"/>
                  </a:solidFill>
                </a:rPr>
                <a:t>…………..</a:t>
              </a:r>
              <a:endParaRPr lang="en-US" dirty="0">
                <a:solidFill>
                  <a:srgbClr val="006C31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 smtClean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text file </a:t>
              </a:r>
              <a:r>
                <a:rPr lang="en-US" b="1" dirty="0" smtClean="0">
                  <a:solidFill>
                    <a:srgbClr val="7030A0"/>
                  </a:solidFill>
                </a:rPr>
                <a:t>F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Binary coding of </a:t>
              </a:r>
              <a:r>
                <a:rPr lang="en-US" b="1" dirty="0" smtClean="0">
                  <a:solidFill>
                    <a:srgbClr val="7030A0"/>
                  </a:solidFill>
                </a:rPr>
                <a:t>F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 smtClean="0"/>
              <a:t>coding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 smtClean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each alphabet </a:t>
                </a:r>
                <a:r>
                  <a:rPr lang="en-US" sz="2000" dirty="0" smtClean="0">
                    <a:sym typeface="Wingdings" pitchFamily="2" charset="2"/>
                  </a:rPr>
                  <a:t> a unique binary </a:t>
                </a:r>
                <a:r>
                  <a:rPr lang="en-US" sz="2000" dirty="0" smtClean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to decode a </a:t>
                </a:r>
                <a:r>
                  <a:rPr lang="en-US" sz="2000" b="1" dirty="0"/>
                  <a:t>fixed length </a:t>
                </a:r>
                <a:r>
                  <a:rPr lang="en-US" sz="2000" b="1" dirty="0" smtClean="0"/>
                  <a:t>binary </a:t>
                </a:r>
                <a:r>
                  <a:rPr lang="en-US" sz="2000" dirty="0" smtClean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 smtClean="0"/>
              <a:t>coding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</a:t>
                </a:r>
                <a:r>
                  <a:rPr lang="en-US" sz="2000" dirty="0" smtClean="0"/>
                  <a:t>store </a:t>
                </a:r>
                <a:r>
                  <a:rPr lang="en-US" sz="2000" u="sng" dirty="0" smtClean="0"/>
                  <a:t>alphabet set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store </a:t>
                </a:r>
                <a:r>
                  <a:rPr lang="en-US" sz="2000" dirty="0" smtClean="0"/>
                  <a:t>a </a:t>
                </a:r>
                <a:r>
                  <a:rPr lang="en-US" sz="2000" u="sng" dirty="0" smtClean="0"/>
                  <a:t>file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Yes</a:t>
                </a:r>
                <a:endParaRPr lang="en-US" sz="20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huge variation </a:t>
            </a:r>
            <a:r>
              <a:rPr lang="en-US" sz="3200" b="1" dirty="0" smtClean="0"/>
              <a:t>in the </a:t>
            </a:r>
            <a:r>
              <a:rPr lang="en-US" sz="3200" b="1" dirty="0" smtClean="0">
                <a:solidFill>
                  <a:srgbClr val="0070C0"/>
                </a:solidFill>
              </a:rPr>
              <a:t>frequency</a:t>
            </a:r>
            <a:r>
              <a:rPr lang="en-US" sz="3200" b="1" dirty="0" smtClean="0"/>
              <a:t> of </a:t>
            </a:r>
            <a:br>
              <a:rPr lang="en-US" sz="3200" b="1" dirty="0" smtClean="0"/>
            </a:br>
            <a:r>
              <a:rPr lang="en-US" sz="3200" b="1" dirty="0" smtClean="0"/>
              <a:t>alphabets in a text.</a:t>
            </a:r>
            <a:endParaRPr lang="en-US" sz="32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More frequent </a:t>
            </a:r>
            <a:r>
              <a:rPr lang="en-US" sz="2000" dirty="0" smtClean="0"/>
              <a:t>alphabets </a:t>
            </a:r>
            <a:r>
              <a:rPr lang="en-US" sz="2000" dirty="0" smtClean="0">
                <a:sym typeface="Wingdings" pitchFamily="2" charset="2"/>
              </a:rPr>
              <a:t> coding with </a:t>
            </a:r>
            <a:r>
              <a:rPr lang="en-US" sz="2000" b="1" dirty="0" smtClean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Less frequent </a:t>
            </a:r>
            <a:r>
              <a:rPr lang="en-US" sz="2000" dirty="0" smtClean="0">
                <a:sym typeface="Wingdings" pitchFamily="2" charset="2"/>
              </a:rPr>
              <a:t>alphabets  coding with </a:t>
            </a:r>
            <a:r>
              <a:rPr lang="en-US" sz="2000" b="1" dirty="0" smtClean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encoding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Average bit length </a:t>
                </a:r>
                <a:r>
                  <a:rPr lang="en-US" sz="1800" dirty="0" smtClean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 smtClean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What is th</a:t>
                </a:r>
                <a:r>
                  <a:rPr lang="en-US" sz="1800" dirty="0" smtClean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encoding. Can you see?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fix it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Average bit length </a:t>
                </a:r>
                <a:r>
                  <a:rPr lang="en-US" sz="1800" dirty="0" smtClean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</a:t>
            </a:r>
            <a:r>
              <a:rPr lang="en-US" sz="3600" b="1" dirty="0" smtClean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prefix coding if there </a:t>
                </a:r>
                <a:r>
                  <a:rPr lang="en-US" sz="2000" u="sng" dirty="0" smtClean="0"/>
                  <a:t>does not exist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prefix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Algorithmic Problem</a:t>
                </a:r>
                <a:r>
                  <a:rPr lang="en-US" sz="2000" dirty="0" smtClean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 and their frequencies, 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 smtClean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The challenge of the 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</a:t>
                </a:r>
                <a:r>
                  <a:rPr lang="en-US" dirty="0" smtClean="0"/>
                  <a:t>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how to find </a:t>
                </a:r>
                <a:r>
                  <a:rPr lang="en-US" dirty="0" smtClean="0"/>
                  <a:t>the </a:t>
                </a:r>
                <a:r>
                  <a:rPr lang="en-US" b="1" dirty="0" smtClean="0"/>
                  <a:t>optimal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prefix</a:t>
                </a:r>
                <a:r>
                  <a:rPr lang="en-US" dirty="0" smtClean="0"/>
                  <a:t> coding </a:t>
                </a:r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47662" y="6096000"/>
            <a:ext cx="23197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novel idea </a:t>
            </a:r>
            <a:r>
              <a:rPr lang="en-US" sz="3600" b="1" dirty="0" smtClean="0"/>
              <a:t>of Huffman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coding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tree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?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95240" y="6096000"/>
            <a:ext cx="46675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Ponder over it before coming to the next class…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jobs: </a:t>
                </a:r>
              </a:p>
              <a:p>
                <a:r>
                  <a:rPr lang="en-US" sz="1800" dirty="0" smtClean="0"/>
                  <a:t>Each job takes certain time for execution.</a:t>
                </a:r>
              </a:p>
              <a:p>
                <a:r>
                  <a:rPr lang="en-US" sz="1800" dirty="0" smtClean="0"/>
                  <a:t>Each job also has a deadline.</a:t>
                </a:r>
              </a:p>
              <a:p>
                <a:r>
                  <a:rPr lang="en-US" sz="1800" dirty="0" smtClean="0"/>
                  <a:t>There is a </a:t>
                </a:r>
                <a:r>
                  <a:rPr lang="en-US" sz="1800" u="sng" dirty="0" smtClean="0"/>
                  <a:t>single</a:t>
                </a:r>
                <a:r>
                  <a:rPr lang="en-US" sz="1800" dirty="0" smtClean="0"/>
                  <a:t> server.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All </a:t>
                </a:r>
                <a:r>
                  <a:rPr lang="en-US" sz="1800" dirty="0"/>
                  <a:t>jobs need to be </a:t>
                </a:r>
                <a:r>
                  <a:rPr lang="en-US" sz="1800" dirty="0" smtClean="0"/>
                  <a:t>executed.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im</a:t>
                </a:r>
                <a:r>
                  <a:rPr lang="en-US" sz="1800" dirty="0" smtClean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such that maximum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 smtClean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time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smtClean="0"/>
                  <a:t>of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Example</a:t>
            </a:r>
            <a:r>
              <a:rPr lang="en-US" sz="3200" b="1" dirty="0" smtClean="0"/>
              <a:t> for a better understanding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blipFill rotWithShape="1">
                <a:blip r:embed="rId2"/>
                <a:stretch>
                  <a:fillRect t="-12500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15321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646249" y="32004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124200"/>
            <a:ext cx="19309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46249" y="3429000"/>
            <a:ext cx="24591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457200" y="4114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1800" y="4114800"/>
            <a:ext cx="0" cy="4572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blipFill rotWithShape="1">
                <a:blip r:embed="rId11"/>
                <a:stretch>
                  <a:fillRect t="-14545" b="-3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blipFill rotWithShape="1">
                <a:blip r:embed="rId12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blipFill rotWithShape="1">
                <a:blip r:embed="rId1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971800" y="4343400"/>
            <a:ext cx="2164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72426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8237" y="1944168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" y="5562600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Callout 1 65"/>
          <p:cNvSpPr/>
          <p:nvPr/>
        </p:nvSpPr>
        <p:spPr>
          <a:xfrm>
            <a:off x="6096000" y="3950732"/>
            <a:ext cx="1676400" cy="306324"/>
          </a:xfrm>
          <a:prstGeom prst="borderCallout1">
            <a:avLst>
              <a:gd name="adj1" fmla="val 49438"/>
              <a:gd name="adj2" fmla="val -1791"/>
              <a:gd name="adj3" fmla="val -165084"/>
              <a:gd name="adj4" fmla="val -1407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Maximum</a:t>
            </a:r>
            <a:r>
              <a:rPr lang="en-US" sz="1400" dirty="0" smtClean="0">
                <a:solidFill>
                  <a:srgbClr val="C00000"/>
                </a:solidFill>
              </a:rPr>
              <a:t> lateness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1" grpId="0"/>
      <p:bldP spid="26" grpId="0"/>
      <p:bldP spid="27" grpId="0"/>
      <p:bldP spid="44" grpId="0" animBg="1"/>
      <p:bldP spid="45" grpId="0"/>
      <p:bldP spid="49" grpId="0"/>
      <p:bldP spid="50" grpId="0" animBg="1"/>
      <p:bldP spid="51" grpId="0" animBg="1"/>
      <p:bldP spid="52" grpId="0" animBg="1"/>
      <p:bldP spid="63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Towards</a:t>
            </a:r>
            <a:r>
              <a:rPr lang="en-US" sz="3200" b="1" dirty="0" smtClean="0"/>
              <a:t> designing an algorithm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 has two parameters</a:t>
                </a:r>
              </a:p>
              <a:p>
                <a:r>
                  <a:rPr lang="en-US" sz="2000" b="1" dirty="0" smtClean="0"/>
                  <a:t>Time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Deadline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 smtClean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:r>
                  <a:rPr lang="en-US" sz="2000" b="1" dirty="0" smtClean="0"/>
                  <a:t>execution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prove correctness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come up with a counter example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8" grpId="0" animBg="1"/>
      <p:bldP spid="20" grpId="0"/>
      <p:bldP spid="21" grpId="0"/>
      <p:bldP spid="26" grpId="0"/>
      <p:bldP spid="27" grpId="0"/>
      <p:bldP spid="30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0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schedule more than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r>
              <a:rPr lang="en-US" sz="3600" b="1" dirty="0" smtClean="0"/>
              <a:t> jobs ?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schedule more than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r>
              <a:rPr lang="en-US" sz="3600" b="1" dirty="0" smtClean="0"/>
              <a:t> jobs ?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Schedule the jobs in </a:t>
            </a:r>
            <a:r>
              <a:rPr lang="en-US" sz="2000" u="sng" dirty="0" smtClean="0"/>
              <a:t>increasing order</a:t>
            </a:r>
            <a:r>
              <a:rPr lang="en-US" sz="2000" dirty="0" smtClean="0"/>
              <a:t> of their </a:t>
            </a:r>
            <a:r>
              <a:rPr lang="en-US" sz="2000" b="1" dirty="0" smtClean="0"/>
              <a:t>deadlines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Homework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Write a neat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 of an </a:t>
            </a:r>
            <a:r>
              <a:rPr lang="en-US" sz="2000" dirty="0" err="1" smtClean="0"/>
              <a:t>an</a:t>
            </a:r>
            <a:r>
              <a:rPr lang="en-US" sz="2000" dirty="0" smtClean="0"/>
              <a:t> efficient algorithm this problem.</a:t>
            </a:r>
          </a:p>
          <a:p>
            <a:r>
              <a:rPr lang="en-US" sz="2000" dirty="0" smtClean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477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912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1584</Words>
  <Application>Microsoft Office PowerPoint</Application>
  <PresentationFormat>On-screen Show (4:3)</PresentationFormat>
  <Paragraphs>464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A Job scheduling problem</vt:lpstr>
      <vt:lpstr>PowerPoint Presentation</vt:lpstr>
      <vt:lpstr>Example for a better understanding</vt:lpstr>
      <vt:lpstr>Towards designing an algorithm</vt:lpstr>
      <vt:lpstr>Towards designing an algorithm</vt:lpstr>
      <vt:lpstr>Towards designing an algorithm</vt:lpstr>
      <vt:lpstr>How to schedule more than 2 jobs ?</vt:lpstr>
      <vt:lpstr>How to schedule more than 2 jobs ?</vt:lpstr>
      <vt:lpstr>The last 2 problems we discussed</vt:lpstr>
      <vt:lpstr>The last 2 problems we discussed</vt:lpstr>
      <vt:lpstr>Greedy Algorithms</vt:lpstr>
      <vt:lpstr>To prove that a greedy strategy works </vt:lpstr>
      <vt:lpstr>Example  Minimum spanning tree</vt:lpstr>
      <vt:lpstr>instance A </vt:lpstr>
      <vt:lpstr>instance A </vt:lpstr>
      <vt:lpstr>instance A′ </vt:lpstr>
      <vt:lpstr>How to compute instance A′ 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Coding</vt:lpstr>
      <vt:lpstr>Prefix Coding</vt:lpstr>
      <vt:lpstr>The challenge of the problem</vt:lpstr>
      <vt:lpstr>The novel idea of Huffman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1300</cp:revision>
  <dcterms:created xsi:type="dcterms:W3CDTF">2011-12-03T04:13:03Z</dcterms:created>
  <dcterms:modified xsi:type="dcterms:W3CDTF">2015-08-14T05:44:27Z</dcterms:modified>
</cp:coreProperties>
</file>