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74" r:id="rId2"/>
    <p:sldId id="492" r:id="rId3"/>
    <p:sldId id="493" r:id="rId4"/>
    <p:sldId id="491" r:id="rId5"/>
    <p:sldId id="495" r:id="rId6"/>
    <p:sldId id="497" r:id="rId7"/>
    <p:sldId id="509" r:id="rId8"/>
    <p:sldId id="510" r:id="rId9"/>
    <p:sldId id="511" r:id="rId10"/>
    <p:sldId id="502" r:id="rId11"/>
    <p:sldId id="503" r:id="rId12"/>
    <p:sldId id="504" r:id="rId13"/>
    <p:sldId id="505" r:id="rId14"/>
    <p:sldId id="506" r:id="rId15"/>
    <p:sldId id="507" r:id="rId16"/>
    <p:sldId id="513" r:id="rId17"/>
    <p:sldId id="496" r:id="rId18"/>
    <p:sldId id="442" r:id="rId19"/>
    <p:sldId id="443" r:id="rId20"/>
    <p:sldId id="444" r:id="rId21"/>
    <p:sldId id="445" r:id="rId22"/>
    <p:sldId id="447" r:id="rId23"/>
    <p:sldId id="448" r:id="rId24"/>
    <p:sldId id="446" r:id="rId25"/>
    <p:sldId id="494" r:id="rId26"/>
    <p:sldId id="434" r:id="rId27"/>
    <p:sldId id="428" r:id="rId28"/>
    <p:sldId id="431" r:id="rId29"/>
    <p:sldId id="432" r:id="rId30"/>
    <p:sldId id="433" r:id="rId31"/>
    <p:sldId id="438" r:id="rId32"/>
    <p:sldId id="518" r:id="rId33"/>
    <p:sldId id="436" r:id="rId34"/>
    <p:sldId id="459" r:id="rId35"/>
    <p:sldId id="439" r:id="rId36"/>
    <p:sldId id="440" r:id="rId37"/>
    <p:sldId id="451" r:id="rId38"/>
    <p:sldId id="441" r:id="rId39"/>
    <p:sldId id="51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676" autoAdjust="0"/>
  </p:normalViewPr>
  <p:slideViewPr>
    <p:cSldViewPr>
      <p:cViewPr varScale="1">
        <p:scale>
          <a:sx n="100" d="100"/>
          <a:sy n="100" d="100"/>
        </p:scale>
        <p:origin x="-7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6BDD-1E00-4795-9A29-6A72763B2189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</dgm:pt>
    <dgm:pt modelId="{1E686F14-9579-4804-8F99-1962B15776E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Efficiency</a:t>
          </a:r>
          <a:endParaRPr lang="en-US" dirty="0">
            <a:solidFill>
              <a:schemeClr val="bg1"/>
            </a:solidFill>
          </a:endParaRPr>
        </a:p>
      </dgm:t>
    </dgm:pt>
    <dgm:pt modelId="{6722ACE5-6DFD-4E2C-BDA4-D604C108D092}" type="parTrans" cxnId="{E8412EF3-90E9-4579-936C-FAD0F9FA2CA7}">
      <dgm:prSet/>
      <dgm:spPr/>
      <dgm:t>
        <a:bodyPr/>
        <a:lstStyle/>
        <a:p>
          <a:endParaRPr lang="en-US"/>
        </a:p>
      </dgm:t>
    </dgm:pt>
    <dgm:pt modelId="{37F74C8D-6AD4-44CB-BD43-3DFFCFADDC2C}" type="sibTrans" cxnId="{E8412EF3-90E9-4579-936C-FAD0F9FA2CA7}">
      <dgm:prSet/>
      <dgm:spPr/>
      <dgm:t>
        <a:bodyPr/>
        <a:lstStyle/>
        <a:p>
          <a:endParaRPr lang="en-US"/>
        </a:p>
      </dgm:t>
    </dgm:pt>
    <dgm:pt modelId="{2C93330D-79FD-4BDD-BEA9-93D62107BD39}">
      <dgm:prSet phldrT="[Text]"/>
      <dgm:spPr/>
      <dgm:t>
        <a:bodyPr/>
        <a:lstStyle/>
        <a:p>
          <a:r>
            <a:rPr lang="en-US" dirty="0" smtClean="0">
              <a:solidFill>
                <a:srgbClr val="006C31"/>
              </a:solidFill>
            </a:rPr>
            <a:t>Simplicity</a:t>
          </a:r>
          <a:endParaRPr lang="en-US" dirty="0">
            <a:solidFill>
              <a:srgbClr val="006C31"/>
            </a:solidFill>
          </a:endParaRPr>
        </a:p>
      </dgm:t>
    </dgm:pt>
    <dgm:pt modelId="{B6BBF40E-78F7-4FEA-BF3B-62C11AA36C11}" type="parTrans" cxnId="{998FF550-66C8-4F0F-9724-DD7ACE17AB14}">
      <dgm:prSet/>
      <dgm:spPr/>
      <dgm:t>
        <a:bodyPr/>
        <a:lstStyle/>
        <a:p>
          <a:endParaRPr lang="en-US"/>
        </a:p>
      </dgm:t>
    </dgm:pt>
    <dgm:pt modelId="{0F605B6F-BB61-4B42-9F1B-D40EEBC424FE}" type="sibTrans" cxnId="{998FF550-66C8-4F0F-9724-DD7ACE17AB14}">
      <dgm:prSet/>
      <dgm:spPr/>
      <dgm:t>
        <a:bodyPr/>
        <a:lstStyle/>
        <a:p>
          <a:endParaRPr lang="en-US"/>
        </a:p>
      </dgm:t>
    </dgm:pt>
    <dgm:pt modelId="{6FB4DA39-245A-490A-B539-5A5E1B268A48}">
      <dgm:prSet phldrT="[Text]"/>
      <dgm:spPr/>
      <dgm:t>
        <a:bodyPr/>
        <a:lstStyle/>
        <a:p>
          <a:endParaRPr lang="en-US" dirty="0"/>
        </a:p>
      </dgm:t>
    </dgm:pt>
    <dgm:pt modelId="{A58E3B13-1CDC-4E6D-8C10-E3A889661DFA}" type="parTrans" cxnId="{B1C72DDF-732D-4927-9C25-962CE4F78F84}">
      <dgm:prSet/>
      <dgm:spPr/>
      <dgm:t>
        <a:bodyPr/>
        <a:lstStyle/>
        <a:p>
          <a:endParaRPr lang="en-US"/>
        </a:p>
      </dgm:t>
    </dgm:pt>
    <dgm:pt modelId="{6D171B0D-64ED-410C-BDDB-8261259258E6}" type="sibTrans" cxnId="{B1C72DDF-732D-4927-9C25-962CE4F78F84}">
      <dgm:prSet/>
      <dgm:spPr/>
      <dgm:t>
        <a:bodyPr/>
        <a:lstStyle/>
        <a:p>
          <a:endParaRPr lang="en-US"/>
        </a:p>
      </dgm:t>
    </dgm:pt>
    <dgm:pt modelId="{FEE955E6-741B-4480-B338-7A6A9CD4582A}" type="pres">
      <dgm:prSet presAssocID="{D61B6BDD-1E00-4795-9A29-6A72763B2189}" presName="compositeShape" presStyleCnt="0">
        <dgm:presLayoutVars>
          <dgm:chMax val="7"/>
          <dgm:dir/>
          <dgm:resizeHandles val="exact"/>
        </dgm:presLayoutVars>
      </dgm:prSet>
      <dgm:spPr/>
    </dgm:pt>
    <dgm:pt modelId="{6B0B8B33-B97D-4381-A774-E606AE33560C}" type="pres">
      <dgm:prSet presAssocID="{D61B6BDD-1E00-4795-9A29-6A72763B2189}" presName="wedge1" presStyleLbl="node1" presStyleIdx="0" presStyleCnt="3"/>
      <dgm:spPr/>
      <dgm:t>
        <a:bodyPr/>
        <a:lstStyle/>
        <a:p>
          <a:endParaRPr lang="en-US"/>
        </a:p>
      </dgm:t>
    </dgm:pt>
    <dgm:pt modelId="{4B99114A-1F74-4F8F-958B-F2DDBC35F996}" type="pres">
      <dgm:prSet presAssocID="{D61B6BDD-1E00-4795-9A29-6A72763B2189}" presName="dummy1a" presStyleCnt="0"/>
      <dgm:spPr/>
    </dgm:pt>
    <dgm:pt modelId="{D107C7F6-A569-4142-BC20-3081FB65D3BC}" type="pres">
      <dgm:prSet presAssocID="{D61B6BDD-1E00-4795-9A29-6A72763B2189}" presName="dummy1b" presStyleCnt="0"/>
      <dgm:spPr/>
    </dgm:pt>
    <dgm:pt modelId="{790B308B-97B2-40B4-8026-1FB990E5AD1F}" type="pres">
      <dgm:prSet presAssocID="{D61B6BDD-1E00-4795-9A29-6A72763B218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04ADB6-D0D3-4C48-8E91-2F86543E2A27}" type="pres">
      <dgm:prSet presAssocID="{D61B6BDD-1E00-4795-9A29-6A72763B2189}" presName="wedge2" presStyleLbl="node1" presStyleIdx="1" presStyleCnt="3"/>
      <dgm:spPr/>
      <dgm:t>
        <a:bodyPr/>
        <a:lstStyle/>
        <a:p>
          <a:endParaRPr lang="en-US"/>
        </a:p>
      </dgm:t>
    </dgm:pt>
    <dgm:pt modelId="{595E54D1-5DC9-4008-8229-1ABD60D404EB}" type="pres">
      <dgm:prSet presAssocID="{D61B6BDD-1E00-4795-9A29-6A72763B2189}" presName="dummy2a" presStyleCnt="0"/>
      <dgm:spPr/>
    </dgm:pt>
    <dgm:pt modelId="{83AAA6D5-1DB0-4724-8D74-CFAB984185F2}" type="pres">
      <dgm:prSet presAssocID="{D61B6BDD-1E00-4795-9A29-6A72763B2189}" presName="dummy2b" presStyleCnt="0"/>
      <dgm:spPr/>
    </dgm:pt>
    <dgm:pt modelId="{60B27050-E357-417F-A4C6-C471DE6E8E82}" type="pres">
      <dgm:prSet presAssocID="{D61B6BDD-1E00-4795-9A29-6A72763B218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E3159-B2D2-48AD-BC72-69E842B78D2B}" type="pres">
      <dgm:prSet presAssocID="{D61B6BDD-1E00-4795-9A29-6A72763B2189}" presName="wedge3" presStyleLbl="node1" presStyleIdx="2" presStyleCnt="3"/>
      <dgm:spPr/>
      <dgm:t>
        <a:bodyPr/>
        <a:lstStyle/>
        <a:p>
          <a:endParaRPr lang="en-US"/>
        </a:p>
      </dgm:t>
    </dgm:pt>
    <dgm:pt modelId="{02A950C3-A1E0-4A3A-B921-A7DFE0F754EF}" type="pres">
      <dgm:prSet presAssocID="{D61B6BDD-1E00-4795-9A29-6A72763B2189}" presName="dummy3a" presStyleCnt="0"/>
      <dgm:spPr/>
    </dgm:pt>
    <dgm:pt modelId="{948EC8B1-AA58-4D24-AAE7-4E8E8C6F9A64}" type="pres">
      <dgm:prSet presAssocID="{D61B6BDD-1E00-4795-9A29-6A72763B2189}" presName="dummy3b" presStyleCnt="0"/>
      <dgm:spPr/>
    </dgm:pt>
    <dgm:pt modelId="{D8E95D9D-86EF-44CA-8245-190A8A7D0909}" type="pres">
      <dgm:prSet presAssocID="{D61B6BDD-1E00-4795-9A29-6A72763B218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FEF99-F266-45EF-B81E-E93A9872CEB4}" type="pres">
      <dgm:prSet presAssocID="{37F74C8D-6AD4-44CB-BD43-3DFFCFADDC2C}" presName="arrowWedge1" presStyleLbl="fgSibTrans2D1" presStyleIdx="0" presStyleCnt="3"/>
      <dgm:spPr/>
    </dgm:pt>
    <dgm:pt modelId="{313A1D76-3554-4C59-821C-9EFB84974396}" type="pres">
      <dgm:prSet presAssocID="{0F605B6F-BB61-4B42-9F1B-D40EEBC424FE}" presName="arrowWedge2" presStyleLbl="fgSibTrans2D1" presStyleIdx="1" presStyleCnt="3"/>
      <dgm:spPr/>
    </dgm:pt>
    <dgm:pt modelId="{9D4E42A9-693F-45F6-9258-1DD0B0F0D2B3}" type="pres">
      <dgm:prSet presAssocID="{6D171B0D-64ED-410C-BDDB-8261259258E6}" presName="arrowWedge3" presStyleLbl="fgSibTrans2D1" presStyleIdx="2" presStyleCnt="3" custLinFactNeighborY="-53"/>
      <dgm:spPr/>
    </dgm:pt>
  </dgm:ptLst>
  <dgm:cxnLst>
    <dgm:cxn modelId="{B742F5E9-02B0-4394-AF71-DA2BBC1345B8}" type="presOf" srcId="{D61B6BDD-1E00-4795-9A29-6A72763B2189}" destId="{FEE955E6-741B-4480-B338-7A6A9CD4582A}" srcOrd="0" destOrd="0" presId="urn:microsoft.com/office/officeart/2005/8/layout/cycle8"/>
    <dgm:cxn modelId="{998FF550-66C8-4F0F-9724-DD7ACE17AB14}" srcId="{D61B6BDD-1E00-4795-9A29-6A72763B2189}" destId="{2C93330D-79FD-4BDD-BEA9-93D62107BD39}" srcOrd="1" destOrd="0" parTransId="{B6BBF40E-78F7-4FEA-BF3B-62C11AA36C11}" sibTransId="{0F605B6F-BB61-4B42-9F1B-D40EEBC424FE}"/>
    <dgm:cxn modelId="{9CDA8C99-6789-4789-B934-0F11B7B270CF}" type="presOf" srcId="{1E686F14-9579-4804-8F99-1962B15776E3}" destId="{790B308B-97B2-40B4-8026-1FB990E5AD1F}" srcOrd="1" destOrd="0" presId="urn:microsoft.com/office/officeart/2005/8/layout/cycle8"/>
    <dgm:cxn modelId="{E8412EF3-90E9-4579-936C-FAD0F9FA2CA7}" srcId="{D61B6BDD-1E00-4795-9A29-6A72763B2189}" destId="{1E686F14-9579-4804-8F99-1962B15776E3}" srcOrd="0" destOrd="0" parTransId="{6722ACE5-6DFD-4E2C-BDA4-D604C108D092}" sibTransId="{37F74C8D-6AD4-44CB-BD43-3DFFCFADDC2C}"/>
    <dgm:cxn modelId="{2EE9AB8F-9DCF-46F9-A0BE-D16997C85EF5}" type="presOf" srcId="{1E686F14-9579-4804-8F99-1962B15776E3}" destId="{6B0B8B33-B97D-4381-A774-E606AE33560C}" srcOrd="0" destOrd="0" presId="urn:microsoft.com/office/officeart/2005/8/layout/cycle8"/>
    <dgm:cxn modelId="{13E0D7E2-921A-49E9-8F79-E0DF8FF39C3E}" type="presOf" srcId="{6FB4DA39-245A-490A-B539-5A5E1B268A48}" destId="{984E3159-B2D2-48AD-BC72-69E842B78D2B}" srcOrd="0" destOrd="0" presId="urn:microsoft.com/office/officeart/2005/8/layout/cycle8"/>
    <dgm:cxn modelId="{529B72CE-1E64-4E44-91E8-701B83F745CF}" type="presOf" srcId="{2C93330D-79FD-4BDD-BEA9-93D62107BD39}" destId="{60B27050-E357-417F-A4C6-C471DE6E8E82}" srcOrd="1" destOrd="0" presId="urn:microsoft.com/office/officeart/2005/8/layout/cycle8"/>
    <dgm:cxn modelId="{B1C72DDF-732D-4927-9C25-962CE4F78F84}" srcId="{D61B6BDD-1E00-4795-9A29-6A72763B2189}" destId="{6FB4DA39-245A-490A-B539-5A5E1B268A48}" srcOrd="2" destOrd="0" parTransId="{A58E3B13-1CDC-4E6D-8C10-E3A889661DFA}" sibTransId="{6D171B0D-64ED-410C-BDDB-8261259258E6}"/>
    <dgm:cxn modelId="{EF76A550-2BCD-400E-A6C1-C907EDF864FC}" type="presOf" srcId="{2C93330D-79FD-4BDD-BEA9-93D62107BD39}" destId="{3E04ADB6-D0D3-4C48-8E91-2F86543E2A27}" srcOrd="0" destOrd="0" presId="urn:microsoft.com/office/officeart/2005/8/layout/cycle8"/>
    <dgm:cxn modelId="{153F73B3-1C52-41BE-854E-5D1D2E8B9493}" type="presOf" srcId="{6FB4DA39-245A-490A-B539-5A5E1B268A48}" destId="{D8E95D9D-86EF-44CA-8245-190A8A7D0909}" srcOrd="1" destOrd="0" presId="urn:microsoft.com/office/officeart/2005/8/layout/cycle8"/>
    <dgm:cxn modelId="{EE7C47CF-DF23-4F2E-A0B9-96BEC8169E9E}" type="presParOf" srcId="{FEE955E6-741B-4480-B338-7A6A9CD4582A}" destId="{6B0B8B33-B97D-4381-A774-E606AE33560C}" srcOrd="0" destOrd="0" presId="urn:microsoft.com/office/officeart/2005/8/layout/cycle8"/>
    <dgm:cxn modelId="{C1D9C426-CF55-4408-8759-B261504308B6}" type="presParOf" srcId="{FEE955E6-741B-4480-B338-7A6A9CD4582A}" destId="{4B99114A-1F74-4F8F-958B-F2DDBC35F996}" srcOrd="1" destOrd="0" presId="urn:microsoft.com/office/officeart/2005/8/layout/cycle8"/>
    <dgm:cxn modelId="{69B08356-712F-4956-84C4-EA367BC502DF}" type="presParOf" srcId="{FEE955E6-741B-4480-B338-7A6A9CD4582A}" destId="{D107C7F6-A569-4142-BC20-3081FB65D3BC}" srcOrd="2" destOrd="0" presId="urn:microsoft.com/office/officeart/2005/8/layout/cycle8"/>
    <dgm:cxn modelId="{52F9EF13-746A-478B-9197-5EA79B7DE46A}" type="presParOf" srcId="{FEE955E6-741B-4480-B338-7A6A9CD4582A}" destId="{790B308B-97B2-40B4-8026-1FB990E5AD1F}" srcOrd="3" destOrd="0" presId="urn:microsoft.com/office/officeart/2005/8/layout/cycle8"/>
    <dgm:cxn modelId="{53C64A29-8291-4EDD-86A2-9939C6906631}" type="presParOf" srcId="{FEE955E6-741B-4480-B338-7A6A9CD4582A}" destId="{3E04ADB6-D0D3-4C48-8E91-2F86543E2A27}" srcOrd="4" destOrd="0" presId="urn:microsoft.com/office/officeart/2005/8/layout/cycle8"/>
    <dgm:cxn modelId="{4D281F9E-3127-4086-B320-74F02D3C784A}" type="presParOf" srcId="{FEE955E6-741B-4480-B338-7A6A9CD4582A}" destId="{595E54D1-5DC9-4008-8229-1ABD60D404EB}" srcOrd="5" destOrd="0" presId="urn:microsoft.com/office/officeart/2005/8/layout/cycle8"/>
    <dgm:cxn modelId="{4EC6F576-48BF-4243-96CF-A668E149B80B}" type="presParOf" srcId="{FEE955E6-741B-4480-B338-7A6A9CD4582A}" destId="{83AAA6D5-1DB0-4724-8D74-CFAB984185F2}" srcOrd="6" destOrd="0" presId="urn:microsoft.com/office/officeart/2005/8/layout/cycle8"/>
    <dgm:cxn modelId="{4EA9F37D-9A91-4493-AB4F-132BB68334C8}" type="presParOf" srcId="{FEE955E6-741B-4480-B338-7A6A9CD4582A}" destId="{60B27050-E357-417F-A4C6-C471DE6E8E82}" srcOrd="7" destOrd="0" presId="urn:microsoft.com/office/officeart/2005/8/layout/cycle8"/>
    <dgm:cxn modelId="{B5B35764-49E3-4F6F-B962-991726C187EE}" type="presParOf" srcId="{FEE955E6-741B-4480-B338-7A6A9CD4582A}" destId="{984E3159-B2D2-48AD-BC72-69E842B78D2B}" srcOrd="8" destOrd="0" presId="urn:microsoft.com/office/officeart/2005/8/layout/cycle8"/>
    <dgm:cxn modelId="{AE08445F-815A-4596-A54A-DA0A6CC8C3A6}" type="presParOf" srcId="{FEE955E6-741B-4480-B338-7A6A9CD4582A}" destId="{02A950C3-A1E0-4A3A-B921-A7DFE0F754EF}" srcOrd="9" destOrd="0" presId="urn:microsoft.com/office/officeart/2005/8/layout/cycle8"/>
    <dgm:cxn modelId="{FBA1A49C-4D16-4BA7-BBAA-382A8BFAFAB7}" type="presParOf" srcId="{FEE955E6-741B-4480-B338-7A6A9CD4582A}" destId="{948EC8B1-AA58-4D24-AAE7-4E8E8C6F9A64}" srcOrd="10" destOrd="0" presId="urn:microsoft.com/office/officeart/2005/8/layout/cycle8"/>
    <dgm:cxn modelId="{1ED0E276-8C75-4A55-87CB-538FB6AB410E}" type="presParOf" srcId="{FEE955E6-741B-4480-B338-7A6A9CD4582A}" destId="{D8E95D9D-86EF-44CA-8245-190A8A7D0909}" srcOrd="11" destOrd="0" presId="urn:microsoft.com/office/officeart/2005/8/layout/cycle8"/>
    <dgm:cxn modelId="{490A2DCD-600C-44CB-98E3-AD9A90C2E5D8}" type="presParOf" srcId="{FEE955E6-741B-4480-B338-7A6A9CD4582A}" destId="{023FEF99-F266-45EF-B81E-E93A9872CEB4}" srcOrd="12" destOrd="0" presId="urn:microsoft.com/office/officeart/2005/8/layout/cycle8"/>
    <dgm:cxn modelId="{6B137FC2-A7FC-403B-A797-1B9E71CA5521}" type="presParOf" srcId="{FEE955E6-741B-4480-B338-7A6A9CD4582A}" destId="{313A1D76-3554-4C59-821C-9EFB84974396}" srcOrd="13" destOrd="0" presId="urn:microsoft.com/office/officeart/2005/8/layout/cycle8"/>
    <dgm:cxn modelId="{64B0D0BD-9BDB-41B1-A15A-A19C887BBD1F}" type="presParOf" srcId="{FEE955E6-741B-4480-B338-7A6A9CD4582A}" destId="{9D4E42A9-693F-45F6-9258-1DD0B0F0D2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998BC-788D-4CAF-96D0-A3D14C641D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DF045-3F8C-4E00-838E-DB532BD06CA2}">
      <dgm:prSet phldrT="[Text]"/>
      <dgm:spPr/>
      <dgm:t>
        <a:bodyPr/>
        <a:lstStyle/>
        <a:p>
          <a:endParaRPr lang="en-US" dirty="0"/>
        </a:p>
      </dgm:t>
    </dgm:pt>
    <dgm:pt modelId="{8A2A5374-D49A-435E-8922-5C8AB2971BBE}" type="parTrans" cxnId="{2C63F01D-69EE-4135-84A4-4654592E4CEA}">
      <dgm:prSet/>
      <dgm:spPr/>
      <dgm:t>
        <a:bodyPr/>
        <a:lstStyle/>
        <a:p>
          <a:endParaRPr lang="en-US"/>
        </a:p>
      </dgm:t>
    </dgm:pt>
    <dgm:pt modelId="{C6B32785-7466-4545-8002-4E34B6054A75}" type="sibTrans" cxnId="{2C63F01D-69EE-4135-84A4-4654592E4CEA}">
      <dgm:prSet/>
      <dgm:spPr/>
      <dgm:t>
        <a:bodyPr/>
        <a:lstStyle/>
        <a:p>
          <a:endParaRPr lang="en-US"/>
        </a:p>
      </dgm:t>
    </dgm:pt>
    <dgm:pt modelId="{7078C315-9448-491C-8B96-1E2E71D20A26}">
      <dgm:prSet phldrT="[Text]" custT="1"/>
      <dgm:spPr/>
      <dgm:t>
        <a:bodyPr/>
        <a:lstStyle/>
        <a:p>
          <a:r>
            <a:rPr lang="en-US" sz="2000" dirty="0" smtClean="0"/>
            <a:t>Formal analysis</a:t>
          </a:r>
          <a:endParaRPr lang="en-US" sz="2000" dirty="0"/>
        </a:p>
      </dgm:t>
    </dgm:pt>
    <dgm:pt modelId="{9DE8724F-30DA-4ED2-B476-EA34331B4CA5}" type="parTrans" cxnId="{689DD691-E431-4988-906E-779B6D6DC64B}">
      <dgm:prSet/>
      <dgm:spPr/>
      <dgm:t>
        <a:bodyPr/>
        <a:lstStyle/>
        <a:p>
          <a:endParaRPr lang="en-US"/>
        </a:p>
      </dgm:t>
    </dgm:pt>
    <dgm:pt modelId="{B96CB9FB-CFCD-4DF3-A1D3-1F544E2C0523}" type="sibTrans" cxnId="{689DD691-E431-4988-906E-779B6D6DC64B}">
      <dgm:prSet/>
      <dgm:spPr/>
      <dgm:t>
        <a:bodyPr/>
        <a:lstStyle/>
        <a:p>
          <a:endParaRPr lang="en-US"/>
        </a:p>
      </dgm:t>
    </dgm:pt>
    <dgm:pt modelId="{0771A1FD-452C-4E66-8173-9B3DF7DD9FF1}">
      <dgm:prSet phldrT="[Text]" custT="1"/>
      <dgm:spPr/>
      <dgm:t>
        <a:bodyPr/>
        <a:lstStyle/>
        <a:p>
          <a:r>
            <a:rPr lang="en-US" sz="2000" dirty="0" smtClean="0"/>
            <a:t>Formal proof of correctness</a:t>
          </a:r>
          <a:endParaRPr lang="en-US" sz="2000" dirty="0"/>
        </a:p>
      </dgm:t>
    </dgm:pt>
    <dgm:pt modelId="{22E77F8A-B16D-4297-84B3-AA3D8AA84956}" type="parTrans" cxnId="{F443FB65-B4D6-4B1B-AB25-DF3543B554E6}">
      <dgm:prSet/>
      <dgm:spPr/>
      <dgm:t>
        <a:bodyPr/>
        <a:lstStyle/>
        <a:p>
          <a:endParaRPr lang="en-US"/>
        </a:p>
      </dgm:t>
    </dgm:pt>
    <dgm:pt modelId="{0A7443F9-90DF-4DDD-A52E-B313C5C86696}" type="sibTrans" cxnId="{F443FB65-B4D6-4B1B-AB25-DF3543B554E6}">
      <dgm:prSet/>
      <dgm:spPr/>
      <dgm:t>
        <a:bodyPr/>
        <a:lstStyle/>
        <a:p>
          <a:endParaRPr lang="en-US"/>
        </a:p>
      </dgm:t>
    </dgm:pt>
    <dgm:pt modelId="{1495F407-E321-4496-A8DF-5D17E74359BF}">
      <dgm:prSet phldrT="[Text]" custT="1"/>
      <dgm:spPr/>
      <dgm:t>
        <a:bodyPr/>
        <a:lstStyle/>
        <a:p>
          <a:r>
            <a:rPr lang="en-US" sz="2000" dirty="0" smtClean="0"/>
            <a:t>Basic algorithm paradigms</a:t>
          </a:r>
          <a:endParaRPr lang="en-US" sz="2000" dirty="0"/>
        </a:p>
      </dgm:t>
    </dgm:pt>
    <dgm:pt modelId="{45B3E944-654A-4C1C-9B38-D0214AD4FFB7}" type="parTrans" cxnId="{9381BF54-6589-45DC-A816-593191B9877E}">
      <dgm:prSet/>
      <dgm:spPr/>
      <dgm:t>
        <a:bodyPr/>
        <a:lstStyle/>
        <a:p>
          <a:endParaRPr lang="en-US"/>
        </a:p>
      </dgm:t>
    </dgm:pt>
    <dgm:pt modelId="{3024F094-EF28-4D5E-BA02-21B463B01A1D}" type="sibTrans" cxnId="{9381BF54-6589-45DC-A816-593191B9877E}">
      <dgm:prSet/>
      <dgm:spPr/>
      <dgm:t>
        <a:bodyPr/>
        <a:lstStyle/>
        <a:p>
          <a:endParaRPr lang="en-US"/>
        </a:p>
      </dgm:t>
    </dgm:pt>
    <dgm:pt modelId="{5FDB22EB-D7F0-4BCE-A863-8700CD8DB064}" type="pres">
      <dgm:prSet presAssocID="{289998BC-788D-4CAF-96D0-A3D14C641D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A2ED1-032F-4B6C-B186-C33C577A6FFD}" type="pres">
      <dgm:prSet presAssocID="{AA5DF045-3F8C-4E00-838E-DB532BD06CA2}" presName="root1" presStyleCnt="0"/>
      <dgm:spPr/>
    </dgm:pt>
    <dgm:pt modelId="{DA81835D-8E03-4717-9090-5E3F5B3AA660}" type="pres">
      <dgm:prSet presAssocID="{AA5DF045-3F8C-4E00-838E-DB532BD06CA2}" presName="LevelOneTextNode" presStyleLbl="node0" presStyleIdx="0" presStyleCnt="1" custScaleX="528643" custScaleY="8606" custLinFactNeighborX="-623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044D6-F73B-4004-9DFF-60A28B2099BE}" type="pres">
      <dgm:prSet presAssocID="{AA5DF045-3F8C-4E00-838E-DB532BD06CA2}" presName="level2hierChild" presStyleCnt="0"/>
      <dgm:spPr/>
    </dgm:pt>
    <dgm:pt modelId="{D12E7D44-4D02-427F-8A2B-488819650A24}" type="pres">
      <dgm:prSet presAssocID="{9DE8724F-30DA-4ED2-B476-EA34331B4CA5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F39AC85-9D42-440E-913D-5F7ED793040E}" type="pres">
      <dgm:prSet presAssocID="{9DE8724F-30DA-4ED2-B476-EA34331B4CA5}" presName="connTx" presStyleLbl="parChTrans1D2" presStyleIdx="0" presStyleCnt="3"/>
      <dgm:spPr/>
      <dgm:t>
        <a:bodyPr/>
        <a:lstStyle/>
        <a:p>
          <a:endParaRPr lang="en-US"/>
        </a:p>
      </dgm:t>
    </dgm:pt>
    <dgm:pt modelId="{1A38FDCF-D623-433A-BBD0-FA1E56A0D554}" type="pres">
      <dgm:prSet presAssocID="{7078C315-9448-491C-8B96-1E2E71D20A26}" presName="root2" presStyleCnt="0"/>
      <dgm:spPr/>
    </dgm:pt>
    <dgm:pt modelId="{EDE10186-119C-4211-94EB-DA04D469B322}" type="pres">
      <dgm:prSet presAssocID="{7078C315-9448-491C-8B96-1E2E71D20A26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D91EF-8DE6-4DDB-AE46-934F9F2281DC}" type="pres">
      <dgm:prSet presAssocID="{7078C315-9448-491C-8B96-1E2E71D20A26}" presName="level3hierChild" presStyleCnt="0"/>
      <dgm:spPr/>
    </dgm:pt>
    <dgm:pt modelId="{8504ED0A-88FB-49DC-A0FD-021DD5EEE75B}" type="pres">
      <dgm:prSet presAssocID="{22E77F8A-B16D-4297-84B3-AA3D8AA84956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4FE17F0-52F7-4454-904D-8A3B15D655DD}" type="pres">
      <dgm:prSet presAssocID="{22E77F8A-B16D-4297-84B3-AA3D8AA84956}" presName="connTx" presStyleLbl="parChTrans1D2" presStyleIdx="1" presStyleCnt="3"/>
      <dgm:spPr/>
      <dgm:t>
        <a:bodyPr/>
        <a:lstStyle/>
        <a:p>
          <a:endParaRPr lang="en-US"/>
        </a:p>
      </dgm:t>
    </dgm:pt>
    <dgm:pt modelId="{83C8D2F2-CE22-4407-A9A3-9BC9CAF9FE52}" type="pres">
      <dgm:prSet presAssocID="{0771A1FD-452C-4E66-8173-9B3DF7DD9FF1}" presName="root2" presStyleCnt="0"/>
      <dgm:spPr/>
    </dgm:pt>
    <dgm:pt modelId="{4A21A74F-57E8-4CF8-A5E1-D8C4080A75AE}" type="pres">
      <dgm:prSet presAssocID="{0771A1FD-452C-4E66-8173-9B3DF7DD9F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27ACFE-5FE6-41A7-AFC9-CD5A0DE48605}" type="pres">
      <dgm:prSet presAssocID="{0771A1FD-452C-4E66-8173-9B3DF7DD9FF1}" presName="level3hierChild" presStyleCnt="0"/>
      <dgm:spPr/>
    </dgm:pt>
    <dgm:pt modelId="{1A800FD6-FC21-4372-8466-37EE93D6C23B}" type="pres">
      <dgm:prSet presAssocID="{45B3E944-654A-4C1C-9B38-D0214AD4FFB7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C4EAC19A-7844-4824-A94C-AFF82347D87E}" type="pres">
      <dgm:prSet presAssocID="{45B3E944-654A-4C1C-9B38-D0214AD4FFB7}" presName="connTx" presStyleLbl="parChTrans1D2" presStyleIdx="2" presStyleCnt="3"/>
      <dgm:spPr/>
      <dgm:t>
        <a:bodyPr/>
        <a:lstStyle/>
        <a:p>
          <a:endParaRPr lang="en-US"/>
        </a:p>
      </dgm:t>
    </dgm:pt>
    <dgm:pt modelId="{8A2D5A3F-CCFE-4B81-84DF-FE54E97F40FA}" type="pres">
      <dgm:prSet presAssocID="{1495F407-E321-4496-A8DF-5D17E74359BF}" presName="root2" presStyleCnt="0"/>
      <dgm:spPr/>
    </dgm:pt>
    <dgm:pt modelId="{713E8602-F688-44B2-B544-518A7C47FDD0}" type="pres">
      <dgm:prSet presAssocID="{1495F407-E321-4496-A8DF-5D17E74359BF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5B095F-7FA2-4205-AB7F-AA4CC55EC149}" type="pres">
      <dgm:prSet presAssocID="{1495F407-E321-4496-A8DF-5D17E74359BF}" presName="level3hierChild" presStyleCnt="0"/>
      <dgm:spPr/>
    </dgm:pt>
  </dgm:ptLst>
  <dgm:cxnLst>
    <dgm:cxn modelId="{856DD928-B5EF-4E2C-8BBB-7905DA3A21A9}" type="presOf" srcId="{7078C315-9448-491C-8B96-1E2E71D20A26}" destId="{EDE10186-119C-4211-94EB-DA04D469B322}" srcOrd="0" destOrd="0" presId="urn:microsoft.com/office/officeart/2008/layout/HorizontalMultiLevelHierarchy"/>
    <dgm:cxn modelId="{500BCDCC-FD95-4077-B4A0-D5CB56D50F16}" type="presOf" srcId="{9DE8724F-30DA-4ED2-B476-EA34331B4CA5}" destId="{D12E7D44-4D02-427F-8A2B-488819650A24}" srcOrd="0" destOrd="0" presId="urn:microsoft.com/office/officeart/2008/layout/HorizontalMultiLevelHierarchy"/>
    <dgm:cxn modelId="{7EDCF449-1E4F-415F-95B1-1F6337428CBC}" type="presOf" srcId="{9DE8724F-30DA-4ED2-B476-EA34331B4CA5}" destId="{3F39AC85-9D42-440E-913D-5F7ED793040E}" srcOrd="1" destOrd="0" presId="urn:microsoft.com/office/officeart/2008/layout/HorizontalMultiLevelHierarchy"/>
    <dgm:cxn modelId="{13BA9190-EACC-44AB-B094-E642AB205AAF}" type="presOf" srcId="{45B3E944-654A-4C1C-9B38-D0214AD4FFB7}" destId="{1A800FD6-FC21-4372-8466-37EE93D6C23B}" srcOrd="0" destOrd="0" presId="urn:microsoft.com/office/officeart/2008/layout/HorizontalMultiLevelHierarchy"/>
    <dgm:cxn modelId="{BE97C047-DE7E-4DF5-A940-2D39733E6D57}" type="presOf" srcId="{0771A1FD-452C-4E66-8173-9B3DF7DD9FF1}" destId="{4A21A74F-57E8-4CF8-A5E1-D8C4080A75AE}" srcOrd="0" destOrd="0" presId="urn:microsoft.com/office/officeart/2008/layout/HorizontalMultiLevelHierarchy"/>
    <dgm:cxn modelId="{F443FB65-B4D6-4B1B-AB25-DF3543B554E6}" srcId="{AA5DF045-3F8C-4E00-838E-DB532BD06CA2}" destId="{0771A1FD-452C-4E66-8173-9B3DF7DD9FF1}" srcOrd="1" destOrd="0" parTransId="{22E77F8A-B16D-4297-84B3-AA3D8AA84956}" sibTransId="{0A7443F9-90DF-4DDD-A52E-B313C5C86696}"/>
    <dgm:cxn modelId="{2C63F01D-69EE-4135-84A4-4654592E4CEA}" srcId="{289998BC-788D-4CAF-96D0-A3D14C641DF3}" destId="{AA5DF045-3F8C-4E00-838E-DB532BD06CA2}" srcOrd="0" destOrd="0" parTransId="{8A2A5374-D49A-435E-8922-5C8AB2971BBE}" sibTransId="{C6B32785-7466-4545-8002-4E34B6054A75}"/>
    <dgm:cxn modelId="{2CFEA2F4-A3C2-4E54-AFAA-0D3140BB64F1}" type="presOf" srcId="{1495F407-E321-4496-A8DF-5D17E74359BF}" destId="{713E8602-F688-44B2-B544-518A7C47FDD0}" srcOrd="0" destOrd="0" presId="urn:microsoft.com/office/officeart/2008/layout/HorizontalMultiLevelHierarchy"/>
    <dgm:cxn modelId="{689DD691-E431-4988-906E-779B6D6DC64B}" srcId="{AA5DF045-3F8C-4E00-838E-DB532BD06CA2}" destId="{7078C315-9448-491C-8B96-1E2E71D20A26}" srcOrd="0" destOrd="0" parTransId="{9DE8724F-30DA-4ED2-B476-EA34331B4CA5}" sibTransId="{B96CB9FB-CFCD-4DF3-A1D3-1F544E2C0523}"/>
    <dgm:cxn modelId="{F1E14EE0-DA28-4A04-A328-EC956A3D920F}" type="presOf" srcId="{45B3E944-654A-4C1C-9B38-D0214AD4FFB7}" destId="{C4EAC19A-7844-4824-A94C-AFF82347D87E}" srcOrd="1" destOrd="0" presId="urn:microsoft.com/office/officeart/2008/layout/HorizontalMultiLevelHierarchy"/>
    <dgm:cxn modelId="{7068B563-15D7-4EAF-AE62-718DCBB7746C}" type="presOf" srcId="{22E77F8A-B16D-4297-84B3-AA3D8AA84956}" destId="{8504ED0A-88FB-49DC-A0FD-021DD5EEE75B}" srcOrd="0" destOrd="0" presId="urn:microsoft.com/office/officeart/2008/layout/HorizontalMultiLevelHierarchy"/>
    <dgm:cxn modelId="{9381BF54-6589-45DC-A816-593191B9877E}" srcId="{AA5DF045-3F8C-4E00-838E-DB532BD06CA2}" destId="{1495F407-E321-4496-A8DF-5D17E74359BF}" srcOrd="2" destOrd="0" parTransId="{45B3E944-654A-4C1C-9B38-D0214AD4FFB7}" sibTransId="{3024F094-EF28-4D5E-BA02-21B463B01A1D}"/>
    <dgm:cxn modelId="{9ED31E84-65A9-41C6-9369-7D358F536CEF}" type="presOf" srcId="{22E77F8A-B16D-4297-84B3-AA3D8AA84956}" destId="{74FE17F0-52F7-4454-904D-8A3B15D655DD}" srcOrd="1" destOrd="0" presId="urn:microsoft.com/office/officeart/2008/layout/HorizontalMultiLevelHierarchy"/>
    <dgm:cxn modelId="{A2B75CBA-FED5-4E49-8E77-740BEF9ABF1D}" type="presOf" srcId="{AA5DF045-3F8C-4E00-838E-DB532BD06CA2}" destId="{DA81835D-8E03-4717-9090-5E3F5B3AA660}" srcOrd="0" destOrd="0" presId="urn:microsoft.com/office/officeart/2008/layout/HorizontalMultiLevelHierarchy"/>
    <dgm:cxn modelId="{8E7E299A-8D6A-4F6E-B687-E6D6E657DE7E}" type="presOf" srcId="{289998BC-788D-4CAF-96D0-A3D14C641DF3}" destId="{5FDB22EB-D7F0-4BCE-A863-8700CD8DB064}" srcOrd="0" destOrd="0" presId="urn:microsoft.com/office/officeart/2008/layout/HorizontalMultiLevelHierarchy"/>
    <dgm:cxn modelId="{A42B8874-47C4-4D76-AEC1-C35511450EFA}" type="presParOf" srcId="{5FDB22EB-D7F0-4BCE-A863-8700CD8DB064}" destId="{5BBA2ED1-032F-4B6C-B186-C33C577A6FFD}" srcOrd="0" destOrd="0" presId="urn:microsoft.com/office/officeart/2008/layout/HorizontalMultiLevelHierarchy"/>
    <dgm:cxn modelId="{783C61C2-3A23-4900-AED9-3ECECE2638E2}" type="presParOf" srcId="{5BBA2ED1-032F-4B6C-B186-C33C577A6FFD}" destId="{DA81835D-8E03-4717-9090-5E3F5B3AA660}" srcOrd="0" destOrd="0" presId="urn:microsoft.com/office/officeart/2008/layout/HorizontalMultiLevelHierarchy"/>
    <dgm:cxn modelId="{E75724CE-BAF4-4816-B10C-9A60F421830C}" type="presParOf" srcId="{5BBA2ED1-032F-4B6C-B186-C33C577A6FFD}" destId="{238044D6-F73B-4004-9DFF-60A28B2099BE}" srcOrd="1" destOrd="0" presId="urn:microsoft.com/office/officeart/2008/layout/HorizontalMultiLevelHierarchy"/>
    <dgm:cxn modelId="{D6FE7FDC-2AED-40C5-9088-BF6E6FF45653}" type="presParOf" srcId="{238044D6-F73B-4004-9DFF-60A28B2099BE}" destId="{D12E7D44-4D02-427F-8A2B-488819650A24}" srcOrd="0" destOrd="0" presId="urn:microsoft.com/office/officeart/2008/layout/HorizontalMultiLevelHierarchy"/>
    <dgm:cxn modelId="{0BEE3DAC-9845-449C-8EA2-D146E74BB85C}" type="presParOf" srcId="{D12E7D44-4D02-427F-8A2B-488819650A24}" destId="{3F39AC85-9D42-440E-913D-5F7ED793040E}" srcOrd="0" destOrd="0" presId="urn:microsoft.com/office/officeart/2008/layout/HorizontalMultiLevelHierarchy"/>
    <dgm:cxn modelId="{50A32D57-0F6D-46EC-A3EB-1CF84450D277}" type="presParOf" srcId="{238044D6-F73B-4004-9DFF-60A28B2099BE}" destId="{1A38FDCF-D623-433A-BBD0-FA1E56A0D554}" srcOrd="1" destOrd="0" presId="urn:microsoft.com/office/officeart/2008/layout/HorizontalMultiLevelHierarchy"/>
    <dgm:cxn modelId="{C1E78379-D53F-439C-95BB-9A8C11683318}" type="presParOf" srcId="{1A38FDCF-D623-433A-BBD0-FA1E56A0D554}" destId="{EDE10186-119C-4211-94EB-DA04D469B322}" srcOrd="0" destOrd="0" presId="urn:microsoft.com/office/officeart/2008/layout/HorizontalMultiLevelHierarchy"/>
    <dgm:cxn modelId="{D381C730-0E22-43A8-B862-D8A666BF61DA}" type="presParOf" srcId="{1A38FDCF-D623-433A-BBD0-FA1E56A0D554}" destId="{4D3D91EF-8DE6-4DDB-AE46-934F9F2281DC}" srcOrd="1" destOrd="0" presId="urn:microsoft.com/office/officeart/2008/layout/HorizontalMultiLevelHierarchy"/>
    <dgm:cxn modelId="{653BCB45-66A0-4118-9185-76DE8FE30B27}" type="presParOf" srcId="{238044D6-F73B-4004-9DFF-60A28B2099BE}" destId="{8504ED0A-88FB-49DC-A0FD-021DD5EEE75B}" srcOrd="2" destOrd="0" presId="urn:microsoft.com/office/officeart/2008/layout/HorizontalMultiLevelHierarchy"/>
    <dgm:cxn modelId="{E3FEB0C4-B850-4C96-926A-B325AF5B5DC5}" type="presParOf" srcId="{8504ED0A-88FB-49DC-A0FD-021DD5EEE75B}" destId="{74FE17F0-52F7-4454-904D-8A3B15D655DD}" srcOrd="0" destOrd="0" presId="urn:microsoft.com/office/officeart/2008/layout/HorizontalMultiLevelHierarchy"/>
    <dgm:cxn modelId="{584422F0-96EE-4CCF-AFCD-47C96EA437EB}" type="presParOf" srcId="{238044D6-F73B-4004-9DFF-60A28B2099BE}" destId="{83C8D2F2-CE22-4407-A9A3-9BC9CAF9FE52}" srcOrd="3" destOrd="0" presId="urn:microsoft.com/office/officeart/2008/layout/HorizontalMultiLevelHierarchy"/>
    <dgm:cxn modelId="{821C704B-B79B-4BD3-960E-0F6F1CE3BE8F}" type="presParOf" srcId="{83C8D2F2-CE22-4407-A9A3-9BC9CAF9FE52}" destId="{4A21A74F-57E8-4CF8-A5E1-D8C4080A75AE}" srcOrd="0" destOrd="0" presId="urn:microsoft.com/office/officeart/2008/layout/HorizontalMultiLevelHierarchy"/>
    <dgm:cxn modelId="{1CC6EF1E-5A61-4236-8772-BFAC20B4CD19}" type="presParOf" srcId="{83C8D2F2-CE22-4407-A9A3-9BC9CAF9FE52}" destId="{A227ACFE-5FE6-41A7-AFC9-CD5A0DE48605}" srcOrd="1" destOrd="0" presId="urn:microsoft.com/office/officeart/2008/layout/HorizontalMultiLevelHierarchy"/>
    <dgm:cxn modelId="{3B38D26D-B46F-4997-9ACE-A5249ED7F475}" type="presParOf" srcId="{238044D6-F73B-4004-9DFF-60A28B2099BE}" destId="{1A800FD6-FC21-4372-8466-37EE93D6C23B}" srcOrd="4" destOrd="0" presId="urn:microsoft.com/office/officeart/2008/layout/HorizontalMultiLevelHierarchy"/>
    <dgm:cxn modelId="{CF55D819-43B1-41DD-9696-C95D1E84DC70}" type="presParOf" srcId="{1A800FD6-FC21-4372-8466-37EE93D6C23B}" destId="{C4EAC19A-7844-4824-A94C-AFF82347D87E}" srcOrd="0" destOrd="0" presId="urn:microsoft.com/office/officeart/2008/layout/HorizontalMultiLevelHierarchy"/>
    <dgm:cxn modelId="{19C0930B-72D1-4C6C-9BB1-7DA657F88340}" type="presParOf" srcId="{238044D6-F73B-4004-9DFF-60A28B2099BE}" destId="{8A2D5A3F-CCFE-4B81-84DF-FE54E97F40FA}" srcOrd="5" destOrd="0" presId="urn:microsoft.com/office/officeart/2008/layout/HorizontalMultiLevelHierarchy"/>
    <dgm:cxn modelId="{19D05936-7944-4BB8-A945-1A3CB88DBF14}" type="presParOf" srcId="{8A2D5A3F-CCFE-4B81-84DF-FE54E97F40FA}" destId="{713E8602-F688-44B2-B544-518A7C47FDD0}" srcOrd="0" destOrd="0" presId="urn:microsoft.com/office/officeart/2008/layout/HorizontalMultiLevelHierarchy"/>
    <dgm:cxn modelId="{84F37FCF-7661-4988-8009-503C560C302E}" type="presParOf" srcId="{8A2D5A3F-CCFE-4B81-84DF-FE54E97F40FA}" destId="{565B095F-7FA2-4205-AB7F-AA4CC55EC1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8B33-B97D-4381-A774-E606AE33560C}">
      <dsp:nvSpPr>
        <dsp:cNvPr id="0" name=""/>
        <dsp:cNvSpPr/>
      </dsp:nvSpPr>
      <dsp:spPr>
        <a:xfrm>
          <a:off x="15423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Efficiency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532632" y="1092479"/>
        <a:ext cx="1348740" cy="1123950"/>
      </dsp:txXfrm>
    </dsp:sp>
    <dsp:sp modelId="{3E04ADB6-D0D3-4C48-8E91-2F86543E2A27}">
      <dsp:nvSpPr>
        <dsp:cNvPr id="0" name=""/>
        <dsp:cNvSpPr/>
      </dsp:nvSpPr>
      <dsp:spPr>
        <a:xfrm>
          <a:off x="1464564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6C31"/>
              </a:solidFill>
            </a:rPr>
            <a:t>Simplicity</a:t>
          </a:r>
          <a:endParaRPr lang="en-US" sz="2600" kern="1200" dirty="0">
            <a:solidFill>
              <a:srgbClr val="006C31"/>
            </a:solidFill>
          </a:endParaRPr>
        </a:p>
      </dsp:txBody>
      <dsp:txXfrm>
        <a:off x="2363723" y="2877312"/>
        <a:ext cx="2023110" cy="989076"/>
      </dsp:txXfrm>
    </dsp:sp>
    <dsp:sp modelId="{984E3159-B2D2-48AD-BC72-69E842B78D2B}">
      <dsp:nvSpPr>
        <dsp:cNvPr id="0" name=""/>
        <dsp:cNvSpPr/>
      </dsp:nvSpPr>
      <dsp:spPr>
        <a:xfrm>
          <a:off x="13867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1824227" y="1092479"/>
        <a:ext cx="1348740" cy="1123950"/>
      </dsp:txXfrm>
    </dsp:sp>
    <dsp:sp modelId="{023FEF99-F266-45EF-B81E-E93A9872CEB4}">
      <dsp:nvSpPr>
        <dsp:cNvPr id="0" name=""/>
        <dsp:cNvSpPr/>
      </dsp:nvSpPr>
      <dsp:spPr>
        <a:xfrm>
          <a:off x="13088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1D76-3554-4C59-821C-9EFB84974396}">
      <dsp:nvSpPr>
        <dsp:cNvPr id="0" name=""/>
        <dsp:cNvSpPr/>
      </dsp:nvSpPr>
      <dsp:spPr>
        <a:xfrm>
          <a:off x="12307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42A9-693F-45F6-9258-1DD0B0F0D2B3}">
      <dsp:nvSpPr>
        <dsp:cNvPr id="0" name=""/>
        <dsp:cNvSpPr/>
      </dsp:nvSpPr>
      <dsp:spPr>
        <a:xfrm>
          <a:off x="1152693" y="56196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00FD6-FC21-4372-8466-37EE93D6C23B}">
      <dsp:nvSpPr>
        <dsp:cNvPr id="0" name=""/>
        <dsp:cNvSpPr/>
      </dsp:nvSpPr>
      <dsp:spPr>
        <a:xfrm>
          <a:off x="3877871" y="1930400"/>
          <a:ext cx="870544" cy="916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5272" y="0"/>
              </a:lnTo>
              <a:lnTo>
                <a:pt x="435272" y="916940"/>
              </a:lnTo>
              <a:lnTo>
                <a:pt x="870544" y="9169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1534" y="2357260"/>
        <a:ext cx="63218" cy="63218"/>
      </dsp:txXfrm>
    </dsp:sp>
    <dsp:sp modelId="{8504ED0A-88FB-49DC-A0FD-021DD5EEE75B}">
      <dsp:nvSpPr>
        <dsp:cNvPr id="0" name=""/>
        <dsp:cNvSpPr/>
      </dsp:nvSpPr>
      <dsp:spPr>
        <a:xfrm>
          <a:off x="3877871" y="1884679"/>
          <a:ext cx="8705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0544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91379" y="1908636"/>
        <a:ext cx="43527" cy="43527"/>
      </dsp:txXfrm>
    </dsp:sp>
    <dsp:sp modelId="{D12E7D44-4D02-427F-8A2B-488819650A24}">
      <dsp:nvSpPr>
        <dsp:cNvPr id="0" name=""/>
        <dsp:cNvSpPr/>
      </dsp:nvSpPr>
      <dsp:spPr>
        <a:xfrm>
          <a:off x="3877871" y="1013459"/>
          <a:ext cx="870544" cy="916940"/>
        </a:xfrm>
        <a:custGeom>
          <a:avLst/>
          <a:gdLst/>
          <a:ahLst/>
          <a:cxnLst/>
          <a:rect l="0" t="0" r="0" b="0"/>
          <a:pathLst>
            <a:path>
              <a:moveTo>
                <a:pt x="0" y="916940"/>
              </a:moveTo>
              <a:lnTo>
                <a:pt x="435272" y="916940"/>
              </a:lnTo>
              <a:lnTo>
                <a:pt x="435272" y="0"/>
              </a:lnTo>
              <a:lnTo>
                <a:pt x="87054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1534" y="1440320"/>
        <a:ext cx="63218" cy="63218"/>
      </dsp:txXfrm>
    </dsp:sp>
    <dsp:sp modelId="{DA81835D-8E03-4717-9090-5E3F5B3AA660}">
      <dsp:nvSpPr>
        <dsp:cNvPr id="0" name=""/>
        <dsp:cNvSpPr/>
      </dsp:nvSpPr>
      <dsp:spPr>
        <a:xfrm rot="16200000">
          <a:off x="1772805" y="-8535"/>
          <a:ext cx="332260" cy="3877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>
        <a:off x="1772805" y="-8535"/>
        <a:ext cx="332260" cy="3877871"/>
      </dsp:txXfrm>
    </dsp:sp>
    <dsp:sp modelId="{EDE10186-119C-4211-94EB-DA04D469B322}">
      <dsp:nvSpPr>
        <dsp:cNvPr id="0" name=""/>
        <dsp:cNvSpPr/>
      </dsp:nvSpPr>
      <dsp:spPr>
        <a:xfrm>
          <a:off x="4748415" y="646683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Formal analysis</a:t>
          </a:r>
          <a:endParaRPr lang="en-US" sz="2000" kern="1200" dirty="0"/>
        </a:p>
      </dsp:txBody>
      <dsp:txXfrm>
        <a:off x="4748415" y="646683"/>
        <a:ext cx="2406050" cy="733552"/>
      </dsp:txXfrm>
    </dsp:sp>
    <dsp:sp modelId="{4A21A74F-57E8-4CF8-A5E1-D8C4080A75AE}">
      <dsp:nvSpPr>
        <dsp:cNvPr id="0" name=""/>
        <dsp:cNvSpPr/>
      </dsp:nvSpPr>
      <dsp:spPr>
        <a:xfrm>
          <a:off x="4748415" y="1563624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Formal proof of correctness</a:t>
          </a:r>
          <a:endParaRPr lang="en-US" sz="2000" kern="1200" dirty="0"/>
        </a:p>
      </dsp:txBody>
      <dsp:txXfrm>
        <a:off x="4748415" y="1563624"/>
        <a:ext cx="2406050" cy="733552"/>
      </dsp:txXfrm>
    </dsp:sp>
    <dsp:sp modelId="{713E8602-F688-44B2-B544-518A7C47FDD0}">
      <dsp:nvSpPr>
        <dsp:cNvPr id="0" name=""/>
        <dsp:cNvSpPr/>
      </dsp:nvSpPr>
      <dsp:spPr>
        <a:xfrm>
          <a:off x="4748415" y="2480564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Basic algorithm paradigms</a:t>
          </a:r>
          <a:endParaRPr lang="en-US" sz="2000" kern="1200" dirty="0"/>
        </a:p>
      </dsp:txBody>
      <dsp:txXfrm>
        <a:off x="4748415" y="2480564"/>
        <a:ext cx="2406050" cy="73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2060"/>
                </a:solidFill>
              </a:rPr>
              <a:t>output</a:t>
            </a:r>
            <a:r>
              <a:rPr lang="en-US" sz="1200" dirty="0" smtClean="0"/>
              <a:t>  as well as the </a:t>
            </a:r>
            <a:r>
              <a:rPr lang="en-US" sz="1200" b="1" dirty="0" smtClean="0">
                <a:solidFill>
                  <a:srgbClr val="002060"/>
                </a:solidFill>
              </a:rPr>
              <a:t>running time </a:t>
            </a:r>
            <a:r>
              <a:rPr lang="en-US" sz="1200" dirty="0" smtClean="0"/>
              <a:t>are </a:t>
            </a:r>
            <a:r>
              <a:rPr lang="en-US" sz="1200" b="1" u="sng" dirty="0" smtClean="0"/>
              <a:t>functions</a:t>
            </a:r>
            <a:r>
              <a:rPr lang="en-US" sz="1200" u="sng" dirty="0" smtClean="0"/>
              <a:t> only of the </a:t>
            </a:r>
            <a:r>
              <a:rPr lang="en-US" sz="1200" b="1" u="sng" dirty="0" smtClean="0"/>
              <a:t>input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</a:t>
            </a:r>
            <a:r>
              <a:rPr lang="en-US" sz="1200" b="1" dirty="0" smtClean="0">
                <a:solidFill>
                  <a:srgbClr val="002060"/>
                </a:solidFill>
              </a:rPr>
              <a:t>output</a:t>
            </a:r>
            <a:r>
              <a:rPr lang="en-US" sz="1200" dirty="0" smtClean="0"/>
              <a:t>  or the </a:t>
            </a:r>
            <a:r>
              <a:rPr lang="en-US" sz="1200" b="1" dirty="0" smtClean="0">
                <a:solidFill>
                  <a:srgbClr val="002060"/>
                </a:solidFill>
              </a:rPr>
              <a:t>running time </a:t>
            </a:r>
            <a:r>
              <a:rPr lang="en-US" sz="1200" dirty="0" smtClean="0"/>
              <a:t>are </a:t>
            </a:r>
            <a:r>
              <a:rPr lang="en-US" sz="1200" b="1" u="sng" dirty="0" smtClean="0"/>
              <a:t>functions</a:t>
            </a:r>
            <a:r>
              <a:rPr lang="en-US" sz="1200" u="sng" dirty="0" smtClean="0"/>
              <a:t> of the </a:t>
            </a:r>
            <a:r>
              <a:rPr lang="en-US" sz="1200" b="1" u="sng" dirty="0" smtClean="0"/>
              <a:t>input </a:t>
            </a:r>
            <a:r>
              <a:rPr lang="en-US" sz="1200" u="sng" dirty="0" smtClean="0"/>
              <a:t>and</a:t>
            </a:r>
            <a:r>
              <a:rPr lang="en-US" sz="1200" b="1" u="sng" dirty="0" smtClean="0"/>
              <a:t> random bits chosen 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</a:t>
            </a:r>
            <a:r>
              <a:rPr lang="en-US" sz="2400" b="1" dirty="0" smtClean="0">
                <a:solidFill>
                  <a:srgbClr val="002060"/>
                </a:solidFill>
              </a:rPr>
              <a:t>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Let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 smtClean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to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i="1" dirty="0" smtClean="0">
                    <a:solidFill>
                      <a:srgbClr val="00B0F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 </a:t>
                </a:r>
                <a:r>
                  <a:rPr lang="en-US" sz="2000" b="1" dirty="0" smtClean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 smtClean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Sort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Report the median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Running time: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77913" y="4495800"/>
            <a:ext cx="4427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Lets us consider an instance of sample set 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5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72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207610"/>
              <a:gd name="adj4" fmla="val -1519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419600"/>
            <a:ext cx="1800365" cy="990600"/>
            <a:chOff x="3124200" y="4419600"/>
            <a:chExt cx="1800365" cy="990600"/>
          </a:xfrm>
        </p:grpSpPr>
        <p:sp>
          <p:nvSpPr>
            <p:cNvPr id="28" name="Smiley Face 27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5040868"/>
              <a:ext cx="180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Answer is correct</a:t>
              </a:r>
              <a:endParaRPr lang="en-US" dirty="0"/>
            </a:p>
          </p:txBody>
        </p:sp>
      </p:grpSp>
      <p:sp>
        <p:nvSpPr>
          <p:cNvPr id="49" name="Down Ribbon 48"/>
          <p:cNvSpPr/>
          <p:nvPr/>
        </p:nvSpPr>
        <p:spPr>
          <a:xfrm>
            <a:off x="1371600" y="5562600"/>
            <a:ext cx="6640846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When does </a:t>
            </a:r>
            <a:r>
              <a:rPr lang="en-US" b="1" dirty="0" smtClean="0">
                <a:solidFill>
                  <a:srgbClr val="00B050"/>
                </a:solidFill>
              </a:rPr>
              <a:t>Rand-</a:t>
            </a:r>
            <a:r>
              <a:rPr lang="en-US" b="1" dirty="0" err="1" smtClean="0">
                <a:solidFill>
                  <a:srgbClr val="00B050"/>
                </a:solidFill>
              </a:rPr>
              <a:t>approx</a:t>
            </a:r>
            <a:r>
              <a:rPr lang="en-US" b="1" dirty="0" smtClean="0">
                <a:solidFill>
                  <a:srgbClr val="00B050"/>
                </a:solidFill>
              </a:rPr>
              <a:t>-median </a:t>
            </a:r>
            <a:r>
              <a:rPr lang="en-US" dirty="0" smtClean="0">
                <a:solidFill>
                  <a:schemeClr val="tx1"/>
                </a:solidFill>
              </a:rPr>
              <a:t>make an error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124200" y="3657600"/>
            <a:ext cx="1975092" cy="990600"/>
            <a:chOff x="3124200" y="4419600"/>
            <a:chExt cx="1975092" cy="990600"/>
          </a:xfrm>
        </p:grpSpPr>
        <p:sp>
          <p:nvSpPr>
            <p:cNvPr id="49" name="Smiley Face 48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24200" y="5040868"/>
              <a:ext cx="197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Answer is incorrect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5553074" y="4463534"/>
            <a:ext cx="3514726" cy="1175266"/>
          </a:xfrm>
          <a:prstGeom prst="cloudCallout">
            <a:avLst>
              <a:gd name="adj1" fmla="val -36409"/>
              <a:gd name="adj2" fmla="val 691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</a:t>
            </a:r>
            <a:r>
              <a:rPr lang="en-US" dirty="0">
                <a:solidFill>
                  <a:schemeClr val="tx1"/>
                </a:solidFill>
              </a:rPr>
              <a:t>might have </a:t>
            </a:r>
            <a:r>
              <a:rPr lang="en-US" dirty="0" smtClean="0">
                <a:solidFill>
                  <a:schemeClr val="tx1"/>
                </a:solidFill>
              </a:rPr>
              <a:t>gone wrong with </a:t>
            </a:r>
            <a:r>
              <a:rPr lang="en-US" b="1" dirty="0" smtClean="0">
                <a:solidFill>
                  <a:srgbClr val="C00000"/>
                </a:solidFill>
              </a:rPr>
              <a:t>S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2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 </a:t>
            </a:r>
            <a:r>
              <a:rPr lang="en-US" sz="2000" b="1" dirty="0" smtClean="0">
                <a:solidFill>
                  <a:srgbClr val="006C31"/>
                </a:solidFill>
              </a:rPr>
              <a:t>Rand-</a:t>
            </a:r>
            <a:r>
              <a:rPr lang="en-US" sz="2000" b="1" dirty="0" err="1" smtClean="0">
                <a:solidFill>
                  <a:srgbClr val="006C31"/>
                </a:solidFill>
              </a:rPr>
              <a:t>approx</a:t>
            </a:r>
            <a:r>
              <a:rPr lang="en-US" sz="2000" b="1" dirty="0" smtClean="0">
                <a:solidFill>
                  <a:srgbClr val="006C31"/>
                </a:solidFill>
              </a:rPr>
              <a:t>-median</a:t>
            </a:r>
            <a:r>
              <a:rPr lang="en-US" sz="2000" dirty="0" smtClean="0"/>
              <a:t> makes an error </a:t>
            </a:r>
            <a:r>
              <a:rPr lang="en-US" sz="2000" b="1" u="sng" dirty="0" smtClean="0"/>
              <a:t>only if  </a:t>
            </a:r>
          </a:p>
          <a:p>
            <a:pPr marL="0" indent="0">
              <a:buNone/>
            </a:pPr>
            <a:r>
              <a:rPr lang="en-US" sz="2000" dirty="0" smtClean="0"/>
              <a:t>                 ……………………………………………</a:t>
            </a:r>
            <a:r>
              <a:rPr lang="en-US" sz="2000" dirty="0" smtClean="0">
                <a:solidFill>
                  <a:srgbClr val="C00000"/>
                </a:solidFill>
              </a:rPr>
              <a:t>?</a:t>
            </a:r>
            <a:r>
              <a:rPr lang="en-US" sz="2000" dirty="0" smtClean="0"/>
              <a:t>....................................... 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Median of </a:t>
            </a:r>
            <a:r>
              <a:rPr lang="en-US" sz="1600" b="1" dirty="0" smtClean="0">
                <a:solidFill>
                  <a:srgbClr val="C00000"/>
                </a:solidFill>
              </a:rPr>
              <a:t>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4823" y="5574268"/>
                <a:ext cx="58555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elements got sampled </a:t>
                </a:r>
                <a:r>
                  <a:rPr lang="en-US" dirty="0"/>
                  <a:t>from the </a:t>
                </a:r>
                <a:r>
                  <a:rPr lang="en-US" b="1" dirty="0"/>
                  <a:t>Right </a:t>
                </a:r>
                <a:r>
                  <a:rPr lang="en-US" dirty="0" smtClean="0"/>
                  <a:t>Quarter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3" y="5574268"/>
                <a:ext cx="58555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32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91578" y="5562600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</a:t>
            </a:r>
            <a:r>
              <a:rPr lang="en-US" b="1" dirty="0"/>
              <a:t>Left</a:t>
            </a:r>
            <a:r>
              <a:rPr lang="en-US" dirty="0"/>
              <a:t> Quarter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3200" b="1" dirty="0" smtClean="0">
                <a:solidFill>
                  <a:srgbClr val="00B050"/>
                </a:solidFill>
              </a:rPr>
              <a:t>Rand-</a:t>
            </a:r>
            <a:r>
              <a:rPr lang="en-US" sz="3200" b="1" dirty="0" err="1" smtClean="0">
                <a:solidFill>
                  <a:srgbClr val="00B050"/>
                </a:solidFill>
              </a:rPr>
              <a:t>approx</a:t>
            </a:r>
            <a:r>
              <a:rPr lang="en-US" sz="3200" b="1" dirty="0" smtClean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 </a:t>
                </a:r>
                <a:r>
                  <a:rPr lang="en-US" sz="1800" dirty="0"/>
                  <a:t>A</a:t>
                </a:r>
                <a:r>
                  <a:rPr lang="en-US" sz="1800" dirty="0" smtClean="0"/>
                  <a:t>n element selected randomly 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 is from </a:t>
                </a:r>
                <a:r>
                  <a:rPr lang="en-US" sz="1800" b="1" dirty="0" smtClean="0"/>
                  <a:t>Right</a:t>
                </a:r>
                <a:r>
                  <a:rPr lang="en-US" sz="1800" dirty="0" smtClean="0"/>
                  <a:t> quarter</a:t>
                </a:r>
                <a:r>
                  <a:rPr lang="en-US" sz="2000" dirty="0" smtClean="0"/>
                  <a:t>] = 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??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err="1" smtClean="0"/>
                  <a:t>Pr</a:t>
                </a:r>
                <a:r>
                  <a:rPr lang="en-US" sz="2000" dirty="0" smtClean="0"/>
                  <a:t>[ </a:t>
                </a:r>
                <a:r>
                  <a:rPr lang="en-US" sz="1800" dirty="0" smtClean="0"/>
                  <a:t>Out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elements sampled from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 smtClean="0"/>
                  <a:t>, </a:t>
                </a:r>
                <a:r>
                  <a:rPr lang="en-US" sz="1800" u="sng" dirty="0" smtClean="0"/>
                  <a:t>at least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/>
                  <a:t> are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14400" y="1828800"/>
            <a:ext cx="7086600" cy="990600"/>
            <a:chOff x="990600" y="1219200"/>
            <a:chExt cx="7086600" cy="990600"/>
          </a:xfrm>
        </p:grpSpPr>
        <p:sp>
          <p:nvSpPr>
            <p:cNvPr id="26" name="Right Arrow 25"/>
            <p:cNvSpPr/>
            <p:nvPr/>
          </p:nvSpPr>
          <p:spPr>
            <a:xfrm>
              <a:off x="2971800" y="1219200"/>
              <a:ext cx="2819400" cy="8382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70C0"/>
                  </a:solidFill>
                </a:rPr>
                <a:t>Elements of 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r>
                <a:rPr lang="en-US" sz="1600" dirty="0" smtClean="0">
                  <a:solidFill>
                    <a:srgbClr val="0070C0"/>
                  </a:solidFill>
                </a:rPr>
                <a:t> arranged in Increasing order of values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90600" y="2133600"/>
              <a:ext cx="7086600" cy="76200"/>
              <a:chOff x="990600" y="2133600"/>
              <a:chExt cx="7086600" cy="76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00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4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8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3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38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24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290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52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7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62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67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72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76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81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86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1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96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00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05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10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5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20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Right Quarter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Left Quarter</a:t>
              </a:r>
              <a:endParaRPr lang="en-US" dirty="0"/>
            </a:p>
          </p:txBody>
        </p:sp>
      </p:grpSp>
      <p:sp>
        <p:nvSpPr>
          <p:cNvPr id="27" name="Cloud Callout 26"/>
          <p:cNvSpPr/>
          <p:nvPr/>
        </p:nvSpPr>
        <p:spPr>
          <a:xfrm>
            <a:off x="4419600" y="5178552"/>
            <a:ext cx="4362450" cy="1298448"/>
          </a:xfrm>
          <a:prstGeom prst="cloudCallout">
            <a:avLst>
              <a:gd name="adj1" fmla="val 34099"/>
              <a:gd name="adj2" fmla="val 6593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Exactly the same as the </a:t>
            </a:r>
            <a:r>
              <a:rPr lang="en-US" b="1" dirty="0" smtClean="0">
                <a:solidFill>
                  <a:schemeClr val="tx1"/>
                </a:solidFill>
              </a:rPr>
              <a:t>coin tossing exercise</a:t>
            </a:r>
            <a:r>
              <a:rPr lang="en-US" dirty="0" smtClean="0">
                <a:solidFill>
                  <a:schemeClr val="tx1"/>
                </a:solidFill>
              </a:rPr>
              <a:t> we did 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81800" y="3821668"/>
            <a:ext cx="38504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8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27" grpId="1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 smtClean="0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 smtClean="0"/>
                  <a:t> algorithm fails to report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½</a:t>
                </a:r>
                <a:r>
                  <a:rPr lang="en-US" sz="2000" dirty="0" smtClean="0"/>
                  <a:t> -approximate median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array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 smtClean="0"/>
                  <a:t>[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] with probability at most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2 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randomized Quick Sort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8" y="1129493"/>
            <a:ext cx="3056746" cy="305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129492"/>
            <a:ext cx="2343150" cy="3056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5844" y="762000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John von Neumann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4439" y="762000"/>
            <a:ext cx="146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C. A. R. Hoare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267200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Merge Sort</a:t>
            </a:r>
            <a:r>
              <a:rPr lang="en-US" dirty="0" smtClean="0"/>
              <a:t>, 1945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267200"/>
            <a:ext cx="1755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Quick Sort</a:t>
            </a:r>
            <a:r>
              <a:rPr lang="en-US" dirty="0" smtClean="0"/>
              <a:t>, 1960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9531"/>
              </p:ext>
            </p:extLst>
          </p:nvPr>
        </p:nvGraphicFramePr>
        <p:xfrm>
          <a:off x="838200" y="4808220"/>
          <a:ext cx="7543800" cy="143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057"/>
                <a:gridCol w="1770484"/>
                <a:gridCol w="2540259"/>
              </a:tblGrid>
              <a:tr h="4166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 Sort</a:t>
                      </a:r>
                      <a:endParaRPr lang="en-IN" dirty="0"/>
                    </a:p>
                  </a:txBody>
                  <a:tcPr/>
                </a:tc>
              </a:tr>
              <a:tr h="490171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30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Worst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187" t="-8197" r="-6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          Deterministic Algorithm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Quick sort </a:t>
            </a:r>
            <a:r>
              <a:rPr lang="en-US" sz="2800" b="1" dirty="0" smtClean="0"/>
              <a:t>versus </a:t>
            </a:r>
            <a:r>
              <a:rPr lang="en-US" sz="2800" b="1" dirty="0" smtClean="0">
                <a:solidFill>
                  <a:srgbClr val="006C31"/>
                </a:solidFill>
              </a:rPr>
              <a:t>Merge Sort</a:t>
            </a:r>
            <a:br>
              <a:rPr lang="en-US" sz="2800" b="1" dirty="0" smtClean="0">
                <a:solidFill>
                  <a:srgbClr val="006C31"/>
                </a:solidFill>
              </a:rPr>
            </a:br>
            <a:endParaRPr lang="en-IN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random permutation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numbers.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No. of repetitions: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𝟏𝟎𝟎𝟎</m:t>
                    </m:r>
                  </m:oMath>
                </a14:m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Reasons:</a:t>
                </a:r>
              </a:p>
              <a:p>
                <a:r>
                  <a:rPr lang="en-US" sz="2000" b="1" dirty="0" smtClean="0"/>
                  <a:t>Overhead</a:t>
                </a:r>
                <a:r>
                  <a:rPr lang="en-US" sz="2000" dirty="0" smtClean="0"/>
                  <a:t> of copying in Merge Sort</a:t>
                </a:r>
              </a:p>
              <a:p>
                <a:r>
                  <a:rPr lang="en-US" sz="2000" i="1" dirty="0" smtClean="0"/>
                  <a:t>Cache</a:t>
                </a:r>
                <a:r>
                  <a:rPr lang="en-US" sz="2000" dirty="0" smtClean="0"/>
                  <a:t> misses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62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30099"/>
              </p:ext>
            </p:extLst>
          </p:nvPr>
        </p:nvGraphicFramePr>
        <p:xfrm>
          <a:off x="1066800" y="2712720"/>
          <a:ext cx="7315200" cy="1021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29000"/>
                <a:gridCol w="1371600"/>
                <a:gridCol w="1219200"/>
                <a:gridCol w="1295400"/>
              </a:tblGrid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times </a:t>
                      </a:r>
                      <a:r>
                        <a:rPr lang="en-US" b="1" dirty="0" smtClean="0">
                          <a:solidFill>
                            <a:srgbClr val="006C31"/>
                          </a:solidFill>
                        </a:rPr>
                        <a:t>Merge</a:t>
                      </a:r>
                      <a:r>
                        <a:rPr lang="en-US" b="1" baseline="0" dirty="0" smtClean="0">
                          <a:solidFill>
                            <a:srgbClr val="006C31"/>
                          </a:solidFill>
                        </a:rPr>
                        <a:t> sort </a:t>
                      </a:r>
                      <a:r>
                        <a:rPr lang="en-US" baseline="0" dirty="0" smtClean="0"/>
                        <a:t>outperformed </a:t>
                      </a:r>
                      <a:r>
                        <a:rPr lang="en-US" b="1" baseline="0" dirty="0" smtClean="0">
                          <a:solidFill>
                            <a:srgbClr val="7030A0"/>
                          </a:solidFill>
                        </a:rPr>
                        <a:t>Quick sort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2000" y="2724388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24388"/>
                <a:ext cx="1101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60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47158" y="271272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58" y="2712720"/>
                <a:ext cx="123944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0400" y="272438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𝟏𝟎𝟎𝟎𝟎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724388"/>
                <a:ext cx="13773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00600" y="3181588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181588"/>
                <a:ext cx="8050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0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91314" y="3169920"/>
                <a:ext cx="942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𝟎𝟐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4" y="3169920"/>
                <a:ext cx="94288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344193" y="3169920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93" y="3169920"/>
                <a:ext cx="580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6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25525" y="849868"/>
            <a:ext cx="11798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7" grpId="0"/>
      <p:bldP spid="18" grpId="0"/>
      <p:bldP spid="19" grpId="0"/>
      <p:bldP spid="20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increases</a:t>
                </a:r>
                <a:r>
                  <a:rPr lang="en-US" sz="2000" dirty="0"/>
                  <a:t>,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333" r="-32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667000"/>
            <a:ext cx="53572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</a:t>
            </a:r>
          </a:p>
          <a:p>
            <a:endParaRPr lang="en-US" sz="500" dirty="0" smtClean="0"/>
          </a:p>
          <a:p>
            <a:r>
              <a:rPr lang="en-US" dirty="0" smtClean="0"/>
              <a:t>28</a:t>
            </a:r>
          </a:p>
          <a:p>
            <a:endParaRPr lang="en-US" sz="800" dirty="0" smtClean="0"/>
          </a:p>
          <a:p>
            <a:r>
              <a:rPr lang="en-US" dirty="0" smtClean="0"/>
              <a:t>2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896" y="2667506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</a:p>
          <a:p>
            <a:endParaRPr lang="en-US" sz="500" dirty="0" smtClean="0"/>
          </a:p>
          <a:p>
            <a:r>
              <a:rPr lang="en-US" dirty="0" smtClean="0"/>
              <a:t>17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3096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sz="500" dirty="0" smtClean="0"/>
          </a:p>
          <a:p>
            <a:r>
              <a:rPr lang="en-US" dirty="0" smtClean="0"/>
              <a:t>12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sz="500" dirty="0" smtClean="0"/>
          </a:p>
          <a:p>
            <a:r>
              <a:rPr lang="en-US" dirty="0"/>
              <a:t>3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667506"/>
            <a:ext cx="30168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sz="500" dirty="0" smtClean="0"/>
          </a:p>
          <a:p>
            <a:r>
              <a:rPr lang="en-US" dirty="0" smtClean="0"/>
              <a:t>0</a:t>
            </a:r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16062" y="4267200"/>
            <a:ext cx="3237338" cy="3185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 animBg="1"/>
      <p:bldP spid="4" grpId="0"/>
      <p:bldP spid="8" grpId="0"/>
      <p:bldP spid="9" grpId="0"/>
      <p:bldP spid="10" grpId="0"/>
      <p:bldP spid="12" grpId="0"/>
      <p:bldP spid="5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r>
                  <a:rPr lang="en-US" sz="2000" b="1" dirty="0" smtClean="0"/>
                  <a:t>Distribution sensitive</a:t>
                </a:r>
                <a:r>
                  <a:rPr lang="en-US" sz="2000" dirty="0" smtClean="0"/>
                  <a:t>: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</a:t>
                </a:r>
                <a:r>
                  <a:rPr lang="en-US" sz="1800" dirty="0" smtClean="0"/>
                  <a:t>Time taken </a:t>
                </a:r>
                <a:r>
                  <a:rPr lang="en-US" sz="1800" u="sng" dirty="0" smtClean="0"/>
                  <a:t>depends</a:t>
                </a:r>
                <a:r>
                  <a:rPr lang="en-US" sz="1800" dirty="0" smtClean="0"/>
                  <a:t> upon the </a:t>
                </a:r>
                <a:r>
                  <a:rPr lang="en-US" sz="1800" u="sng" dirty="0" smtClean="0"/>
                  <a:t>initial permutation </a:t>
                </a:r>
                <a:r>
                  <a:rPr lang="en-US" sz="1800" dirty="0" smtClean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00200" y="457200"/>
            <a:ext cx="617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serious problem with </a:t>
            </a:r>
            <a:r>
              <a:rPr lang="en-US" sz="2800" b="1" dirty="0" err="1" smtClean="0">
                <a:solidFill>
                  <a:srgbClr val="7030A0"/>
                </a:solidFill>
              </a:rPr>
              <a:t>QuickSort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3581400" y="5181600"/>
            <a:ext cx="4572000" cy="1219200"/>
          </a:xfrm>
          <a:prstGeom prst="cloudCallout">
            <a:avLst>
              <a:gd name="adj1" fmla="val -30461"/>
              <a:gd name="adj2" fmla="val 809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we make </a:t>
            </a:r>
            <a:r>
              <a:rPr lang="en-US" b="1" dirty="0" err="1" smtClean="0">
                <a:solidFill>
                  <a:srgbClr val="7030A0"/>
                </a:solidFill>
              </a:rPr>
              <a:t>QuickSort</a:t>
            </a:r>
            <a:r>
              <a:rPr lang="en-US" dirty="0" smtClean="0">
                <a:solidFill>
                  <a:schemeClr val="tx1"/>
                </a:solidFill>
              </a:rPr>
              <a:t> distribution insensitive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</a:rPr>
                  <a:t>Randomized</a:t>
                </a:r>
                <a:r>
                  <a:rPr lang="en-US" sz="3600" b="1" dirty="0" smtClean="0"/>
                  <a:t>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 smtClean="0"/>
                  <a:t>)</a:t>
                </a:r>
                <a:br>
                  <a:rPr lang="en-US" sz="3600" b="1" dirty="0" smtClean="0"/>
                </a:br>
                <a:r>
                  <a:rPr lang="en-US" sz="2400" dirty="0" smtClean="0"/>
                  <a:t>When </a:t>
                </a:r>
                <a:r>
                  <a:rPr lang="en-US" sz="2400" dirty="0"/>
                  <a:t>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stored in an array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b="1" dirty="0" smtClean="0"/>
                  <a:t>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/>
                  <a:t> &lt;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];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r>
                  <a:rPr lang="en-US" sz="2000" b="1" dirty="0" smtClean="0"/>
                  <a:t>Distribution </a:t>
                </a:r>
                <a:r>
                  <a:rPr lang="en-US" sz="2000" dirty="0" smtClean="0"/>
                  <a:t>insensitive: </a:t>
                </a:r>
                <a:r>
                  <a:rPr lang="en-US" sz="1800" dirty="0" smtClean="0"/>
                  <a:t>Time taken does </a:t>
                </a:r>
                <a:r>
                  <a:rPr lang="en-US" sz="1800" b="1" u="sng" dirty="0" smtClean="0"/>
                  <a:t>not</a:t>
                </a:r>
                <a:r>
                  <a:rPr lang="en-US" sz="1800" u="sng" dirty="0" smtClean="0"/>
                  <a:t> depend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on initial </a:t>
                </a:r>
                <a:r>
                  <a:rPr lang="en-US" sz="1800" dirty="0"/>
                  <a:t>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  <a:p>
                <a:r>
                  <a:rPr lang="en-US" sz="2000" dirty="0" smtClean="0"/>
                  <a:t>Time taken</a:t>
                </a:r>
                <a:r>
                  <a:rPr lang="en-US" sz="2000" b="1" dirty="0" smtClean="0"/>
                  <a:t> depends </a:t>
                </a:r>
                <a:r>
                  <a:rPr lang="en-US" sz="2000" dirty="0" smtClean="0"/>
                  <a:t>upon the </a:t>
                </a:r>
                <a:r>
                  <a:rPr lang="en-US" sz="2000" b="1" dirty="0" smtClean="0"/>
                  <a:t>random</a:t>
                </a:r>
                <a:r>
                  <a:rPr lang="en-US" sz="2000" dirty="0" smtClean="0"/>
                  <a:t> choices of pivot elements</a:t>
                </a:r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/>
              <a:t>analysis of Randomized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7030A0"/>
                </a:solidFill>
              </a:rPr>
              <a:t>Quick </a:t>
            </a:r>
            <a:r>
              <a:rPr lang="en-US" sz="3200" b="1" dirty="0" smtClean="0">
                <a:solidFill>
                  <a:srgbClr val="7030A0"/>
                </a:solidFill>
              </a:rPr>
              <a:t>sort</a:t>
            </a: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the run time </a:t>
                </a:r>
                <a:r>
                  <a:rPr lang="en-US" sz="2000" dirty="0" smtClean="0"/>
                  <a:t>of Randomized Quick sort exceeds </a:t>
                </a:r>
                <a:r>
                  <a:rPr lang="en-US" sz="2000" dirty="0" smtClean="0"/>
                  <a:t>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Prob. run </a:t>
                </a:r>
                <a:r>
                  <a:rPr lang="en-US" sz="2000" dirty="0" smtClean="0"/>
                  <a:t>time of Randomized quick sort  </a:t>
                </a:r>
                <a:r>
                  <a:rPr lang="en-US" sz="2000" dirty="0" smtClean="0"/>
                  <a:t>is </a:t>
                </a:r>
                <a:r>
                  <a:rPr lang="en-US" sz="2000" b="1" dirty="0" smtClean="0"/>
                  <a:t>double</a:t>
                </a:r>
                <a:r>
                  <a:rPr lang="en-US" sz="2000" dirty="0" smtClean="0"/>
                  <a:t>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82000" y="3811344"/>
                <a:ext cx="846642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811344"/>
                <a:ext cx="846642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762" r="-8633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0" y="3581400"/>
            <a:ext cx="2286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581400"/>
            <a:ext cx="2286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/>
      <p:bldP spid="9" grpId="0" uiExpand="1" animBg="1"/>
      <p:bldP spid="4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makes </a:t>
            </a:r>
            <a:r>
              <a:rPr lang="en-US" sz="2800" b="1" dirty="0" smtClean="0">
                <a:solidFill>
                  <a:srgbClr val="C00000"/>
                </a:solidFill>
              </a:rPr>
              <a:t>Randomized</a:t>
            </a:r>
            <a:r>
              <a:rPr lang="en-US" sz="2800" b="1" dirty="0" smtClean="0"/>
              <a:t> Algorithms so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006C31"/>
                </a:solidFill>
              </a:rPr>
              <a:t>popular</a:t>
            </a:r>
            <a:r>
              <a:rPr lang="en-US" sz="2800" b="1" dirty="0" smtClean="0"/>
              <a:t> ?</a:t>
            </a:r>
            <a:br>
              <a:rPr lang="en-US" sz="2800" b="1" dirty="0" smtClean="0"/>
            </a:br>
            <a:endParaRPr lang="en-IN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839200" cy="48307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dirty="0" smtClean="0"/>
                  <a:t>[</a:t>
                </a:r>
                <a:r>
                  <a:rPr lang="en-US" sz="2000" dirty="0"/>
                  <a:t>A study by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Microsoft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𝟐𝟎𝟎𝟖</m:t>
                    </m:r>
                  </m:oMath>
                </a14:m>
                <a:r>
                  <a:rPr lang="en-US" sz="2000" dirty="0"/>
                  <a:t>]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Title:</a:t>
                </a:r>
                <a:r>
                  <a:rPr lang="en-US" sz="2000" dirty="0"/>
                  <a:t>  </a:t>
                </a:r>
                <a:r>
                  <a:rPr lang="en-IN" sz="1600" dirty="0"/>
                  <a:t>Cycles, Cells and Platters: An Empirical Analysis of </a:t>
                </a:r>
                <a:r>
                  <a:rPr lang="en-IN" sz="1600" b="1" dirty="0"/>
                  <a:t>Hardware Failures </a:t>
                </a:r>
                <a:r>
                  <a:rPr lang="en-IN" sz="1600" dirty="0"/>
                  <a:t>on a </a:t>
                </a:r>
                <a:r>
                  <a:rPr lang="en-IN" sz="1600" u="sng" dirty="0"/>
                  <a:t>Million Consumer PCs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Authors</a:t>
                </a:r>
                <a:r>
                  <a:rPr lang="en-US" sz="2000" dirty="0"/>
                  <a:t>: 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Edmund B. Nightingale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John R. Douceur</a:t>
                </a:r>
                <a:r>
                  <a:rPr lang="en-US" sz="1800" b="1" dirty="0"/>
                  <a:t>,</a:t>
                </a:r>
                <a:r>
                  <a:rPr lang="en-US" sz="1800" b="1" dirty="0">
                    <a:solidFill>
                      <a:srgbClr val="00B0F0"/>
                    </a:solidFill>
                  </a:rPr>
                  <a:t> Vince </a:t>
                </a:r>
                <a:r>
                  <a:rPr lang="en-US" sz="1800" b="1" dirty="0" err="1">
                    <a:solidFill>
                      <a:srgbClr val="00B0F0"/>
                    </a:solidFill>
                  </a:rPr>
                  <a:t>Orgovan</a:t>
                </a:r>
                <a:endParaRPr lang="en-US" sz="1800" b="1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Available at </a:t>
                </a:r>
                <a:r>
                  <a:rPr lang="en-US" sz="2000" dirty="0"/>
                  <a:t>: </a:t>
                </a:r>
                <a:r>
                  <a:rPr lang="en-IN" sz="1800" dirty="0" smtClean="0"/>
                  <a:t>research.microsoft.com/pubs/144888/eurosys84-nightingale.pdf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</a:t>
                </a:r>
                <a:r>
                  <a:rPr lang="en-IN" sz="1800" dirty="0" smtClean="0"/>
                  <a:t> </a:t>
                </a:r>
                <a:endParaRPr lang="en-IN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839200" cy="4830763"/>
              </a:xfrm>
              <a:blipFill rotWithShape="1">
                <a:blip r:embed="rId2"/>
                <a:stretch>
                  <a:fillRect l="-759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4558284" y="2743200"/>
            <a:ext cx="699516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14610"/>
              </p:ext>
            </p:extLst>
          </p:nvPr>
        </p:nvGraphicFramePr>
        <p:xfrm>
          <a:off x="1371600" y="3744189"/>
          <a:ext cx="632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Probability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4114800"/>
                <a:ext cx="91877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14800"/>
                <a:ext cx="918778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1133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46846" y="4495990"/>
                <a:ext cx="1083886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𝟏𝟓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6" y="4495990"/>
                <a:ext cx="1083886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6180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36114" y="4878144"/>
                <a:ext cx="108388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𝟏𝟐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14" y="4878144"/>
                <a:ext cx="1083886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674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524000" y="4114800"/>
            <a:ext cx="477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desktop of KD101 </a:t>
            </a:r>
            <a:r>
              <a:rPr lang="en-US" b="1" dirty="0" smtClean="0"/>
              <a:t>crashes</a:t>
            </a:r>
            <a:r>
              <a:rPr lang="en-US" dirty="0" smtClean="0"/>
              <a:t> </a:t>
            </a:r>
            <a:r>
              <a:rPr lang="en-US" dirty="0"/>
              <a:t>during this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4484132"/>
            <a:ext cx="483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Rand</a:t>
            </a:r>
            <a:r>
              <a:rPr lang="en-US" b="1" dirty="0" err="1" smtClean="0">
                <a:solidFill>
                  <a:srgbClr val="7030A0"/>
                </a:solidFill>
              </a:rPr>
              <a:t>Qsort</a:t>
            </a:r>
            <a:r>
              <a:rPr lang="en-US" dirty="0" smtClean="0"/>
              <a:t> takes time at least </a:t>
            </a:r>
            <a:r>
              <a:rPr lang="en-US" b="1" dirty="0" smtClean="0"/>
              <a:t>double</a:t>
            </a:r>
            <a:r>
              <a:rPr lang="en-US" dirty="0" smtClean="0"/>
              <a:t> the average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4876800"/>
                <a:ext cx="390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b="1" dirty="0" err="1" smtClean="0">
                    <a:solidFill>
                      <a:srgbClr val="7030A0"/>
                    </a:solidFill>
                  </a:rPr>
                  <a:t>ApproxMedian</a:t>
                </a:r>
                <a:r>
                  <a:rPr lang="en-US" dirty="0" smtClean="0"/>
                  <a:t> returns </a:t>
                </a:r>
                <a:r>
                  <a:rPr lang="en-US" b="1" dirty="0" smtClean="0"/>
                  <a:t>wrong</a:t>
                </a:r>
                <a:r>
                  <a:rPr lang="en-US" dirty="0" smtClean="0"/>
                  <a:t> output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76800"/>
                <a:ext cx="390517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3912" y="4477912"/>
                <a:ext cx="1112741" cy="375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12" y="4477912"/>
                <a:ext cx="1112741" cy="3755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531400" y="6059269"/>
            <a:ext cx="205376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Simplicity</a:t>
            </a:r>
            <a:endParaRPr 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9" name="Cross 18"/>
          <p:cNvSpPr/>
          <p:nvPr/>
        </p:nvSpPr>
        <p:spPr>
          <a:xfrm>
            <a:off x="2895600" y="6172200"/>
            <a:ext cx="457200" cy="457200"/>
          </a:xfrm>
          <a:prstGeom prst="plus">
            <a:avLst>
              <a:gd name="adj" fmla="val 408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animBg="1"/>
      <p:bldP spid="10" grpId="0"/>
      <p:bldP spid="9" grpId="0"/>
      <p:bldP spid="12" grpId="0"/>
      <p:bldP spid="13" grpId="0"/>
      <p:bldP spid="14" grpId="0"/>
      <p:bldP spid="15" grpId="0"/>
      <p:bldP spid="16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Types of Randomized Algorithms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Randomized </a:t>
            </a:r>
            <a:r>
              <a:rPr lang="en-US" sz="2000" b="1" dirty="0" smtClean="0">
                <a:solidFill>
                  <a:srgbClr val="C00000"/>
                </a:solidFill>
              </a:rPr>
              <a:t>Las Vegas </a:t>
            </a:r>
            <a:r>
              <a:rPr lang="en-US" sz="2000" b="1" dirty="0" smtClean="0"/>
              <a:t>Algorithms:</a:t>
            </a:r>
          </a:p>
          <a:p>
            <a:r>
              <a:rPr lang="en-US" sz="2000" dirty="0" smtClean="0"/>
              <a:t>Output is always correct</a:t>
            </a:r>
          </a:p>
          <a:p>
            <a:r>
              <a:rPr lang="en-US" sz="2000" dirty="0" smtClean="0"/>
              <a:t>Running time is a </a:t>
            </a:r>
            <a:r>
              <a:rPr lang="en-US" sz="2000" b="1" dirty="0" smtClean="0"/>
              <a:t>random variable</a:t>
            </a:r>
          </a:p>
          <a:p>
            <a:pPr marL="0" indent="0">
              <a:buNone/>
            </a:pPr>
            <a:r>
              <a:rPr lang="en-US" sz="2000" b="1" dirty="0" smtClean="0"/>
              <a:t>Example: </a:t>
            </a:r>
            <a:r>
              <a:rPr lang="en-US" sz="2000" dirty="0" smtClean="0">
                <a:solidFill>
                  <a:srgbClr val="002060"/>
                </a:solidFill>
              </a:rPr>
              <a:t>Randomized Quick Sort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Randomized </a:t>
            </a:r>
            <a:r>
              <a:rPr lang="en-US" sz="2000" b="1" dirty="0" smtClean="0">
                <a:solidFill>
                  <a:srgbClr val="C00000"/>
                </a:solidFill>
              </a:rPr>
              <a:t>Monte Carlo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</a:t>
            </a:r>
            <a:r>
              <a:rPr lang="en-US" sz="2000" dirty="0" smtClean="0"/>
              <a:t>may be incorrect with some probability</a:t>
            </a:r>
            <a:endParaRPr lang="en-US" sz="2000" dirty="0"/>
          </a:p>
          <a:p>
            <a:r>
              <a:rPr lang="en-US" sz="2000" dirty="0"/>
              <a:t>Running time is </a:t>
            </a:r>
            <a:r>
              <a:rPr lang="en-US" sz="2000" dirty="0" smtClean="0"/>
              <a:t>deterministic.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b="1" dirty="0" smtClean="0"/>
              <a:t>   </a:t>
            </a:r>
            <a:r>
              <a:rPr lang="en-US" sz="2000" dirty="0" smtClean="0"/>
              <a:t>Randomized algorithm for </a:t>
            </a:r>
            <a:r>
              <a:rPr lang="en-US" sz="2000" dirty="0" smtClean="0">
                <a:solidFill>
                  <a:srgbClr val="002060"/>
                </a:solidFill>
              </a:rPr>
              <a:t>approximate median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                  </a:t>
            </a:r>
            <a:r>
              <a:rPr lang="en-US" sz="3200" dirty="0" err="1" smtClean="0">
                <a:solidFill>
                  <a:srgbClr val="0070C0"/>
                </a:solidFill>
              </a:rPr>
              <a:t>MotivatiNG</a:t>
            </a:r>
            <a:r>
              <a:rPr lang="en-US" sz="3200" dirty="0" smtClean="0">
                <a:solidFill>
                  <a:srgbClr val="0070C0"/>
                </a:solidFill>
              </a:rPr>
              <a:t> Examples </a:t>
            </a: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smtClean="0"/>
              <a:t>               randomized Algorithms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3: </a:t>
            </a:r>
            <a:r>
              <a:rPr lang="en-US" sz="3600" b="1" dirty="0" smtClean="0">
                <a:solidFill>
                  <a:srgbClr val="0070C0"/>
                </a:solidFill>
              </a:rPr>
              <a:t>Smallest Enclosing circle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compute the smallest radius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Applications: </a:t>
                </a:r>
                <a:r>
                  <a:rPr lang="en-US" sz="1800" dirty="0" smtClean="0"/>
                  <a:t>Facility location problem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Best deterministic algorithm : 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Megiddo, 1983</a:t>
                </a:r>
                <a:r>
                  <a:rPr lang="en-US" sz="2000" b="1" dirty="0" smtClean="0"/>
                  <a:t>] </a:t>
                </a: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 </a:t>
                </a:r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complexity,  too </a:t>
                </a:r>
                <a:r>
                  <a:rPr lang="en-US" sz="1800" b="1" dirty="0" smtClean="0"/>
                  <a:t>complex</a:t>
                </a:r>
                <a:r>
                  <a:rPr lang="en-US" sz="1800" dirty="0" smtClean="0"/>
                  <a:t>, uses </a:t>
                </a:r>
                <a:r>
                  <a:rPr lang="en-US" sz="1800" b="1" dirty="0" smtClean="0"/>
                  <a:t>advanced geometry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Randomized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 smtClean="0"/>
                  <a:t> algorithm: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Welzl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1991</a:t>
                </a:r>
                <a:r>
                  <a:rPr lang="en-US" sz="2000" b="1" dirty="0" smtClean="0"/>
                  <a:t>]</a:t>
                </a:r>
              </a:p>
              <a:p>
                <a:r>
                  <a:rPr lang="en-US" sz="1800" b="1" dirty="0" smtClean="0"/>
                  <a:t>Average 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 smtClean="0"/>
                  <a:t>simple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uses </a:t>
                </a:r>
                <a:r>
                  <a:rPr lang="en-US" sz="1800" b="1" dirty="0" smtClean="0"/>
                  <a:t>elementary geometry  </a:t>
                </a:r>
                <a:endParaRPr lang="en-US" sz="1800" b="1" dirty="0"/>
              </a:p>
              <a:p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4: </a:t>
            </a:r>
            <a:r>
              <a:rPr lang="en-US" sz="3600" b="1" dirty="0" smtClean="0">
                <a:solidFill>
                  <a:srgbClr val="0070C0"/>
                </a:solidFill>
              </a:rPr>
              <a:t>minimum Cut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a connected graph </a:t>
                </a:r>
                <a:r>
                  <a:rPr lang="en-US" sz="1800" b="1" dirty="0" smtClean="0"/>
                  <a:t>G</a:t>
                </a:r>
                <a:r>
                  <a:rPr lang="en-US" sz="1800" dirty="0" smtClean="0"/>
                  <a:t>=(</a:t>
                </a:r>
                <a:r>
                  <a:rPr lang="en-US" sz="1800" b="1" dirty="0" smtClean="0"/>
                  <a:t>V</a:t>
                </a:r>
                <a:r>
                  <a:rPr lang="en-US" sz="1800" dirty="0" smtClean="0"/>
                  <a:t>,</a:t>
                </a:r>
                <a:r>
                  <a:rPr lang="en-US" sz="1800" b="1" dirty="0" smtClean="0"/>
                  <a:t>E</a:t>
                </a:r>
                <a:r>
                  <a:rPr lang="en-US" sz="1800" dirty="0" smtClean="0"/>
                  <a:t>) on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 smtClean="0"/>
                  <a:t> vertices and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 smtClean="0"/>
                  <a:t> edges, compute the smallest set of edges that will make G disconnected.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Best deterministic algorithm 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Stoer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Wagner, 1997</a:t>
                </a:r>
                <a:r>
                  <a:rPr lang="en-US" sz="2000" b="1" dirty="0" smtClean="0"/>
                  <a:t>] </a:t>
                </a: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r>
                  <a:rPr lang="en-US" sz="1800" dirty="0" smtClean="0"/>
                  <a:t> </a:t>
                </a:r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time complexity.</a:t>
                </a:r>
                <a:r>
                  <a:rPr lang="en-US" sz="1800" b="1" dirty="0" smtClean="0"/>
                  <a:t> 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Randomized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 smtClean="0"/>
                  <a:t> algorithm: [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, 1993</a:t>
                </a:r>
                <a:r>
                  <a:rPr lang="en-US" sz="2000" b="1" dirty="0" smtClean="0"/>
                  <a:t>]</a:t>
                </a:r>
              </a:p>
              <a:p>
                <a:r>
                  <a:rPr lang="en-US" sz="18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time </a:t>
                </a:r>
                <a:r>
                  <a:rPr lang="en-US" sz="1800" dirty="0" smtClean="0"/>
                  <a:t>complexity. </a:t>
                </a:r>
              </a:p>
              <a:p>
                <a:r>
                  <a:rPr lang="en-US" sz="1800" dirty="0" smtClean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 smtClean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 smtClean="0"/>
                  <a:t> that we desire  </a:t>
                </a:r>
                <a:endParaRPr lang="en-US" sz="1800" b="1" dirty="0"/>
              </a:p>
              <a:p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3"/>
            <a:endCxn id="12" idx="0"/>
          </p:cNvCxnSpPr>
          <p:nvPr/>
        </p:nvCxnSpPr>
        <p:spPr>
          <a:xfrm flipH="1">
            <a:off x="3086100" y="2503441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1" idx="7"/>
          </p:cNvCxnSpPr>
          <p:nvPr/>
        </p:nvCxnSpPr>
        <p:spPr>
          <a:xfrm flipH="1">
            <a:off x="4332241" y="2743200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7"/>
          </p:cNvCxnSpPr>
          <p:nvPr/>
        </p:nvCxnSpPr>
        <p:spPr>
          <a:xfrm flipV="1">
            <a:off x="3543300" y="2449559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17" idx="1"/>
          </p:cNvCxnSpPr>
          <p:nvPr/>
        </p:nvCxnSpPr>
        <p:spPr>
          <a:xfrm>
            <a:off x="3733800" y="2476500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9" idx="1"/>
          </p:cNvCxnSpPr>
          <p:nvPr/>
        </p:nvCxnSpPr>
        <p:spPr>
          <a:xfrm>
            <a:off x="3086100" y="2895600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11" idx="0"/>
          </p:cNvCxnSpPr>
          <p:nvPr/>
        </p:nvCxnSpPr>
        <p:spPr>
          <a:xfrm flipV="1">
            <a:off x="3543300" y="35052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11" idx="4"/>
          </p:cNvCxnSpPr>
          <p:nvPr/>
        </p:nvCxnSpPr>
        <p:spPr>
          <a:xfrm>
            <a:off x="3722641" y="2503441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9" idx="0"/>
          </p:cNvCxnSpPr>
          <p:nvPr/>
        </p:nvCxnSpPr>
        <p:spPr>
          <a:xfrm flipH="1">
            <a:off x="3543300" y="2754359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2"/>
            <a:endCxn id="17" idx="0"/>
          </p:cNvCxnSpPr>
          <p:nvPr/>
        </p:nvCxnSpPr>
        <p:spPr>
          <a:xfrm flipV="1">
            <a:off x="3048000" y="2743200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0"/>
            <a:endCxn id="11" idx="0"/>
          </p:cNvCxnSpPr>
          <p:nvPr/>
        </p:nvCxnSpPr>
        <p:spPr>
          <a:xfrm>
            <a:off x="3086100" y="28956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</p:cNvCxnSpPr>
          <p:nvPr/>
        </p:nvCxnSpPr>
        <p:spPr>
          <a:xfrm>
            <a:off x="5219700" y="27432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6"/>
            <a:endCxn id="15" idx="6"/>
          </p:cNvCxnSpPr>
          <p:nvPr/>
        </p:nvCxnSpPr>
        <p:spPr>
          <a:xfrm>
            <a:off x="5867400" y="27813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7"/>
          </p:cNvCxnSpPr>
          <p:nvPr/>
        </p:nvCxnSpPr>
        <p:spPr>
          <a:xfrm>
            <a:off x="5219700" y="2743200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0"/>
            <a:endCxn id="15" idx="6"/>
          </p:cNvCxnSpPr>
          <p:nvPr/>
        </p:nvCxnSpPr>
        <p:spPr>
          <a:xfrm>
            <a:off x="5219700" y="34290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0"/>
            <a:endCxn id="8" idx="0"/>
          </p:cNvCxnSpPr>
          <p:nvPr/>
        </p:nvCxnSpPr>
        <p:spPr>
          <a:xfrm>
            <a:off x="4381500" y="2743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6"/>
            <a:endCxn id="13" idx="7"/>
          </p:cNvCxnSpPr>
          <p:nvPr/>
        </p:nvCxnSpPr>
        <p:spPr>
          <a:xfrm flipV="1">
            <a:off x="4343400" y="3440159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7"/>
            <a:endCxn id="16" idx="1"/>
          </p:cNvCxnSpPr>
          <p:nvPr/>
        </p:nvCxnSpPr>
        <p:spPr>
          <a:xfrm flipV="1">
            <a:off x="5246641" y="2754359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  <a:endCxn id="15" idx="3"/>
          </p:cNvCxnSpPr>
          <p:nvPr/>
        </p:nvCxnSpPr>
        <p:spPr>
          <a:xfrm>
            <a:off x="5219700" y="2743200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95020" y="2476500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          Deterministic </a:t>
            </a:r>
            <a:r>
              <a:rPr lang="en-US" sz="3200" b="1" dirty="0">
                <a:solidFill>
                  <a:srgbClr val="00206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Algorithm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Random bits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0" y="558225"/>
            <a:ext cx="229460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Randomized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53200" y="5376446"/>
            <a:ext cx="1295547" cy="1147465"/>
            <a:chOff x="7467600" y="5410200"/>
            <a:chExt cx="1295547" cy="11474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in </a:t>
              </a:r>
              <a:r>
                <a:rPr lang="en-US" sz="1200" dirty="0" smtClean="0">
                  <a:latin typeface="Bernard MT Condensed" pitchFamily="18" charset="0"/>
                </a:rPr>
                <a:t>Output</a:t>
              </a:r>
            </a:p>
            <a:p>
              <a:pPr algn="ctr"/>
              <a:r>
                <a:rPr lang="en-US" sz="1200" dirty="0" smtClean="0">
                  <a:latin typeface="Bernard MT Condensed" pitchFamily="18" charset="0"/>
                </a:rPr>
                <a:t>On a few occasions</a:t>
              </a:r>
              <a:endParaRPr lang="en-US" sz="1200" dirty="0">
                <a:latin typeface="Bernard MT Condensed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5468135"/>
            <a:ext cx="1554913" cy="1313546"/>
            <a:chOff x="7553955" y="3200400"/>
            <a:chExt cx="1554913" cy="13135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81" y="3200400"/>
              <a:ext cx="996519" cy="7972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53955" y="3867615"/>
              <a:ext cx="155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Gloucester MT Extra Condensed" pitchFamily="18" charset="0"/>
                </a:rPr>
                <a:t>Excess</a:t>
              </a:r>
              <a:r>
                <a:rPr lang="en-US" dirty="0" smtClean="0">
                  <a:latin typeface="Gloucester MT Extra Condensed" pitchFamily="18" charset="0"/>
                </a:rPr>
                <a:t> </a:t>
              </a:r>
              <a:r>
                <a:rPr lang="en-US" dirty="0" smtClean="0">
                  <a:latin typeface="Gloucester MT Extra Condensed" pitchFamily="18" charset="0"/>
                </a:rPr>
                <a:t>running time </a:t>
              </a:r>
            </a:p>
            <a:p>
              <a:r>
                <a:rPr lang="en-US" dirty="0" smtClean="0">
                  <a:latin typeface="Gloucester MT Extra Condensed" pitchFamily="18" charset="0"/>
                </a:rPr>
                <a:t>on a few occasions</a:t>
              </a:r>
              <a:endParaRPr lang="en-US" dirty="0">
                <a:latin typeface="Gloucester MT Extra Condensed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5800" y="5638800"/>
            <a:ext cx="45878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245" y="4943475"/>
            <a:ext cx="88179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</a:t>
            </a:r>
            <a:r>
              <a:rPr lang="en-US" u="sng" dirty="0" smtClean="0"/>
              <a:t> </a:t>
            </a:r>
            <a:r>
              <a:rPr lang="en-US" u="sng" dirty="0"/>
              <a:t>of the </a:t>
            </a:r>
            <a:r>
              <a:rPr lang="en-US" b="1" u="sng" dirty="0" smtClean="0"/>
              <a:t>input </a:t>
            </a:r>
            <a:r>
              <a:rPr lang="en-US" u="sng" dirty="0" smtClean="0"/>
              <a:t>and </a:t>
            </a:r>
            <a:r>
              <a:rPr lang="en-US" b="1" u="sng" dirty="0" smtClean="0"/>
              <a:t>random bits chosen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304800" y="5468135"/>
            <a:ext cx="978408" cy="886129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Example 5: </a:t>
            </a:r>
            <a:r>
              <a:rPr lang="en-US" sz="3600" b="1" dirty="0" err="1" smtClean="0">
                <a:solidFill>
                  <a:srgbClr val="0070C0"/>
                </a:solidFill>
              </a:rPr>
              <a:t>Primality</a:t>
            </a:r>
            <a:r>
              <a:rPr lang="en-US" sz="3600" b="1" dirty="0" smtClean="0">
                <a:solidFill>
                  <a:srgbClr val="0070C0"/>
                </a:solidFill>
              </a:rPr>
              <a:t> Testing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/>
                  <a:t>Given </a:t>
                </a:r>
                <a:r>
                  <a:rPr lang="en-US" sz="1800" dirty="0" smtClean="0"/>
                  <a:t>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bit integer, determine if it is prime.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Applications: </a:t>
                </a:r>
              </a:p>
              <a:p>
                <a:r>
                  <a:rPr lang="en-US" sz="1800" b="1" dirty="0" smtClean="0">
                    <a:solidFill>
                      <a:srgbClr val="002060"/>
                    </a:solidFill>
                  </a:rPr>
                  <a:t>RSA-cryptosystem,</a:t>
                </a:r>
              </a:p>
              <a:p>
                <a:r>
                  <a:rPr lang="en-US" sz="1800" b="1" dirty="0" smtClean="0">
                    <a:solidFill>
                      <a:srgbClr val="002060"/>
                    </a:solidFill>
                  </a:rPr>
                  <a:t>Algebraic algorithms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Best deterministic algorithm : </a:t>
                </a:r>
                <a:r>
                  <a:rPr lang="en-US" sz="1800" b="1" dirty="0" smtClean="0"/>
                  <a:t>[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Agrawal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Kayal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Saxena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, 2002</a:t>
                </a:r>
                <a:r>
                  <a:rPr lang="en-US" sz="1800" b="1" dirty="0" smtClean="0"/>
                  <a:t>]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b="1" dirty="0"/>
                  <a:t>O</a:t>
                </a:r>
                <a:r>
                  <a:rPr lang="en-US" sz="1600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 smtClean="0"/>
                  <a:t>)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time complexity.</a:t>
                </a:r>
                <a:r>
                  <a:rPr lang="en-US" sz="16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Randomized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1800" b="1" dirty="0"/>
                  <a:t>algorithm: </a:t>
                </a:r>
                <a:r>
                  <a:rPr lang="en-US" sz="1800" b="1" dirty="0" smtClean="0"/>
                  <a:t>[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Rabin, 1980</a:t>
                </a:r>
                <a:r>
                  <a:rPr lang="en-US" sz="1800" b="1" dirty="0" smtClean="0"/>
                  <a:t>]</a:t>
                </a:r>
                <a:endParaRPr lang="en-US" sz="1800" b="1" dirty="0"/>
              </a:p>
              <a:p>
                <a:r>
                  <a:rPr lang="en-US" sz="16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r>
                  <a:rPr lang="en-US" sz="16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600" b="1" dirty="0"/>
                  <a:t> for any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/>
                  <a:t> that we desire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own Ribbon 4"/>
              <p:cNvSpPr/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24125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Course Structure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44393710"/>
              </p:ext>
            </p:extLst>
          </p:nvPr>
        </p:nvGraphicFramePr>
        <p:xfrm>
          <a:off x="1219200" y="2463800"/>
          <a:ext cx="75438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Prerequisites</a:t>
            </a:r>
            <a:r>
              <a:rPr lang="en-US" sz="4000" b="1" dirty="0"/>
              <a:t> </a:t>
            </a:r>
            <a:r>
              <a:rPr lang="en-US" sz="4000" b="1" dirty="0" smtClean="0"/>
              <a:t>for the course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373868"/>
            <a:ext cx="36745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Elementary knowledge of </a:t>
            </a:r>
            <a:r>
              <a:rPr lang="en-US" b="1" dirty="0" smtClean="0"/>
              <a:t>probability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105400" y="2971800"/>
            <a:ext cx="3505200" cy="30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199" y="4202668"/>
            <a:ext cx="38862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Good</a:t>
            </a:r>
            <a:r>
              <a:rPr lang="en-US" dirty="0" smtClean="0"/>
              <a:t> knowledge of </a:t>
            </a:r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421868"/>
            <a:ext cx="24908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Ability to work </a:t>
            </a:r>
            <a:r>
              <a:rPr lang="en-US" b="1" dirty="0" smtClean="0"/>
              <a:t>very hard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6019800"/>
            <a:ext cx="578709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Commitment to attend </a:t>
            </a:r>
            <a:r>
              <a:rPr lang="en-US" u="sng" dirty="0" smtClean="0"/>
              <a:t>all classes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unless you have any </a:t>
            </a:r>
            <a:r>
              <a:rPr lang="en-US" dirty="0" err="1" smtClean="0"/>
              <a:t>any</a:t>
            </a:r>
            <a:r>
              <a:rPr lang="en-US" dirty="0" smtClean="0"/>
              <a:t> genuine personal/medical problem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38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6" grpId="0" animBg="1"/>
      <p:bldP spid="9" grpId="0" animBg="1"/>
      <p:bldP spid="5" grpId="0" animBg="1"/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Prerequisites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Fundamentals of Data structures and analysis of Algorithms</a:t>
            </a:r>
          </a:p>
          <a:p>
            <a:r>
              <a:rPr lang="en-US" sz="2400" dirty="0" smtClean="0"/>
              <a:t>Adequate programming skills (in C++)</a:t>
            </a:r>
          </a:p>
          <a:p>
            <a:r>
              <a:rPr lang="en-US" sz="2400" dirty="0" smtClean="0"/>
              <a:t>Elementary probability (12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standard)</a:t>
            </a:r>
          </a:p>
          <a:p>
            <a:r>
              <a:rPr lang="en-US" sz="2400" dirty="0" smtClean="0"/>
              <a:t>Ability to work hard</a:t>
            </a:r>
          </a:p>
          <a:p>
            <a:r>
              <a:rPr lang="en-US" sz="2400" dirty="0" smtClean="0"/>
              <a:t>Commitment to attend classes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38100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Each class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Interactively</a:t>
            </a:r>
            <a:r>
              <a:rPr lang="en-US" sz="2400" dirty="0" smtClean="0"/>
              <a:t> solve the problem discussed in the previous class.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Introduction to a problem of the next class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Each class will conclude with a small probability problem (for fun).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0" y="3505200"/>
            <a:ext cx="3886200" cy="762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 must make sincere attempts to solve the problem.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3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Marks Breakup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Assignments:</a:t>
            </a:r>
            <a:r>
              <a:rPr lang="en-US" sz="2400" dirty="0" smtClean="0"/>
              <a:t> </a:t>
            </a:r>
          </a:p>
          <a:p>
            <a:r>
              <a:rPr lang="en-US" sz="2000" dirty="0" smtClean="0"/>
              <a:t>Programming as well as theoretical.</a:t>
            </a:r>
          </a:p>
          <a:p>
            <a:r>
              <a:rPr lang="en-US" sz="2000" dirty="0" smtClean="0"/>
              <a:t>To be done in groups of 2.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Passing criteria:</a:t>
            </a:r>
          </a:p>
          <a:p>
            <a:r>
              <a:rPr lang="en-US" sz="1800" dirty="0" smtClean="0"/>
              <a:t>At least </a:t>
            </a:r>
            <a:r>
              <a:rPr lang="en-US" sz="1800" dirty="0" smtClean="0">
                <a:solidFill>
                  <a:srgbClr val="0070C0"/>
                </a:solidFill>
              </a:rPr>
              <a:t>25%</a:t>
            </a:r>
            <a:r>
              <a:rPr lang="en-US" sz="1800" dirty="0" smtClean="0"/>
              <a:t> marks in the </a:t>
            </a:r>
            <a:r>
              <a:rPr lang="en-US" sz="1800" dirty="0" smtClean="0"/>
              <a:t>exams (</a:t>
            </a:r>
            <a:r>
              <a:rPr lang="en-US" sz="1800" b="1" dirty="0" smtClean="0"/>
              <a:t>Quizzes, Mid-semester exam, End-semester exam</a:t>
            </a:r>
            <a:r>
              <a:rPr lang="en-US" sz="1800" dirty="0" smtClean="0"/>
              <a:t>).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31832"/>
              </p:ext>
            </p:extLst>
          </p:nvPr>
        </p:nvGraphicFramePr>
        <p:xfrm>
          <a:off x="2133600" y="1523999"/>
          <a:ext cx="3790373" cy="2137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028"/>
                <a:gridCol w="1602345"/>
              </a:tblGrid>
              <a:tr h="532261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535679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r>
                        <a:rPr lang="en-US" baseline="0" dirty="0" smtClean="0"/>
                        <a:t> (announced)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20%</a:t>
                      </a:r>
                    </a:p>
                  </a:txBody>
                  <a:tcPr/>
                </a:tc>
              </a:tr>
              <a:tr h="535679">
                <a:tc>
                  <a:txBody>
                    <a:bodyPr/>
                    <a:lstStyle/>
                    <a:p>
                      <a:r>
                        <a:rPr lang="en-US" dirty="0" smtClean="0"/>
                        <a:t>Mid-semester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End-semester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8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Contact Details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Office</a:t>
            </a:r>
            <a:r>
              <a:rPr lang="en-US" sz="2400" b="1" dirty="0" smtClean="0"/>
              <a:t>:</a:t>
            </a:r>
            <a:r>
              <a:rPr lang="en-US" sz="2400" dirty="0" smtClean="0"/>
              <a:t> 307, Department of CSE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Office Hours:</a:t>
            </a:r>
          </a:p>
          <a:p>
            <a:pPr lvl="1"/>
            <a:r>
              <a:rPr lang="en-US" sz="2000" dirty="0" smtClean="0"/>
              <a:t>fix appointment by </a:t>
            </a:r>
            <a:r>
              <a:rPr lang="en-US" sz="2000" dirty="0" smtClean="0"/>
              <a:t>email (preferably one day in advance).</a:t>
            </a:r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smtClean="0"/>
              <a:t>Course website will be maintained at </a:t>
            </a:r>
            <a:r>
              <a:rPr lang="en-US" sz="2000" b="1" dirty="0" smtClean="0">
                <a:solidFill>
                  <a:srgbClr val="002060"/>
                </a:solidFill>
              </a:rPr>
              <a:t>moodle.cse.iitk.ac.in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Entire course material (including all lecture slides) will be available on this website.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Noodle</a:t>
            </a:r>
            <a:r>
              <a:rPr lang="en-US" sz="3600" b="1" dirty="0" smtClean="0"/>
              <a:t> problem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noodles in a plate.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Repeat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1. pick two free ends randomly uniformly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2. tie them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Until</a:t>
                </a:r>
                <a:r>
                  <a:rPr lang="en-US" sz="2000" dirty="0" smtClean="0"/>
                  <a:t> no free ends remain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27" y="1295400"/>
            <a:ext cx="4385873" cy="29186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47800" y="6172200"/>
            <a:ext cx="5562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average number of loops at the end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Extra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Time and date</a:t>
            </a:r>
            <a:r>
              <a:rPr lang="en-US" dirty="0" smtClean="0"/>
              <a:t>:      </a:t>
            </a:r>
            <a:r>
              <a:rPr lang="en-US" sz="2400" dirty="0" smtClean="0">
                <a:solidFill>
                  <a:srgbClr val="0070C0"/>
                </a:solidFill>
              </a:rPr>
              <a:t>12:00</a:t>
            </a:r>
            <a:r>
              <a:rPr lang="en-US" sz="2400" dirty="0" smtClean="0"/>
              <a:t> noon on </a:t>
            </a:r>
            <a:r>
              <a:rPr lang="en-US" sz="2400" b="1" dirty="0" smtClean="0">
                <a:solidFill>
                  <a:srgbClr val="0070C0"/>
                </a:solidFill>
              </a:rPr>
              <a:t>8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th</a:t>
            </a:r>
            <a:r>
              <a:rPr lang="en-US" sz="2400" dirty="0" smtClean="0"/>
              <a:t> </a:t>
            </a:r>
            <a:r>
              <a:rPr lang="en-US" sz="2400" b="1" dirty="0" smtClean="0"/>
              <a:t>January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Venue</a:t>
            </a:r>
            <a:r>
              <a:rPr lang="en-US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KD101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C00000"/>
                </a:solidFill>
              </a:rPr>
              <a:t>RM101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6C31"/>
                </a:solidFill>
              </a:rPr>
              <a:t>Agenda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Revising fundamentals of probability theory from perspective of this course.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why to study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94922060"/>
              </p:ext>
            </p:extLst>
          </p:nvPr>
        </p:nvGraphicFramePr>
        <p:xfrm>
          <a:off x="1524000" y="1676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3194447"/>
            <a:ext cx="17778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……….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Deterministic </a:t>
            </a:r>
            <a:r>
              <a:rPr lang="en-US" sz="1600" b="1" dirty="0" err="1" smtClean="0">
                <a:solidFill>
                  <a:schemeClr val="bg1"/>
                </a:solidFill>
              </a:rPr>
              <a:t>algo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71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 1 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C00000"/>
                </a:solidFill>
              </a:rPr>
              <a:t>Approximate </a:t>
            </a:r>
            <a:r>
              <a:rPr lang="en-US" sz="3200" dirty="0" smtClean="0">
                <a:solidFill>
                  <a:srgbClr val="C00000"/>
                </a:solidFill>
              </a:rPr>
              <a:t>median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Approximate median</a:t>
            </a: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Definition: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an array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 smtClean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numbers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an element whose rank is in the range [(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l-G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,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 smtClean="0"/>
                  <a:t>: </a:t>
                </a:r>
              </a:p>
              <a:p>
                <a:r>
                  <a:rPr lang="en-US" sz="2000" i="1" dirty="0" smtClean="0"/>
                  <a:t>“Median of Medians” </a:t>
                </a:r>
                <a:r>
                  <a:rPr lang="en-US" sz="2000" dirty="0" smtClean="0"/>
                  <a:t>algorithm for finding exact median</a:t>
                </a:r>
                <a:r>
                  <a:rPr lang="en-US" sz="2000" i="1" dirty="0" smtClean="0"/>
                  <a:t> </a:t>
                </a:r>
              </a:p>
              <a:p>
                <a:r>
                  <a:rPr lang="en-US" sz="2000" b="1" dirty="0" smtClean="0"/>
                  <a:t>Running time: 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 smtClean="0"/>
              </a:p>
              <a:p>
                <a:r>
                  <a:rPr lang="en-US" sz="2000" u="sng" dirty="0" smtClean="0"/>
                  <a:t>No faster deterministic algorithm possible</a:t>
                </a:r>
                <a:r>
                  <a:rPr lang="en-US" sz="2000" dirty="0" smtClean="0"/>
                  <a:t> for approximate median !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A simple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randomized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Algorithm :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Line Callout 2 1"/>
          <p:cNvSpPr/>
          <p:nvPr/>
        </p:nvSpPr>
        <p:spPr>
          <a:xfrm>
            <a:off x="4648200" y="5026152"/>
            <a:ext cx="4114800" cy="612648"/>
          </a:xfrm>
          <a:prstGeom prst="borderCallout2">
            <a:avLst>
              <a:gd name="adj1" fmla="val 66074"/>
              <a:gd name="adj2" fmla="val 764"/>
              <a:gd name="adj3" fmla="val 67895"/>
              <a:gd name="adj4" fmla="val -16271"/>
              <a:gd name="adj5" fmla="val -24012"/>
              <a:gd name="adj6" fmla="val -4577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r>
              <a:rPr lang="en-US" dirty="0" smtClean="0">
                <a:solidFill>
                  <a:schemeClr val="tx1"/>
                </a:solidFill>
              </a:rPr>
              <a:t>: give </a:t>
            </a:r>
            <a:r>
              <a:rPr lang="en-US" dirty="0">
                <a:solidFill>
                  <a:schemeClr val="tx1"/>
                </a:solidFill>
              </a:rPr>
              <a:t>a short </a:t>
            </a:r>
            <a:r>
              <a:rPr lang="en-US" dirty="0" smtClean="0">
                <a:solidFill>
                  <a:schemeClr val="tx1"/>
                </a:solidFill>
              </a:rPr>
              <a:t>proof.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81500" y="190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4352925" y="5105400"/>
                <a:ext cx="4495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(log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loglog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25" y="5105400"/>
                <a:ext cx="44958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A simple probability exercise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 smtClean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1600" dirty="0" smtClean="0"/>
                  <a:t>HEADS</a:t>
                </a:r>
                <a:r>
                  <a:rPr lang="en-US" sz="2000" dirty="0" smtClean="0"/>
                  <a:t>]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¼ </a:t>
                </a:r>
              </a:p>
              <a:p>
                <a:pPr marL="0" indent="0" algn="just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:r>
                  <a:rPr lang="en-US" sz="1600" dirty="0" smtClean="0"/>
                  <a:t>TAILS</a:t>
                </a:r>
                <a:r>
                  <a:rPr lang="en-US" sz="2000" dirty="0"/>
                  <a:t>] =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¾</a:t>
                </a:r>
                <a:endParaRPr lang="en-US" sz="2000" dirty="0" smtClean="0"/>
              </a:p>
              <a:p>
                <a:pPr marL="0" indent="0" algn="just">
                  <a:buNone/>
                </a:pPr>
                <a:r>
                  <a:rPr lang="en-US" sz="2000" dirty="0" smtClean="0"/>
                  <a:t>The coin is tossed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times. </a:t>
                </a:r>
              </a:p>
              <a:p>
                <a:pPr marL="0" indent="0" algn="just">
                  <a:buNone/>
                </a:pPr>
                <a:r>
                  <a:rPr lang="en-US" sz="2000" dirty="0" smtClean="0"/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[</a:t>
                </a:r>
                <a:r>
                  <a:rPr lang="en-US" sz="2000" b="1" dirty="0" err="1" smtClean="0"/>
                  <a:t>Stirling</a:t>
                </a:r>
                <a:r>
                  <a:rPr lang="en-US" sz="2000" dirty="0" err="1" smtClean="0"/>
                  <a:t>’s</a:t>
                </a:r>
                <a:r>
                  <a:rPr lang="en-US" sz="2000" dirty="0" smtClean="0"/>
                  <a:t> approximation for Factorial: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! ≈</m:t>
                    </m:r>
                  </m:oMath>
                </a14:m>
                <a:r>
                  <a:rPr lang="en-US" sz="2000" dirty="0" smtClean="0"/>
                  <a:t>               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 smtClean="0"/>
                  <a:t>        ]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66800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287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105400" y="36576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probability that we get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HEADS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6576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1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P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robability of getting 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r>
                  <a:rPr lang="en-US" sz="2800" b="1" dirty="0" smtClean="0">
                    <a:solidFill>
                      <a:srgbClr val="002060"/>
                    </a:solidFill>
                  </a:rPr>
                  <a:t>“at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b="1" dirty="0"/>
                  <a:t>HEADS</a:t>
                </a:r>
                <a:r>
                  <a:rPr lang="en-US" sz="2800" dirty="0"/>
                  <a:t>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tosses”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Probability of getting at least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 smtClean="0"/>
                  <a:t>heads: 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1" i="0" smtClean="0">
                            <a:latin typeface="Cambria Math"/>
                          </a:rPr>
                          <m:t>𝐏𝐫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[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HEADS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appear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tosses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173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blipFill rotWithShape="1">
                <a:blip r:embed="rId4"/>
                <a:stretch>
                  <a:fillRect t="-496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5/2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so …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blipFill rotWithShape="1">
                <a:blip r:embed="rId5"/>
                <a:stretch>
                  <a:fillRect t="-40909" b="-76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Inverse exponential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5400" y="16002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8" grpId="0" animBg="1"/>
      <p:bldP spid="5" grpId="0" animBg="1"/>
      <p:bldP spid="5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Half of the elements are good candidates to be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 smtClean="0">
                    <a:sym typeface="Wingdings" pitchFamily="2" charset="2"/>
                  </a:rPr>
                  <a:t>If we pick an element randomly uniformly,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for the array with probability at least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 smtClean="0">
                    <a:solidFill>
                      <a:srgbClr val="0070C0"/>
                    </a:solidFill>
                  </a:rPr>
                  <a:t>.</a:t>
                </a: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 b="-7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3505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2590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2602468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2195511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2590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Elements of </a:t>
            </a:r>
            <a:r>
              <a:rPr lang="en-US" sz="1600" b="1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0" y="1752600"/>
            <a:ext cx="2667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Key Idea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4102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loud Callout 40"/>
              <p:cNvSpPr/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to boost the success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Ribbon 28"/>
          <p:cNvSpPr/>
          <p:nvPr/>
        </p:nvSpPr>
        <p:spPr>
          <a:xfrm>
            <a:off x="5534025" y="5864352"/>
            <a:ext cx="3533775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Pick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a few elements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return their median.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55" grpId="0" animBg="1"/>
      <p:bldP spid="27" grpId="0" animBg="1"/>
      <p:bldP spid="28" grpId="0" animBg="1"/>
      <p:bldP spid="4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2315</Words>
  <Application>Microsoft Office PowerPoint</Application>
  <PresentationFormat>On-screen Show (4:3)</PresentationFormat>
  <Paragraphs>532</Paragraphs>
  <Slides>39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Randomized Algorithms CS648 </vt:lpstr>
      <vt:lpstr>          Deterministic Algorithm</vt:lpstr>
      <vt:lpstr>          Deterministic Algorithm</vt:lpstr>
      <vt:lpstr>Still why to study  Randomized Algorithms ?</vt:lpstr>
      <vt:lpstr>Example 1 : Approximate median </vt:lpstr>
      <vt:lpstr>Approximate median</vt:lpstr>
      <vt:lpstr>A simple probability exercise </vt:lpstr>
      <vt:lpstr>Probability of getting  “at least k/2 HEADS in k tosses” </vt:lpstr>
      <vt:lpstr>½ - Approximate median A Randomized Algorithm</vt:lpstr>
      <vt:lpstr>½ - Approximate median A Randomized Algorithm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PowerPoint Presentation</vt:lpstr>
      <vt:lpstr>Example 2 :  randomized Quick Sort </vt:lpstr>
      <vt:lpstr>PowerPoint Presentation</vt:lpstr>
      <vt:lpstr>QuickSort(S) When the input S is stored in an array A</vt:lpstr>
      <vt:lpstr>Quick sort versus Merge Sort </vt:lpstr>
      <vt:lpstr>What makes Quick sort popular ?</vt:lpstr>
      <vt:lpstr>PowerPoint Presentation</vt:lpstr>
      <vt:lpstr>Randomized QuickSort(S) When the input S is stored in an array A</vt:lpstr>
      <vt:lpstr>The analysis of Randomized Quick sort</vt:lpstr>
      <vt:lpstr>What makes Randomized Algorithms so popular ? </vt:lpstr>
      <vt:lpstr>Types of Randomized Algorithms</vt:lpstr>
      <vt:lpstr>                  MotivatiNG Examples for                randomized Algorithms </vt:lpstr>
      <vt:lpstr>Example 3: Smallest Enclosing circle</vt:lpstr>
      <vt:lpstr>Example 4: minimum Cut</vt:lpstr>
      <vt:lpstr>Example 5: Primality Testing</vt:lpstr>
      <vt:lpstr>Course Structure</vt:lpstr>
      <vt:lpstr>Prerequisites for the course</vt:lpstr>
      <vt:lpstr>Prerequisites</vt:lpstr>
      <vt:lpstr>Each class</vt:lpstr>
      <vt:lpstr>Marks Breakup</vt:lpstr>
      <vt:lpstr>Contact Details</vt:lpstr>
      <vt:lpstr>Fun with probability</vt:lpstr>
      <vt:lpstr>Noodle problem</vt:lpstr>
      <vt:lpstr>Extra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436</cp:revision>
  <dcterms:created xsi:type="dcterms:W3CDTF">2011-12-03T04:13:03Z</dcterms:created>
  <dcterms:modified xsi:type="dcterms:W3CDTF">2017-01-05T08:24:13Z</dcterms:modified>
</cp:coreProperties>
</file>