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7" r:id="rId3"/>
    <p:sldId id="354" r:id="rId4"/>
    <p:sldId id="414" r:id="rId5"/>
    <p:sldId id="356" r:id="rId6"/>
    <p:sldId id="364" r:id="rId7"/>
    <p:sldId id="365" r:id="rId8"/>
    <p:sldId id="415" r:id="rId9"/>
    <p:sldId id="343" r:id="rId10"/>
    <p:sldId id="362" r:id="rId11"/>
    <p:sldId id="368" r:id="rId12"/>
    <p:sldId id="369" r:id="rId13"/>
    <p:sldId id="371" r:id="rId14"/>
    <p:sldId id="370" r:id="rId15"/>
    <p:sldId id="417" r:id="rId16"/>
    <p:sldId id="357" r:id="rId17"/>
    <p:sldId id="392" r:id="rId18"/>
    <p:sldId id="393" r:id="rId19"/>
    <p:sldId id="396" r:id="rId20"/>
    <p:sldId id="397" r:id="rId21"/>
    <p:sldId id="398" r:id="rId22"/>
    <p:sldId id="399" r:id="rId23"/>
    <p:sldId id="400" r:id="rId24"/>
    <p:sldId id="402" r:id="rId25"/>
    <p:sldId id="403" r:id="rId26"/>
    <p:sldId id="40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94" d="100"/>
          <a:sy n="94" d="100"/>
        </p:scale>
        <p:origin x="-99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30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5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40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10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Hashing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simplest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Hashing works so well in practice because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is usually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us give a theoretical reasoning for this fact.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Down Ribbon 74"/>
              <p:cNvSpPr/>
              <p:nvPr/>
            </p:nvSpPr>
            <p:spPr>
              <a:xfrm>
                <a:off x="685800" y="4333125"/>
                <a:ext cx="3581400" cy="92467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take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Down Ribbon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3125"/>
                <a:ext cx="3581400" cy="92467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971800" y="4876800"/>
                <a:ext cx="8394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876800"/>
                <a:ext cx="8394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9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Down Ribbon 76"/>
              <p:cNvSpPr/>
              <p:nvPr/>
            </p:nvSpPr>
            <p:spPr>
              <a:xfrm>
                <a:off x="457200" y="5552325"/>
                <a:ext cx="3581400" cy="92467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many possible values can collide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Down Ribbon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2325"/>
                <a:ext cx="3581400" cy="92467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3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selected </a:t>
                </a:r>
                <a:r>
                  <a:rPr lang="en-US" sz="1800" u="sng" dirty="0" smtClean="0"/>
                  <a:t>randomly uniformly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What </a:t>
                </a:r>
                <a:r>
                  <a:rPr lang="en-US" sz="1800" dirty="0"/>
                  <a:t>is expected number of </a:t>
                </a:r>
                <a:r>
                  <a:rPr lang="en-US" sz="1800" dirty="0" smtClean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colliding with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 =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Expected number of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colliding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876800"/>
              </a:xfrm>
              <a:blipFill rotWithShape="1">
                <a:blip r:embed="rId2"/>
                <a:stretch>
                  <a:fillRect l="-1508" t="-625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5334000" y="3200400"/>
            <a:ext cx="3581400" cy="2286000"/>
            <a:chOff x="5334000" y="3200400"/>
            <a:chExt cx="3581400" cy="228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Values which may collide with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 under the hash function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𝐦𝐨𝐝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3352800"/>
                  <a:ext cx="1828800" cy="1905000"/>
                </a:xfrm>
                <a:prstGeom prst="round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5334000" y="3200400"/>
              <a:ext cx="1752600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86400" y="4076700"/>
              <a:ext cx="16002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86400" y="4533900"/>
              <a:ext cx="1600200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5334000" y="4857750"/>
              <a:ext cx="1752600" cy="628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/>
                  <a:t>works so well </a:t>
                </a:r>
                <a:r>
                  <a:rPr lang="en-US" sz="2000" dirty="0" smtClean="0"/>
                  <a:t>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the expected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  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   It is easy to fool this hash function such that it achieves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) search time.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(do it as a simple exercise).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This makes us think: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/>
                  <a:t>“How can we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search time for a given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.”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2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to achieve </a:t>
            </a:r>
            <a:r>
              <a:rPr lang="en-US" dirty="0" smtClean="0">
                <a:solidFill>
                  <a:srgbClr val="7030A0"/>
                </a:solidFill>
              </a:rPr>
              <a:t>worst case </a:t>
            </a:r>
            <a:r>
              <a:rPr lang="en-US" dirty="0" smtClean="0"/>
              <a:t>O(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) 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Key idea to achieve </a:t>
            </a:r>
            <a:r>
              <a:rPr lang="en-US" sz="2800" b="1" u="sng" dirty="0" smtClean="0"/>
              <a:t>worst case </a:t>
            </a:r>
            <a:r>
              <a:rPr lang="en-US" sz="2800" b="1" dirty="0" smtClean="0"/>
              <a:t>O(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/>
              <a:t>) search  time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promising direction: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out </a:t>
                </a:r>
                <a:r>
                  <a:rPr lang="en-US" sz="2000" u="sng" dirty="0" smtClean="0"/>
                  <a:t>a family of hash functions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/>
                  <a:t>H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such that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For any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, many of them are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good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Select a function randomly from </a:t>
                </a:r>
                <a:r>
                  <a:rPr lang="en-US" sz="2000" b="1" i="1" dirty="0" smtClean="0"/>
                  <a:t>H </a:t>
                </a:r>
                <a:r>
                  <a:rPr lang="en-US" sz="2000" dirty="0" smtClean="0"/>
                  <a:t>and try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928" b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 hash function which is good for </a:t>
                </a:r>
                <a:r>
                  <a:rPr lang="en-US" u="sng" dirty="0" smtClean="0"/>
                  <a:t>every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1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94" y="2514601"/>
            <a:ext cx="1261874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good hash function for a  </a:t>
                </a:r>
                <a:r>
                  <a:rPr lang="en-US" u="sng" dirty="0" smtClean="0"/>
                  <a:t>given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78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89114" y="5257800"/>
            <a:ext cx="269248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495800" y="5102352"/>
            <a:ext cx="4419600" cy="841248"/>
            <a:chOff x="4419600" y="3273552"/>
            <a:chExt cx="4419600" cy="841248"/>
          </a:xfrm>
        </p:grpSpPr>
        <p:sp>
          <p:nvSpPr>
            <p:cNvPr id="12" name="Rounded Rectangle 11"/>
            <p:cNvSpPr/>
            <p:nvPr/>
          </p:nvSpPr>
          <p:spPr>
            <a:xfrm>
              <a:off x="4419600" y="3581400"/>
              <a:ext cx="6858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ne Callout 2 12"/>
            <p:cNvSpPr/>
            <p:nvPr/>
          </p:nvSpPr>
          <p:spPr>
            <a:xfrm>
              <a:off x="5638800" y="3273552"/>
              <a:ext cx="3200400" cy="841248"/>
            </a:xfrm>
            <a:prstGeom prst="borderCallout2">
              <a:avLst>
                <a:gd name="adj1" fmla="val 50579"/>
                <a:gd name="adj2" fmla="val -340"/>
                <a:gd name="adj3" fmla="val 70471"/>
                <a:gd name="adj4" fmla="val 0"/>
                <a:gd name="adj5" fmla="val 69625"/>
                <a:gd name="adj6" fmla="val -168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The notion of goodness is captured formally by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Universal hash family </a:t>
              </a:r>
              <a:r>
                <a:rPr lang="en-US" sz="1600" dirty="0" smtClean="0">
                  <a:solidFill>
                    <a:schemeClr val="tx1"/>
                  </a:solidFill>
                </a:rPr>
                <a:t>in the following slide.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3"/>
              <p:cNvSpPr/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Of course, no single hash function is good for every possible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But </a:t>
                </a:r>
                <a:r>
                  <a:rPr lang="en-US" sz="1600" dirty="0">
                    <a:solidFill>
                      <a:schemeClr val="tx1"/>
                    </a:solidFill>
                  </a:rPr>
                  <a:t>we may strive for a hash function which is good for a </a:t>
                </a:r>
                <a:r>
                  <a:rPr lang="en-US" sz="1600" u="sng" dirty="0">
                    <a:solidFill>
                      <a:schemeClr val="tx1"/>
                    </a:solidFill>
                  </a:rPr>
                  <a:t>given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/>
              </a:p>
            </p:txBody>
          </p:sp>
        </mc:Choice>
        <mc:Fallback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3511"/>
                <a:ext cx="8610600" cy="993649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10" grpId="0" animBg="1"/>
      <p:bldP spid="4" grpId="0" animBg="1"/>
      <p:bldP spid="4" grpId="1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Universal Hash Family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 smtClean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Does </a:t>
                </a:r>
                <a:r>
                  <a:rPr lang="en-US" sz="1800" dirty="0"/>
                  <a:t>there exist a </a:t>
                </a:r>
                <a:r>
                  <a:rPr lang="en-US" sz="1800" dirty="0" smtClean="0"/>
                  <a:t>Universal </a:t>
                </a:r>
                <a:r>
                  <a:rPr lang="en-US" sz="1800" dirty="0"/>
                  <a:t>hash family </a:t>
                </a:r>
                <a:r>
                  <a:rPr lang="en-US" sz="1800" dirty="0" smtClean="0"/>
                  <a:t>whose hash functions have a compact encoding?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Yes and it is very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 too </a:t>
                </a:r>
                <a:r>
                  <a:rPr lang="en-US" sz="1800" dirty="0" smtClean="0">
                    <a:sym typeface="Wingdings" pitchFamily="2" charset="2"/>
                  </a:rPr>
                  <a:t>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                   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 rotWithShape="1">
                <a:blip r:embed="rId2"/>
                <a:stretch>
                  <a:fillRect l="-779" t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Static Hashing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800" dirty="0" smtClean="0"/>
              <a:t>worst Case </a:t>
            </a:r>
            <a:r>
              <a:rPr lang="en-US" sz="2800" dirty="0" smtClean="0">
                <a:solidFill>
                  <a:srgbClr val="0070C0"/>
                </a:solidFill>
              </a:rPr>
              <a:t>O(1) </a:t>
            </a:r>
            <a:r>
              <a:rPr lang="en-US" sz="2800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3681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Michael </a:t>
            </a:r>
            <a:r>
              <a:rPr lang="en-US" b="1" dirty="0" err="1">
                <a:solidFill>
                  <a:srgbClr val="C00000"/>
                </a:solidFill>
              </a:rPr>
              <a:t>F</a:t>
            </a:r>
            <a:r>
              <a:rPr lang="en-US" dirty="0" err="1">
                <a:solidFill>
                  <a:schemeClr val="tx1"/>
                </a:solidFill>
              </a:rPr>
              <a:t>redman</a:t>
            </a:r>
            <a:r>
              <a:rPr lang="en-US" dirty="0">
                <a:solidFill>
                  <a:schemeClr val="tx1"/>
                </a:solidFill>
              </a:rPr>
              <a:t>, Janos </a:t>
            </a:r>
            <a:r>
              <a:rPr lang="en-US" b="1" dirty="0" err="1">
                <a:solidFill>
                  <a:srgbClr val="C00000"/>
                </a:solidFill>
              </a:rPr>
              <a:t>K</a:t>
            </a:r>
            <a:r>
              <a:rPr lang="en-US" dirty="0" err="1">
                <a:solidFill>
                  <a:schemeClr val="tx1"/>
                </a:solidFill>
              </a:rPr>
              <a:t>omlos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Endre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zemeredy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toring </a:t>
            </a:r>
            <a:r>
              <a:rPr lang="en-US" i="1" dirty="0">
                <a:solidFill>
                  <a:schemeClr val="tx1"/>
                </a:solidFill>
              </a:rPr>
              <a:t>a Sparse Table with </a:t>
            </a:r>
            <a:r>
              <a:rPr lang="en-US" b="1" i="1" dirty="0">
                <a:solidFill>
                  <a:schemeClr val="tx1"/>
                </a:solidFill>
              </a:rPr>
              <a:t>O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rgbClr val="0070C0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) Worst Case Access Time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Journal </a:t>
            </a:r>
            <a:r>
              <a:rPr lang="en-US" dirty="0">
                <a:solidFill>
                  <a:schemeClr val="tx1"/>
                </a:solidFill>
              </a:rPr>
              <a:t>of the ACM (Volume 31, Issue 3),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1984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Journey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One Milestone  </a:t>
                </a:r>
                <a:endParaRPr lang="en-US" sz="2400" dirty="0" smtClean="0"/>
              </a:p>
              <a:p>
                <a:r>
                  <a:rPr lang="en-US" sz="2000" dirty="0" smtClean="0"/>
                  <a:t>A perfect hash function using hash table of size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352800" y="25146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0386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</a:t>
                </a:r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 rotWithShape="1">
                <a:blip r:embed="rId3"/>
                <a:stretch>
                  <a:fillRect l="-1440" t="-594" r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 rotWithShape="1">
                <a:blip r:embed="rId5"/>
                <a:stretch>
                  <a:fillRect r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3622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 animBg="1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number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to achieve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</a:t>
                </a:r>
                <a:r>
                  <a:rPr lang="en-US" sz="1800" dirty="0" smtClean="0"/>
                  <a:t>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to </a:t>
                </a:r>
                <a:r>
                  <a:rPr lang="en-US" sz="1800" dirty="0"/>
                  <a:t>achieve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?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3429000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number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 smtClean="0"/>
                  <a:t> </a:t>
                </a:r>
                <a:r>
                  <a:rPr lang="en-US" sz="1800" dirty="0"/>
                  <a:t>W</a:t>
                </a:r>
                <a:r>
                  <a:rPr lang="en-US" sz="1800" dirty="0" smtClean="0"/>
                  <a:t>hat is the probability of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“No collision”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 smtClean="0"/>
                  <a:t>(No collision </a:t>
                </a:r>
                <a:r>
                  <a:rPr lang="en-US" sz="1800" b="1" dirty="0" smtClean="0"/>
                  <a:t>) = 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 </m:t>
                    </m:r>
                  </m:oMath>
                </a14:m>
                <a:r>
                  <a:rPr lang="en-US" sz="1800" b="1" dirty="0" smtClean="0"/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 b="-8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4876800" y="5638800"/>
            <a:ext cx="3276600" cy="762000"/>
          </a:xfrm>
          <a:prstGeom prst="borderCallout2">
            <a:avLst>
              <a:gd name="adj1" fmla="val 48956"/>
              <a:gd name="adj2" fmla="val -1190"/>
              <a:gd name="adj3" fmla="val 50733"/>
              <a:gd name="adj4" fmla="val -19048"/>
              <a:gd name="adj5" fmla="val -28879"/>
              <a:gd name="adj6" fmla="val -500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Markov’s Inequality to bound it.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</a:t>
                </a:r>
                <a:r>
                  <a:rPr lang="en-US" b="1" dirty="0"/>
                  <a:t> “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86" t="-983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 smtClean="0"/>
                  <a:t>using </a:t>
                </a:r>
                <a:r>
                  <a:rPr lang="en-US" sz="3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</a:t>
                </a:r>
                <a:r>
                  <a:rPr lang="en-US" sz="3600" b="1" dirty="0" smtClean="0"/>
                  <a:t>space</a:t>
                </a:r>
                <a:br>
                  <a:rPr lang="en-US" sz="3600" b="1" dirty="0" smtClean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</a:t>
                </a:r>
                <a:r>
                  <a:rPr lang="en-US" sz="1800" b="1" dirty="0" smtClean="0"/>
                  <a:t>Family.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, there will be </a:t>
                </a:r>
                <a:r>
                  <a:rPr lang="en-US" sz="1800" b="1" dirty="0" smtClean="0"/>
                  <a:t>no</a:t>
                </a:r>
                <a:r>
                  <a:rPr lang="en-US" sz="1800" dirty="0" smtClean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for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 smtClean="0">
                    <a:solidFill>
                      <a:srgbClr val="00B050"/>
                    </a:solidFill>
                  </a:rPr>
                  <a:t> </a:t>
                </a:r>
                <a:endParaRPr lang="en-US" sz="2400" b="1" i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/>
                  <a:t>the number of </a:t>
                </a:r>
                <a:r>
                  <a:rPr lang="en-US" sz="1800" b="1" dirty="0" smtClean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 smtClean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 expected       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 smtClean="0"/>
                  <a:t>      time.</a:t>
                </a:r>
                <a:endParaRPr lang="en-US" sz="18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Corollary: </a:t>
                </a:r>
                <a:r>
                  <a:rPr lang="en-US" sz="1800" dirty="0" smtClean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space and worst case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 rotWithShape="1">
                <a:blip r:embed="rId4"/>
                <a:stretch>
                  <a:fillRect l="-7759" t="-6452" r="-1551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Hashing with </a:t>
            </a:r>
            <a:r>
              <a:rPr lang="en-US" u="sng" dirty="0" smtClean="0">
                <a:solidFill>
                  <a:srgbClr val="7030A0"/>
                </a:solidFill>
              </a:rPr>
              <a:t>Optimal space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rgbClr val="7030A0"/>
                </a:solidFill>
              </a:rPr>
              <a:t> Worst case O(1) </a:t>
            </a:r>
            <a:r>
              <a:rPr lang="en-US" dirty="0" smtClean="0"/>
              <a:t>search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</a:t>
            </a:r>
            <a:r>
              <a:rPr lang="en-US" sz="3600" b="1" dirty="0" smtClean="0">
                <a:solidFill>
                  <a:srgbClr val="7030A0"/>
                </a:solidFill>
              </a:rPr>
              <a:t>ptimal </a:t>
            </a:r>
            <a:r>
              <a:rPr lang="en-US" sz="3600" b="1" dirty="0" smtClean="0"/>
              <a:t>space hashing with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worst case O(1) </a:t>
            </a:r>
            <a:r>
              <a:rPr lang="en-US" sz="3600" b="1" dirty="0" smtClean="0"/>
              <a:t>search time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smtClean="0"/>
                  <a:t>no. </a:t>
                </a:r>
                <a:r>
                  <a:rPr lang="en-US" sz="1800" dirty="0"/>
                  <a:t>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  </m:t>
                    </m:r>
                    <m:r>
                      <a:rPr lang="en-US" sz="1600" b="1">
                        <a:latin typeface="Cambria Math"/>
                      </a:rPr>
                      <m:t>𝐄</m:t>
                    </m:r>
                    <m:r>
                      <a:rPr lang="en-US" sz="1600" b="1" i="1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>
                        <a:latin typeface="Cambria Math"/>
                      </a:rPr>
                      <m:t>]=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 smtClean="0"/>
                  <a:t>]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47800"/>
                <a:ext cx="4038600" cy="5029200"/>
              </a:xfrm>
              <a:blipFill rotWithShape="1">
                <a:blip r:embed="rId2"/>
                <a:stretch>
                  <a:fillRect l="-1207" t="-606" r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1"/>
              <p:cNvSpPr/>
              <p:nvPr/>
            </p:nvSpPr>
            <p:spPr>
              <a:xfrm>
                <a:off x="3352800" y="4495800"/>
                <a:ext cx="27432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Max. possible number of collisions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Line Callout 1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495800"/>
                <a:ext cx="2743200" cy="762000"/>
              </a:xfrm>
              <a:prstGeom prst="borderCallout1">
                <a:avLst>
                  <a:gd name="adj1" fmla="val 50259"/>
                  <a:gd name="adj2" fmla="val -185"/>
                  <a:gd name="adj3" fmla="val -129623"/>
                  <a:gd name="adj4" fmla="val -50555"/>
                </a:avLst>
              </a:prstGeom>
              <a:blipFill rotWithShape="1">
                <a:blip r:embed="rId3"/>
                <a:stretch>
                  <a:fillRect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1371600" y="4419600"/>
            <a:ext cx="533400" cy="533400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Hashing </a:t>
                </a:r>
                <a:r>
                  <a:rPr lang="en-US" sz="3200" b="1" dirty="0" smtClean="0"/>
                  <a:t>with O(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 smtClean="0"/>
                  <a:t>) space and 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O(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3200" b="1" dirty="0" smtClean="0"/>
                  <a:t>) worst case search 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We have completed almost 90% of our journey.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 achieve the goal of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b="1" dirty="0" smtClean="0"/>
                  <a:t>space</a:t>
                </a:r>
                <a:r>
                  <a:rPr lang="en-US" sz="2000" dirty="0" smtClean="0"/>
                  <a:t> and worst case </a:t>
                </a:r>
                <a:r>
                  <a:rPr lang="en-US" sz="2000" b="1" dirty="0" smtClean="0"/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 smtClean="0"/>
                  <a:t> search time</a:t>
                </a:r>
                <a:r>
                  <a:rPr lang="en-US" sz="2000" dirty="0" smtClean="0"/>
                  <a:t>, here is the sketch (the details will be given in the beginning of the next class)</a:t>
                </a:r>
              </a:p>
              <a:p>
                <a:r>
                  <a:rPr lang="en-US" sz="2000" dirty="0" smtClean="0"/>
                  <a:t>Use the same hashing scheme as used in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Algorithm1</a:t>
                </a:r>
                <a:r>
                  <a:rPr lang="en-US" sz="2000" dirty="0" smtClean="0"/>
                  <a:t> except that use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.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dirty="0" smtClean="0"/>
                  <a:t>Of course, there will be collisions. Use </a:t>
                </a:r>
                <a:r>
                  <a:rPr lang="en-US" sz="2000" u="sng" dirty="0" smtClean="0"/>
                  <a:t>an additional level of hash tables </a:t>
                </a:r>
                <a:r>
                  <a:rPr lang="en-US" sz="2000" dirty="0" smtClean="0"/>
                  <a:t>to take care of collisions.</a:t>
                </a: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 the next class: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We shall complete our algorithm for hashing with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) space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/>
                </a:r>
                <a:br>
                  <a:rPr lang="en-US" sz="2000" b="1" dirty="0"/>
                </a:br>
                <a:r>
                  <a:rPr lang="en-US" sz="2000" b="1" dirty="0"/>
                  <a:t>O(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 worst case search </a:t>
                </a:r>
                <a:r>
                  <a:rPr lang="en-US" sz="2000" b="1" dirty="0" smtClean="0"/>
                  <a:t>time</a:t>
                </a:r>
              </a:p>
              <a:p>
                <a:r>
                  <a:rPr lang="en-US" sz="2000" dirty="0" smtClean="0"/>
                  <a:t>We shall present a very natural way to design </a:t>
                </a:r>
                <a:r>
                  <a:rPr lang="en-US" sz="2000" smtClean="0"/>
                  <a:t>various </a:t>
                </a:r>
                <a:r>
                  <a:rPr lang="en-US" sz="2000" b="1" smtClean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</a:t>
                </a:r>
                <a:r>
                  <a:rPr lang="en-US" sz="2000" b="1" dirty="0" smtClean="0"/>
                  <a:t>Families. </a:t>
                </a:r>
                <a:endParaRPr lang="en-US" sz="2000" b="1" dirty="0"/>
              </a:p>
              <a:p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1333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32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Problem Definition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 smtClean="0"/>
                  <a:t> called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 smtClean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Maintain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“</a:t>
                </a:r>
                <a:r>
                  <a:rPr lang="en-US" sz="2000" i="1" dirty="0" smtClean="0"/>
                  <a:t>Does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?”     for </a:t>
                </a:r>
                <a:r>
                  <a:rPr lang="en-US" sz="2000" u="sng" dirty="0" smtClean="0"/>
                  <a:t>any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524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352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Solutions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with</a:t>
            </a:r>
            <a:r>
              <a:rPr lang="en-US" sz="2400" b="1" dirty="0" smtClean="0">
                <a:solidFill>
                  <a:srgbClr val="002060"/>
                </a:solidFill>
              </a:rPr>
              <a:t> worst case </a:t>
            </a:r>
            <a:r>
              <a:rPr lang="en-US" sz="2400" dirty="0" smtClean="0">
                <a:solidFill>
                  <a:srgbClr val="002060"/>
                </a:solidFill>
              </a:rPr>
              <a:t>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Practical solution with </a:t>
            </a:r>
            <a:r>
              <a:rPr lang="en-US" sz="2400" b="1" dirty="0">
                <a:solidFill>
                  <a:srgbClr val="002060"/>
                </a:solidFill>
              </a:rPr>
              <a:t>no worst case guarantees</a:t>
            </a:r>
          </a:p>
          <a:p>
            <a:pPr marL="0" indent="0" algn="ctr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Static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Dynamic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 smtClean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Dynamic</a:t>
                          </a:r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4762" r="-2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4762" r="-1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104762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4762" r="-2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4762" r="-1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204762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4762" r="-2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4762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4478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3622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0480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0480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0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733800" y="4648200"/>
            <a:ext cx="4038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5334000"/>
            <a:ext cx="947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Hash</a:t>
                </a:r>
                <a:r>
                  <a:rPr lang="en-US" sz="2000" b="1" dirty="0" smtClean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Hash </a:t>
                </a:r>
                <a:r>
                  <a:rPr lang="en-US" sz="2000" b="1" dirty="0" smtClean="0"/>
                  <a:t>function</a:t>
                </a: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Answering </a:t>
                </a:r>
                <a:r>
                  <a:rPr lang="en-US" sz="2000" dirty="0" smtClean="0"/>
                  <a:t>a Query: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computable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time.</a:t>
                </a:r>
                <a:r>
                  <a:rPr lang="en-US" sz="2000" b="1" dirty="0" smtClean="0"/>
                  <a:t> </a:t>
                </a:r>
              </a:p>
              <a:p>
                <a:r>
                  <a:rPr lang="en-US" sz="2000" dirty="0" smtClean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 smtClean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2000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?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48000" y="5257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0800" y="2370266"/>
            <a:ext cx="1905000" cy="3184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9" grpId="0"/>
      <p:bldP spid="55" grpId="0" animBg="1"/>
      <p:bldP spid="71" grpId="0" animBg="1"/>
      <p:bldP spid="72" grpId="0" animBg="1"/>
      <p:bldP spid="15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Collision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Definition:</a:t>
                </a:r>
                <a:r>
                  <a:rPr lang="en-US" sz="1800" dirty="0" smtClean="0"/>
                  <a:t> Two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are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said to collide under hash function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Worst case time </a:t>
                </a:r>
                <a:r>
                  <a:rPr lang="en-US" sz="1800" dirty="0" smtClean="0"/>
                  <a:t> for searching an item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No.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colliding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Discouraging</a:t>
                </a:r>
                <a:r>
                  <a:rPr lang="en-US" sz="1800" b="1" dirty="0" smtClean="0"/>
                  <a:t> fact: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 hash function can be found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which is good for </a:t>
                </a:r>
                <a:r>
                  <a:rPr lang="en-US" sz="1800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elements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are mapped to a single index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 rotWithShape="1">
                <a:blip r:embed="rId2"/>
                <a:stretch>
                  <a:fillRect l="-12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3276600" cy="3504188"/>
            <a:chOff x="4876800" y="1981200"/>
            <a:chExt cx="3276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2362200" cy="2895600"/>
              <a:chOff x="3733800" y="3352800"/>
              <a:chExt cx="2362200" cy="2895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43400" y="3352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105400" y="3352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791200" y="46482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791200" y="6019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endCxn id="7" idx="1"/>
              </p:cNvCxnSpPr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31" idx="1"/>
              </p:cNvCxnSpPr>
              <p:nvPr/>
            </p:nvCxnSpPr>
            <p:spPr>
              <a:xfrm>
                <a:off x="4724400" y="34671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410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48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410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1676400" y="19050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3657600" y="3848100"/>
            <a:ext cx="609600" cy="6916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8400" y="32004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47" grpId="0" animBg="1"/>
      <p:bldP spid="2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Collision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4038600" cy="3504188"/>
            <a:chOff x="4876800" y="1981200"/>
            <a:chExt cx="4038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3124200" cy="2895600"/>
              <a:chOff x="3733800" y="3352800"/>
              <a:chExt cx="3124200" cy="2895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434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6553200" y="4648200"/>
                <a:ext cx="304800" cy="228600"/>
                <a:chOff x="5715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715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5715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4267200" y="6019800"/>
                <a:ext cx="304800" cy="228600"/>
                <a:chOff x="3429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3429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429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1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257800" y="4800600"/>
                <a:ext cx="1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 smtClean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 smtClean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Straight Connector 46"/>
          <p:cNvCxnSpPr/>
          <p:nvPr/>
        </p:nvCxnSpPr>
        <p:spPr>
          <a:xfrm flipH="1">
            <a:off x="6400800" y="2438400"/>
            <a:ext cx="3048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01000" y="3733800"/>
            <a:ext cx="3810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420100" y="3886200"/>
            <a:ext cx="1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72400" y="3886200"/>
            <a:ext cx="1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410450" y="3669268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3669268"/>
                <a:ext cx="434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6324600" y="4038600"/>
            <a:ext cx="2190750" cy="674132"/>
            <a:chOff x="6324600" y="4038600"/>
            <a:chExt cx="2190750" cy="674132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266051" y="3097149"/>
              <a:ext cx="307848" cy="219075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86600" y="4343400"/>
                  <a:ext cx="686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4343400"/>
                  <a:ext cx="68634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160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31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 smtClean="0"/>
              <a:t>History of </a:t>
            </a:r>
            <a:r>
              <a:rPr lang="en-US" sz="4000" b="1" dirty="0" smtClean="0">
                <a:solidFill>
                  <a:srgbClr val="7030A0"/>
                </a:solidFill>
              </a:rPr>
              <a:t>Hashing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A very </a:t>
                </a:r>
                <a:r>
                  <a:rPr lang="en-US" sz="2000" b="1" dirty="0" smtClean="0"/>
                  <a:t>popular</a:t>
                </a:r>
                <a:r>
                  <a:rPr lang="en-US" sz="2000" dirty="0" smtClean="0"/>
                  <a:t> heuristic since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1950</a:t>
                </a:r>
                <a:r>
                  <a:rPr lang="en-US" sz="2000" dirty="0" smtClean="0"/>
                  <a:t>’s</a:t>
                </a:r>
              </a:p>
              <a:p>
                <a:r>
                  <a:rPr lang="en-US" sz="2000" dirty="0" smtClean="0"/>
                  <a:t>Achieves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search time in </a:t>
                </a:r>
                <a:r>
                  <a:rPr lang="en-US" sz="2000" u="sng" dirty="0" smtClean="0"/>
                  <a:t>practice</a:t>
                </a:r>
              </a:p>
              <a:p>
                <a:r>
                  <a:rPr lang="en-US" sz="2000" dirty="0" smtClean="0"/>
                  <a:t>Worst case guarantee on search time: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Can we have a hashing ensuring 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2000" dirty="0" smtClean="0"/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</a:t>
                </a:r>
                <a:r>
                  <a:rPr lang="en-US" sz="2000" u="sng" dirty="0" smtClean="0"/>
                  <a:t>worst case</a:t>
                </a:r>
                <a:r>
                  <a:rPr lang="en-US" sz="2000" dirty="0" smtClean="0"/>
                  <a:t> guarantee on </a:t>
                </a:r>
                <a:r>
                  <a:rPr lang="en-US" sz="2000" b="1" dirty="0" smtClean="0"/>
                  <a:t>search time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space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/>
                  <a:t>Expected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preprocessing time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The following result gave an answer in affirmative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Michael </a:t>
                </a:r>
                <a:r>
                  <a:rPr lang="en-US" sz="2000" dirty="0" err="1" smtClean="0"/>
                  <a:t>Fredman</a:t>
                </a:r>
                <a:r>
                  <a:rPr lang="en-US" sz="2000" dirty="0" smtClean="0"/>
                  <a:t>, Janos </a:t>
                </a:r>
                <a:r>
                  <a:rPr lang="en-US" sz="2000" dirty="0" err="1" smtClean="0"/>
                  <a:t>Komlos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Endre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Szemeredy</a:t>
                </a:r>
                <a:r>
                  <a:rPr lang="en-US" sz="2000" dirty="0" smtClean="0"/>
                  <a:t>. S</a:t>
                </a:r>
                <a:r>
                  <a:rPr lang="en-US" sz="2000" i="1" dirty="0" smtClean="0"/>
                  <a:t>toring </a:t>
                </a:r>
                <a:r>
                  <a:rPr lang="en-US" sz="2000" i="1" dirty="0"/>
                  <a:t>a Sparse Table with O(1) Worst Case Access Time</a:t>
                </a:r>
                <a:r>
                  <a:rPr lang="en-US" sz="2000" dirty="0"/>
                  <a:t>. Journal of the ACM (Volume 31, Issue 3</a:t>
                </a:r>
                <a:r>
                  <a:rPr lang="en-US" sz="2000" dirty="0" smtClean="0"/>
                  <a:t>),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1984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00600" y="22860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9718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" grpId="0" uiExpand="1" animBg="1"/>
      <p:bldP spid="7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does hashing work </a:t>
            </a:r>
            <a:r>
              <a:rPr lang="en-US" dirty="0" smtClean="0">
                <a:solidFill>
                  <a:srgbClr val="7030A0"/>
                </a:solidFill>
              </a:rPr>
              <a:t>so well </a:t>
            </a:r>
            <a:r>
              <a:rPr lang="en-US" dirty="0" smtClean="0"/>
              <a:t>in Practice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1917</Words>
  <Application>Microsoft Office PowerPoint</Application>
  <PresentationFormat>On-screen Show (4:3)</PresentationFormat>
  <Paragraphs>320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Randomized Algorithms CS648 </vt:lpstr>
      <vt:lpstr>Hashing</vt:lpstr>
      <vt:lpstr>Problem Definition</vt:lpstr>
      <vt:lpstr>Solutions </vt:lpstr>
      <vt:lpstr>Hashing</vt:lpstr>
      <vt:lpstr>Collision</vt:lpstr>
      <vt:lpstr>Collision</vt:lpstr>
      <vt:lpstr> History of Hashing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How to achieve worst case O(1) search time</vt:lpstr>
      <vt:lpstr>Key idea to achieve worst case O(1) search  time</vt:lpstr>
      <vt:lpstr>Universal Hash Family</vt:lpstr>
      <vt:lpstr>Universal Hash Family</vt:lpstr>
      <vt:lpstr>Static Hashing  worst Case O(1) search time</vt:lpstr>
      <vt:lpstr>The Journey</vt:lpstr>
      <vt:lpstr>Perfect hashing using O(s^2) space </vt:lpstr>
      <vt:lpstr>Perfect hashing using O(s^2) space </vt:lpstr>
      <vt:lpstr>Perfect hashing using O(s^2) space </vt:lpstr>
      <vt:lpstr>Perfect hashing using O(s^2) space </vt:lpstr>
      <vt:lpstr>Hashing with Optimal space And Worst case O(1) search time</vt:lpstr>
      <vt:lpstr>Optimal space hashing with  worst case O(1) search time</vt:lpstr>
      <vt:lpstr>Hashing with O(s) space and  O(1) worst case search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202</cp:revision>
  <dcterms:created xsi:type="dcterms:W3CDTF">2013-08-23T04:10:57Z</dcterms:created>
  <dcterms:modified xsi:type="dcterms:W3CDTF">2017-02-09T09:59:20Z</dcterms:modified>
</cp:coreProperties>
</file>