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72" r:id="rId3"/>
    <p:sldId id="430" r:id="rId4"/>
    <p:sldId id="431" r:id="rId5"/>
    <p:sldId id="399" r:id="rId6"/>
    <p:sldId id="428" r:id="rId7"/>
    <p:sldId id="407" r:id="rId8"/>
    <p:sldId id="408" r:id="rId9"/>
    <p:sldId id="400" r:id="rId10"/>
    <p:sldId id="433" r:id="rId11"/>
    <p:sldId id="404" r:id="rId12"/>
    <p:sldId id="374" r:id="rId13"/>
    <p:sldId id="373" r:id="rId14"/>
    <p:sldId id="383" r:id="rId15"/>
    <p:sldId id="379" r:id="rId16"/>
    <p:sldId id="380" r:id="rId17"/>
    <p:sldId id="381" r:id="rId18"/>
    <p:sldId id="382" r:id="rId19"/>
    <p:sldId id="409" r:id="rId20"/>
    <p:sldId id="412" r:id="rId21"/>
    <p:sldId id="414" r:id="rId22"/>
    <p:sldId id="415" r:id="rId23"/>
    <p:sldId id="416" r:id="rId24"/>
    <p:sldId id="417" r:id="rId25"/>
    <p:sldId id="418" r:id="rId26"/>
    <p:sldId id="419" r:id="rId27"/>
    <p:sldId id="434" r:id="rId28"/>
    <p:sldId id="421" r:id="rId29"/>
    <p:sldId id="422" r:id="rId30"/>
    <p:sldId id="423" r:id="rId31"/>
    <p:sldId id="424" r:id="rId32"/>
    <p:sldId id="425" r:id="rId33"/>
    <p:sldId id="42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94" d="100"/>
          <a:sy n="94" d="100"/>
        </p:scale>
        <p:origin x="-2124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7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7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0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9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4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3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3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3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4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FCEB3-2602-4D06-B9B8-58950834D6AD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2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1.png"/><Relationship Id="rId4" Type="http://schemas.openxmlformats.org/officeDocument/2006/relationships/image" Target="../media/image1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0.png"/><Relationship Id="rId5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0.png"/><Relationship Id="rId5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0.png"/><Relationship Id="rId5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1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8.png"/><Relationship Id="rId4" Type="http://schemas.openxmlformats.org/officeDocument/2006/relationships/image" Target="../media/image26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40.png"/><Relationship Id="rId7" Type="http://schemas.openxmlformats.org/officeDocument/2006/relationships/image" Target="../media/image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495800"/>
            <a:ext cx="7086600" cy="1828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11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Hashing -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8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Perfect hashing </a:t>
                </a:r>
                <a:r>
                  <a:rPr lang="en-US" sz="3600" b="1" dirty="0" smtClean="0"/>
                  <a:t>using </a:t>
                </a:r>
                <a:r>
                  <a:rPr lang="en-US" sz="3600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600" b="1" dirty="0"/>
                  <a:t>) </a:t>
                </a:r>
                <a:r>
                  <a:rPr lang="en-US" sz="3600" b="1" dirty="0" smtClean="0"/>
                  <a:t>space</a:t>
                </a:r>
                <a:br>
                  <a:rPr lang="en-US" sz="3600" b="1" dirty="0" smtClean="0"/>
                </a:b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60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6200" y="1112837"/>
                <a:ext cx="3810000" cy="5135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 be any set of size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 a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Universal </a:t>
                </a:r>
                <a:r>
                  <a:rPr lang="en-US" sz="1800" b="1" dirty="0"/>
                  <a:t>Hash Family</a:t>
                </a:r>
                <a:r>
                  <a:rPr lang="en-US" sz="1800" b="1" dirty="0" smtClean="0"/>
                  <a:t>.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</a:t>
                </a:r>
                <a:r>
                  <a:rPr lang="en-US" sz="1800" dirty="0" smtClean="0"/>
                  <a:t>no. </a:t>
                </a:r>
                <a:r>
                  <a:rPr lang="en-US" sz="1800" dirty="0"/>
                  <a:t>of 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1800" dirty="0"/>
                  <a:t>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b="1" dirty="0"/>
                  <a:t>  </a:t>
                </a:r>
                <a:r>
                  <a:rPr lang="en-US" sz="1800" dirty="0"/>
                  <a:t>What is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r>
                      <a:rPr lang="en-US" sz="1800">
                        <a:latin typeface="Cambria Math"/>
                      </a:rPr>
                      <m:t>[</m:t>
                    </m:r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] </m:t>
                    </m:r>
                  </m:oMath>
                </a14:m>
                <a:r>
                  <a:rPr lang="en-US" sz="1800" dirty="0"/>
                  <a:t>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200" y="1112837"/>
                <a:ext cx="3810000" cy="5135563"/>
              </a:xfrm>
              <a:blipFill rotWithShape="1">
                <a:blip r:embed="rId3"/>
                <a:stretch>
                  <a:fillRect l="-1440" t="-594" r="-2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114800" y="1066800"/>
                <a:ext cx="4572000" cy="5486400"/>
              </a:xfrm>
              <a:ln>
                <a:solidFill>
                  <a:schemeClr val="accent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For </a:t>
                </a:r>
                <a:r>
                  <a:rPr lang="en-US" sz="2000" dirty="0"/>
                  <a:t>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, define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18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/>
                        </a:rPr>
                        <m:t>         </m:t>
                      </m:r>
                      <m:r>
                        <a:rPr lang="en-US" sz="1800" b="1" i="1">
                          <a:latin typeface="Cambria Math"/>
                        </a:rPr>
                        <m:t>𝑿</m:t>
                      </m:r>
                      <m:r>
                        <a:rPr lang="en-US" sz="1800" b="1" i="1">
                          <a:latin typeface="Cambria Math"/>
                        </a:rPr>
                        <m:t>=  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&lt;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>
                              <a:latin typeface="Cambria Math"/>
                            </a:rPr>
                            <m:t>𝐚𝐧𝐝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>
                          <a:latin typeface="Cambria Math"/>
                        </a:rPr>
                        <m:t>         </m:t>
                      </m:r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sz="1800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&lt;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>
                              <a:latin typeface="Cambria Math"/>
                            </a:rPr>
                            <m:t>𝐚𝐧𝐝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sz="1800" b="1">
                              <a:latin typeface="Cambria Math"/>
                            </a:rPr>
                            <m:t>𝐄</m:t>
                          </m:r>
                          <m:r>
                            <a:rPr lang="en-US" sz="1800" b="1"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dirty="0">
                          <a:latin typeface="Cambria Math"/>
                        </a:rPr>
                        <m:t>    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&lt;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>
                              <a:latin typeface="Cambria Math"/>
                            </a:rPr>
                            <m:t>𝐚𝐧𝐝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sz="1800" b="1">
                              <a:latin typeface="Cambria Math"/>
                            </a:rPr>
                            <m:t>𝐏</m:t>
                          </m:r>
                          <m:r>
                            <a:rPr lang="en-US" sz="1800" b="1"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sz="1800" b="1" i="1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1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dirty="0">
                          <a:latin typeface="Cambria Math"/>
                        </a:rPr>
                        <m:t>                   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&lt;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>
                              <a:latin typeface="Cambria Math"/>
                            </a:rPr>
                            <m:t>𝐚𝐧𝐝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num>
                            <m:den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8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/>
                        </a:rPr>
                        <m:t>                  =</m:t>
                      </m:r>
                      <m:f>
                        <m:f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</m:num>
                        <m:den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14800" y="1066800"/>
                <a:ext cx="4572000" cy="5486400"/>
              </a:xfrm>
              <a:blipFill rotWithShape="1">
                <a:blip r:embed="rId4"/>
                <a:stretch>
                  <a:fillRect l="-1197" t="-44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12158" y="1676400"/>
                <a:ext cx="2965042" cy="5865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𝒉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𝒉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158" y="1676400"/>
                <a:ext cx="2965042" cy="586571"/>
              </a:xfrm>
              <a:prstGeom prst="rect">
                <a:avLst/>
              </a:prstGeom>
              <a:blipFill rotWithShape="1">
                <a:blip r:embed="rId5"/>
                <a:stretch>
                  <a:fillRect r="-2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438400" y="236220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3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 animBg="1"/>
      <p:bldP spid="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Perfect hashing </a:t>
                </a:r>
                <a:r>
                  <a:rPr lang="en-US" sz="3600" b="1" dirty="0" smtClean="0"/>
                  <a:t>using </a:t>
                </a:r>
                <a:r>
                  <a:rPr lang="en-US" sz="3600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600" b="1" dirty="0"/>
                  <a:t>) </a:t>
                </a:r>
                <a:r>
                  <a:rPr lang="en-US" sz="3600" b="1" dirty="0" smtClean="0"/>
                  <a:t>space</a:t>
                </a:r>
                <a:br>
                  <a:rPr lang="en-US" sz="3600" b="1" dirty="0" smtClean="0"/>
                </a:b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60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Universal </a:t>
                </a:r>
                <a:r>
                  <a:rPr lang="en-US" sz="1800" b="1" dirty="0"/>
                  <a:t>Hash </a:t>
                </a:r>
                <a:r>
                  <a:rPr lang="en-US" sz="1800" b="1" dirty="0" smtClean="0"/>
                  <a:t>Family.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Lemma2: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 smtClean="0"/>
                  <a:t>, there will be </a:t>
                </a:r>
                <a:r>
                  <a:rPr lang="en-US" sz="1800" b="1" dirty="0" smtClean="0"/>
                  <a:t>no</a:t>
                </a:r>
                <a:r>
                  <a:rPr lang="en-US" sz="1800" dirty="0" smtClean="0"/>
                  <a:t> collision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 algn="ctr">
                  <a:buNone/>
                </a:pPr>
                <a:r>
                  <a:rPr lang="en-US" sz="2400" b="1" dirty="0" smtClean="0">
                    <a:solidFill>
                      <a:srgbClr val="00B050"/>
                    </a:solidFill>
                  </a:rPr>
                  <a:t>Algorithm1: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Perfect hashing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for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400" b="1" i="1" dirty="0" smtClean="0">
                    <a:solidFill>
                      <a:srgbClr val="00B050"/>
                    </a:solidFill>
                  </a:rPr>
                  <a:t> </a:t>
                </a:r>
                <a:endParaRPr lang="en-US" sz="2400" b="1" i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Repeat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b="1" dirty="0" smtClean="0"/>
                  <a:t>Pick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 smtClean="0"/>
                  <a:t>;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 smtClean="0">
                    <a:sym typeface="Wingdings" pitchFamily="2" charset="2"/>
                  </a:rPr>
                  <a:t> </a:t>
                </a:r>
                <a:r>
                  <a:rPr lang="en-US" sz="1800" dirty="0" smtClean="0"/>
                  <a:t>the number of </a:t>
                </a:r>
                <a:r>
                  <a:rPr lang="en-US" sz="1800" b="1" dirty="0" smtClean="0"/>
                  <a:t>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b="1" dirty="0" smtClean="0"/>
                  <a:t> under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</m:oMath>
                </a14:m>
                <a:r>
                  <a:rPr lang="en-US" sz="1800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Until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b="1" dirty="0" smtClean="0"/>
                  <a:t>.</a:t>
                </a:r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Theorem: </a:t>
                </a:r>
                <a:r>
                  <a:rPr lang="en-US" sz="1800" dirty="0" smtClean="0"/>
                  <a:t>A perfect hash function can be computed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in expected        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?</a:t>
                </a:r>
                <a:r>
                  <a:rPr lang="en-US" sz="1800" dirty="0" smtClean="0"/>
                  <a:t>      time.</a:t>
                </a:r>
                <a:endParaRPr lang="en-US" sz="18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Corollary: </a:t>
                </a:r>
                <a:r>
                  <a:rPr lang="en-US" sz="1800" dirty="0" smtClean="0"/>
                  <a:t>A hash table occupying </a:t>
                </a:r>
                <a:r>
                  <a:rPr lang="en-US" sz="1800" b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space and worst case </a:t>
                </a:r>
                <a:r>
                  <a:rPr lang="en-US" sz="1800" b="1" dirty="0" smtClean="0"/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) search time. 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3"/>
          <p:cNvSpPr/>
          <p:nvPr/>
        </p:nvSpPr>
        <p:spPr>
          <a:xfrm>
            <a:off x="3048000" y="5149596"/>
            <a:ext cx="1524000" cy="4892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86600" y="4729848"/>
                <a:ext cx="707181" cy="37555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4729848"/>
                <a:ext cx="707181" cy="375552"/>
              </a:xfrm>
              <a:prstGeom prst="rect">
                <a:avLst/>
              </a:prstGeom>
              <a:blipFill rotWithShape="1">
                <a:blip r:embed="rId4"/>
                <a:stretch>
                  <a:fillRect l="-7759" t="-6452" r="-15517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28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1981200"/>
            <a:ext cx="7772400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Hashing with </a:t>
            </a:r>
            <a:r>
              <a:rPr lang="en-US" u="sng" dirty="0" smtClean="0">
                <a:solidFill>
                  <a:srgbClr val="7030A0"/>
                </a:solidFill>
              </a:rPr>
              <a:t>Optimal space</a:t>
            </a:r>
            <a:r>
              <a:rPr lang="en-US" dirty="0" smtClean="0"/>
              <a:t> And</a:t>
            </a:r>
            <a:r>
              <a:rPr lang="en-US" dirty="0" smtClean="0">
                <a:solidFill>
                  <a:srgbClr val="7030A0"/>
                </a:solidFill>
              </a:rPr>
              <a:t> Worst case O(1) </a:t>
            </a:r>
            <a:r>
              <a:rPr lang="en-US" dirty="0" smtClean="0"/>
              <a:t>search time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</a:t>
            </a:r>
            <a:r>
              <a:rPr lang="en-US" sz="3600" b="1" dirty="0" smtClean="0">
                <a:solidFill>
                  <a:srgbClr val="7030A0"/>
                </a:solidFill>
              </a:rPr>
              <a:t>ptimal </a:t>
            </a:r>
            <a:r>
              <a:rPr lang="en-US" sz="3600" b="1" dirty="0" smtClean="0"/>
              <a:t>space hashing with </a:t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7030A0"/>
                </a:solidFill>
              </a:rPr>
              <a:t>worst case O(1) </a:t>
            </a:r>
            <a:r>
              <a:rPr lang="en-US" sz="3600" b="1" dirty="0" smtClean="0"/>
              <a:t>search time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Universal </a:t>
                </a:r>
                <a:r>
                  <a:rPr lang="en-US" sz="1800" b="1" dirty="0"/>
                  <a:t>Hash Family.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</a:t>
                </a:r>
                <a:r>
                  <a:rPr lang="en-US" sz="1800" dirty="0" smtClean="0"/>
                  <a:t>no. </a:t>
                </a:r>
                <a:r>
                  <a:rPr lang="en-US" sz="1800" dirty="0"/>
                  <a:t>of 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?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Lemma1:</a:t>
                </a:r>
                <a14:m>
                  <m:oMath xmlns:m="http://schemas.openxmlformats.org/officeDocument/2006/math">
                    <m:r>
                      <a:rPr lang="en-US" sz="1600" b="1">
                        <a:latin typeface="Cambria Math"/>
                      </a:rPr>
                      <m:t>  </m:t>
                    </m:r>
                    <m:r>
                      <a:rPr lang="en-US" sz="1600" b="1">
                        <a:latin typeface="Cambria Math"/>
                      </a:rPr>
                      <m:t>𝐄</m:t>
                    </m:r>
                    <m:r>
                      <a:rPr lang="en-US" sz="1600" b="1" i="1">
                        <a:latin typeface="Cambria Math"/>
                      </a:rPr>
                      <m:t>[</m:t>
                    </m:r>
                    <m:r>
                      <a:rPr lang="en-US" sz="1600" b="1" i="1">
                        <a:latin typeface="Cambria Math"/>
                      </a:rPr>
                      <m:t>𝑿</m:t>
                    </m:r>
                    <m:r>
                      <a:rPr lang="en-US" sz="1600" b="1" i="1">
                        <a:latin typeface="Cambria Math"/>
                      </a:rPr>
                      <m:t>]=</m:t>
                    </m:r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 smtClean="0"/>
                  <a:t>What is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r>
                      <a:rPr lang="en-US" sz="1800" b="1" i="1">
                        <a:latin typeface="Cambria Math"/>
                      </a:rPr>
                      <m:t>[</m:t>
                    </m:r>
                    <m:r>
                      <a:rPr lang="en-US" sz="1800" b="1" i="1"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 smtClean="0"/>
                  <a:t>] when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=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.</a:t>
                </a:r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029200"/>
              </a:xfrm>
              <a:blipFill rotWithShape="1">
                <a:blip r:embed="rId2"/>
                <a:stretch>
                  <a:fillRect l="-1207" t="-606" r="-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Line Callout 1 1"/>
              <p:cNvSpPr/>
              <p:nvPr/>
            </p:nvSpPr>
            <p:spPr>
              <a:xfrm>
                <a:off x="3352800" y="4495800"/>
                <a:ext cx="2743200" cy="762000"/>
              </a:xfrm>
              <a:prstGeom prst="borderCallout1">
                <a:avLst>
                  <a:gd name="adj1" fmla="val 50259"/>
                  <a:gd name="adj2" fmla="val -185"/>
                  <a:gd name="adj3" fmla="val -129623"/>
                  <a:gd name="adj4" fmla="val -5055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Max. possible number of collisions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.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Line Callout 1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495800"/>
                <a:ext cx="2743200" cy="762000"/>
              </a:xfrm>
              <a:prstGeom prst="borderCallout1">
                <a:avLst>
                  <a:gd name="adj1" fmla="val 50259"/>
                  <a:gd name="adj2" fmla="val -185"/>
                  <a:gd name="adj3" fmla="val -129623"/>
                  <a:gd name="adj4" fmla="val -50555"/>
                </a:avLst>
              </a:prstGeom>
              <a:blipFill rotWithShape="1">
                <a:blip r:embed="rId3"/>
                <a:stretch>
                  <a:fillRect b="-2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miley Face 5"/>
          <p:cNvSpPr/>
          <p:nvPr/>
        </p:nvSpPr>
        <p:spPr>
          <a:xfrm>
            <a:off x="1371600" y="4419600"/>
            <a:ext cx="533400" cy="533400"/>
          </a:xfrm>
          <a:prstGeom prst="smileyFac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0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</a:t>
            </a:r>
            <a:r>
              <a:rPr lang="en-US" sz="3600" b="1" dirty="0" smtClean="0">
                <a:solidFill>
                  <a:srgbClr val="7030A0"/>
                </a:solidFill>
              </a:rPr>
              <a:t>ptimal </a:t>
            </a:r>
            <a:r>
              <a:rPr lang="en-US" sz="3600" b="1" dirty="0" smtClean="0"/>
              <a:t>space hashing with </a:t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7030A0"/>
                </a:solidFill>
              </a:rPr>
              <a:t>worst case O(1) </a:t>
            </a:r>
            <a:r>
              <a:rPr lang="en-US" sz="3600" b="1" dirty="0" smtClean="0"/>
              <a:t>search time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Universal </a:t>
                </a:r>
                <a:r>
                  <a:rPr lang="en-US" sz="1800" b="1" dirty="0"/>
                  <a:t>Hash Family.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</a:t>
                </a:r>
                <a:r>
                  <a:rPr lang="en-US" sz="1800" dirty="0" smtClean="0"/>
                  <a:t>no. </a:t>
                </a:r>
                <a:r>
                  <a:rPr lang="en-US" sz="1800" dirty="0"/>
                  <a:t>of 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?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Lemma1:</a:t>
                </a:r>
                <a14:m>
                  <m:oMath xmlns:m="http://schemas.openxmlformats.org/officeDocument/2006/math">
                    <m:r>
                      <a:rPr lang="en-US" sz="1600" b="1">
                        <a:latin typeface="Cambria Math"/>
                      </a:rPr>
                      <m:t>  </m:t>
                    </m:r>
                    <m:r>
                      <a:rPr lang="en-US" sz="1600" b="1">
                        <a:latin typeface="Cambria Math"/>
                      </a:rPr>
                      <m:t>𝐄</m:t>
                    </m:r>
                    <m:r>
                      <a:rPr lang="en-US" sz="1600" b="1" i="1">
                        <a:latin typeface="Cambria Math"/>
                      </a:rPr>
                      <m:t>[</m:t>
                    </m:r>
                    <m:r>
                      <a:rPr lang="en-US" sz="1600" b="1" i="1">
                        <a:latin typeface="Cambria Math"/>
                      </a:rPr>
                      <m:t>𝑿</m:t>
                    </m:r>
                    <m:r>
                      <a:rPr lang="en-US" sz="1600" b="1" i="1">
                        <a:latin typeface="Cambria Math"/>
                      </a:rPr>
                      <m:t>]=</m:t>
                    </m:r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dirty="0" smtClean="0"/>
                  <a:t> when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𝑐𝑠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B050"/>
                    </a:solidFill>
                  </a:rPr>
                  <a:t>Algorithm:</a:t>
                </a:r>
              </a:p>
              <a:p>
                <a:pPr marL="0" indent="0">
                  <a:buNone/>
                </a:pPr>
                <a:r>
                  <a:rPr lang="en-US" sz="1800" dirty="0"/>
                  <a:t>Fix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𝑐𝑠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Repeat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Pick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 </a:t>
                </a:r>
                <a:r>
                  <a:rPr lang="en-US" sz="1800" dirty="0" smtClean="0"/>
                  <a:t>no. </a:t>
                </a:r>
                <a:r>
                  <a:rPr lang="en-US" sz="1800" dirty="0"/>
                  <a:t>of </a:t>
                </a:r>
                <a:r>
                  <a:rPr lang="en-US" sz="1800" b="1" dirty="0"/>
                  <a:t>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b="1" dirty="0"/>
                  <a:t> under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</m:oMath>
                </a14:m>
                <a:r>
                  <a:rPr lang="en-US" sz="1800" dirty="0" smtClean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Until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smtClean="0"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 smtClean="0"/>
                  <a:t>Build the hash table; </a:t>
                </a:r>
                <a:r>
                  <a:rPr lang="en-US" sz="1400" b="1" dirty="0" smtClean="0">
                    <a:solidFill>
                      <a:srgbClr val="7030A0"/>
                    </a:solidFill>
                  </a:rPr>
                  <a:t>//primary hash table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029200"/>
              </a:xfrm>
              <a:blipFill rotWithShape="1">
                <a:blip r:embed="rId2"/>
                <a:stretch>
                  <a:fillRect l="-1207" t="-606" r="-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38" name="Group 137"/>
          <p:cNvGrpSpPr/>
          <p:nvPr/>
        </p:nvGrpSpPr>
        <p:grpSpPr>
          <a:xfrm>
            <a:off x="4876800" y="1981200"/>
            <a:ext cx="4038600" cy="3505200"/>
            <a:chOff x="4876800" y="1981200"/>
            <a:chExt cx="4038600" cy="3505200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562600" y="4572000"/>
              <a:ext cx="457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562600" y="4876800"/>
              <a:ext cx="457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oup 136"/>
            <p:cNvGrpSpPr/>
            <p:nvPr/>
          </p:nvGrpSpPr>
          <p:grpSpPr>
            <a:xfrm>
              <a:off x="4876800" y="1981200"/>
              <a:ext cx="4038600" cy="3505200"/>
              <a:chOff x="4876800" y="1981200"/>
              <a:chExt cx="4038600" cy="35052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562600" y="36576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>
              <a:xfrm>
                <a:off x="4876800" y="1981200"/>
                <a:ext cx="4038600" cy="3505200"/>
                <a:chOff x="4876800" y="1981200"/>
                <a:chExt cx="4038600" cy="3505200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>
                  <a:off x="5562600" y="33528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5" name="Group 134"/>
                <p:cNvGrpSpPr/>
                <p:nvPr/>
              </p:nvGrpSpPr>
              <p:grpSpPr>
                <a:xfrm>
                  <a:off x="4876800" y="1981200"/>
                  <a:ext cx="4038600" cy="3505200"/>
                  <a:chOff x="4876800" y="1981200"/>
                  <a:chExt cx="4038600" cy="3505200"/>
                </a:xfrm>
              </p:grpSpPr>
              <p:sp>
                <p:nvSpPr>
                  <p:cNvPr id="21" name="Rectangle 20"/>
                  <p:cNvSpPr/>
                  <p:nvPr/>
                </p:nvSpPr>
                <p:spPr>
                  <a:xfrm>
                    <a:off x="6248400" y="3722408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6248400" y="52578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6858000" y="52578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7010400" y="37338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6248400" y="28194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7772400" y="37338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8610600" y="52578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9" name="Straight Connector 38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9" name="Straight Arrow Connector 28"/>
                  <p:cNvCxnSpPr/>
                  <p:nvPr/>
                </p:nvCxnSpPr>
                <p:spPr>
                  <a:xfrm>
                    <a:off x="5869850" y="25527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6629400" y="38862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5867400" y="28956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5869850" y="38862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5867400" y="53340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/>
                  <p:cNvCxnSpPr/>
                  <p:nvPr/>
                </p:nvCxnSpPr>
                <p:spPr>
                  <a:xfrm>
                    <a:off x="7391400" y="38862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Arrow Connector 35"/>
                  <p:cNvCxnSpPr/>
                  <p:nvPr/>
                </p:nvCxnSpPr>
                <p:spPr>
                  <a:xfrm>
                    <a:off x="6629400" y="5334000"/>
                    <a:ext cx="2667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/>
                  <p:cNvCxnSpPr/>
                  <p:nvPr/>
                </p:nvCxnSpPr>
                <p:spPr>
                  <a:xfrm>
                    <a:off x="7848600" y="5334000"/>
                    <a:ext cx="2286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4876800" y="2438400"/>
                    <a:ext cx="1143000" cy="3046988"/>
                    <a:chOff x="2895600" y="3352800"/>
                    <a:chExt cx="1143000" cy="3046988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3581400" y="3352800"/>
                      <a:ext cx="457200" cy="3046988"/>
                      <a:chOff x="3581400" y="3352800"/>
                      <a:chExt cx="457200" cy="3046988"/>
                    </a:xfrm>
                  </p:grpSpPr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3581400" y="3352800"/>
                        <a:ext cx="457200" cy="3046988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3" name="Straight Connector 12"/>
                      <p:cNvCxnSpPr/>
                      <p:nvPr/>
                    </p:nvCxnSpPr>
                    <p:spPr>
                      <a:xfrm>
                        <a:off x="3581400" y="36576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Straight Connector 13"/>
                      <p:cNvCxnSpPr/>
                      <p:nvPr/>
                    </p:nvCxnSpPr>
                    <p:spPr>
                      <a:xfrm>
                        <a:off x="3581400" y="39624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" name="Straight Connector 14"/>
                      <p:cNvCxnSpPr/>
                      <p:nvPr/>
                    </p:nvCxnSpPr>
                    <p:spPr>
                      <a:xfrm>
                        <a:off x="3581400" y="60960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Straight Connector 15"/>
                      <p:cNvCxnSpPr/>
                      <p:nvPr/>
                    </p:nvCxnSpPr>
                    <p:spPr>
                      <a:xfrm>
                        <a:off x="3581400" y="51816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Straight Connector 16"/>
                      <p:cNvCxnSpPr/>
                      <p:nvPr/>
                    </p:nvCxnSpPr>
                    <p:spPr>
                      <a:xfrm>
                        <a:off x="3581400" y="48768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" name="TextBox 10"/>
                        <p:cNvSpPr txBox="1"/>
                        <p:nvPr/>
                      </p:nvSpPr>
                      <p:spPr>
                        <a:xfrm>
                          <a:off x="2895600" y="3352800"/>
                          <a:ext cx="685801" cy="304698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</a:rPr>
                            <a:t>       0</a:t>
                          </a:r>
                        </a:p>
                        <a:p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</a:rPr>
                            <a:t>       1</a:t>
                          </a:r>
                        </a:p>
                        <a:p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  <a:p>
                          <a:endParaRPr lang="en-US" dirty="0" smtClean="0">
                            <a:solidFill>
                              <a:srgbClr val="0070C0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  <a:p>
                          <a:endParaRPr lang="en-US" dirty="0" smtClean="0">
                            <a:solidFill>
                              <a:srgbClr val="0070C0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  <a:p>
                          <a:endPara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endParaRPr>
                        </a:p>
                        <a:p>
                          <a:endPara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sz="16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5" name="TextBox 3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895600" y="3352800"/>
                          <a:ext cx="685801" cy="3046988"/>
                        </a:xfrm>
                        <a:prstGeom prst="rect">
                          <a:avLst/>
                        </a:prstGeom>
                        <a:blipFill rotWithShape="1">
                          <a:blip r:embed="rId5"/>
                          <a:stretch>
                            <a:fillRect l="-7080" t="-1000" r="-11504" b="-16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/>
                      <p:cNvSpPr txBox="1"/>
                      <p:nvPr/>
                    </p:nvSpPr>
                    <p:spPr>
                      <a:xfrm>
                        <a:off x="5637964" y="1981200"/>
                        <a:ext cx="38183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>
                                  <a:latin typeface="Cambria Math"/>
                                </a:rPr>
                                <m:t>𝑻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37964" y="1981200"/>
                        <a:ext cx="381836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19048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5867400" y="3124200"/>
                    <a:ext cx="1447800" cy="228600"/>
                    <a:chOff x="5867400" y="3124200"/>
                    <a:chExt cx="1447800" cy="228600"/>
                  </a:xfrm>
                </p:grpSpPr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6248400" y="31242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" name="Straight Arrow Connector 46"/>
                    <p:cNvCxnSpPr/>
                    <p:nvPr/>
                  </p:nvCxnSpPr>
                  <p:spPr>
                    <a:xfrm>
                      <a:off x="5867400" y="32004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3" name="Group 52"/>
                    <p:cNvGrpSpPr/>
                    <p:nvPr/>
                  </p:nvGrpSpPr>
                  <p:grpSpPr>
                    <a:xfrm>
                      <a:off x="6629400" y="3124200"/>
                      <a:ext cx="685800" cy="228600"/>
                      <a:chOff x="6629400" y="2438400"/>
                      <a:chExt cx="685800" cy="228600"/>
                    </a:xfrm>
                  </p:grpSpPr>
                  <p:grpSp>
                    <p:nvGrpSpPr>
                      <p:cNvPr id="54" name="Group 53"/>
                      <p:cNvGrpSpPr/>
                      <p:nvPr/>
                    </p:nvGrpSpPr>
                    <p:grpSpPr>
                      <a:xfrm>
                        <a:off x="7010400" y="2438400"/>
                        <a:ext cx="304800" cy="228600"/>
                        <a:chOff x="4800600" y="3352800"/>
                        <a:chExt cx="304800" cy="228600"/>
                      </a:xfrm>
                    </p:grpSpPr>
                    <p:sp>
                      <p:nvSpPr>
                        <p:cNvPr id="56" name="Rectangle 55"/>
                        <p:cNvSpPr/>
                        <p:nvPr/>
                      </p:nvSpPr>
                      <p:spPr>
                        <a:xfrm>
                          <a:off x="48006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57" name="Straight Connector 56"/>
                        <p:cNvCxnSpPr/>
                        <p:nvPr/>
                      </p:nvCxnSpPr>
                      <p:spPr>
                        <a:xfrm flipH="1">
                          <a:off x="48006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55" name="Straight Arrow Connector 54"/>
                      <p:cNvCxnSpPr/>
                      <p:nvPr/>
                    </p:nvCxnSpPr>
                    <p:spPr>
                      <a:xfrm>
                        <a:off x="6629400" y="25527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5867400" y="4038600"/>
                    <a:ext cx="685800" cy="228600"/>
                    <a:chOff x="6781800" y="2438400"/>
                    <a:chExt cx="685800" cy="228600"/>
                  </a:xfrm>
                </p:grpSpPr>
                <p:grpSp>
                  <p:nvGrpSpPr>
                    <p:cNvPr id="59" name="Group 58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61" name="Rectangle 60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2" name="Straight Connector 61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0" name="Straight Arrow Connector 59"/>
                    <p:cNvCxnSpPr/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3" name="Rectangle 62"/>
                  <p:cNvSpPr/>
                  <p:nvPr/>
                </p:nvSpPr>
                <p:spPr>
                  <a:xfrm>
                    <a:off x="6248400" y="34290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" name="Straight Arrow Connector 63"/>
                  <p:cNvCxnSpPr/>
                  <p:nvPr/>
                </p:nvCxnSpPr>
                <p:spPr>
                  <a:xfrm>
                    <a:off x="5867400" y="35052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5" name="Group 64"/>
                  <p:cNvGrpSpPr/>
                  <p:nvPr/>
                </p:nvGrpSpPr>
                <p:grpSpPr>
                  <a:xfrm>
                    <a:off x="6629400" y="3429000"/>
                    <a:ext cx="685800" cy="228600"/>
                    <a:chOff x="6781800" y="2438400"/>
                    <a:chExt cx="685800" cy="228600"/>
                  </a:xfrm>
                </p:grpSpPr>
                <p:grpSp>
                  <p:nvGrpSpPr>
                    <p:cNvPr id="66" name="Group 65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68" name="Rectangle 67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9" name="Straight Connector 68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7" name="Straight Arrow Connector 66"/>
                    <p:cNvCxnSpPr>
                      <a:endCxn id="68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0" name="Rectangle 69"/>
                  <p:cNvSpPr/>
                  <p:nvPr/>
                </p:nvSpPr>
                <p:spPr>
                  <a:xfrm>
                    <a:off x="7467600" y="52578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2" name="Straight Arrow Connector 71"/>
                  <p:cNvCxnSpPr/>
                  <p:nvPr/>
                </p:nvCxnSpPr>
                <p:spPr>
                  <a:xfrm>
                    <a:off x="7239000" y="5334000"/>
                    <a:ext cx="2667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5867400" y="4648200"/>
                    <a:ext cx="1447800" cy="228600"/>
                    <a:chOff x="6019800" y="3124200"/>
                    <a:chExt cx="1447800" cy="228600"/>
                  </a:xfrm>
                </p:grpSpPr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6400800" y="31242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1" name="Straight Arrow Connector 80"/>
                    <p:cNvCxnSpPr/>
                    <p:nvPr/>
                  </p:nvCxnSpPr>
                  <p:spPr>
                    <a:xfrm>
                      <a:off x="6019800" y="3200400"/>
                      <a:ext cx="3785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2" name="Group 81"/>
                    <p:cNvGrpSpPr/>
                    <p:nvPr/>
                  </p:nvGrpSpPr>
                  <p:grpSpPr>
                    <a:xfrm>
                      <a:off x="6781800" y="3124200"/>
                      <a:ext cx="685800" cy="228600"/>
                      <a:chOff x="6781800" y="2438400"/>
                      <a:chExt cx="685800" cy="228600"/>
                    </a:xfrm>
                  </p:grpSpPr>
                  <p:grpSp>
                    <p:nvGrpSpPr>
                      <p:cNvPr id="83" name="Group 82"/>
                      <p:cNvGrpSpPr/>
                      <p:nvPr/>
                    </p:nvGrpSpPr>
                    <p:grpSpPr>
                      <a:xfrm>
                        <a:off x="7162800" y="24384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85" name="Rectangle 84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86" name="Straight Connector 85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84" name="Straight Arrow Connector 83"/>
                      <p:cNvCxnSpPr>
                        <a:endCxn id="85" idx="1"/>
                      </p:cNvCxnSpPr>
                      <p:nvPr/>
                    </p:nvCxnSpPr>
                    <p:spPr>
                      <a:xfrm>
                        <a:off x="6781800" y="25527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7" name="Group 86"/>
                  <p:cNvGrpSpPr/>
                  <p:nvPr/>
                </p:nvGrpSpPr>
                <p:grpSpPr>
                  <a:xfrm>
                    <a:off x="5867400" y="4343400"/>
                    <a:ext cx="1447800" cy="228600"/>
                    <a:chOff x="6019800" y="3124200"/>
                    <a:chExt cx="1447800" cy="228600"/>
                  </a:xfrm>
                </p:grpSpPr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6400800" y="31242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9" name="Straight Arrow Connector 88"/>
                    <p:cNvCxnSpPr/>
                    <p:nvPr/>
                  </p:nvCxnSpPr>
                  <p:spPr>
                    <a:xfrm>
                      <a:off x="6019800" y="3200400"/>
                      <a:ext cx="3785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0" name="Group 89"/>
                    <p:cNvGrpSpPr/>
                    <p:nvPr/>
                  </p:nvGrpSpPr>
                  <p:grpSpPr>
                    <a:xfrm>
                      <a:off x="6781800" y="3124200"/>
                      <a:ext cx="685800" cy="228600"/>
                      <a:chOff x="6781800" y="2438400"/>
                      <a:chExt cx="685800" cy="228600"/>
                    </a:xfrm>
                  </p:grpSpPr>
                  <p:grpSp>
                    <p:nvGrpSpPr>
                      <p:cNvPr id="91" name="Group 90"/>
                      <p:cNvGrpSpPr/>
                      <p:nvPr/>
                    </p:nvGrpSpPr>
                    <p:grpSpPr>
                      <a:xfrm>
                        <a:off x="7162800" y="24384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93" name="Rectangle 92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94" name="Straight Connector 93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92" name="Straight Arrow Connector 91"/>
                      <p:cNvCxnSpPr>
                        <a:endCxn id="93" idx="1"/>
                      </p:cNvCxnSpPr>
                      <p:nvPr/>
                    </p:nvCxnSpPr>
                    <p:spPr>
                      <a:xfrm>
                        <a:off x="6781800" y="25527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96" name="Rectangle 95"/>
                  <p:cNvSpPr/>
                  <p:nvPr/>
                </p:nvSpPr>
                <p:spPr>
                  <a:xfrm>
                    <a:off x="8077200" y="52578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7" name="Straight Arrow Connector 96"/>
                  <p:cNvCxnSpPr/>
                  <p:nvPr/>
                </p:nvCxnSpPr>
                <p:spPr>
                  <a:xfrm>
                    <a:off x="8458200" y="5334000"/>
                    <a:ext cx="2286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0" name="Group 99"/>
                  <p:cNvGrpSpPr/>
                  <p:nvPr/>
                </p:nvGrpSpPr>
                <p:grpSpPr>
                  <a:xfrm>
                    <a:off x="5867400" y="4953000"/>
                    <a:ext cx="1447800" cy="228600"/>
                    <a:chOff x="6019800" y="3124200"/>
                    <a:chExt cx="1447800" cy="228600"/>
                  </a:xfrm>
                </p:grpSpPr>
                <p:sp>
                  <p:nvSpPr>
                    <p:cNvPr id="101" name="Rectangle 100"/>
                    <p:cNvSpPr/>
                    <p:nvPr/>
                  </p:nvSpPr>
                  <p:spPr>
                    <a:xfrm>
                      <a:off x="6400800" y="31242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2" name="Straight Arrow Connector 101"/>
                    <p:cNvCxnSpPr/>
                    <p:nvPr/>
                  </p:nvCxnSpPr>
                  <p:spPr>
                    <a:xfrm>
                      <a:off x="6019800" y="3200400"/>
                      <a:ext cx="3785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3" name="Group 102"/>
                    <p:cNvGrpSpPr/>
                    <p:nvPr/>
                  </p:nvGrpSpPr>
                  <p:grpSpPr>
                    <a:xfrm>
                      <a:off x="6781800" y="3124200"/>
                      <a:ext cx="685800" cy="228600"/>
                      <a:chOff x="6781800" y="2438400"/>
                      <a:chExt cx="685800" cy="228600"/>
                    </a:xfrm>
                  </p:grpSpPr>
                  <p:grpSp>
                    <p:nvGrpSpPr>
                      <p:cNvPr id="104" name="Group 103"/>
                      <p:cNvGrpSpPr/>
                      <p:nvPr/>
                    </p:nvGrpSpPr>
                    <p:grpSpPr>
                      <a:xfrm>
                        <a:off x="7162800" y="24384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106" name="Rectangle 105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07" name="Straight Connector 106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05" name="Straight Arrow Connector 104"/>
                      <p:cNvCxnSpPr>
                        <a:endCxn id="106" idx="1"/>
                      </p:cNvCxnSpPr>
                      <p:nvPr/>
                    </p:nvCxnSpPr>
                    <p:spPr>
                      <a:xfrm>
                        <a:off x="6781800" y="25527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08" name="Group 107"/>
                  <p:cNvGrpSpPr/>
                  <p:nvPr/>
                </p:nvGrpSpPr>
                <p:grpSpPr>
                  <a:xfrm>
                    <a:off x="7315200" y="2438400"/>
                    <a:ext cx="1219200" cy="228600"/>
                    <a:chOff x="6019800" y="3124200"/>
                    <a:chExt cx="1219200" cy="228600"/>
                  </a:xfrm>
                </p:grpSpPr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6324600" y="31242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0" name="Straight Arrow Connector 109"/>
                    <p:cNvCxnSpPr/>
                    <p:nvPr/>
                  </p:nvCxnSpPr>
                  <p:spPr>
                    <a:xfrm>
                      <a:off x="6019800" y="3200400"/>
                      <a:ext cx="3048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1" name="Group 110"/>
                    <p:cNvGrpSpPr/>
                    <p:nvPr/>
                  </p:nvGrpSpPr>
                  <p:grpSpPr>
                    <a:xfrm>
                      <a:off x="6705600" y="3124200"/>
                      <a:ext cx="533400" cy="228600"/>
                      <a:chOff x="6705600" y="2438400"/>
                      <a:chExt cx="533400" cy="228600"/>
                    </a:xfrm>
                  </p:grpSpPr>
                  <p:grpSp>
                    <p:nvGrpSpPr>
                      <p:cNvPr id="112" name="Group 111"/>
                      <p:cNvGrpSpPr/>
                      <p:nvPr/>
                    </p:nvGrpSpPr>
                    <p:grpSpPr>
                      <a:xfrm>
                        <a:off x="6934200" y="2438400"/>
                        <a:ext cx="304800" cy="228600"/>
                        <a:chOff x="4724400" y="3352800"/>
                        <a:chExt cx="304800" cy="228600"/>
                      </a:xfrm>
                    </p:grpSpPr>
                    <p:sp>
                      <p:nvSpPr>
                        <p:cNvPr id="114" name="Rectangle 113"/>
                        <p:cNvSpPr/>
                        <p:nvPr/>
                      </p:nvSpPr>
                      <p:spPr>
                        <a:xfrm>
                          <a:off x="47244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15" name="Straight Connector 114"/>
                        <p:cNvCxnSpPr/>
                        <p:nvPr/>
                      </p:nvCxnSpPr>
                      <p:spPr>
                        <a:xfrm flipH="1">
                          <a:off x="47244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13" name="Straight Arrow Connector 112"/>
                      <p:cNvCxnSpPr/>
                      <p:nvPr/>
                    </p:nvCxnSpPr>
                    <p:spPr>
                      <a:xfrm>
                        <a:off x="6705600" y="2552700"/>
                        <a:ext cx="1905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19" name="Rectangle 118"/>
                  <p:cNvSpPr/>
                  <p:nvPr/>
                </p:nvSpPr>
                <p:spPr>
                  <a:xfrm>
                    <a:off x="6934200" y="24384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>
                  <a:xfrm>
                    <a:off x="6248400" y="24384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4" name="Straight Arrow Connector 133"/>
                  <p:cNvCxnSpPr/>
                  <p:nvPr/>
                </p:nvCxnSpPr>
                <p:spPr>
                  <a:xfrm>
                    <a:off x="6629400" y="2590800"/>
                    <a:ext cx="3048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116" name="Rectangle 115"/>
          <p:cNvSpPr/>
          <p:nvPr/>
        </p:nvSpPr>
        <p:spPr>
          <a:xfrm>
            <a:off x="2514600" y="4404360"/>
            <a:ext cx="167640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6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</a:t>
            </a:r>
            <a:r>
              <a:rPr lang="en-US" sz="3600" b="1" dirty="0" smtClean="0">
                <a:solidFill>
                  <a:srgbClr val="7030A0"/>
                </a:solidFill>
              </a:rPr>
              <a:t>ptimal </a:t>
            </a:r>
            <a:r>
              <a:rPr lang="en-US" sz="3600" b="1" dirty="0" smtClean="0"/>
              <a:t>space hashing with </a:t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7030A0"/>
                </a:solidFill>
              </a:rPr>
              <a:t>worst case O(1) </a:t>
            </a:r>
            <a:r>
              <a:rPr lang="en-US" sz="3600" b="1" dirty="0" smtClean="0"/>
              <a:t>search time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Universal </a:t>
                </a:r>
                <a:r>
                  <a:rPr lang="en-US" sz="1800" b="1" dirty="0"/>
                  <a:t>Hash Family.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</a:t>
                </a:r>
                <a:r>
                  <a:rPr lang="en-US" sz="1800" dirty="0" smtClean="0"/>
                  <a:t>no. </a:t>
                </a:r>
                <a:r>
                  <a:rPr lang="en-US" sz="1800" dirty="0"/>
                  <a:t>of 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?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Lemma1:</a:t>
                </a:r>
                <a14:m>
                  <m:oMath xmlns:m="http://schemas.openxmlformats.org/officeDocument/2006/math">
                    <m:r>
                      <a:rPr lang="en-US" sz="1600" b="1">
                        <a:latin typeface="Cambria Math"/>
                      </a:rPr>
                      <m:t>  </m:t>
                    </m:r>
                    <m:r>
                      <a:rPr lang="en-US" sz="1600" b="1">
                        <a:latin typeface="Cambria Math"/>
                      </a:rPr>
                      <m:t>𝐄</m:t>
                    </m:r>
                    <m:r>
                      <a:rPr lang="en-US" sz="1600" b="1" i="1">
                        <a:latin typeface="Cambria Math"/>
                      </a:rPr>
                      <m:t>[</m:t>
                    </m:r>
                    <m:r>
                      <a:rPr lang="en-US" sz="1600" b="1" i="1">
                        <a:latin typeface="Cambria Math"/>
                      </a:rPr>
                      <m:t>𝑿</m:t>
                    </m:r>
                    <m:r>
                      <a:rPr lang="en-US" sz="1600" b="1" i="1">
                        <a:latin typeface="Cambria Math"/>
                      </a:rPr>
                      <m:t>]=</m:t>
                    </m:r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dirty="0" smtClean="0"/>
                  <a:t> when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𝑐𝑠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B050"/>
                    </a:solidFill>
                  </a:rPr>
                  <a:t>Algorithm:</a:t>
                </a:r>
              </a:p>
              <a:p>
                <a:pPr marL="0" indent="0">
                  <a:buNone/>
                </a:pPr>
                <a:r>
                  <a:rPr lang="en-US" sz="1800" dirty="0"/>
                  <a:t>Fix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𝑐𝑠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Repeat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Pick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 </a:t>
                </a:r>
                <a:r>
                  <a:rPr lang="en-US" sz="1800" dirty="0" smtClean="0"/>
                  <a:t>no. </a:t>
                </a:r>
                <a:r>
                  <a:rPr lang="en-US" sz="1800" dirty="0"/>
                  <a:t>of </a:t>
                </a:r>
                <a:r>
                  <a:rPr lang="en-US" sz="1800" b="1" dirty="0"/>
                  <a:t>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b="1" dirty="0"/>
                  <a:t> under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</m:oMath>
                </a14:m>
                <a:r>
                  <a:rPr lang="en-US" sz="1800" dirty="0" smtClean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Until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smtClean="0"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 smtClean="0"/>
                  <a:t>Build the hash table; </a:t>
                </a:r>
                <a:r>
                  <a:rPr lang="en-US" sz="1400" b="1" dirty="0" smtClean="0">
                    <a:solidFill>
                      <a:srgbClr val="7030A0"/>
                    </a:solidFill>
                  </a:rPr>
                  <a:t>//primary hash table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029200"/>
              </a:xfrm>
              <a:blipFill rotWithShape="1">
                <a:blip r:embed="rId2"/>
                <a:stretch>
                  <a:fillRect l="-1207" t="-606" r="-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5562600" y="4572000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562600" y="4876800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62600" y="3657600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562600" y="3352800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248400" y="3722408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248400" y="52578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858000" y="52578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010400" y="37338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248400" y="2819400"/>
            <a:ext cx="304800" cy="228600"/>
            <a:chOff x="4953000" y="3352800"/>
            <a:chExt cx="304800" cy="228600"/>
          </a:xfrm>
        </p:grpSpPr>
        <p:sp>
          <p:nvSpPr>
            <p:cNvPr id="42" name="Rectangle 41"/>
            <p:cNvSpPr/>
            <p:nvPr/>
          </p:nvSpPr>
          <p:spPr>
            <a:xfrm>
              <a:off x="4953000" y="3352800"/>
              <a:ext cx="304800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 flipH="1">
              <a:off x="4953000" y="3352800"/>
              <a:ext cx="3048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7772400" y="3733800"/>
            <a:ext cx="304800" cy="228600"/>
            <a:chOff x="4953000" y="3352800"/>
            <a:chExt cx="304800" cy="228600"/>
          </a:xfrm>
        </p:grpSpPr>
        <p:sp>
          <p:nvSpPr>
            <p:cNvPr id="40" name="Rectangle 39"/>
            <p:cNvSpPr/>
            <p:nvPr/>
          </p:nvSpPr>
          <p:spPr>
            <a:xfrm>
              <a:off x="4953000" y="3352800"/>
              <a:ext cx="304800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 flipH="1">
              <a:off x="4953000" y="3352800"/>
              <a:ext cx="3048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610600" y="5257800"/>
            <a:ext cx="304800" cy="228600"/>
            <a:chOff x="4953000" y="3352800"/>
            <a:chExt cx="304800" cy="228600"/>
          </a:xfrm>
        </p:grpSpPr>
        <p:sp>
          <p:nvSpPr>
            <p:cNvPr id="38" name="Rectangle 37"/>
            <p:cNvSpPr/>
            <p:nvPr/>
          </p:nvSpPr>
          <p:spPr>
            <a:xfrm>
              <a:off x="4953000" y="3352800"/>
              <a:ext cx="304800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>
              <a:off x="4953000" y="3352800"/>
              <a:ext cx="3048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/>
          <p:cNvCxnSpPr/>
          <p:nvPr/>
        </p:nvCxnSpPr>
        <p:spPr>
          <a:xfrm>
            <a:off x="6629400" y="38862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867400" y="28956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869850" y="3886200"/>
            <a:ext cx="3785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867400" y="5334000"/>
            <a:ext cx="3785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391400" y="38862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629400" y="5334000"/>
            <a:ext cx="266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848600" y="5334000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876800" y="2438400"/>
            <a:ext cx="1143000" cy="3046988"/>
            <a:chOff x="2895600" y="3352800"/>
            <a:chExt cx="1143000" cy="3046988"/>
          </a:xfrm>
        </p:grpSpPr>
        <p:grpSp>
          <p:nvGrpSpPr>
            <p:cNvPr id="10" name="Group 9"/>
            <p:cNvGrpSpPr/>
            <p:nvPr/>
          </p:nvGrpSpPr>
          <p:grpSpPr>
            <a:xfrm>
              <a:off x="3581400" y="3352800"/>
              <a:ext cx="457200" cy="3046988"/>
              <a:chOff x="3581400" y="3352800"/>
              <a:chExt cx="457200" cy="3046988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581400" y="3352800"/>
                <a:ext cx="457200" cy="30469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3581400" y="36576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581400" y="39624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581400" y="60960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581400" y="51816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581400" y="48768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895600" y="3352800"/>
                  <a:ext cx="685801" cy="3046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       0</a:t>
                  </a:r>
                </a:p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       1</a:t>
                  </a: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 smtClean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 smtClean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sz="1600" b="1" i="1" dirty="0" smtClean="0">
                    <a:solidFill>
                      <a:srgbClr val="0070C0"/>
                    </a:solidFill>
                    <a:latin typeface="Cambria Math"/>
                  </a:endParaRPr>
                </a:p>
                <a:p>
                  <a:endParaRPr lang="en-US" sz="1600" b="1" i="1" dirty="0">
                    <a:solidFill>
                      <a:srgbClr val="0070C0"/>
                    </a:solidFill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3352800"/>
                  <a:ext cx="685801" cy="304698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080" t="-1000" r="-11504" b="-16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37964" y="1981200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964" y="1981200"/>
                <a:ext cx="38183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867400" y="3124200"/>
            <a:ext cx="1447800" cy="228600"/>
            <a:chOff x="5867400" y="3124200"/>
            <a:chExt cx="1447800" cy="228600"/>
          </a:xfrm>
        </p:grpSpPr>
        <p:sp>
          <p:nvSpPr>
            <p:cNvPr id="46" name="Rectangle 45"/>
            <p:cNvSpPr/>
            <p:nvPr/>
          </p:nvSpPr>
          <p:spPr>
            <a:xfrm>
              <a:off x="6248400" y="3124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5867400" y="32004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6629400" y="3124200"/>
              <a:ext cx="685800" cy="228600"/>
              <a:chOff x="6629400" y="2438400"/>
              <a:chExt cx="685800" cy="22860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7010400" y="2438400"/>
                <a:ext cx="304800" cy="228600"/>
                <a:chOff x="4800600" y="3352800"/>
                <a:chExt cx="304800" cy="228600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48006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Connector 56"/>
                <p:cNvCxnSpPr/>
                <p:nvPr/>
              </p:nvCxnSpPr>
              <p:spPr>
                <a:xfrm flipH="1">
                  <a:off x="48006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Arrow Connector 54"/>
              <p:cNvCxnSpPr/>
              <p:nvPr/>
            </p:nvCxnSpPr>
            <p:spPr>
              <a:xfrm>
                <a:off x="66294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Group 57"/>
          <p:cNvGrpSpPr/>
          <p:nvPr/>
        </p:nvGrpSpPr>
        <p:grpSpPr>
          <a:xfrm>
            <a:off x="5867400" y="4038600"/>
            <a:ext cx="685800" cy="228600"/>
            <a:chOff x="6781800" y="2438400"/>
            <a:chExt cx="685800" cy="228600"/>
          </a:xfrm>
        </p:grpSpPr>
        <p:grpSp>
          <p:nvGrpSpPr>
            <p:cNvPr id="59" name="Group 58"/>
            <p:cNvGrpSpPr/>
            <p:nvPr/>
          </p:nvGrpSpPr>
          <p:grpSpPr>
            <a:xfrm>
              <a:off x="7162800" y="2438400"/>
              <a:ext cx="304800" cy="228600"/>
              <a:chOff x="4953000" y="3352800"/>
              <a:chExt cx="304800" cy="2286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9530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flipH="1">
                <a:off x="49530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Arrow Connector 59"/>
            <p:cNvCxnSpPr/>
            <p:nvPr/>
          </p:nvCxnSpPr>
          <p:spPr>
            <a:xfrm>
              <a:off x="6781800" y="25527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/>
          <p:cNvSpPr/>
          <p:nvPr/>
        </p:nvSpPr>
        <p:spPr>
          <a:xfrm>
            <a:off x="6248400" y="34290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867400" y="35052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6629400" y="3429000"/>
            <a:ext cx="685800" cy="228600"/>
            <a:chOff x="6781800" y="2438400"/>
            <a:chExt cx="685800" cy="228600"/>
          </a:xfrm>
        </p:grpSpPr>
        <p:grpSp>
          <p:nvGrpSpPr>
            <p:cNvPr id="66" name="Group 65"/>
            <p:cNvGrpSpPr/>
            <p:nvPr/>
          </p:nvGrpSpPr>
          <p:grpSpPr>
            <a:xfrm>
              <a:off x="7162800" y="2438400"/>
              <a:ext cx="304800" cy="228600"/>
              <a:chOff x="4953000" y="3352800"/>
              <a:chExt cx="304800" cy="2286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9530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 flipH="1">
                <a:off x="49530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Straight Arrow Connector 66"/>
            <p:cNvCxnSpPr>
              <a:endCxn id="68" idx="1"/>
            </p:cNvCxnSpPr>
            <p:nvPr/>
          </p:nvCxnSpPr>
          <p:spPr>
            <a:xfrm>
              <a:off x="6781800" y="25527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/>
          <p:cNvSpPr/>
          <p:nvPr/>
        </p:nvSpPr>
        <p:spPr>
          <a:xfrm>
            <a:off x="7467600" y="52578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7239000" y="5334000"/>
            <a:ext cx="266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5867400" y="4648200"/>
            <a:ext cx="1447800" cy="228600"/>
            <a:chOff x="6019800" y="3124200"/>
            <a:chExt cx="1447800" cy="228600"/>
          </a:xfrm>
        </p:grpSpPr>
        <p:sp>
          <p:nvSpPr>
            <p:cNvPr id="80" name="Rectangle 79"/>
            <p:cNvSpPr/>
            <p:nvPr/>
          </p:nvSpPr>
          <p:spPr>
            <a:xfrm>
              <a:off x="6400800" y="3124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6019800" y="3200400"/>
              <a:ext cx="378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6781800" y="3124200"/>
              <a:ext cx="685800" cy="228600"/>
              <a:chOff x="6781800" y="2438400"/>
              <a:chExt cx="685800" cy="228600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7162800" y="2438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Connector 85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4" name="Straight Arrow Connector 83"/>
              <p:cNvCxnSpPr>
                <a:endCxn id="85" idx="1"/>
              </p:cNvCxnSpPr>
              <p:nvPr/>
            </p:nvCxnSpPr>
            <p:spPr>
              <a:xfrm>
                <a:off x="67818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7" name="Group 86"/>
          <p:cNvGrpSpPr/>
          <p:nvPr/>
        </p:nvGrpSpPr>
        <p:grpSpPr>
          <a:xfrm>
            <a:off x="5867400" y="4343400"/>
            <a:ext cx="1447800" cy="228600"/>
            <a:chOff x="6019800" y="3124200"/>
            <a:chExt cx="1447800" cy="228600"/>
          </a:xfrm>
        </p:grpSpPr>
        <p:sp>
          <p:nvSpPr>
            <p:cNvPr id="88" name="Rectangle 87"/>
            <p:cNvSpPr/>
            <p:nvPr/>
          </p:nvSpPr>
          <p:spPr>
            <a:xfrm>
              <a:off x="6400800" y="3124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6019800" y="3200400"/>
              <a:ext cx="378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9"/>
            <p:cNvGrpSpPr/>
            <p:nvPr/>
          </p:nvGrpSpPr>
          <p:grpSpPr>
            <a:xfrm>
              <a:off x="6781800" y="3124200"/>
              <a:ext cx="685800" cy="228600"/>
              <a:chOff x="6781800" y="2438400"/>
              <a:chExt cx="685800" cy="228600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7162800" y="2438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Connector 93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2" name="Straight Arrow Connector 91"/>
              <p:cNvCxnSpPr>
                <a:endCxn id="93" idx="1"/>
              </p:cNvCxnSpPr>
              <p:nvPr/>
            </p:nvCxnSpPr>
            <p:spPr>
              <a:xfrm>
                <a:off x="67818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Rectangle 95"/>
          <p:cNvSpPr/>
          <p:nvPr/>
        </p:nvSpPr>
        <p:spPr>
          <a:xfrm>
            <a:off x="8077200" y="52578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8458200" y="5334000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5867400" y="4953000"/>
            <a:ext cx="1447800" cy="228600"/>
            <a:chOff x="6019800" y="3124200"/>
            <a:chExt cx="1447800" cy="228600"/>
          </a:xfrm>
        </p:grpSpPr>
        <p:sp>
          <p:nvSpPr>
            <p:cNvPr id="101" name="Rectangle 100"/>
            <p:cNvSpPr/>
            <p:nvPr/>
          </p:nvSpPr>
          <p:spPr>
            <a:xfrm>
              <a:off x="6400800" y="3124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6019800" y="3200400"/>
              <a:ext cx="378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781800" y="3124200"/>
              <a:ext cx="685800" cy="228600"/>
              <a:chOff x="6781800" y="2438400"/>
              <a:chExt cx="685800" cy="2286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7162800" y="2438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106" name="Rectangle 105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Straight Arrow Connector 104"/>
              <p:cNvCxnSpPr>
                <a:endCxn id="106" idx="1"/>
              </p:cNvCxnSpPr>
              <p:nvPr/>
            </p:nvCxnSpPr>
            <p:spPr>
              <a:xfrm>
                <a:off x="67818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6" name="Group 115"/>
          <p:cNvGrpSpPr/>
          <p:nvPr/>
        </p:nvGrpSpPr>
        <p:grpSpPr>
          <a:xfrm>
            <a:off x="7622450" y="990600"/>
            <a:ext cx="835750" cy="1263316"/>
            <a:chOff x="5562599" y="1981200"/>
            <a:chExt cx="835750" cy="1263316"/>
          </a:xfrm>
        </p:grpSpPr>
        <p:grpSp>
          <p:nvGrpSpPr>
            <p:cNvPr id="117" name="Group 116"/>
            <p:cNvGrpSpPr/>
            <p:nvPr/>
          </p:nvGrpSpPr>
          <p:grpSpPr>
            <a:xfrm>
              <a:off x="5562599" y="1981200"/>
              <a:ext cx="835750" cy="1263316"/>
              <a:chOff x="5562600" y="1981200"/>
              <a:chExt cx="1905000" cy="2286000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6400800" y="24384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400800" y="34290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6400800" y="37338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4" name="Group 123"/>
              <p:cNvGrpSpPr/>
              <p:nvPr/>
            </p:nvGrpSpPr>
            <p:grpSpPr>
              <a:xfrm>
                <a:off x="7162800" y="2438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6" name="Straight Connector 165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/>
              <p:cNvGrpSpPr/>
              <p:nvPr/>
            </p:nvGrpSpPr>
            <p:grpSpPr>
              <a:xfrm>
                <a:off x="6400800" y="2819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163" name="Rectangle 162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4" name="Straight Connector 163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6" name="Straight Arrow Connector 125"/>
              <p:cNvCxnSpPr>
                <a:endCxn id="120" idx="1"/>
              </p:cNvCxnSpPr>
              <p:nvPr/>
            </p:nvCxnSpPr>
            <p:spPr>
              <a:xfrm>
                <a:off x="5869850" y="25527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>
                <a:stCxn id="120" idx="3"/>
                <a:endCxn id="165" idx="1"/>
              </p:cNvCxnSpPr>
              <p:nvPr/>
            </p:nvCxnSpPr>
            <p:spPr>
              <a:xfrm>
                <a:off x="67818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5867400" y="28956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5869850" y="38862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0" name="Group 129"/>
              <p:cNvGrpSpPr/>
              <p:nvPr/>
            </p:nvGrpSpPr>
            <p:grpSpPr>
              <a:xfrm>
                <a:off x="6781800" y="3733800"/>
                <a:ext cx="685800" cy="228600"/>
                <a:chOff x="7467600" y="3733800"/>
                <a:chExt cx="685800" cy="228600"/>
              </a:xfrm>
            </p:grpSpPr>
            <p:grpSp>
              <p:nvGrpSpPr>
                <p:cNvPr id="159" name="Group 158"/>
                <p:cNvGrpSpPr/>
                <p:nvPr/>
              </p:nvGrpSpPr>
              <p:grpSpPr>
                <a:xfrm>
                  <a:off x="7848600" y="37338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61" name="Rectangle 160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2" name="Straight Connector 161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0" name="Straight Arrow Connector 159"/>
                <p:cNvCxnSpPr/>
                <p:nvPr/>
              </p:nvCxnSpPr>
              <p:spPr>
                <a:xfrm>
                  <a:off x="7467600" y="38862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/>
              <p:cNvGrpSpPr/>
              <p:nvPr/>
            </p:nvGrpSpPr>
            <p:grpSpPr>
              <a:xfrm>
                <a:off x="5562600" y="2438400"/>
                <a:ext cx="457200" cy="1828800"/>
                <a:chOff x="3581400" y="3352800"/>
                <a:chExt cx="457200" cy="1828800"/>
              </a:xfrm>
            </p:grpSpPr>
            <p:sp>
              <p:nvSpPr>
                <p:cNvPr id="154" name="Rectangle 153"/>
                <p:cNvSpPr/>
                <p:nvPr/>
              </p:nvSpPr>
              <p:spPr>
                <a:xfrm>
                  <a:off x="3581400" y="3352800"/>
                  <a:ext cx="422745" cy="18288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3581400" y="36576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3581400" y="39624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3581400" y="45720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3581400" y="48768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TextBox 131"/>
              <p:cNvSpPr txBox="1"/>
              <p:nvPr/>
            </p:nvSpPr>
            <p:spPr>
              <a:xfrm>
                <a:off x="5637963" y="1981200"/>
                <a:ext cx="421074" cy="668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grpSp>
            <p:nvGrpSpPr>
              <p:cNvPr id="133" name="Group 132"/>
              <p:cNvGrpSpPr/>
              <p:nvPr/>
            </p:nvGrpSpPr>
            <p:grpSpPr>
              <a:xfrm>
                <a:off x="5869850" y="3124200"/>
                <a:ext cx="835750" cy="228600"/>
                <a:chOff x="5869850" y="3124200"/>
                <a:chExt cx="835750" cy="228600"/>
              </a:xfrm>
            </p:grpSpPr>
            <p:grpSp>
              <p:nvGrpSpPr>
                <p:cNvPr id="150" name="Group 149"/>
                <p:cNvGrpSpPr/>
                <p:nvPr/>
              </p:nvGrpSpPr>
              <p:grpSpPr>
                <a:xfrm>
                  <a:off x="6400800" y="31242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52" name="Rectangle 151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3" name="Straight Connector 152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1" name="Straight Arrow Connector 150"/>
                <p:cNvCxnSpPr/>
                <p:nvPr/>
              </p:nvCxnSpPr>
              <p:spPr>
                <a:xfrm>
                  <a:off x="5869850" y="32385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Group 138"/>
              <p:cNvGrpSpPr/>
              <p:nvPr/>
            </p:nvGrpSpPr>
            <p:grpSpPr>
              <a:xfrm>
                <a:off x="5869850" y="4038600"/>
                <a:ext cx="835750" cy="228600"/>
                <a:chOff x="5869850" y="3124200"/>
                <a:chExt cx="835750" cy="228600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>
                  <a:off x="6400800" y="31242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48" name="Rectangle 147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9" name="Straight Connector 148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7" name="Straight Arrow Connector 146"/>
                <p:cNvCxnSpPr/>
                <p:nvPr/>
              </p:nvCxnSpPr>
              <p:spPr>
                <a:xfrm>
                  <a:off x="5869850" y="32385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6781800" y="3429000"/>
                <a:ext cx="685800" cy="228600"/>
                <a:chOff x="7467600" y="3733800"/>
                <a:chExt cx="685800" cy="228600"/>
              </a:xfrm>
            </p:grpSpPr>
            <p:grpSp>
              <p:nvGrpSpPr>
                <p:cNvPr id="142" name="Group 141"/>
                <p:cNvGrpSpPr/>
                <p:nvPr/>
              </p:nvGrpSpPr>
              <p:grpSpPr>
                <a:xfrm>
                  <a:off x="7848600" y="37338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44" name="Rectangle 143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3" name="Straight Arrow Connector 142"/>
                <p:cNvCxnSpPr/>
                <p:nvPr/>
              </p:nvCxnSpPr>
              <p:spPr>
                <a:xfrm>
                  <a:off x="7467600" y="38862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1" name="Straight Arrow Connector 140"/>
              <p:cNvCxnSpPr/>
              <p:nvPr/>
            </p:nvCxnSpPr>
            <p:spPr>
              <a:xfrm>
                <a:off x="5867400" y="35052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Connector 117"/>
            <p:cNvCxnSpPr/>
            <p:nvPr/>
          </p:nvCxnSpPr>
          <p:spPr>
            <a:xfrm>
              <a:off x="5562600" y="2743200"/>
              <a:ext cx="20058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ounded Rectangle 1"/>
          <p:cNvSpPr/>
          <p:nvPr/>
        </p:nvSpPr>
        <p:spPr>
          <a:xfrm>
            <a:off x="7467600" y="914400"/>
            <a:ext cx="1143000" cy="1524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/>
          <p:nvPr/>
        </p:nvCxnSpPr>
        <p:spPr>
          <a:xfrm flipV="1">
            <a:off x="5869850" y="1213366"/>
            <a:ext cx="1597750" cy="1377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01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</a:t>
            </a:r>
            <a:r>
              <a:rPr lang="en-US" sz="3600" b="1" dirty="0" smtClean="0">
                <a:solidFill>
                  <a:srgbClr val="7030A0"/>
                </a:solidFill>
              </a:rPr>
              <a:t>ptimal </a:t>
            </a:r>
            <a:r>
              <a:rPr lang="en-US" sz="3600" b="1" dirty="0" smtClean="0"/>
              <a:t>space hashing with </a:t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7030A0"/>
                </a:solidFill>
              </a:rPr>
              <a:t>worst case O(1) </a:t>
            </a:r>
            <a:r>
              <a:rPr lang="en-US" sz="3600" b="1" dirty="0" smtClean="0"/>
              <a:t>search time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Universal </a:t>
                </a:r>
                <a:r>
                  <a:rPr lang="en-US" sz="1800" b="1" dirty="0"/>
                  <a:t>Hash Family.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</a:t>
                </a:r>
                <a:r>
                  <a:rPr lang="en-US" sz="1800" dirty="0" smtClean="0"/>
                  <a:t>no. </a:t>
                </a:r>
                <a:r>
                  <a:rPr lang="en-US" sz="1800" dirty="0"/>
                  <a:t>of 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?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Lemma1:</a:t>
                </a:r>
                <a14:m>
                  <m:oMath xmlns:m="http://schemas.openxmlformats.org/officeDocument/2006/math">
                    <m:r>
                      <a:rPr lang="en-US" sz="1600" b="1">
                        <a:latin typeface="Cambria Math"/>
                      </a:rPr>
                      <m:t>  </m:t>
                    </m:r>
                    <m:r>
                      <a:rPr lang="en-US" sz="1600" b="1">
                        <a:latin typeface="Cambria Math"/>
                      </a:rPr>
                      <m:t>𝐄</m:t>
                    </m:r>
                    <m:r>
                      <a:rPr lang="en-US" sz="1600" b="1" i="1">
                        <a:latin typeface="Cambria Math"/>
                      </a:rPr>
                      <m:t>[</m:t>
                    </m:r>
                    <m:r>
                      <a:rPr lang="en-US" sz="1600" b="1" i="1">
                        <a:latin typeface="Cambria Math"/>
                      </a:rPr>
                      <m:t>𝑿</m:t>
                    </m:r>
                    <m:r>
                      <a:rPr lang="en-US" sz="1600" b="1" i="1">
                        <a:latin typeface="Cambria Math"/>
                      </a:rPr>
                      <m:t>]=</m:t>
                    </m:r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dirty="0" smtClean="0"/>
                  <a:t> when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𝑐𝑠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B050"/>
                    </a:solidFill>
                  </a:rPr>
                  <a:t>Algorithm:</a:t>
                </a:r>
              </a:p>
              <a:p>
                <a:pPr marL="0" indent="0">
                  <a:buNone/>
                </a:pPr>
                <a:r>
                  <a:rPr lang="en-US" sz="1800" dirty="0"/>
                  <a:t>Fix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𝑐𝑠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Repeat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Pick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 </a:t>
                </a:r>
                <a:r>
                  <a:rPr lang="en-US" sz="1800" dirty="0" smtClean="0"/>
                  <a:t>no. </a:t>
                </a:r>
                <a:r>
                  <a:rPr lang="en-US" sz="1800" dirty="0"/>
                  <a:t>of </a:t>
                </a:r>
                <a:r>
                  <a:rPr lang="en-US" sz="1800" b="1" dirty="0"/>
                  <a:t>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b="1" dirty="0"/>
                  <a:t> under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</m:oMath>
                </a14:m>
                <a:r>
                  <a:rPr lang="en-US" sz="1800" dirty="0" smtClean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Until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smtClean="0"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 smtClean="0"/>
                  <a:t>Build the hash table; </a:t>
                </a:r>
                <a:r>
                  <a:rPr lang="en-US" sz="1400" b="1" dirty="0" smtClean="0">
                    <a:solidFill>
                      <a:srgbClr val="7030A0"/>
                    </a:solidFill>
                  </a:rPr>
                  <a:t>//primary hash table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029200"/>
              </a:xfrm>
              <a:blipFill rotWithShape="1">
                <a:blip r:embed="rId2"/>
                <a:stretch>
                  <a:fillRect l="-1207" t="-606" r="-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5562600" y="4572000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562600" y="4876800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62600" y="3657600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562600" y="3352800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248400" y="52578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858000" y="52578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248400" y="2819400"/>
            <a:ext cx="304800" cy="228600"/>
            <a:chOff x="4953000" y="3352800"/>
            <a:chExt cx="304800" cy="228600"/>
          </a:xfrm>
        </p:grpSpPr>
        <p:sp>
          <p:nvSpPr>
            <p:cNvPr id="42" name="Rectangle 41"/>
            <p:cNvSpPr/>
            <p:nvPr/>
          </p:nvSpPr>
          <p:spPr>
            <a:xfrm>
              <a:off x="4953000" y="3352800"/>
              <a:ext cx="304800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 flipH="1">
              <a:off x="4953000" y="3352800"/>
              <a:ext cx="3048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610600" y="5257800"/>
            <a:ext cx="304800" cy="228600"/>
            <a:chOff x="4953000" y="3352800"/>
            <a:chExt cx="304800" cy="228600"/>
          </a:xfrm>
        </p:grpSpPr>
        <p:sp>
          <p:nvSpPr>
            <p:cNvPr id="38" name="Rectangle 37"/>
            <p:cNvSpPr/>
            <p:nvPr/>
          </p:nvSpPr>
          <p:spPr>
            <a:xfrm>
              <a:off x="4953000" y="3352800"/>
              <a:ext cx="304800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>
              <a:off x="4953000" y="3352800"/>
              <a:ext cx="3048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/>
          <p:nvPr/>
        </p:nvCxnSpPr>
        <p:spPr>
          <a:xfrm>
            <a:off x="5867400" y="28956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867400" y="5334000"/>
            <a:ext cx="3785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629400" y="5334000"/>
            <a:ext cx="266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848600" y="5334000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876800" y="2438400"/>
            <a:ext cx="1143000" cy="3046988"/>
            <a:chOff x="2895600" y="3352800"/>
            <a:chExt cx="1143000" cy="3046988"/>
          </a:xfrm>
        </p:grpSpPr>
        <p:grpSp>
          <p:nvGrpSpPr>
            <p:cNvPr id="10" name="Group 9"/>
            <p:cNvGrpSpPr/>
            <p:nvPr/>
          </p:nvGrpSpPr>
          <p:grpSpPr>
            <a:xfrm>
              <a:off x="3581400" y="3352800"/>
              <a:ext cx="457200" cy="3046988"/>
              <a:chOff x="3581400" y="3352800"/>
              <a:chExt cx="457200" cy="3046988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581400" y="3352800"/>
                <a:ext cx="457200" cy="30469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3581400" y="36576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581400" y="39624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581400" y="60960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581400" y="51816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581400" y="48768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895600" y="3352800"/>
                  <a:ext cx="685801" cy="3046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       0</a:t>
                  </a:r>
                </a:p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       1</a:t>
                  </a: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 smtClean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 smtClean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sz="1600" b="1" i="1" dirty="0" smtClean="0">
                    <a:solidFill>
                      <a:srgbClr val="0070C0"/>
                    </a:solidFill>
                    <a:latin typeface="Cambria Math"/>
                  </a:endParaRPr>
                </a:p>
                <a:p>
                  <a:endParaRPr lang="en-US" sz="1600" b="1" i="1" dirty="0">
                    <a:solidFill>
                      <a:srgbClr val="0070C0"/>
                    </a:solidFill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3352800"/>
                  <a:ext cx="685801" cy="304698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080" t="-1000" r="-11504" b="-16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37964" y="1981200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964" y="1981200"/>
                <a:ext cx="38183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867400" y="3124200"/>
            <a:ext cx="1447800" cy="228600"/>
            <a:chOff x="5867400" y="3124200"/>
            <a:chExt cx="1447800" cy="228600"/>
          </a:xfrm>
        </p:grpSpPr>
        <p:sp>
          <p:nvSpPr>
            <p:cNvPr id="46" name="Rectangle 45"/>
            <p:cNvSpPr/>
            <p:nvPr/>
          </p:nvSpPr>
          <p:spPr>
            <a:xfrm>
              <a:off x="6248400" y="3124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5867400" y="32004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6629400" y="3124200"/>
              <a:ext cx="685800" cy="228600"/>
              <a:chOff x="6629400" y="2438400"/>
              <a:chExt cx="685800" cy="22860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7010400" y="2438400"/>
                <a:ext cx="304800" cy="228600"/>
                <a:chOff x="4800600" y="3352800"/>
                <a:chExt cx="304800" cy="228600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48006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Connector 56"/>
                <p:cNvCxnSpPr/>
                <p:nvPr/>
              </p:nvCxnSpPr>
              <p:spPr>
                <a:xfrm flipH="1">
                  <a:off x="48006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Arrow Connector 54"/>
              <p:cNvCxnSpPr/>
              <p:nvPr/>
            </p:nvCxnSpPr>
            <p:spPr>
              <a:xfrm>
                <a:off x="66294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Group 57"/>
          <p:cNvGrpSpPr/>
          <p:nvPr/>
        </p:nvGrpSpPr>
        <p:grpSpPr>
          <a:xfrm>
            <a:off x="5867400" y="4038600"/>
            <a:ext cx="685800" cy="228600"/>
            <a:chOff x="6781800" y="2438400"/>
            <a:chExt cx="685800" cy="228600"/>
          </a:xfrm>
        </p:grpSpPr>
        <p:grpSp>
          <p:nvGrpSpPr>
            <p:cNvPr id="59" name="Group 58"/>
            <p:cNvGrpSpPr/>
            <p:nvPr/>
          </p:nvGrpSpPr>
          <p:grpSpPr>
            <a:xfrm>
              <a:off x="7162800" y="2438400"/>
              <a:ext cx="304800" cy="228600"/>
              <a:chOff x="4953000" y="3352800"/>
              <a:chExt cx="304800" cy="2286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9530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flipH="1">
                <a:off x="49530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Arrow Connector 59"/>
            <p:cNvCxnSpPr/>
            <p:nvPr/>
          </p:nvCxnSpPr>
          <p:spPr>
            <a:xfrm>
              <a:off x="6781800" y="25527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/>
          <p:cNvSpPr/>
          <p:nvPr/>
        </p:nvSpPr>
        <p:spPr>
          <a:xfrm>
            <a:off x="6248400" y="34290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867400" y="35052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6629400" y="3429000"/>
            <a:ext cx="685800" cy="228600"/>
            <a:chOff x="6781800" y="2438400"/>
            <a:chExt cx="685800" cy="228600"/>
          </a:xfrm>
        </p:grpSpPr>
        <p:grpSp>
          <p:nvGrpSpPr>
            <p:cNvPr id="66" name="Group 65"/>
            <p:cNvGrpSpPr/>
            <p:nvPr/>
          </p:nvGrpSpPr>
          <p:grpSpPr>
            <a:xfrm>
              <a:off x="7162800" y="2438400"/>
              <a:ext cx="304800" cy="228600"/>
              <a:chOff x="4953000" y="3352800"/>
              <a:chExt cx="304800" cy="2286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9530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 flipH="1">
                <a:off x="49530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Straight Arrow Connector 66"/>
            <p:cNvCxnSpPr>
              <a:endCxn id="68" idx="1"/>
            </p:cNvCxnSpPr>
            <p:nvPr/>
          </p:nvCxnSpPr>
          <p:spPr>
            <a:xfrm>
              <a:off x="6781800" y="25527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/>
          <p:cNvSpPr/>
          <p:nvPr/>
        </p:nvSpPr>
        <p:spPr>
          <a:xfrm>
            <a:off x="7467600" y="52578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7239000" y="5334000"/>
            <a:ext cx="266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5867400" y="4648200"/>
            <a:ext cx="1447800" cy="228600"/>
            <a:chOff x="6019800" y="3124200"/>
            <a:chExt cx="1447800" cy="228600"/>
          </a:xfrm>
        </p:grpSpPr>
        <p:sp>
          <p:nvSpPr>
            <p:cNvPr id="80" name="Rectangle 79"/>
            <p:cNvSpPr/>
            <p:nvPr/>
          </p:nvSpPr>
          <p:spPr>
            <a:xfrm>
              <a:off x="6400800" y="3124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6019800" y="3200400"/>
              <a:ext cx="378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6781800" y="3124200"/>
              <a:ext cx="685800" cy="228600"/>
              <a:chOff x="6781800" y="2438400"/>
              <a:chExt cx="685800" cy="228600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7162800" y="2438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Connector 85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4" name="Straight Arrow Connector 83"/>
              <p:cNvCxnSpPr>
                <a:endCxn id="85" idx="1"/>
              </p:cNvCxnSpPr>
              <p:nvPr/>
            </p:nvCxnSpPr>
            <p:spPr>
              <a:xfrm>
                <a:off x="67818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7" name="Group 86"/>
          <p:cNvGrpSpPr/>
          <p:nvPr/>
        </p:nvGrpSpPr>
        <p:grpSpPr>
          <a:xfrm>
            <a:off x="5867400" y="4343400"/>
            <a:ext cx="1447800" cy="228600"/>
            <a:chOff x="6019800" y="3124200"/>
            <a:chExt cx="1447800" cy="228600"/>
          </a:xfrm>
        </p:grpSpPr>
        <p:sp>
          <p:nvSpPr>
            <p:cNvPr id="88" name="Rectangle 87"/>
            <p:cNvSpPr/>
            <p:nvPr/>
          </p:nvSpPr>
          <p:spPr>
            <a:xfrm>
              <a:off x="6400800" y="3124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6019800" y="3200400"/>
              <a:ext cx="378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9"/>
            <p:cNvGrpSpPr/>
            <p:nvPr/>
          </p:nvGrpSpPr>
          <p:grpSpPr>
            <a:xfrm>
              <a:off x="6781800" y="3124200"/>
              <a:ext cx="685800" cy="228600"/>
              <a:chOff x="6781800" y="2438400"/>
              <a:chExt cx="685800" cy="228600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7162800" y="2438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Connector 93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2" name="Straight Arrow Connector 91"/>
              <p:cNvCxnSpPr>
                <a:endCxn id="93" idx="1"/>
              </p:cNvCxnSpPr>
              <p:nvPr/>
            </p:nvCxnSpPr>
            <p:spPr>
              <a:xfrm>
                <a:off x="67818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Rectangle 95"/>
          <p:cNvSpPr/>
          <p:nvPr/>
        </p:nvSpPr>
        <p:spPr>
          <a:xfrm>
            <a:off x="8077200" y="52578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8458200" y="5334000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5867400" y="4953000"/>
            <a:ext cx="1447800" cy="228600"/>
            <a:chOff x="6019800" y="3124200"/>
            <a:chExt cx="1447800" cy="228600"/>
          </a:xfrm>
        </p:grpSpPr>
        <p:sp>
          <p:nvSpPr>
            <p:cNvPr id="101" name="Rectangle 100"/>
            <p:cNvSpPr/>
            <p:nvPr/>
          </p:nvSpPr>
          <p:spPr>
            <a:xfrm>
              <a:off x="6400800" y="3124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6019800" y="3200400"/>
              <a:ext cx="378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781800" y="3124200"/>
              <a:ext cx="685800" cy="228600"/>
              <a:chOff x="6781800" y="2438400"/>
              <a:chExt cx="685800" cy="2286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7162800" y="2438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106" name="Rectangle 105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Straight Arrow Connector 104"/>
              <p:cNvCxnSpPr>
                <a:endCxn id="106" idx="1"/>
              </p:cNvCxnSpPr>
              <p:nvPr/>
            </p:nvCxnSpPr>
            <p:spPr>
              <a:xfrm>
                <a:off x="67818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6" name="Group 115"/>
          <p:cNvGrpSpPr/>
          <p:nvPr/>
        </p:nvGrpSpPr>
        <p:grpSpPr>
          <a:xfrm>
            <a:off x="7622450" y="990600"/>
            <a:ext cx="835750" cy="1263316"/>
            <a:chOff x="5562599" y="1981200"/>
            <a:chExt cx="835750" cy="1263316"/>
          </a:xfrm>
        </p:grpSpPr>
        <p:grpSp>
          <p:nvGrpSpPr>
            <p:cNvPr id="117" name="Group 116"/>
            <p:cNvGrpSpPr/>
            <p:nvPr/>
          </p:nvGrpSpPr>
          <p:grpSpPr>
            <a:xfrm>
              <a:off x="5562599" y="1981200"/>
              <a:ext cx="835750" cy="1263316"/>
              <a:chOff x="5562600" y="1981200"/>
              <a:chExt cx="1905000" cy="2286000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6400800" y="24384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400800" y="34290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6400800" y="37338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4" name="Group 123"/>
              <p:cNvGrpSpPr/>
              <p:nvPr/>
            </p:nvGrpSpPr>
            <p:grpSpPr>
              <a:xfrm>
                <a:off x="7162800" y="2438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6" name="Straight Connector 165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/>
              <p:cNvGrpSpPr/>
              <p:nvPr/>
            </p:nvGrpSpPr>
            <p:grpSpPr>
              <a:xfrm>
                <a:off x="6400800" y="2819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163" name="Rectangle 162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4" name="Straight Connector 163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6" name="Straight Arrow Connector 125"/>
              <p:cNvCxnSpPr>
                <a:endCxn id="120" idx="1"/>
              </p:cNvCxnSpPr>
              <p:nvPr/>
            </p:nvCxnSpPr>
            <p:spPr>
              <a:xfrm>
                <a:off x="5869850" y="25527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>
                <a:stCxn id="120" idx="3"/>
                <a:endCxn id="165" idx="1"/>
              </p:cNvCxnSpPr>
              <p:nvPr/>
            </p:nvCxnSpPr>
            <p:spPr>
              <a:xfrm>
                <a:off x="67818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5867400" y="28956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5869850" y="38862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0" name="Group 129"/>
              <p:cNvGrpSpPr/>
              <p:nvPr/>
            </p:nvGrpSpPr>
            <p:grpSpPr>
              <a:xfrm>
                <a:off x="6781800" y="3733800"/>
                <a:ext cx="685800" cy="228600"/>
                <a:chOff x="7467600" y="3733800"/>
                <a:chExt cx="685800" cy="228600"/>
              </a:xfrm>
            </p:grpSpPr>
            <p:grpSp>
              <p:nvGrpSpPr>
                <p:cNvPr id="159" name="Group 158"/>
                <p:cNvGrpSpPr/>
                <p:nvPr/>
              </p:nvGrpSpPr>
              <p:grpSpPr>
                <a:xfrm>
                  <a:off x="7848600" y="37338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61" name="Rectangle 160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2" name="Straight Connector 161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0" name="Straight Arrow Connector 159"/>
                <p:cNvCxnSpPr/>
                <p:nvPr/>
              </p:nvCxnSpPr>
              <p:spPr>
                <a:xfrm>
                  <a:off x="7467600" y="38862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/>
              <p:cNvGrpSpPr/>
              <p:nvPr/>
            </p:nvGrpSpPr>
            <p:grpSpPr>
              <a:xfrm>
                <a:off x="5562600" y="2438400"/>
                <a:ext cx="457200" cy="1828800"/>
                <a:chOff x="3581400" y="3352800"/>
                <a:chExt cx="457200" cy="1828800"/>
              </a:xfrm>
            </p:grpSpPr>
            <p:sp>
              <p:nvSpPr>
                <p:cNvPr id="154" name="Rectangle 153"/>
                <p:cNvSpPr/>
                <p:nvPr/>
              </p:nvSpPr>
              <p:spPr>
                <a:xfrm>
                  <a:off x="3581400" y="3352800"/>
                  <a:ext cx="422745" cy="18288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3581400" y="36576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3581400" y="39624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3581400" y="45720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3581400" y="48768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TextBox 131"/>
              <p:cNvSpPr txBox="1"/>
              <p:nvPr/>
            </p:nvSpPr>
            <p:spPr>
              <a:xfrm>
                <a:off x="5637963" y="1981200"/>
                <a:ext cx="421074" cy="668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grpSp>
            <p:nvGrpSpPr>
              <p:cNvPr id="133" name="Group 132"/>
              <p:cNvGrpSpPr/>
              <p:nvPr/>
            </p:nvGrpSpPr>
            <p:grpSpPr>
              <a:xfrm>
                <a:off x="5869850" y="3124200"/>
                <a:ext cx="835750" cy="228600"/>
                <a:chOff x="5869850" y="3124200"/>
                <a:chExt cx="835750" cy="228600"/>
              </a:xfrm>
            </p:grpSpPr>
            <p:grpSp>
              <p:nvGrpSpPr>
                <p:cNvPr id="150" name="Group 149"/>
                <p:cNvGrpSpPr/>
                <p:nvPr/>
              </p:nvGrpSpPr>
              <p:grpSpPr>
                <a:xfrm>
                  <a:off x="6400800" y="31242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52" name="Rectangle 151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3" name="Straight Connector 152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1" name="Straight Arrow Connector 150"/>
                <p:cNvCxnSpPr/>
                <p:nvPr/>
              </p:nvCxnSpPr>
              <p:spPr>
                <a:xfrm>
                  <a:off x="5869850" y="32385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Group 138"/>
              <p:cNvGrpSpPr/>
              <p:nvPr/>
            </p:nvGrpSpPr>
            <p:grpSpPr>
              <a:xfrm>
                <a:off x="5869850" y="4038600"/>
                <a:ext cx="835750" cy="228600"/>
                <a:chOff x="5869850" y="3124200"/>
                <a:chExt cx="835750" cy="228600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>
                  <a:off x="6400800" y="31242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48" name="Rectangle 147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9" name="Straight Connector 148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7" name="Straight Arrow Connector 146"/>
                <p:cNvCxnSpPr/>
                <p:nvPr/>
              </p:nvCxnSpPr>
              <p:spPr>
                <a:xfrm>
                  <a:off x="5869850" y="32385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6781800" y="3429000"/>
                <a:ext cx="685800" cy="228600"/>
                <a:chOff x="7467600" y="3733800"/>
                <a:chExt cx="685800" cy="228600"/>
              </a:xfrm>
            </p:grpSpPr>
            <p:grpSp>
              <p:nvGrpSpPr>
                <p:cNvPr id="142" name="Group 141"/>
                <p:cNvGrpSpPr/>
                <p:nvPr/>
              </p:nvGrpSpPr>
              <p:grpSpPr>
                <a:xfrm>
                  <a:off x="7848600" y="37338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44" name="Rectangle 143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3" name="Straight Arrow Connector 142"/>
                <p:cNvCxnSpPr/>
                <p:nvPr/>
              </p:nvCxnSpPr>
              <p:spPr>
                <a:xfrm>
                  <a:off x="7467600" y="38862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1" name="Straight Arrow Connector 140"/>
              <p:cNvCxnSpPr/>
              <p:nvPr/>
            </p:nvCxnSpPr>
            <p:spPr>
              <a:xfrm>
                <a:off x="5867400" y="35052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Connector 117"/>
            <p:cNvCxnSpPr/>
            <p:nvPr/>
          </p:nvCxnSpPr>
          <p:spPr>
            <a:xfrm>
              <a:off x="5562600" y="2743200"/>
              <a:ext cx="20058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ounded Rectangle 1"/>
          <p:cNvSpPr/>
          <p:nvPr/>
        </p:nvSpPr>
        <p:spPr>
          <a:xfrm>
            <a:off x="7467600" y="914400"/>
            <a:ext cx="1143000" cy="1524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/>
          <p:nvPr/>
        </p:nvCxnSpPr>
        <p:spPr>
          <a:xfrm flipV="1">
            <a:off x="5869850" y="1213366"/>
            <a:ext cx="1597750" cy="1377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7774850" y="3124200"/>
            <a:ext cx="835750" cy="942474"/>
            <a:chOff x="5562599" y="1981200"/>
            <a:chExt cx="835750" cy="942474"/>
          </a:xfrm>
        </p:grpSpPr>
        <p:grpSp>
          <p:nvGrpSpPr>
            <p:cNvPr id="167" name="Group 166"/>
            <p:cNvGrpSpPr/>
            <p:nvPr/>
          </p:nvGrpSpPr>
          <p:grpSpPr>
            <a:xfrm>
              <a:off x="5562599" y="1981200"/>
              <a:ext cx="835750" cy="942474"/>
              <a:chOff x="5562600" y="1981200"/>
              <a:chExt cx="1905000" cy="1705429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6400800" y="24384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6400800" y="34290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1" name="Group 170"/>
              <p:cNvGrpSpPr/>
              <p:nvPr/>
            </p:nvGrpSpPr>
            <p:grpSpPr>
              <a:xfrm>
                <a:off x="7162800" y="2438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194" name="Rectangle 193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5" name="Straight Connector 194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6400800" y="2819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192" name="Rectangle 191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3" name="Straight Arrow Connector 172"/>
              <p:cNvCxnSpPr>
                <a:endCxn id="169" idx="1"/>
              </p:cNvCxnSpPr>
              <p:nvPr/>
            </p:nvCxnSpPr>
            <p:spPr>
              <a:xfrm>
                <a:off x="5869850" y="25527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/>
              <p:cNvCxnSpPr>
                <a:stCxn id="169" idx="3"/>
                <a:endCxn id="194" idx="1"/>
              </p:cNvCxnSpPr>
              <p:nvPr/>
            </p:nvCxnSpPr>
            <p:spPr>
              <a:xfrm>
                <a:off x="67818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/>
              <p:cNvCxnSpPr/>
              <p:nvPr/>
            </p:nvCxnSpPr>
            <p:spPr>
              <a:xfrm>
                <a:off x="5867400" y="28956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/>
              <p:cNvGrpSpPr/>
              <p:nvPr/>
            </p:nvGrpSpPr>
            <p:grpSpPr>
              <a:xfrm>
                <a:off x="5562600" y="2438400"/>
                <a:ext cx="457200" cy="1248229"/>
                <a:chOff x="3581400" y="3352800"/>
                <a:chExt cx="457200" cy="1248229"/>
              </a:xfrm>
            </p:grpSpPr>
            <p:sp>
              <p:nvSpPr>
                <p:cNvPr id="189" name="Rectangle 188"/>
                <p:cNvSpPr/>
                <p:nvPr/>
              </p:nvSpPr>
              <p:spPr>
                <a:xfrm>
                  <a:off x="3581400" y="3352800"/>
                  <a:ext cx="422745" cy="124822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3581400" y="36576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3581400" y="39624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7" name="TextBox 176"/>
              <p:cNvSpPr txBox="1"/>
              <p:nvPr/>
            </p:nvSpPr>
            <p:spPr>
              <a:xfrm>
                <a:off x="5637963" y="1981200"/>
                <a:ext cx="421074" cy="668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5869850" y="3124200"/>
                <a:ext cx="835750" cy="228600"/>
                <a:chOff x="5869850" y="3124200"/>
                <a:chExt cx="835750" cy="228600"/>
              </a:xfrm>
            </p:grpSpPr>
            <p:grpSp>
              <p:nvGrpSpPr>
                <p:cNvPr id="185" name="Group 184"/>
                <p:cNvGrpSpPr/>
                <p:nvPr/>
              </p:nvGrpSpPr>
              <p:grpSpPr>
                <a:xfrm>
                  <a:off x="6400800" y="31242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87" name="Rectangle 186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8" name="Straight Connector 187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6" name="Straight Arrow Connector 185"/>
                <p:cNvCxnSpPr/>
                <p:nvPr/>
              </p:nvCxnSpPr>
              <p:spPr>
                <a:xfrm>
                  <a:off x="5869850" y="32385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/>
            </p:nvGrpSpPr>
            <p:grpSpPr>
              <a:xfrm>
                <a:off x="6781800" y="3429000"/>
                <a:ext cx="685800" cy="228600"/>
                <a:chOff x="7467600" y="3733800"/>
                <a:chExt cx="685800" cy="228600"/>
              </a:xfrm>
            </p:grpSpPr>
            <p:grpSp>
              <p:nvGrpSpPr>
                <p:cNvPr id="181" name="Group 180"/>
                <p:cNvGrpSpPr/>
                <p:nvPr/>
              </p:nvGrpSpPr>
              <p:grpSpPr>
                <a:xfrm>
                  <a:off x="7848600" y="37338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83" name="Rectangle 182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4" name="Straight Connector 183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2" name="Straight Arrow Connector 181"/>
                <p:cNvCxnSpPr/>
                <p:nvPr/>
              </p:nvCxnSpPr>
              <p:spPr>
                <a:xfrm>
                  <a:off x="7467600" y="38862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0" name="Straight Arrow Connector 179"/>
              <p:cNvCxnSpPr/>
              <p:nvPr/>
            </p:nvCxnSpPr>
            <p:spPr>
              <a:xfrm>
                <a:off x="5867400" y="35052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Straight Connector 167"/>
            <p:cNvCxnSpPr/>
            <p:nvPr/>
          </p:nvCxnSpPr>
          <p:spPr>
            <a:xfrm>
              <a:off x="5562600" y="2743200"/>
              <a:ext cx="20058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Rounded Rectangle 195"/>
          <p:cNvSpPr/>
          <p:nvPr/>
        </p:nvSpPr>
        <p:spPr>
          <a:xfrm>
            <a:off x="7620000" y="3276601"/>
            <a:ext cx="1066800" cy="8763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Straight Arrow Connector 196"/>
          <p:cNvCxnSpPr/>
          <p:nvPr/>
        </p:nvCxnSpPr>
        <p:spPr>
          <a:xfrm>
            <a:off x="5867400" y="3810000"/>
            <a:ext cx="1752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08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</a:t>
            </a:r>
            <a:r>
              <a:rPr lang="en-US" sz="3600" b="1" dirty="0" smtClean="0">
                <a:solidFill>
                  <a:srgbClr val="7030A0"/>
                </a:solidFill>
              </a:rPr>
              <a:t>ptimal </a:t>
            </a:r>
            <a:r>
              <a:rPr lang="en-US" sz="3600" b="1" dirty="0" smtClean="0"/>
              <a:t>space hashing with </a:t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7030A0"/>
                </a:solidFill>
              </a:rPr>
              <a:t>worst case O(1) </a:t>
            </a:r>
            <a:r>
              <a:rPr lang="en-US" sz="3600" b="1" dirty="0" smtClean="0"/>
              <a:t>search time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Universal </a:t>
                </a:r>
                <a:r>
                  <a:rPr lang="en-US" sz="1800" b="1" dirty="0"/>
                  <a:t>Hash Family.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</a:t>
                </a:r>
                <a:r>
                  <a:rPr lang="en-US" sz="1800" dirty="0" smtClean="0"/>
                  <a:t>no. </a:t>
                </a:r>
                <a:r>
                  <a:rPr lang="en-US" sz="1800" dirty="0"/>
                  <a:t>of 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?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Lemma1:</a:t>
                </a:r>
                <a14:m>
                  <m:oMath xmlns:m="http://schemas.openxmlformats.org/officeDocument/2006/math">
                    <m:r>
                      <a:rPr lang="en-US" sz="1600" b="1">
                        <a:latin typeface="Cambria Math"/>
                      </a:rPr>
                      <m:t>  </m:t>
                    </m:r>
                    <m:r>
                      <a:rPr lang="en-US" sz="1600" b="1">
                        <a:latin typeface="Cambria Math"/>
                      </a:rPr>
                      <m:t>𝐄</m:t>
                    </m:r>
                    <m:r>
                      <a:rPr lang="en-US" sz="1600" b="1" i="1">
                        <a:latin typeface="Cambria Math"/>
                      </a:rPr>
                      <m:t>[</m:t>
                    </m:r>
                    <m:r>
                      <a:rPr lang="en-US" sz="1600" b="1" i="1">
                        <a:latin typeface="Cambria Math"/>
                      </a:rPr>
                      <m:t>𝑿</m:t>
                    </m:r>
                    <m:r>
                      <a:rPr lang="en-US" sz="1600" b="1" i="1">
                        <a:latin typeface="Cambria Math"/>
                      </a:rPr>
                      <m:t>]=</m:t>
                    </m:r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dirty="0" smtClean="0"/>
                  <a:t> when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𝑐𝑠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B050"/>
                    </a:solidFill>
                  </a:rPr>
                  <a:t>Algorithm:</a:t>
                </a:r>
              </a:p>
              <a:p>
                <a:pPr marL="0" indent="0">
                  <a:buNone/>
                </a:pPr>
                <a:r>
                  <a:rPr lang="en-US" sz="1800" dirty="0"/>
                  <a:t>Fix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𝑐𝑠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Repeat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Pick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 </a:t>
                </a:r>
                <a:r>
                  <a:rPr lang="en-US" sz="1800" dirty="0" smtClean="0"/>
                  <a:t>no. </a:t>
                </a:r>
                <a:r>
                  <a:rPr lang="en-US" sz="1800" dirty="0"/>
                  <a:t>of </a:t>
                </a:r>
                <a:r>
                  <a:rPr lang="en-US" sz="1800" b="1" dirty="0"/>
                  <a:t>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b="1" dirty="0"/>
                  <a:t> under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</m:oMath>
                </a14:m>
                <a:r>
                  <a:rPr lang="en-US" sz="1800" dirty="0" smtClean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Until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smtClean="0"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 smtClean="0"/>
                  <a:t>Build the hash table; </a:t>
                </a:r>
                <a:r>
                  <a:rPr lang="en-US" sz="1400" b="1" dirty="0" smtClean="0">
                    <a:solidFill>
                      <a:srgbClr val="7030A0"/>
                    </a:solidFill>
                  </a:rPr>
                  <a:t>//primary hash table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For</a:t>
                </a:r>
                <a:r>
                  <a:rPr lang="en-US" sz="1800" dirty="0" smtClean="0"/>
                  <a:t> each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0≤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If size of list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𝑻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800" dirty="0" smtClean="0"/>
                  <a:t> &gt; 1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1. </a:t>
                </a:r>
                <a:r>
                  <a:rPr lang="en-US" sz="1600" dirty="0" smtClean="0"/>
                  <a:t>Build a perfect hash table for list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</a:rPr>
                      <m:t>𝑻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2. Make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</a:rPr>
                      <m:t>𝑻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 smtClean="0"/>
                  <a:t> point to this hash table;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029200"/>
              </a:xfrm>
              <a:blipFill rotWithShape="1">
                <a:blip r:embed="rId2"/>
                <a:stretch>
                  <a:fillRect l="-1207" t="-606" r="-905" b="-8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5562600" y="3352800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37964" y="1981200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964" y="1981200"/>
                <a:ext cx="38183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4876800" y="925286"/>
            <a:ext cx="3886200" cy="5399314"/>
            <a:chOff x="4876800" y="925286"/>
            <a:chExt cx="3886200" cy="5399314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562600" y="4572000"/>
              <a:ext cx="457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562600" y="4876800"/>
              <a:ext cx="457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562600" y="3657600"/>
              <a:ext cx="457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6248400" y="2819400"/>
              <a:ext cx="304800" cy="228600"/>
              <a:chOff x="4953000" y="3352800"/>
              <a:chExt cx="304800" cy="2286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9530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flipH="1">
                <a:off x="49530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/>
            <p:cNvCxnSpPr/>
            <p:nvPr/>
          </p:nvCxnSpPr>
          <p:spPr>
            <a:xfrm>
              <a:off x="5867400" y="28956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867400" y="5334000"/>
              <a:ext cx="1752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4876800" y="2438400"/>
              <a:ext cx="1143000" cy="3046988"/>
              <a:chOff x="2895600" y="3352800"/>
              <a:chExt cx="1143000" cy="3046988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581400" y="3352800"/>
                <a:ext cx="457200" cy="3046988"/>
                <a:chOff x="3581400" y="3352800"/>
                <a:chExt cx="457200" cy="3046988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3581400" y="3352800"/>
                  <a:ext cx="457200" cy="304698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3581400" y="36576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3581400" y="39624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3581400" y="60960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581400" y="51816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3581400" y="48768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2895600" y="3352800"/>
                    <a:ext cx="685801" cy="30469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0070C0"/>
                        </a:solidFill>
                      </a:rPr>
                      <a:t>       0</a:t>
                    </a:r>
                  </a:p>
                  <a:p>
                    <a:r>
                      <a:rPr lang="en-US" dirty="0" smtClean="0">
                        <a:solidFill>
                          <a:srgbClr val="0070C0"/>
                        </a:solidFill>
                      </a:rPr>
                      <a:t>       1</a:t>
                    </a: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 smtClean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 smtClean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sz="1600" b="1" i="1" dirty="0" smtClean="0">
                      <a:solidFill>
                        <a:srgbClr val="0070C0"/>
                      </a:solidFill>
                      <a:latin typeface="Cambria Math"/>
                    </a:endParaRPr>
                  </a:p>
                  <a:p>
                    <a:endParaRPr lang="en-US" sz="1600" b="1" i="1" dirty="0">
                      <a:solidFill>
                        <a:srgbClr val="0070C0"/>
                      </a:solidFill>
                      <a:latin typeface="Cambria Math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352800"/>
                    <a:ext cx="685801" cy="304698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7080" t="-1000" r="-11504" b="-16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8" name="Group 77"/>
            <p:cNvGrpSpPr/>
            <p:nvPr/>
          </p:nvGrpSpPr>
          <p:grpSpPr>
            <a:xfrm>
              <a:off x="5867400" y="3124200"/>
              <a:ext cx="1447800" cy="228600"/>
              <a:chOff x="5867400" y="3124200"/>
              <a:chExt cx="1447800" cy="22860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6248400" y="31242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>
                <a:off x="5867400" y="32004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6629400" y="3124200"/>
                <a:ext cx="685800" cy="228600"/>
                <a:chOff x="6629400" y="2438400"/>
                <a:chExt cx="685800" cy="228600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7010400" y="2438400"/>
                  <a:ext cx="304800" cy="228600"/>
                  <a:chOff x="4800600" y="3352800"/>
                  <a:chExt cx="304800" cy="228600"/>
                </a:xfrm>
              </p:grpSpPr>
              <p:sp>
                <p:nvSpPr>
                  <p:cNvPr id="56" name="Rectangle 55"/>
                  <p:cNvSpPr/>
                  <p:nvPr/>
                </p:nvSpPr>
                <p:spPr>
                  <a:xfrm>
                    <a:off x="48006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7" name="Straight Connector 56"/>
                  <p:cNvCxnSpPr/>
                  <p:nvPr/>
                </p:nvCxnSpPr>
                <p:spPr>
                  <a:xfrm flipH="1">
                    <a:off x="48006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6629400" y="25527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8" name="Group 57"/>
            <p:cNvGrpSpPr/>
            <p:nvPr/>
          </p:nvGrpSpPr>
          <p:grpSpPr>
            <a:xfrm>
              <a:off x="5867400" y="4038600"/>
              <a:ext cx="685800" cy="228600"/>
              <a:chOff x="6781800" y="2438400"/>
              <a:chExt cx="685800" cy="228600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7162800" y="2438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0" name="Straight Arrow Connector 59"/>
              <p:cNvCxnSpPr/>
              <p:nvPr/>
            </p:nvCxnSpPr>
            <p:spPr>
              <a:xfrm>
                <a:off x="67818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Rectangle 62"/>
            <p:cNvSpPr/>
            <p:nvPr/>
          </p:nvSpPr>
          <p:spPr>
            <a:xfrm>
              <a:off x="6248400" y="34290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5867400" y="35052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6629400" y="3429000"/>
              <a:ext cx="685800" cy="228600"/>
              <a:chOff x="6781800" y="2438400"/>
              <a:chExt cx="685800" cy="228600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7162800" y="2438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Straight Arrow Connector 66"/>
              <p:cNvCxnSpPr>
                <a:endCxn id="68" idx="1"/>
              </p:cNvCxnSpPr>
              <p:nvPr/>
            </p:nvCxnSpPr>
            <p:spPr>
              <a:xfrm>
                <a:off x="67818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5867400" y="4648200"/>
              <a:ext cx="1447800" cy="228600"/>
              <a:chOff x="6019800" y="3124200"/>
              <a:chExt cx="1447800" cy="2286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6400800" y="31242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>
                <a:off x="6019800" y="3200400"/>
                <a:ext cx="3785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>
                <a:off x="6781800" y="3124200"/>
                <a:ext cx="685800" cy="228600"/>
                <a:chOff x="6781800" y="2438400"/>
                <a:chExt cx="685800" cy="228600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7162800" y="24384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85" name="Rectangle 84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6" name="Straight Connector 85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4" name="Straight Arrow Connector 83"/>
                <p:cNvCxnSpPr>
                  <a:endCxn id="85" idx="1"/>
                </p:cNvCxnSpPr>
                <p:nvPr/>
              </p:nvCxnSpPr>
              <p:spPr>
                <a:xfrm>
                  <a:off x="6781800" y="25527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7" name="Group 86"/>
            <p:cNvGrpSpPr/>
            <p:nvPr/>
          </p:nvGrpSpPr>
          <p:grpSpPr>
            <a:xfrm>
              <a:off x="5867400" y="4343400"/>
              <a:ext cx="1447800" cy="228600"/>
              <a:chOff x="6019800" y="3124200"/>
              <a:chExt cx="1447800" cy="2286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6400800" y="31242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>
                <a:off x="6019800" y="3200400"/>
                <a:ext cx="3785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" name="Group 89"/>
              <p:cNvGrpSpPr/>
              <p:nvPr/>
            </p:nvGrpSpPr>
            <p:grpSpPr>
              <a:xfrm>
                <a:off x="6781800" y="3124200"/>
                <a:ext cx="685800" cy="228600"/>
                <a:chOff x="6781800" y="2438400"/>
                <a:chExt cx="685800" cy="228600"/>
              </a:xfrm>
            </p:grpSpPr>
            <p:grpSp>
              <p:nvGrpSpPr>
                <p:cNvPr id="91" name="Group 90"/>
                <p:cNvGrpSpPr/>
                <p:nvPr/>
              </p:nvGrpSpPr>
              <p:grpSpPr>
                <a:xfrm>
                  <a:off x="7162800" y="24384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93" name="Rectangle 92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4" name="Straight Connector 93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2" name="Straight Arrow Connector 91"/>
                <p:cNvCxnSpPr>
                  <a:endCxn id="93" idx="1"/>
                </p:cNvCxnSpPr>
                <p:nvPr/>
              </p:nvCxnSpPr>
              <p:spPr>
                <a:xfrm>
                  <a:off x="6781800" y="25527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0" name="Group 99"/>
            <p:cNvGrpSpPr/>
            <p:nvPr/>
          </p:nvGrpSpPr>
          <p:grpSpPr>
            <a:xfrm>
              <a:off x="5867400" y="4953000"/>
              <a:ext cx="1447800" cy="228600"/>
              <a:chOff x="6019800" y="3124200"/>
              <a:chExt cx="1447800" cy="22860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6400800" y="31242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>
              <a:xfrm>
                <a:off x="6019800" y="3200400"/>
                <a:ext cx="3785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6781800" y="3124200"/>
                <a:ext cx="685800" cy="228600"/>
                <a:chOff x="6781800" y="2438400"/>
                <a:chExt cx="685800" cy="228600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7162800" y="24384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06" name="Rectangle 105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7" name="Straight Connector 106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5" name="Straight Arrow Connector 104"/>
                <p:cNvCxnSpPr>
                  <a:endCxn id="106" idx="1"/>
                </p:cNvCxnSpPr>
                <p:nvPr/>
              </p:nvCxnSpPr>
              <p:spPr>
                <a:xfrm>
                  <a:off x="6781800" y="25527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6" name="Group 115"/>
            <p:cNvGrpSpPr/>
            <p:nvPr/>
          </p:nvGrpSpPr>
          <p:grpSpPr>
            <a:xfrm>
              <a:off x="7622450" y="990600"/>
              <a:ext cx="835750" cy="1263316"/>
              <a:chOff x="5562599" y="1981200"/>
              <a:chExt cx="835750" cy="1263316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5562599" y="1981200"/>
                <a:ext cx="835750" cy="1263316"/>
                <a:chOff x="5562600" y="1981200"/>
                <a:chExt cx="1905000" cy="2286000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6400800" y="2438400"/>
                  <a:ext cx="381000" cy="2286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6400800" y="3429000"/>
                  <a:ext cx="381000" cy="2286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6400800" y="3733800"/>
                  <a:ext cx="381000" cy="2286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4" name="Group 123"/>
                <p:cNvGrpSpPr/>
                <p:nvPr/>
              </p:nvGrpSpPr>
              <p:grpSpPr>
                <a:xfrm>
                  <a:off x="7162800" y="24384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65" name="Rectangle 164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6" name="Straight Connector 165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5" name="Group 124"/>
                <p:cNvGrpSpPr/>
                <p:nvPr/>
              </p:nvGrpSpPr>
              <p:grpSpPr>
                <a:xfrm>
                  <a:off x="6400800" y="28194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63" name="Rectangle 162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4" name="Straight Connector 163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6" name="Straight Arrow Connector 125"/>
                <p:cNvCxnSpPr>
                  <a:endCxn id="120" idx="1"/>
                </p:cNvCxnSpPr>
                <p:nvPr/>
              </p:nvCxnSpPr>
              <p:spPr>
                <a:xfrm>
                  <a:off x="5869850" y="25527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Arrow Connector 126"/>
                <p:cNvCxnSpPr>
                  <a:stCxn id="120" idx="3"/>
                  <a:endCxn id="165" idx="1"/>
                </p:cNvCxnSpPr>
                <p:nvPr/>
              </p:nvCxnSpPr>
              <p:spPr>
                <a:xfrm>
                  <a:off x="6781800" y="25527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/>
                <p:nvPr/>
              </p:nvCxnSpPr>
              <p:spPr>
                <a:xfrm>
                  <a:off x="5867400" y="28956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5869850" y="38862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0" name="Group 129"/>
                <p:cNvGrpSpPr/>
                <p:nvPr/>
              </p:nvGrpSpPr>
              <p:grpSpPr>
                <a:xfrm>
                  <a:off x="6781800" y="3733800"/>
                  <a:ext cx="685800" cy="228600"/>
                  <a:chOff x="7467600" y="3733800"/>
                  <a:chExt cx="685800" cy="228600"/>
                </a:xfrm>
              </p:grpSpPr>
              <p:grpSp>
                <p:nvGrpSpPr>
                  <p:cNvPr id="159" name="Group 158"/>
                  <p:cNvGrpSpPr/>
                  <p:nvPr/>
                </p:nvGrpSpPr>
                <p:grpSpPr>
                  <a:xfrm>
                    <a:off x="7848600" y="37338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161" name="Rectangle 160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62" name="Straight Connector 161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60" name="Straight Arrow Connector 159"/>
                  <p:cNvCxnSpPr/>
                  <p:nvPr/>
                </p:nvCxnSpPr>
                <p:spPr>
                  <a:xfrm>
                    <a:off x="7467600" y="38862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5562600" y="2438400"/>
                  <a:ext cx="457200" cy="1828800"/>
                  <a:chOff x="3581400" y="3352800"/>
                  <a:chExt cx="457200" cy="1828800"/>
                </a:xfrm>
              </p:grpSpPr>
              <p:sp>
                <p:nvSpPr>
                  <p:cNvPr id="154" name="Rectangle 153"/>
                  <p:cNvSpPr/>
                  <p:nvPr/>
                </p:nvSpPr>
                <p:spPr>
                  <a:xfrm>
                    <a:off x="3581400" y="3352800"/>
                    <a:ext cx="422745" cy="18288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5" name="Straight Connector 154"/>
                  <p:cNvCxnSpPr/>
                  <p:nvPr/>
                </p:nvCxnSpPr>
                <p:spPr>
                  <a:xfrm>
                    <a:off x="3581400" y="36576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>
                    <a:off x="3581400" y="39624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3581400" y="45720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3581400" y="48768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2" name="TextBox 131"/>
                <p:cNvSpPr txBox="1"/>
                <p:nvPr/>
              </p:nvSpPr>
              <p:spPr>
                <a:xfrm>
                  <a:off x="5637963" y="1981200"/>
                  <a:ext cx="421074" cy="6683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3" name="Group 132"/>
                <p:cNvGrpSpPr/>
                <p:nvPr/>
              </p:nvGrpSpPr>
              <p:grpSpPr>
                <a:xfrm>
                  <a:off x="5869850" y="3124200"/>
                  <a:ext cx="835750" cy="228600"/>
                  <a:chOff x="5869850" y="3124200"/>
                  <a:chExt cx="835750" cy="228600"/>
                </a:xfrm>
              </p:grpSpPr>
              <p:grpSp>
                <p:nvGrpSpPr>
                  <p:cNvPr id="150" name="Group 149"/>
                  <p:cNvGrpSpPr/>
                  <p:nvPr/>
                </p:nvGrpSpPr>
                <p:grpSpPr>
                  <a:xfrm>
                    <a:off x="6400800" y="31242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152" name="Rectangle 151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51" name="Straight Arrow Connector 150"/>
                  <p:cNvCxnSpPr/>
                  <p:nvPr/>
                </p:nvCxnSpPr>
                <p:spPr>
                  <a:xfrm>
                    <a:off x="5869850" y="3238500"/>
                    <a:ext cx="5309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9" name="Group 138"/>
                <p:cNvGrpSpPr/>
                <p:nvPr/>
              </p:nvGrpSpPr>
              <p:grpSpPr>
                <a:xfrm>
                  <a:off x="5869850" y="4038600"/>
                  <a:ext cx="835750" cy="228600"/>
                  <a:chOff x="5869850" y="3124200"/>
                  <a:chExt cx="835750" cy="228600"/>
                </a:xfrm>
              </p:grpSpPr>
              <p:grpSp>
                <p:nvGrpSpPr>
                  <p:cNvPr id="146" name="Group 145"/>
                  <p:cNvGrpSpPr/>
                  <p:nvPr/>
                </p:nvGrpSpPr>
                <p:grpSpPr>
                  <a:xfrm>
                    <a:off x="6400800" y="31242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148" name="Rectangle 147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9" name="Straight Connector 148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47" name="Straight Arrow Connector 146"/>
                  <p:cNvCxnSpPr/>
                  <p:nvPr/>
                </p:nvCxnSpPr>
                <p:spPr>
                  <a:xfrm>
                    <a:off x="5869850" y="3238500"/>
                    <a:ext cx="5309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0" name="Group 139"/>
                <p:cNvGrpSpPr/>
                <p:nvPr/>
              </p:nvGrpSpPr>
              <p:grpSpPr>
                <a:xfrm>
                  <a:off x="6781800" y="3429000"/>
                  <a:ext cx="685800" cy="228600"/>
                  <a:chOff x="7467600" y="3733800"/>
                  <a:chExt cx="685800" cy="228600"/>
                </a:xfrm>
              </p:grpSpPr>
              <p:grpSp>
                <p:nvGrpSpPr>
                  <p:cNvPr id="142" name="Group 141"/>
                  <p:cNvGrpSpPr/>
                  <p:nvPr/>
                </p:nvGrpSpPr>
                <p:grpSpPr>
                  <a:xfrm>
                    <a:off x="7848600" y="37338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144" name="Rectangle 143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5" name="Straight Connector 144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43" name="Straight Arrow Connector 142"/>
                  <p:cNvCxnSpPr/>
                  <p:nvPr/>
                </p:nvCxnSpPr>
                <p:spPr>
                  <a:xfrm>
                    <a:off x="7467600" y="38862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1" name="Straight Arrow Connector 140"/>
                <p:cNvCxnSpPr/>
                <p:nvPr/>
              </p:nvCxnSpPr>
              <p:spPr>
                <a:xfrm>
                  <a:off x="5867400" y="35052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8" name="Straight Connector 117"/>
              <p:cNvCxnSpPr/>
              <p:nvPr/>
            </p:nvCxnSpPr>
            <p:spPr>
              <a:xfrm>
                <a:off x="5562600" y="2743200"/>
                <a:ext cx="20058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ounded Rectangle 1"/>
            <p:cNvSpPr/>
            <p:nvPr/>
          </p:nvSpPr>
          <p:spPr>
            <a:xfrm>
              <a:off x="7467600" y="925286"/>
              <a:ext cx="1143000" cy="15240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Elbow Connector 6"/>
            <p:cNvCxnSpPr/>
            <p:nvPr/>
          </p:nvCxnSpPr>
          <p:spPr>
            <a:xfrm flipV="1">
              <a:off x="5869850" y="1213366"/>
              <a:ext cx="1597750" cy="13774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oup 137"/>
            <p:cNvGrpSpPr/>
            <p:nvPr/>
          </p:nvGrpSpPr>
          <p:grpSpPr>
            <a:xfrm>
              <a:off x="7774850" y="3124200"/>
              <a:ext cx="835750" cy="942474"/>
              <a:chOff x="5562599" y="1981200"/>
              <a:chExt cx="835750" cy="942474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5562599" y="1981200"/>
                <a:ext cx="835750" cy="942474"/>
                <a:chOff x="5562600" y="1981200"/>
                <a:chExt cx="1905000" cy="1705429"/>
              </a:xfrm>
            </p:grpSpPr>
            <p:sp>
              <p:nvSpPr>
                <p:cNvPr id="169" name="Rectangle 168"/>
                <p:cNvSpPr/>
                <p:nvPr/>
              </p:nvSpPr>
              <p:spPr>
                <a:xfrm>
                  <a:off x="6400800" y="2438400"/>
                  <a:ext cx="381000" cy="2286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6400800" y="3429000"/>
                  <a:ext cx="381000" cy="2286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" name="Group 170"/>
                <p:cNvGrpSpPr/>
                <p:nvPr/>
              </p:nvGrpSpPr>
              <p:grpSpPr>
                <a:xfrm>
                  <a:off x="7162800" y="24384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94" name="Rectangle 193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5" name="Straight Connector 194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2" name="Group 171"/>
                <p:cNvGrpSpPr/>
                <p:nvPr/>
              </p:nvGrpSpPr>
              <p:grpSpPr>
                <a:xfrm>
                  <a:off x="6400800" y="28194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3" name="Straight Connector 192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3" name="Straight Arrow Connector 172"/>
                <p:cNvCxnSpPr>
                  <a:endCxn id="169" idx="1"/>
                </p:cNvCxnSpPr>
                <p:nvPr/>
              </p:nvCxnSpPr>
              <p:spPr>
                <a:xfrm>
                  <a:off x="5869850" y="25527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/>
                <p:cNvCxnSpPr>
                  <a:stCxn id="169" idx="3"/>
                  <a:endCxn id="194" idx="1"/>
                </p:cNvCxnSpPr>
                <p:nvPr/>
              </p:nvCxnSpPr>
              <p:spPr>
                <a:xfrm>
                  <a:off x="6781800" y="25527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/>
                <p:cNvCxnSpPr/>
                <p:nvPr/>
              </p:nvCxnSpPr>
              <p:spPr>
                <a:xfrm>
                  <a:off x="5867400" y="28956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6" name="Group 175"/>
                <p:cNvGrpSpPr/>
                <p:nvPr/>
              </p:nvGrpSpPr>
              <p:grpSpPr>
                <a:xfrm>
                  <a:off x="5562600" y="2438400"/>
                  <a:ext cx="457200" cy="1248229"/>
                  <a:chOff x="3581400" y="3352800"/>
                  <a:chExt cx="457200" cy="1248229"/>
                </a:xfrm>
              </p:grpSpPr>
              <p:sp>
                <p:nvSpPr>
                  <p:cNvPr id="189" name="Rectangle 188"/>
                  <p:cNvSpPr/>
                  <p:nvPr/>
                </p:nvSpPr>
                <p:spPr>
                  <a:xfrm>
                    <a:off x="3581400" y="3352800"/>
                    <a:ext cx="422745" cy="1248229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3581400" y="36576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Connector 190"/>
                  <p:cNvCxnSpPr/>
                  <p:nvPr/>
                </p:nvCxnSpPr>
                <p:spPr>
                  <a:xfrm>
                    <a:off x="3581400" y="39624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7" name="TextBox 176"/>
                <p:cNvSpPr txBox="1"/>
                <p:nvPr/>
              </p:nvSpPr>
              <p:spPr>
                <a:xfrm>
                  <a:off x="5637963" y="1981200"/>
                  <a:ext cx="421074" cy="6683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78" name="Group 177"/>
                <p:cNvGrpSpPr/>
                <p:nvPr/>
              </p:nvGrpSpPr>
              <p:grpSpPr>
                <a:xfrm>
                  <a:off x="5869850" y="3124200"/>
                  <a:ext cx="835750" cy="228600"/>
                  <a:chOff x="5869850" y="3124200"/>
                  <a:chExt cx="835750" cy="228600"/>
                </a:xfrm>
              </p:grpSpPr>
              <p:grpSp>
                <p:nvGrpSpPr>
                  <p:cNvPr id="185" name="Group 184"/>
                  <p:cNvGrpSpPr/>
                  <p:nvPr/>
                </p:nvGrpSpPr>
                <p:grpSpPr>
                  <a:xfrm>
                    <a:off x="6400800" y="31242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187" name="Rectangle 186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88" name="Straight Connector 187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86" name="Straight Arrow Connector 185"/>
                  <p:cNvCxnSpPr/>
                  <p:nvPr/>
                </p:nvCxnSpPr>
                <p:spPr>
                  <a:xfrm>
                    <a:off x="5869850" y="3238500"/>
                    <a:ext cx="5309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6781800" y="3429000"/>
                  <a:ext cx="685800" cy="228600"/>
                  <a:chOff x="7467600" y="3733800"/>
                  <a:chExt cx="685800" cy="228600"/>
                </a:xfrm>
              </p:grpSpPr>
              <p:grpSp>
                <p:nvGrpSpPr>
                  <p:cNvPr id="181" name="Group 180"/>
                  <p:cNvGrpSpPr/>
                  <p:nvPr/>
                </p:nvGrpSpPr>
                <p:grpSpPr>
                  <a:xfrm>
                    <a:off x="7848600" y="37338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183" name="Rectangle 182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84" name="Straight Connector 183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82" name="Straight Arrow Connector 181"/>
                  <p:cNvCxnSpPr/>
                  <p:nvPr/>
                </p:nvCxnSpPr>
                <p:spPr>
                  <a:xfrm>
                    <a:off x="7467600" y="38862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0" name="Straight Arrow Connector 179"/>
                <p:cNvCxnSpPr/>
                <p:nvPr/>
              </p:nvCxnSpPr>
              <p:spPr>
                <a:xfrm>
                  <a:off x="5867400" y="35052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8" name="Straight Connector 167"/>
              <p:cNvCxnSpPr/>
              <p:nvPr/>
            </p:nvCxnSpPr>
            <p:spPr>
              <a:xfrm>
                <a:off x="5562600" y="2743200"/>
                <a:ext cx="20058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Rounded Rectangle 195"/>
            <p:cNvSpPr/>
            <p:nvPr/>
          </p:nvSpPr>
          <p:spPr>
            <a:xfrm>
              <a:off x="7620000" y="3276601"/>
              <a:ext cx="1066800" cy="8763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Arrow Connector 196"/>
            <p:cNvCxnSpPr/>
            <p:nvPr/>
          </p:nvCxnSpPr>
          <p:spPr>
            <a:xfrm>
              <a:off x="5867400" y="3810000"/>
              <a:ext cx="1752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8" name="Group 197"/>
            <p:cNvGrpSpPr/>
            <p:nvPr/>
          </p:nvGrpSpPr>
          <p:grpSpPr>
            <a:xfrm>
              <a:off x="7774850" y="4900863"/>
              <a:ext cx="835750" cy="1347537"/>
              <a:chOff x="5562600" y="2233863"/>
              <a:chExt cx="835750" cy="13475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5562600" y="2233863"/>
                <a:ext cx="835750" cy="1347537"/>
                <a:chOff x="5562600" y="2438400"/>
                <a:chExt cx="1905000" cy="2438400"/>
              </a:xfrm>
            </p:grpSpPr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5562600" y="45720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2" name="Group 201"/>
                <p:cNvGrpSpPr/>
                <p:nvPr/>
              </p:nvGrpSpPr>
              <p:grpSpPr>
                <a:xfrm>
                  <a:off x="5562600" y="2438400"/>
                  <a:ext cx="1905000" cy="2438400"/>
                  <a:chOff x="5562600" y="2438400"/>
                  <a:chExt cx="1905000" cy="2438400"/>
                </a:xfrm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6400800" y="24384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Rectangle 203"/>
                  <p:cNvSpPr/>
                  <p:nvPr/>
                </p:nvSpPr>
                <p:spPr>
                  <a:xfrm>
                    <a:off x="6400800" y="34290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" name="Rectangle 204"/>
                  <p:cNvSpPr/>
                  <p:nvPr/>
                </p:nvSpPr>
                <p:spPr>
                  <a:xfrm>
                    <a:off x="6400800" y="43434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" name="Rectangle 205"/>
                  <p:cNvSpPr/>
                  <p:nvPr/>
                </p:nvSpPr>
                <p:spPr>
                  <a:xfrm>
                    <a:off x="6400800" y="37338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7" name="Group 206"/>
                  <p:cNvGrpSpPr/>
                  <p:nvPr/>
                </p:nvGrpSpPr>
                <p:grpSpPr>
                  <a:xfrm>
                    <a:off x="7162800" y="24384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255" name="Rectangle 254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56" name="Straight Connector 255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8" name="Group 207"/>
                  <p:cNvGrpSpPr/>
                  <p:nvPr/>
                </p:nvGrpSpPr>
                <p:grpSpPr>
                  <a:xfrm>
                    <a:off x="6400800" y="28194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253" name="Rectangle 252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54" name="Straight Connector 253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09" name="Straight Arrow Connector 208"/>
                  <p:cNvCxnSpPr>
                    <a:endCxn id="203" idx="1"/>
                  </p:cNvCxnSpPr>
                  <p:nvPr/>
                </p:nvCxnSpPr>
                <p:spPr>
                  <a:xfrm>
                    <a:off x="5869850" y="2552700"/>
                    <a:ext cx="5309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Arrow Connector 209"/>
                  <p:cNvCxnSpPr>
                    <a:stCxn id="203" idx="3"/>
                    <a:endCxn id="255" idx="1"/>
                  </p:cNvCxnSpPr>
                  <p:nvPr/>
                </p:nvCxnSpPr>
                <p:spPr>
                  <a:xfrm>
                    <a:off x="6781800" y="25527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Arrow Connector 210"/>
                  <p:cNvCxnSpPr/>
                  <p:nvPr/>
                </p:nvCxnSpPr>
                <p:spPr>
                  <a:xfrm>
                    <a:off x="5867400" y="2895600"/>
                    <a:ext cx="5309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Arrow Connector 211"/>
                  <p:cNvCxnSpPr/>
                  <p:nvPr/>
                </p:nvCxnSpPr>
                <p:spPr>
                  <a:xfrm>
                    <a:off x="5869850" y="3886200"/>
                    <a:ext cx="5309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Arrow Connector 212"/>
                  <p:cNvCxnSpPr/>
                  <p:nvPr/>
                </p:nvCxnSpPr>
                <p:spPr>
                  <a:xfrm>
                    <a:off x="5869850" y="4419600"/>
                    <a:ext cx="5309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4" name="Group 213"/>
                  <p:cNvGrpSpPr/>
                  <p:nvPr/>
                </p:nvGrpSpPr>
                <p:grpSpPr>
                  <a:xfrm>
                    <a:off x="6781800" y="3733800"/>
                    <a:ext cx="685800" cy="228600"/>
                    <a:chOff x="7467600" y="3733800"/>
                    <a:chExt cx="685800" cy="228600"/>
                  </a:xfrm>
                </p:grpSpPr>
                <p:grpSp>
                  <p:nvGrpSpPr>
                    <p:cNvPr id="249" name="Group 248"/>
                    <p:cNvGrpSpPr/>
                    <p:nvPr/>
                  </p:nvGrpSpPr>
                  <p:grpSpPr>
                    <a:xfrm>
                      <a:off x="7848600" y="37338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251" name="Rectangle 250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52" name="Straight Connector 251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50" name="Straight Arrow Connector 249"/>
                    <p:cNvCxnSpPr/>
                    <p:nvPr/>
                  </p:nvCxnSpPr>
                  <p:spPr>
                    <a:xfrm>
                      <a:off x="7467600" y="38862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5" name="Group 214"/>
                  <p:cNvGrpSpPr/>
                  <p:nvPr/>
                </p:nvGrpSpPr>
                <p:grpSpPr>
                  <a:xfrm>
                    <a:off x="5562600" y="2438400"/>
                    <a:ext cx="457200" cy="2438400"/>
                    <a:chOff x="3581400" y="3352800"/>
                    <a:chExt cx="457200" cy="2438400"/>
                  </a:xfrm>
                </p:grpSpPr>
                <p:sp>
                  <p:nvSpPr>
                    <p:cNvPr id="243" name="Rectangle 242"/>
                    <p:cNvSpPr/>
                    <p:nvPr/>
                  </p:nvSpPr>
                  <p:spPr>
                    <a:xfrm>
                      <a:off x="3581400" y="3352800"/>
                      <a:ext cx="457200" cy="24384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44" name="Straight Connector 243"/>
                    <p:cNvCxnSpPr/>
                    <p:nvPr/>
                  </p:nvCxnSpPr>
                  <p:spPr>
                    <a:xfrm>
                      <a:off x="3581400" y="36576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5" name="Straight Connector 244"/>
                    <p:cNvCxnSpPr/>
                    <p:nvPr/>
                  </p:nvCxnSpPr>
                  <p:spPr>
                    <a:xfrm>
                      <a:off x="3581400" y="39624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6" name="Straight Connector 245"/>
                    <p:cNvCxnSpPr/>
                    <p:nvPr/>
                  </p:nvCxnSpPr>
                  <p:spPr>
                    <a:xfrm>
                      <a:off x="3581400" y="51816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7" name="Straight Connector 246"/>
                    <p:cNvCxnSpPr/>
                    <p:nvPr/>
                  </p:nvCxnSpPr>
                  <p:spPr>
                    <a:xfrm>
                      <a:off x="3581400" y="45720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8" name="Straight Connector 247"/>
                    <p:cNvCxnSpPr/>
                    <p:nvPr/>
                  </p:nvCxnSpPr>
                  <p:spPr>
                    <a:xfrm>
                      <a:off x="3581400" y="48768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7" name="Group 216"/>
                  <p:cNvGrpSpPr/>
                  <p:nvPr/>
                </p:nvGrpSpPr>
                <p:grpSpPr>
                  <a:xfrm>
                    <a:off x="5869850" y="3124200"/>
                    <a:ext cx="835750" cy="228600"/>
                    <a:chOff x="5869850" y="3124200"/>
                    <a:chExt cx="835750" cy="228600"/>
                  </a:xfrm>
                </p:grpSpPr>
                <p:grpSp>
                  <p:nvGrpSpPr>
                    <p:cNvPr id="239" name="Group 238"/>
                    <p:cNvGrpSpPr/>
                    <p:nvPr/>
                  </p:nvGrpSpPr>
                  <p:grpSpPr>
                    <a:xfrm>
                      <a:off x="6400800" y="31242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241" name="Rectangle 240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42" name="Straight Connector 241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40" name="Straight Arrow Connector 239"/>
                    <p:cNvCxnSpPr/>
                    <p:nvPr/>
                  </p:nvCxnSpPr>
                  <p:spPr>
                    <a:xfrm>
                      <a:off x="5869850" y="32385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8" name="Group 217"/>
                  <p:cNvGrpSpPr/>
                  <p:nvPr/>
                </p:nvGrpSpPr>
                <p:grpSpPr>
                  <a:xfrm>
                    <a:off x="5869850" y="4038600"/>
                    <a:ext cx="835750" cy="228600"/>
                    <a:chOff x="5869850" y="3124200"/>
                    <a:chExt cx="835750" cy="228600"/>
                  </a:xfrm>
                </p:grpSpPr>
                <p:grpSp>
                  <p:nvGrpSpPr>
                    <p:cNvPr id="235" name="Group 234"/>
                    <p:cNvGrpSpPr/>
                    <p:nvPr/>
                  </p:nvGrpSpPr>
                  <p:grpSpPr>
                    <a:xfrm>
                      <a:off x="6400800" y="31242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237" name="Rectangle 236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38" name="Straight Connector 237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36" name="Straight Arrow Connector 235"/>
                    <p:cNvCxnSpPr/>
                    <p:nvPr/>
                  </p:nvCxnSpPr>
                  <p:spPr>
                    <a:xfrm>
                      <a:off x="5869850" y="32385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9" name="Group 218"/>
                  <p:cNvGrpSpPr/>
                  <p:nvPr/>
                </p:nvGrpSpPr>
                <p:grpSpPr>
                  <a:xfrm>
                    <a:off x="5867400" y="4648200"/>
                    <a:ext cx="835750" cy="228600"/>
                    <a:chOff x="5869850" y="3124200"/>
                    <a:chExt cx="835750" cy="228600"/>
                  </a:xfrm>
                </p:grpSpPr>
                <p:grpSp>
                  <p:nvGrpSpPr>
                    <p:cNvPr id="231" name="Group 230"/>
                    <p:cNvGrpSpPr/>
                    <p:nvPr/>
                  </p:nvGrpSpPr>
                  <p:grpSpPr>
                    <a:xfrm>
                      <a:off x="6400800" y="31242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233" name="Rectangle 232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34" name="Straight Connector 233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32" name="Straight Arrow Connector 231"/>
                    <p:cNvCxnSpPr/>
                    <p:nvPr/>
                  </p:nvCxnSpPr>
                  <p:spPr>
                    <a:xfrm>
                      <a:off x="5869850" y="32385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20" name="Group 219"/>
                  <p:cNvGrpSpPr/>
                  <p:nvPr/>
                </p:nvGrpSpPr>
                <p:grpSpPr>
                  <a:xfrm>
                    <a:off x="6781800" y="4343400"/>
                    <a:ext cx="685800" cy="228600"/>
                    <a:chOff x="7467600" y="3733800"/>
                    <a:chExt cx="685800" cy="228600"/>
                  </a:xfrm>
                </p:grpSpPr>
                <p:grpSp>
                  <p:nvGrpSpPr>
                    <p:cNvPr id="227" name="Group 226"/>
                    <p:cNvGrpSpPr/>
                    <p:nvPr/>
                  </p:nvGrpSpPr>
                  <p:grpSpPr>
                    <a:xfrm>
                      <a:off x="7848600" y="37338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229" name="Rectangle 228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30" name="Straight Connector 229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28" name="Straight Arrow Connector 227"/>
                    <p:cNvCxnSpPr/>
                    <p:nvPr/>
                  </p:nvCxnSpPr>
                  <p:spPr>
                    <a:xfrm>
                      <a:off x="7467600" y="38862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21" name="Group 220"/>
                  <p:cNvGrpSpPr/>
                  <p:nvPr/>
                </p:nvGrpSpPr>
                <p:grpSpPr>
                  <a:xfrm>
                    <a:off x="6781800" y="3429000"/>
                    <a:ext cx="685800" cy="228600"/>
                    <a:chOff x="7467600" y="3733800"/>
                    <a:chExt cx="685800" cy="228600"/>
                  </a:xfrm>
                </p:grpSpPr>
                <p:grpSp>
                  <p:nvGrpSpPr>
                    <p:cNvPr id="223" name="Group 222"/>
                    <p:cNvGrpSpPr/>
                    <p:nvPr/>
                  </p:nvGrpSpPr>
                  <p:grpSpPr>
                    <a:xfrm>
                      <a:off x="7848600" y="37338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225" name="Rectangle 224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26" name="Straight Connector 225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24" name="Straight Arrow Connector 223"/>
                    <p:cNvCxnSpPr/>
                    <p:nvPr/>
                  </p:nvCxnSpPr>
                  <p:spPr>
                    <a:xfrm>
                      <a:off x="7467600" y="38862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22" name="Straight Arrow Connector 221"/>
                  <p:cNvCxnSpPr/>
                  <p:nvPr/>
                </p:nvCxnSpPr>
                <p:spPr>
                  <a:xfrm>
                    <a:off x="5867400" y="3505200"/>
                    <a:ext cx="5309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0" name="Straight Connector 199"/>
              <p:cNvCxnSpPr/>
              <p:nvPr/>
            </p:nvCxnSpPr>
            <p:spPr>
              <a:xfrm>
                <a:off x="5562600" y="2743200"/>
                <a:ext cx="20058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7" name="Rounded Rectangle 256"/>
            <p:cNvSpPr/>
            <p:nvPr/>
          </p:nvSpPr>
          <p:spPr>
            <a:xfrm>
              <a:off x="7620000" y="4800600"/>
              <a:ext cx="1143000" cy="15240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328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2480"/>
                <a:ext cx="8229600" cy="60983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Universal </a:t>
                </a:r>
                <a:r>
                  <a:rPr lang="en-US" sz="1800" b="1" dirty="0"/>
                  <a:t>Hash Family.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no. of 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?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Lemma1: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  </m:t>
                    </m:r>
                    <m:r>
                      <a:rPr lang="en-US" sz="1800" b="1">
                        <a:latin typeface="Cambria Math"/>
                      </a:rPr>
                      <m:t>𝐄</m:t>
                    </m:r>
                    <m:r>
                      <a:rPr lang="en-US" sz="1800" b="1" i="1">
                        <a:latin typeface="Cambria Math"/>
                      </a:rPr>
                      <m:t>[</m:t>
                    </m:r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]=</m:t>
                    </m:r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dirty="0" smtClean="0"/>
                  <a:t> when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𝑐𝑠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 : number of elements in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sz="1800" b="0" dirty="0" smtClean="0"/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/>
                          </a:rPr>
                          <m:t>&lt;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800" b="1" i="0" smtClean="0">
                            <a:latin typeface="Cambria Math"/>
                          </a:rPr>
                          <m:t>𝐚𝐧𝐝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18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 smtClean="0"/>
                  <a:t>=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latin typeface="Cambria Math"/>
                          </a:rPr>
                          <m:t>&lt;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  <m:r>
                          <a:rPr lang="en-US" sz="1800" b="1" i="0" smtClean="0">
                            <a:latin typeface="Cambria Math"/>
                          </a:rPr>
                          <m:t> </m:t>
                        </m:r>
                        <m:r>
                          <a:rPr lang="en-US" sz="1800" b="1">
                            <a:latin typeface="Cambria Math"/>
                          </a:rPr>
                          <m:t>𝐚𝐧𝐝</m:t>
                        </m:r>
                        <m:r>
                          <a:rPr lang="en-US" sz="1800" b="1" i="0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&gt;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sz="1800" dirty="0" smtClean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latin typeface="Cambria Math"/>
                          </a:rPr>
                          <m:t>&lt;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  <m:r>
                          <a:rPr lang="en-US" sz="1800" b="1" i="0" smtClean="0">
                            <a:latin typeface="Cambria Math"/>
                          </a:rPr>
                          <m:t> </m:t>
                        </m:r>
                        <m:r>
                          <a:rPr lang="en-US" sz="1800" b="1">
                            <a:latin typeface="Cambria Math"/>
                          </a:rPr>
                          <m:t>𝐚𝐧𝐝</m:t>
                        </m:r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&gt;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18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800" dirty="0" smtClean="0"/>
                  <a:t> = 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2480"/>
                <a:ext cx="8229600" cy="6098320"/>
              </a:xfrm>
              <a:blipFill rotWithShape="1">
                <a:blip r:embed="rId2"/>
                <a:stretch>
                  <a:fillRect l="-741" t="-500" b="-8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51500" y="1537001"/>
            <a:ext cx="2145379" cy="2598905"/>
            <a:chOff x="5562600" y="2131157"/>
            <a:chExt cx="3352800" cy="3355243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562600" y="4572000"/>
              <a:ext cx="457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562600" y="4876800"/>
              <a:ext cx="457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562600" y="2131157"/>
              <a:ext cx="3352800" cy="3355243"/>
              <a:chOff x="5562600" y="2131157"/>
              <a:chExt cx="3352800" cy="3355243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5562600" y="36576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/>
              <p:cNvGrpSpPr/>
              <p:nvPr/>
            </p:nvGrpSpPr>
            <p:grpSpPr>
              <a:xfrm>
                <a:off x="5562600" y="2131157"/>
                <a:ext cx="3352800" cy="3355243"/>
                <a:chOff x="5562600" y="2131157"/>
                <a:chExt cx="3352800" cy="3355243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562600" y="33528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/>
                <p:cNvGrpSpPr/>
                <p:nvPr/>
              </p:nvGrpSpPr>
              <p:grpSpPr>
                <a:xfrm>
                  <a:off x="5562600" y="2131157"/>
                  <a:ext cx="3352800" cy="3355243"/>
                  <a:chOff x="5562600" y="2131157"/>
                  <a:chExt cx="3352800" cy="3355243"/>
                </a:xfrm>
              </p:grpSpPr>
              <p:sp>
                <p:nvSpPr>
                  <p:cNvPr id="15" name="Rectangle 14"/>
                  <p:cNvSpPr/>
                  <p:nvPr/>
                </p:nvSpPr>
                <p:spPr>
                  <a:xfrm>
                    <a:off x="6248400" y="3722408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6248400" y="52578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6858000" y="52578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7010400" y="37338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6248400" y="28194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103" name="Rectangle 102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4" name="Straight Connector 103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7772400" y="37338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101" name="Rectangle 100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2" name="Straight Connector 101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8610600" y="52578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99" name="Rectangle 98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0" name="Straight Connector 99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2" name="Straight Arrow Connector 21"/>
                  <p:cNvCxnSpPr/>
                  <p:nvPr/>
                </p:nvCxnSpPr>
                <p:spPr>
                  <a:xfrm>
                    <a:off x="5869850" y="25527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6629400" y="38862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5867400" y="28956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5869850" y="38862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5867400" y="53340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7391400" y="38862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/>
                  <p:nvPr/>
                </p:nvCxnSpPr>
                <p:spPr>
                  <a:xfrm>
                    <a:off x="6629400" y="5334000"/>
                    <a:ext cx="2667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/>
                  <p:cNvCxnSpPr/>
                  <p:nvPr/>
                </p:nvCxnSpPr>
                <p:spPr>
                  <a:xfrm>
                    <a:off x="7848600" y="5334000"/>
                    <a:ext cx="2286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5562600" y="2438400"/>
                    <a:ext cx="457200" cy="3046988"/>
                    <a:chOff x="3581400" y="3352800"/>
                    <a:chExt cx="457200" cy="3046988"/>
                  </a:xfrm>
                </p:grpSpPr>
                <p:sp>
                  <p:nvSpPr>
                    <p:cNvPr id="93" name="Rectangle 92"/>
                    <p:cNvSpPr/>
                    <p:nvPr/>
                  </p:nvSpPr>
                  <p:spPr>
                    <a:xfrm>
                      <a:off x="3581400" y="3352800"/>
                      <a:ext cx="457200" cy="3046988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4" name="Straight Connector 93"/>
                    <p:cNvCxnSpPr/>
                    <p:nvPr/>
                  </p:nvCxnSpPr>
                  <p:spPr>
                    <a:xfrm>
                      <a:off x="3581400" y="36576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Straight Connector 94"/>
                    <p:cNvCxnSpPr/>
                    <p:nvPr/>
                  </p:nvCxnSpPr>
                  <p:spPr>
                    <a:xfrm>
                      <a:off x="3581400" y="39624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Connector 95"/>
                    <p:cNvCxnSpPr/>
                    <p:nvPr/>
                  </p:nvCxnSpPr>
                  <p:spPr>
                    <a:xfrm>
                      <a:off x="3581400" y="60960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Connector 96"/>
                    <p:cNvCxnSpPr/>
                    <p:nvPr/>
                  </p:nvCxnSpPr>
                  <p:spPr>
                    <a:xfrm>
                      <a:off x="3581400" y="51816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Connector 97"/>
                    <p:cNvCxnSpPr/>
                    <p:nvPr/>
                  </p:nvCxnSpPr>
                  <p:spPr>
                    <a:xfrm>
                      <a:off x="3581400" y="48768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5637964" y="2131157"/>
                        <a:ext cx="38183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>
                                  <a:latin typeface="Cambria Math"/>
                                </a:rPr>
                                <m:t>𝑻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37964" y="2131157"/>
                        <a:ext cx="381836" cy="369332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 t="-10638" r="-75000" b="-6170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5867400" y="3124200"/>
                    <a:ext cx="1447800" cy="228600"/>
                    <a:chOff x="5867400" y="3124200"/>
                    <a:chExt cx="1447800" cy="228600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6248400" y="31242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5" name="Straight Arrow Connector 84"/>
                    <p:cNvCxnSpPr/>
                    <p:nvPr/>
                  </p:nvCxnSpPr>
                  <p:spPr>
                    <a:xfrm>
                      <a:off x="5867400" y="32004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6" name="Group 85"/>
                    <p:cNvGrpSpPr/>
                    <p:nvPr/>
                  </p:nvGrpSpPr>
                  <p:grpSpPr>
                    <a:xfrm>
                      <a:off x="6629400" y="3124200"/>
                      <a:ext cx="685800" cy="228600"/>
                      <a:chOff x="6629400" y="2438400"/>
                      <a:chExt cx="685800" cy="228600"/>
                    </a:xfrm>
                  </p:grpSpPr>
                  <p:grpSp>
                    <p:nvGrpSpPr>
                      <p:cNvPr id="87" name="Group 86"/>
                      <p:cNvGrpSpPr/>
                      <p:nvPr/>
                    </p:nvGrpSpPr>
                    <p:grpSpPr>
                      <a:xfrm>
                        <a:off x="7010400" y="2438400"/>
                        <a:ext cx="304800" cy="228600"/>
                        <a:chOff x="4800600" y="3352800"/>
                        <a:chExt cx="304800" cy="228600"/>
                      </a:xfrm>
                    </p:grpSpPr>
                    <p:sp>
                      <p:nvSpPr>
                        <p:cNvPr id="89" name="Rectangle 88"/>
                        <p:cNvSpPr/>
                        <p:nvPr/>
                      </p:nvSpPr>
                      <p:spPr>
                        <a:xfrm>
                          <a:off x="48006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90" name="Straight Connector 89"/>
                        <p:cNvCxnSpPr/>
                        <p:nvPr/>
                      </p:nvCxnSpPr>
                      <p:spPr>
                        <a:xfrm flipH="1">
                          <a:off x="48006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88" name="Straight Arrow Connector 87"/>
                      <p:cNvCxnSpPr/>
                      <p:nvPr/>
                    </p:nvCxnSpPr>
                    <p:spPr>
                      <a:xfrm>
                        <a:off x="6629400" y="25527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5867400" y="4038600"/>
                    <a:ext cx="685800" cy="228600"/>
                    <a:chOff x="6781800" y="2438400"/>
                    <a:chExt cx="685800" cy="228600"/>
                  </a:xfrm>
                </p:grpSpPr>
                <p:grpSp>
                  <p:nvGrpSpPr>
                    <p:cNvPr id="80" name="Group 79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82" name="Rectangle 81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83" name="Straight Connector 82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81" name="Straight Arrow Connector 80"/>
                    <p:cNvCxnSpPr/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4" name="Rectangle 33"/>
                  <p:cNvSpPr/>
                  <p:nvPr/>
                </p:nvSpPr>
                <p:spPr>
                  <a:xfrm>
                    <a:off x="6248400" y="34290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" name="Straight Arrow Connector 34"/>
                  <p:cNvCxnSpPr/>
                  <p:nvPr/>
                </p:nvCxnSpPr>
                <p:spPr>
                  <a:xfrm>
                    <a:off x="5867400" y="35052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6629400" y="3429000"/>
                    <a:ext cx="685800" cy="228600"/>
                    <a:chOff x="6781800" y="2438400"/>
                    <a:chExt cx="685800" cy="228600"/>
                  </a:xfrm>
                </p:grpSpPr>
                <p:grpSp>
                  <p:nvGrpSpPr>
                    <p:cNvPr id="76" name="Group 75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78" name="Rectangle 77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9" name="Straight Connector 78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77" name="Straight Arrow Connector 76"/>
                    <p:cNvCxnSpPr>
                      <a:endCxn id="78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Rectangle 36"/>
                  <p:cNvSpPr/>
                  <p:nvPr/>
                </p:nvSpPr>
                <p:spPr>
                  <a:xfrm>
                    <a:off x="7467600" y="52578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Arrow Connector 37"/>
                  <p:cNvCxnSpPr/>
                  <p:nvPr/>
                </p:nvCxnSpPr>
                <p:spPr>
                  <a:xfrm>
                    <a:off x="7239000" y="5334000"/>
                    <a:ext cx="2667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5867400" y="4648200"/>
                    <a:ext cx="1447800" cy="228600"/>
                    <a:chOff x="6019800" y="3124200"/>
                    <a:chExt cx="1447800" cy="228600"/>
                  </a:xfrm>
                </p:grpSpPr>
                <p:sp>
                  <p:nvSpPr>
                    <p:cNvPr id="69" name="Rectangle 68"/>
                    <p:cNvSpPr/>
                    <p:nvPr/>
                  </p:nvSpPr>
                  <p:spPr>
                    <a:xfrm>
                      <a:off x="6400800" y="31242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0" name="Straight Arrow Connector 69"/>
                    <p:cNvCxnSpPr/>
                    <p:nvPr/>
                  </p:nvCxnSpPr>
                  <p:spPr>
                    <a:xfrm>
                      <a:off x="6019800" y="3200400"/>
                      <a:ext cx="3785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1" name="Group 70"/>
                    <p:cNvGrpSpPr/>
                    <p:nvPr/>
                  </p:nvGrpSpPr>
                  <p:grpSpPr>
                    <a:xfrm>
                      <a:off x="6781800" y="3124200"/>
                      <a:ext cx="685800" cy="228600"/>
                      <a:chOff x="6781800" y="2438400"/>
                      <a:chExt cx="685800" cy="228600"/>
                    </a:xfrm>
                  </p:grpSpPr>
                  <p:grpSp>
                    <p:nvGrpSpPr>
                      <p:cNvPr id="72" name="Group 71"/>
                      <p:cNvGrpSpPr/>
                      <p:nvPr/>
                    </p:nvGrpSpPr>
                    <p:grpSpPr>
                      <a:xfrm>
                        <a:off x="7162800" y="24384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74" name="Rectangle 73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75" name="Straight Connector 74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73" name="Straight Arrow Connector 72"/>
                      <p:cNvCxnSpPr>
                        <a:endCxn id="74" idx="1"/>
                      </p:cNvCxnSpPr>
                      <p:nvPr/>
                    </p:nvCxnSpPr>
                    <p:spPr>
                      <a:xfrm>
                        <a:off x="6781800" y="25527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5867400" y="4343400"/>
                    <a:ext cx="1447800" cy="228600"/>
                    <a:chOff x="6019800" y="3124200"/>
                    <a:chExt cx="1447800" cy="228600"/>
                  </a:xfrm>
                </p:grpSpPr>
                <p:sp>
                  <p:nvSpPr>
                    <p:cNvPr id="62" name="Rectangle 61"/>
                    <p:cNvSpPr/>
                    <p:nvPr/>
                  </p:nvSpPr>
                  <p:spPr>
                    <a:xfrm>
                      <a:off x="6400800" y="31242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3" name="Straight Arrow Connector 62"/>
                    <p:cNvCxnSpPr/>
                    <p:nvPr/>
                  </p:nvCxnSpPr>
                  <p:spPr>
                    <a:xfrm>
                      <a:off x="6019800" y="3200400"/>
                      <a:ext cx="3785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4" name="Group 63"/>
                    <p:cNvGrpSpPr/>
                    <p:nvPr/>
                  </p:nvGrpSpPr>
                  <p:grpSpPr>
                    <a:xfrm>
                      <a:off x="6781800" y="3124200"/>
                      <a:ext cx="685800" cy="228600"/>
                      <a:chOff x="6781800" y="2438400"/>
                      <a:chExt cx="685800" cy="228600"/>
                    </a:xfrm>
                  </p:grpSpPr>
                  <p:grpSp>
                    <p:nvGrpSpPr>
                      <p:cNvPr id="65" name="Group 64"/>
                      <p:cNvGrpSpPr/>
                      <p:nvPr/>
                    </p:nvGrpSpPr>
                    <p:grpSpPr>
                      <a:xfrm>
                        <a:off x="7162800" y="24384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67" name="Rectangle 66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68" name="Straight Connector 67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66" name="Straight Arrow Connector 65"/>
                      <p:cNvCxnSpPr>
                        <a:endCxn id="67" idx="1"/>
                      </p:cNvCxnSpPr>
                      <p:nvPr/>
                    </p:nvCxnSpPr>
                    <p:spPr>
                      <a:xfrm>
                        <a:off x="6781800" y="25527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41" name="Rectangle 40"/>
                  <p:cNvSpPr/>
                  <p:nvPr/>
                </p:nvSpPr>
                <p:spPr>
                  <a:xfrm>
                    <a:off x="8077200" y="52578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" name="Straight Arrow Connector 41"/>
                  <p:cNvCxnSpPr/>
                  <p:nvPr/>
                </p:nvCxnSpPr>
                <p:spPr>
                  <a:xfrm>
                    <a:off x="8458200" y="5334000"/>
                    <a:ext cx="2286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5867400" y="4953000"/>
                    <a:ext cx="1447800" cy="228600"/>
                    <a:chOff x="6019800" y="3124200"/>
                    <a:chExt cx="1447800" cy="228600"/>
                  </a:xfrm>
                </p:grpSpPr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6400800" y="31242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6" name="Straight Arrow Connector 55"/>
                    <p:cNvCxnSpPr/>
                    <p:nvPr/>
                  </p:nvCxnSpPr>
                  <p:spPr>
                    <a:xfrm>
                      <a:off x="6019800" y="3200400"/>
                      <a:ext cx="3785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7" name="Group 56"/>
                    <p:cNvGrpSpPr/>
                    <p:nvPr/>
                  </p:nvGrpSpPr>
                  <p:grpSpPr>
                    <a:xfrm>
                      <a:off x="6781800" y="3124200"/>
                      <a:ext cx="685800" cy="228600"/>
                      <a:chOff x="6781800" y="2438400"/>
                      <a:chExt cx="685800" cy="228600"/>
                    </a:xfrm>
                  </p:grpSpPr>
                  <p:grpSp>
                    <p:nvGrpSpPr>
                      <p:cNvPr id="58" name="Group 57"/>
                      <p:cNvGrpSpPr/>
                      <p:nvPr/>
                    </p:nvGrpSpPr>
                    <p:grpSpPr>
                      <a:xfrm>
                        <a:off x="7162800" y="24384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60" name="Rectangle 59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61" name="Straight Connector 60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59" name="Straight Arrow Connector 58"/>
                      <p:cNvCxnSpPr>
                        <a:endCxn id="60" idx="1"/>
                      </p:cNvCxnSpPr>
                      <p:nvPr/>
                    </p:nvCxnSpPr>
                    <p:spPr>
                      <a:xfrm>
                        <a:off x="6781800" y="25527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4" name="Group 43"/>
                  <p:cNvGrpSpPr/>
                  <p:nvPr/>
                </p:nvGrpSpPr>
                <p:grpSpPr>
                  <a:xfrm>
                    <a:off x="7315200" y="2438400"/>
                    <a:ext cx="1219200" cy="228600"/>
                    <a:chOff x="6019800" y="3124200"/>
                    <a:chExt cx="1219200" cy="228600"/>
                  </a:xfrm>
                </p:grpSpPr>
                <p:sp>
                  <p:nvSpPr>
                    <p:cNvPr id="48" name="Rectangle 47"/>
                    <p:cNvSpPr/>
                    <p:nvPr/>
                  </p:nvSpPr>
                  <p:spPr>
                    <a:xfrm>
                      <a:off x="6324600" y="31242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9" name="Straight Arrow Connector 48"/>
                    <p:cNvCxnSpPr/>
                    <p:nvPr/>
                  </p:nvCxnSpPr>
                  <p:spPr>
                    <a:xfrm>
                      <a:off x="6019800" y="3200400"/>
                      <a:ext cx="3048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0" name="Group 49"/>
                    <p:cNvGrpSpPr/>
                    <p:nvPr/>
                  </p:nvGrpSpPr>
                  <p:grpSpPr>
                    <a:xfrm>
                      <a:off x="6705600" y="3124200"/>
                      <a:ext cx="533400" cy="228600"/>
                      <a:chOff x="6705600" y="2438400"/>
                      <a:chExt cx="533400" cy="228600"/>
                    </a:xfrm>
                  </p:grpSpPr>
                  <p:grpSp>
                    <p:nvGrpSpPr>
                      <p:cNvPr id="51" name="Group 50"/>
                      <p:cNvGrpSpPr/>
                      <p:nvPr/>
                    </p:nvGrpSpPr>
                    <p:grpSpPr>
                      <a:xfrm>
                        <a:off x="6934200" y="2438400"/>
                        <a:ext cx="304800" cy="228600"/>
                        <a:chOff x="4724400" y="3352800"/>
                        <a:chExt cx="304800" cy="228600"/>
                      </a:xfrm>
                    </p:grpSpPr>
                    <p:sp>
                      <p:nvSpPr>
                        <p:cNvPr id="53" name="Rectangle 52"/>
                        <p:cNvSpPr/>
                        <p:nvPr/>
                      </p:nvSpPr>
                      <p:spPr>
                        <a:xfrm>
                          <a:off x="47244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54" name="Straight Connector 53"/>
                        <p:cNvCxnSpPr/>
                        <p:nvPr/>
                      </p:nvCxnSpPr>
                      <p:spPr>
                        <a:xfrm flipH="1">
                          <a:off x="47244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52" name="Straight Arrow Connector 51"/>
                      <p:cNvCxnSpPr/>
                      <p:nvPr/>
                    </p:nvCxnSpPr>
                    <p:spPr>
                      <a:xfrm>
                        <a:off x="6705600" y="2552700"/>
                        <a:ext cx="1905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45" name="Rectangle 44"/>
                  <p:cNvSpPr/>
                  <p:nvPr/>
                </p:nvSpPr>
                <p:spPr>
                  <a:xfrm>
                    <a:off x="6934200" y="24384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6248400" y="24384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6629400" y="2590800"/>
                    <a:ext cx="3048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404" name="Right Arrow 403"/>
          <p:cNvSpPr/>
          <p:nvPr/>
        </p:nvSpPr>
        <p:spPr>
          <a:xfrm>
            <a:off x="3733800" y="2197102"/>
            <a:ext cx="978408" cy="138429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8" name="Group 407"/>
          <p:cNvGrpSpPr/>
          <p:nvPr/>
        </p:nvGrpSpPr>
        <p:grpSpPr>
          <a:xfrm>
            <a:off x="5029200" y="401390"/>
            <a:ext cx="2964993" cy="4434125"/>
            <a:chOff x="5029200" y="76200"/>
            <a:chExt cx="3467100" cy="5028340"/>
          </a:xfrm>
        </p:grpSpPr>
        <p:grpSp>
          <p:nvGrpSpPr>
            <p:cNvPr id="403" name="Group 402"/>
            <p:cNvGrpSpPr/>
            <p:nvPr/>
          </p:nvGrpSpPr>
          <p:grpSpPr>
            <a:xfrm>
              <a:off x="5766547" y="76200"/>
              <a:ext cx="2729753" cy="5028340"/>
              <a:chOff x="5766547" y="76200"/>
              <a:chExt cx="2729753" cy="5028340"/>
            </a:xfrm>
          </p:grpSpPr>
          <p:grpSp>
            <p:nvGrpSpPr>
              <p:cNvPr id="203" name="Group 202"/>
              <p:cNvGrpSpPr/>
              <p:nvPr/>
            </p:nvGrpSpPr>
            <p:grpSpPr>
              <a:xfrm>
                <a:off x="5766547" y="76200"/>
                <a:ext cx="2729753" cy="5028340"/>
                <a:chOff x="5562600" y="925286"/>
                <a:chExt cx="3200400" cy="5399314"/>
              </a:xfrm>
            </p:grpSpPr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5562600" y="45720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5562600" y="48768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5562600" y="36576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7" name="Group 206"/>
                <p:cNvGrpSpPr/>
                <p:nvPr/>
              </p:nvGrpSpPr>
              <p:grpSpPr>
                <a:xfrm>
                  <a:off x="6248400" y="28194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400" name="Rectangle 399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01" name="Straight Connector 400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8" name="Straight Arrow Connector 207"/>
                <p:cNvCxnSpPr/>
                <p:nvPr/>
              </p:nvCxnSpPr>
              <p:spPr>
                <a:xfrm>
                  <a:off x="5867400" y="28956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/>
                <p:cNvCxnSpPr/>
                <p:nvPr/>
              </p:nvCxnSpPr>
              <p:spPr>
                <a:xfrm>
                  <a:off x="5867400" y="5334000"/>
                  <a:ext cx="17526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2" name="Group 391"/>
                <p:cNvGrpSpPr/>
                <p:nvPr/>
              </p:nvGrpSpPr>
              <p:grpSpPr>
                <a:xfrm>
                  <a:off x="5562600" y="2438400"/>
                  <a:ext cx="457200" cy="3046988"/>
                  <a:chOff x="3581400" y="3352800"/>
                  <a:chExt cx="457200" cy="3046988"/>
                </a:xfrm>
              </p:grpSpPr>
              <p:sp>
                <p:nvSpPr>
                  <p:cNvPr id="394" name="Rectangle 393"/>
                  <p:cNvSpPr/>
                  <p:nvPr/>
                </p:nvSpPr>
                <p:spPr>
                  <a:xfrm>
                    <a:off x="3581400" y="3352800"/>
                    <a:ext cx="457200" cy="304698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3581400" y="36576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3581400" y="39624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3581400" y="60960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Straight Connector 397"/>
                  <p:cNvCxnSpPr/>
                  <p:nvPr/>
                </p:nvCxnSpPr>
                <p:spPr>
                  <a:xfrm>
                    <a:off x="3581400" y="51816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Straight Connector 398"/>
                  <p:cNvCxnSpPr/>
                  <p:nvPr/>
                </p:nvCxnSpPr>
                <p:spPr>
                  <a:xfrm>
                    <a:off x="3581400" y="48768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5867400" y="3124200"/>
                  <a:ext cx="1447800" cy="228600"/>
                  <a:chOff x="5867400" y="3124200"/>
                  <a:chExt cx="1447800" cy="228600"/>
                </a:xfrm>
              </p:grpSpPr>
              <p:sp>
                <p:nvSpPr>
                  <p:cNvPr id="385" name="Rectangle 384"/>
                  <p:cNvSpPr/>
                  <p:nvPr/>
                </p:nvSpPr>
                <p:spPr>
                  <a:xfrm>
                    <a:off x="6248400" y="31242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6" name="Straight Arrow Connector 385"/>
                  <p:cNvCxnSpPr/>
                  <p:nvPr/>
                </p:nvCxnSpPr>
                <p:spPr>
                  <a:xfrm>
                    <a:off x="5867400" y="32004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87" name="Group 386"/>
                  <p:cNvGrpSpPr/>
                  <p:nvPr/>
                </p:nvGrpSpPr>
                <p:grpSpPr>
                  <a:xfrm>
                    <a:off x="6629400" y="3124200"/>
                    <a:ext cx="685800" cy="228600"/>
                    <a:chOff x="6629400" y="2438400"/>
                    <a:chExt cx="685800" cy="228600"/>
                  </a:xfrm>
                </p:grpSpPr>
                <p:grpSp>
                  <p:nvGrpSpPr>
                    <p:cNvPr id="388" name="Group 387"/>
                    <p:cNvGrpSpPr/>
                    <p:nvPr/>
                  </p:nvGrpSpPr>
                  <p:grpSpPr>
                    <a:xfrm>
                      <a:off x="7010400" y="2438400"/>
                      <a:ext cx="304800" cy="228600"/>
                      <a:chOff x="4800600" y="3352800"/>
                      <a:chExt cx="304800" cy="228600"/>
                    </a:xfrm>
                  </p:grpSpPr>
                  <p:sp>
                    <p:nvSpPr>
                      <p:cNvPr id="390" name="Rectangle 389"/>
                      <p:cNvSpPr/>
                      <p:nvPr/>
                    </p:nvSpPr>
                    <p:spPr>
                      <a:xfrm>
                        <a:off x="48006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91" name="Straight Connector 390"/>
                      <p:cNvCxnSpPr/>
                      <p:nvPr/>
                    </p:nvCxnSpPr>
                    <p:spPr>
                      <a:xfrm flipH="1">
                        <a:off x="48006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89" name="Straight Arrow Connector 388"/>
                    <p:cNvCxnSpPr/>
                    <p:nvPr/>
                  </p:nvCxnSpPr>
                  <p:spPr>
                    <a:xfrm>
                      <a:off x="66294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2" name="Group 211"/>
                <p:cNvGrpSpPr/>
                <p:nvPr/>
              </p:nvGrpSpPr>
              <p:grpSpPr>
                <a:xfrm>
                  <a:off x="5867400" y="4038600"/>
                  <a:ext cx="685800" cy="228600"/>
                  <a:chOff x="6781800" y="2438400"/>
                  <a:chExt cx="685800" cy="228600"/>
                </a:xfrm>
              </p:grpSpPr>
              <p:grpSp>
                <p:nvGrpSpPr>
                  <p:cNvPr id="381" name="Group 380"/>
                  <p:cNvGrpSpPr/>
                  <p:nvPr/>
                </p:nvGrpSpPr>
                <p:grpSpPr>
                  <a:xfrm>
                    <a:off x="7162800" y="24384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383" name="Rectangle 382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84" name="Straight Connector 383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82" name="Straight Arrow Connector 381"/>
                  <p:cNvCxnSpPr/>
                  <p:nvPr/>
                </p:nvCxnSpPr>
                <p:spPr>
                  <a:xfrm>
                    <a:off x="6781800" y="25527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3" name="Rectangle 212"/>
                <p:cNvSpPr/>
                <p:nvPr/>
              </p:nvSpPr>
              <p:spPr>
                <a:xfrm>
                  <a:off x="6248400" y="3429000"/>
                  <a:ext cx="381000" cy="2286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4" name="Straight Arrow Connector 213"/>
                <p:cNvCxnSpPr/>
                <p:nvPr/>
              </p:nvCxnSpPr>
              <p:spPr>
                <a:xfrm>
                  <a:off x="5867400" y="35052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5" name="Group 214"/>
                <p:cNvGrpSpPr/>
                <p:nvPr/>
              </p:nvGrpSpPr>
              <p:grpSpPr>
                <a:xfrm>
                  <a:off x="6629400" y="3429000"/>
                  <a:ext cx="685800" cy="228600"/>
                  <a:chOff x="6781800" y="2438400"/>
                  <a:chExt cx="685800" cy="228600"/>
                </a:xfrm>
              </p:grpSpPr>
              <p:grpSp>
                <p:nvGrpSpPr>
                  <p:cNvPr id="377" name="Group 376"/>
                  <p:cNvGrpSpPr/>
                  <p:nvPr/>
                </p:nvGrpSpPr>
                <p:grpSpPr>
                  <a:xfrm>
                    <a:off x="7162800" y="24384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379" name="Rectangle 378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80" name="Straight Connector 379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78" name="Straight Arrow Connector 377"/>
                  <p:cNvCxnSpPr>
                    <a:endCxn id="379" idx="1"/>
                  </p:cNvCxnSpPr>
                  <p:nvPr/>
                </p:nvCxnSpPr>
                <p:spPr>
                  <a:xfrm>
                    <a:off x="6781800" y="25527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6" name="Group 215"/>
                <p:cNvGrpSpPr/>
                <p:nvPr/>
              </p:nvGrpSpPr>
              <p:grpSpPr>
                <a:xfrm>
                  <a:off x="5867400" y="4648200"/>
                  <a:ext cx="1447800" cy="228600"/>
                  <a:chOff x="6019800" y="3124200"/>
                  <a:chExt cx="1447800" cy="228600"/>
                </a:xfrm>
              </p:grpSpPr>
              <p:sp>
                <p:nvSpPr>
                  <p:cNvPr id="370" name="Rectangle 369"/>
                  <p:cNvSpPr/>
                  <p:nvPr/>
                </p:nvSpPr>
                <p:spPr>
                  <a:xfrm>
                    <a:off x="6400800" y="31242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71" name="Straight Arrow Connector 370"/>
                  <p:cNvCxnSpPr/>
                  <p:nvPr/>
                </p:nvCxnSpPr>
                <p:spPr>
                  <a:xfrm>
                    <a:off x="6019800" y="32004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72" name="Group 371"/>
                  <p:cNvGrpSpPr/>
                  <p:nvPr/>
                </p:nvGrpSpPr>
                <p:grpSpPr>
                  <a:xfrm>
                    <a:off x="6781800" y="3124200"/>
                    <a:ext cx="685800" cy="228600"/>
                    <a:chOff x="6781800" y="2438400"/>
                    <a:chExt cx="685800" cy="228600"/>
                  </a:xfrm>
                </p:grpSpPr>
                <p:grpSp>
                  <p:nvGrpSpPr>
                    <p:cNvPr id="373" name="Group 372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375" name="Rectangle 374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76" name="Straight Connector 375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74" name="Straight Arrow Connector 373"/>
                    <p:cNvCxnSpPr>
                      <a:endCxn id="375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5867400" y="4343400"/>
                  <a:ext cx="1447800" cy="228600"/>
                  <a:chOff x="6019800" y="3124200"/>
                  <a:chExt cx="1447800" cy="228600"/>
                </a:xfrm>
              </p:grpSpPr>
              <p:sp>
                <p:nvSpPr>
                  <p:cNvPr id="363" name="Rectangle 362"/>
                  <p:cNvSpPr/>
                  <p:nvPr/>
                </p:nvSpPr>
                <p:spPr>
                  <a:xfrm>
                    <a:off x="6400800" y="31242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4" name="Straight Arrow Connector 363"/>
                  <p:cNvCxnSpPr/>
                  <p:nvPr/>
                </p:nvCxnSpPr>
                <p:spPr>
                  <a:xfrm>
                    <a:off x="6019800" y="32004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65" name="Group 364"/>
                  <p:cNvGrpSpPr/>
                  <p:nvPr/>
                </p:nvGrpSpPr>
                <p:grpSpPr>
                  <a:xfrm>
                    <a:off x="6781800" y="3124200"/>
                    <a:ext cx="685800" cy="228600"/>
                    <a:chOff x="6781800" y="2438400"/>
                    <a:chExt cx="685800" cy="228600"/>
                  </a:xfrm>
                </p:grpSpPr>
                <p:grpSp>
                  <p:nvGrpSpPr>
                    <p:cNvPr id="366" name="Group 365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368" name="Rectangle 367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69" name="Straight Connector 368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67" name="Straight Arrow Connector 366"/>
                    <p:cNvCxnSpPr>
                      <a:endCxn id="368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8" name="Group 217"/>
                <p:cNvGrpSpPr/>
                <p:nvPr/>
              </p:nvGrpSpPr>
              <p:grpSpPr>
                <a:xfrm>
                  <a:off x="5867400" y="4953000"/>
                  <a:ext cx="1447800" cy="228600"/>
                  <a:chOff x="6019800" y="3124200"/>
                  <a:chExt cx="1447800" cy="228600"/>
                </a:xfrm>
              </p:grpSpPr>
              <p:sp>
                <p:nvSpPr>
                  <p:cNvPr id="356" name="Rectangle 355"/>
                  <p:cNvSpPr/>
                  <p:nvPr/>
                </p:nvSpPr>
                <p:spPr>
                  <a:xfrm>
                    <a:off x="6400800" y="31242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7" name="Straight Arrow Connector 356"/>
                  <p:cNvCxnSpPr/>
                  <p:nvPr/>
                </p:nvCxnSpPr>
                <p:spPr>
                  <a:xfrm>
                    <a:off x="6019800" y="32004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58" name="Group 357"/>
                  <p:cNvGrpSpPr/>
                  <p:nvPr/>
                </p:nvGrpSpPr>
                <p:grpSpPr>
                  <a:xfrm>
                    <a:off x="6781800" y="3124200"/>
                    <a:ext cx="685800" cy="228600"/>
                    <a:chOff x="6781800" y="2438400"/>
                    <a:chExt cx="685800" cy="228600"/>
                  </a:xfrm>
                </p:grpSpPr>
                <p:grpSp>
                  <p:nvGrpSpPr>
                    <p:cNvPr id="359" name="Group 358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361" name="Rectangle 360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62" name="Straight Connector 361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60" name="Straight Arrow Connector 359"/>
                    <p:cNvCxnSpPr>
                      <a:endCxn id="361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9" name="Group 218"/>
                <p:cNvGrpSpPr/>
                <p:nvPr/>
              </p:nvGrpSpPr>
              <p:grpSpPr>
                <a:xfrm>
                  <a:off x="7622450" y="990600"/>
                  <a:ext cx="835750" cy="1263316"/>
                  <a:chOff x="5562599" y="1981200"/>
                  <a:chExt cx="835750" cy="1263316"/>
                </a:xfrm>
              </p:grpSpPr>
              <p:grpSp>
                <p:nvGrpSpPr>
                  <p:cNvPr id="313" name="Group 312"/>
                  <p:cNvGrpSpPr/>
                  <p:nvPr/>
                </p:nvGrpSpPr>
                <p:grpSpPr>
                  <a:xfrm>
                    <a:off x="5562599" y="1981200"/>
                    <a:ext cx="835750" cy="1263316"/>
                    <a:chOff x="5562600" y="1981200"/>
                    <a:chExt cx="1905000" cy="2286000"/>
                  </a:xfrm>
                </p:grpSpPr>
                <p:sp>
                  <p:nvSpPr>
                    <p:cNvPr id="315" name="Rectangle 314"/>
                    <p:cNvSpPr/>
                    <p:nvPr/>
                  </p:nvSpPr>
                  <p:spPr>
                    <a:xfrm>
                      <a:off x="6400800" y="24384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6" name="Rectangle 315"/>
                    <p:cNvSpPr/>
                    <p:nvPr/>
                  </p:nvSpPr>
                  <p:spPr>
                    <a:xfrm>
                      <a:off x="6400800" y="34290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7" name="Rectangle 316"/>
                    <p:cNvSpPr/>
                    <p:nvPr/>
                  </p:nvSpPr>
                  <p:spPr>
                    <a:xfrm>
                      <a:off x="6400800" y="37338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18" name="Group 317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354" name="Rectangle 353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55" name="Straight Connector 354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9" name="Group 318"/>
                    <p:cNvGrpSpPr/>
                    <p:nvPr/>
                  </p:nvGrpSpPr>
                  <p:grpSpPr>
                    <a:xfrm>
                      <a:off x="6400800" y="2819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352" name="Rectangle 351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53" name="Straight Connector 352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20" name="Straight Arrow Connector 319"/>
                    <p:cNvCxnSpPr>
                      <a:endCxn id="315" idx="1"/>
                    </p:cNvCxnSpPr>
                    <p:nvPr/>
                  </p:nvCxnSpPr>
                  <p:spPr>
                    <a:xfrm>
                      <a:off x="5869850" y="25527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1" name="Straight Arrow Connector 320"/>
                    <p:cNvCxnSpPr>
                      <a:stCxn id="315" idx="3"/>
                      <a:endCxn id="354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2" name="Straight Arrow Connector 321"/>
                    <p:cNvCxnSpPr/>
                    <p:nvPr/>
                  </p:nvCxnSpPr>
                  <p:spPr>
                    <a:xfrm>
                      <a:off x="5867400" y="28956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3" name="Straight Arrow Connector 322"/>
                    <p:cNvCxnSpPr/>
                    <p:nvPr/>
                  </p:nvCxnSpPr>
                  <p:spPr>
                    <a:xfrm>
                      <a:off x="5869850" y="38862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24" name="Group 323"/>
                    <p:cNvGrpSpPr/>
                    <p:nvPr/>
                  </p:nvGrpSpPr>
                  <p:grpSpPr>
                    <a:xfrm>
                      <a:off x="6781800" y="3733800"/>
                      <a:ext cx="685800" cy="228600"/>
                      <a:chOff x="7467600" y="3733800"/>
                      <a:chExt cx="685800" cy="228600"/>
                    </a:xfrm>
                  </p:grpSpPr>
                  <p:grpSp>
                    <p:nvGrpSpPr>
                      <p:cNvPr id="348" name="Group 347"/>
                      <p:cNvGrpSpPr/>
                      <p:nvPr/>
                    </p:nvGrpSpPr>
                    <p:grpSpPr>
                      <a:xfrm>
                        <a:off x="7848600" y="37338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350" name="Rectangle 349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51" name="Straight Connector 350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49" name="Straight Arrow Connector 348"/>
                      <p:cNvCxnSpPr/>
                      <p:nvPr/>
                    </p:nvCxnSpPr>
                    <p:spPr>
                      <a:xfrm>
                        <a:off x="7467600" y="38862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5" name="Group 324"/>
                    <p:cNvGrpSpPr/>
                    <p:nvPr/>
                  </p:nvGrpSpPr>
                  <p:grpSpPr>
                    <a:xfrm>
                      <a:off x="5562600" y="2438400"/>
                      <a:ext cx="457200" cy="1828800"/>
                      <a:chOff x="3581400" y="3352800"/>
                      <a:chExt cx="457200" cy="1828800"/>
                    </a:xfrm>
                  </p:grpSpPr>
                  <p:sp>
                    <p:nvSpPr>
                      <p:cNvPr id="343" name="Rectangle 342"/>
                      <p:cNvSpPr/>
                      <p:nvPr/>
                    </p:nvSpPr>
                    <p:spPr>
                      <a:xfrm>
                        <a:off x="3581400" y="3352800"/>
                        <a:ext cx="422745" cy="18288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44" name="Straight Connector 343"/>
                      <p:cNvCxnSpPr/>
                      <p:nvPr/>
                    </p:nvCxnSpPr>
                    <p:spPr>
                      <a:xfrm>
                        <a:off x="3581400" y="36576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5" name="Straight Connector 344"/>
                      <p:cNvCxnSpPr/>
                      <p:nvPr/>
                    </p:nvCxnSpPr>
                    <p:spPr>
                      <a:xfrm>
                        <a:off x="3581400" y="39624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6" name="Straight Connector 345"/>
                      <p:cNvCxnSpPr/>
                      <p:nvPr/>
                    </p:nvCxnSpPr>
                    <p:spPr>
                      <a:xfrm>
                        <a:off x="3581400" y="45720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7" name="Straight Connector 346"/>
                      <p:cNvCxnSpPr/>
                      <p:nvPr/>
                    </p:nvCxnSpPr>
                    <p:spPr>
                      <a:xfrm>
                        <a:off x="3581400" y="48768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26" name="TextBox 325"/>
                    <p:cNvSpPr txBox="1"/>
                    <p:nvPr/>
                  </p:nvSpPr>
                  <p:spPr>
                    <a:xfrm>
                      <a:off x="5637963" y="1981200"/>
                      <a:ext cx="421074" cy="6683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grpSp>
                  <p:nvGrpSpPr>
                    <p:cNvPr id="327" name="Group 326"/>
                    <p:cNvGrpSpPr/>
                    <p:nvPr/>
                  </p:nvGrpSpPr>
                  <p:grpSpPr>
                    <a:xfrm>
                      <a:off x="5869850" y="3124200"/>
                      <a:ext cx="835750" cy="228600"/>
                      <a:chOff x="5869850" y="3124200"/>
                      <a:chExt cx="835750" cy="228600"/>
                    </a:xfrm>
                  </p:grpSpPr>
                  <p:grpSp>
                    <p:nvGrpSpPr>
                      <p:cNvPr id="339" name="Group 338"/>
                      <p:cNvGrpSpPr/>
                      <p:nvPr/>
                    </p:nvGrpSpPr>
                    <p:grpSpPr>
                      <a:xfrm>
                        <a:off x="6400800" y="31242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341" name="Rectangle 340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42" name="Straight Connector 341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40" name="Straight Arrow Connector 339"/>
                      <p:cNvCxnSpPr/>
                      <p:nvPr/>
                    </p:nvCxnSpPr>
                    <p:spPr>
                      <a:xfrm>
                        <a:off x="5869850" y="32385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8" name="Group 327"/>
                    <p:cNvGrpSpPr/>
                    <p:nvPr/>
                  </p:nvGrpSpPr>
                  <p:grpSpPr>
                    <a:xfrm>
                      <a:off x="5869850" y="4038600"/>
                      <a:ext cx="835750" cy="228600"/>
                      <a:chOff x="5869850" y="3124200"/>
                      <a:chExt cx="835750" cy="228600"/>
                    </a:xfrm>
                  </p:grpSpPr>
                  <p:grpSp>
                    <p:nvGrpSpPr>
                      <p:cNvPr id="335" name="Group 334"/>
                      <p:cNvGrpSpPr/>
                      <p:nvPr/>
                    </p:nvGrpSpPr>
                    <p:grpSpPr>
                      <a:xfrm>
                        <a:off x="6400800" y="31242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337" name="Rectangle 336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38" name="Straight Connector 337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36" name="Straight Arrow Connector 335"/>
                      <p:cNvCxnSpPr/>
                      <p:nvPr/>
                    </p:nvCxnSpPr>
                    <p:spPr>
                      <a:xfrm>
                        <a:off x="5869850" y="32385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9" name="Group 328"/>
                    <p:cNvGrpSpPr/>
                    <p:nvPr/>
                  </p:nvGrpSpPr>
                  <p:grpSpPr>
                    <a:xfrm>
                      <a:off x="6781800" y="3429000"/>
                      <a:ext cx="685800" cy="228600"/>
                      <a:chOff x="7467600" y="3733800"/>
                      <a:chExt cx="685800" cy="228600"/>
                    </a:xfrm>
                  </p:grpSpPr>
                  <p:grpSp>
                    <p:nvGrpSpPr>
                      <p:cNvPr id="331" name="Group 330"/>
                      <p:cNvGrpSpPr/>
                      <p:nvPr/>
                    </p:nvGrpSpPr>
                    <p:grpSpPr>
                      <a:xfrm>
                        <a:off x="7848600" y="37338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333" name="Rectangle 332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34" name="Straight Connector 333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32" name="Straight Arrow Connector 331"/>
                      <p:cNvCxnSpPr/>
                      <p:nvPr/>
                    </p:nvCxnSpPr>
                    <p:spPr>
                      <a:xfrm>
                        <a:off x="7467600" y="38862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30" name="Straight Arrow Connector 329"/>
                    <p:cNvCxnSpPr/>
                    <p:nvPr/>
                  </p:nvCxnSpPr>
                  <p:spPr>
                    <a:xfrm>
                      <a:off x="5867400" y="35052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14" name="Straight Connector 313"/>
                  <p:cNvCxnSpPr/>
                  <p:nvPr/>
                </p:nvCxnSpPr>
                <p:spPr>
                  <a:xfrm>
                    <a:off x="5562600" y="2743200"/>
                    <a:ext cx="20058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0" name="Rounded Rectangle 219"/>
                <p:cNvSpPr/>
                <p:nvPr/>
              </p:nvSpPr>
              <p:spPr>
                <a:xfrm>
                  <a:off x="7467600" y="925286"/>
                  <a:ext cx="1143000" cy="152400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1" name="Elbow Connector 220"/>
                <p:cNvCxnSpPr/>
                <p:nvPr/>
              </p:nvCxnSpPr>
              <p:spPr>
                <a:xfrm flipV="1">
                  <a:off x="5869850" y="1213366"/>
                  <a:ext cx="1597750" cy="1377434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2" name="Group 221"/>
                <p:cNvGrpSpPr/>
                <p:nvPr/>
              </p:nvGrpSpPr>
              <p:grpSpPr>
                <a:xfrm>
                  <a:off x="7774850" y="3124200"/>
                  <a:ext cx="835750" cy="942474"/>
                  <a:chOff x="5562599" y="1981200"/>
                  <a:chExt cx="835750" cy="942474"/>
                </a:xfrm>
              </p:grpSpPr>
              <p:grpSp>
                <p:nvGrpSpPr>
                  <p:cNvPr id="284" name="Group 283"/>
                  <p:cNvGrpSpPr/>
                  <p:nvPr/>
                </p:nvGrpSpPr>
                <p:grpSpPr>
                  <a:xfrm>
                    <a:off x="5562599" y="1981200"/>
                    <a:ext cx="835750" cy="942474"/>
                    <a:chOff x="5562600" y="1981200"/>
                    <a:chExt cx="1905000" cy="1705429"/>
                  </a:xfrm>
                </p:grpSpPr>
                <p:sp>
                  <p:nvSpPr>
                    <p:cNvPr id="286" name="Rectangle 285"/>
                    <p:cNvSpPr/>
                    <p:nvPr/>
                  </p:nvSpPr>
                  <p:spPr>
                    <a:xfrm>
                      <a:off x="6400800" y="24384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7" name="Rectangle 286"/>
                    <p:cNvSpPr/>
                    <p:nvPr/>
                  </p:nvSpPr>
                  <p:spPr>
                    <a:xfrm>
                      <a:off x="6400800" y="34290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88" name="Group 287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311" name="Rectangle 310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12" name="Straight Connector 311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89" name="Group 288"/>
                    <p:cNvGrpSpPr/>
                    <p:nvPr/>
                  </p:nvGrpSpPr>
                  <p:grpSpPr>
                    <a:xfrm>
                      <a:off x="6400800" y="2819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309" name="Rectangle 308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10" name="Straight Connector 309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90" name="Straight Arrow Connector 289"/>
                    <p:cNvCxnSpPr>
                      <a:endCxn id="286" idx="1"/>
                    </p:cNvCxnSpPr>
                    <p:nvPr/>
                  </p:nvCxnSpPr>
                  <p:spPr>
                    <a:xfrm>
                      <a:off x="5869850" y="25527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Straight Arrow Connector 290"/>
                    <p:cNvCxnSpPr>
                      <a:stCxn id="286" idx="3"/>
                      <a:endCxn id="311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Arrow Connector 291"/>
                    <p:cNvCxnSpPr/>
                    <p:nvPr/>
                  </p:nvCxnSpPr>
                  <p:spPr>
                    <a:xfrm>
                      <a:off x="5867400" y="28956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93" name="Group 292"/>
                    <p:cNvGrpSpPr/>
                    <p:nvPr/>
                  </p:nvGrpSpPr>
                  <p:grpSpPr>
                    <a:xfrm>
                      <a:off x="5562600" y="2438400"/>
                      <a:ext cx="457200" cy="1248229"/>
                      <a:chOff x="3581400" y="3352800"/>
                      <a:chExt cx="457200" cy="1248229"/>
                    </a:xfrm>
                  </p:grpSpPr>
                  <p:sp>
                    <p:nvSpPr>
                      <p:cNvPr id="306" name="Rectangle 305"/>
                      <p:cNvSpPr/>
                      <p:nvPr/>
                    </p:nvSpPr>
                    <p:spPr>
                      <a:xfrm>
                        <a:off x="3581400" y="3352800"/>
                        <a:ext cx="422745" cy="1248229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07" name="Straight Connector 306"/>
                      <p:cNvCxnSpPr/>
                      <p:nvPr/>
                    </p:nvCxnSpPr>
                    <p:spPr>
                      <a:xfrm>
                        <a:off x="3581400" y="36576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8" name="Straight Connector 307"/>
                      <p:cNvCxnSpPr/>
                      <p:nvPr/>
                    </p:nvCxnSpPr>
                    <p:spPr>
                      <a:xfrm>
                        <a:off x="3581400" y="39624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94" name="TextBox 293"/>
                    <p:cNvSpPr txBox="1"/>
                    <p:nvPr/>
                  </p:nvSpPr>
                  <p:spPr>
                    <a:xfrm>
                      <a:off x="5637963" y="1981200"/>
                      <a:ext cx="421074" cy="6683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grpSp>
                  <p:nvGrpSpPr>
                    <p:cNvPr id="295" name="Group 294"/>
                    <p:cNvGrpSpPr/>
                    <p:nvPr/>
                  </p:nvGrpSpPr>
                  <p:grpSpPr>
                    <a:xfrm>
                      <a:off x="5869850" y="3124200"/>
                      <a:ext cx="835750" cy="228600"/>
                      <a:chOff x="5869850" y="3124200"/>
                      <a:chExt cx="835750" cy="228600"/>
                    </a:xfrm>
                  </p:grpSpPr>
                  <p:grpSp>
                    <p:nvGrpSpPr>
                      <p:cNvPr id="302" name="Group 301"/>
                      <p:cNvGrpSpPr/>
                      <p:nvPr/>
                    </p:nvGrpSpPr>
                    <p:grpSpPr>
                      <a:xfrm>
                        <a:off x="6400800" y="31242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304" name="Rectangle 303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05" name="Straight Connector 304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03" name="Straight Arrow Connector 302"/>
                      <p:cNvCxnSpPr/>
                      <p:nvPr/>
                    </p:nvCxnSpPr>
                    <p:spPr>
                      <a:xfrm>
                        <a:off x="5869850" y="32385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96" name="Group 295"/>
                    <p:cNvGrpSpPr/>
                    <p:nvPr/>
                  </p:nvGrpSpPr>
                  <p:grpSpPr>
                    <a:xfrm>
                      <a:off x="6781800" y="3429000"/>
                      <a:ext cx="685800" cy="228600"/>
                      <a:chOff x="7467600" y="3733800"/>
                      <a:chExt cx="685800" cy="228600"/>
                    </a:xfrm>
                  </p:grpSpPr>
                  <p:grpSp>
                    <p:nvGrpSpPr>
                      <p:cNvPr id="298" name="Group 297"/>
                      <p:cNvGrpSpPr/>
                      <p:nvPr/>
                    </p:nvGrpSpPr>
                    <p:grpSpPr>
                      <a:xfrm>
                        <a:off x="7848600" y="37338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300" name="Rectangle 299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01" name="Straight Connector 300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299" name="Straight Arrow Connector 298"/>
                      <p:cNvCxnSpPr/>
                      <p:nvPr/>
                    </p:nvCxnSpPr>
                    <p:spPr>
                      <a:xfrm>
                        <a:off x="7467600" y="38862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97" name="Straight Arrow Connector 296"/>
                    <p:cNvCxnSpPr/>
                    <p:nvPr/>
                  </p:nvCxnSpPr>
                  <p:spPr>
                    <a:xfrm>
                      <a:off x="5867400" y="35052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85" name="Straight Connector 284"/>
                  <p:cNvCxnSpPr/>
                  <p:nvPr/>
                </p:nvCxnSpPr>
                <p:spPr>
                  <a:xfrm>
                    <a:off x="5562600" y="2743200"/>
                    <a:ext cx="20058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3" name="Rounded Rectangle 222"/>
                <p:cNvSpPr/>
                <p:nvPr/>
              </p:nvSpPr>
              <p:spPr>
                <a:xfrm>
                  <a:off x="7620000" y="3276601"/>
                  <a:ext cx="1066800" cy="87630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4" name="Straight Arrow Connector 223"/>
                <p:cNvCxnSpPr/>
                <p:nvPr/>
              </p:nvCxnSpPr>
              <p:spPr>
                <a:xfrm>
                  <a:off x="5867400" y="3810000"/>
                  <a:ext cx="17526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5" name="Group 224"/>
                <p:cNvGrpSpPr/>
                <p:nvPr/>
              </p:nvGrpSpPr>
              <p:grpSpPr>
                <a:xfrm>
                  <a:off x="7774850" y="4900863"/>
                  <a:ext cx="835750" cy="1347537"/>
                  <a:chOff x="5562600" y="2233863"/>
                  <a:chExt cx="835750" cy="1347537"/>
                </a:xfrm>
              </p:grpSpPr>
              <p:grpSp>
                <p:nvGrpSpPr>
                  <p:cNvPr id="227" name="Group 226"/>
                  <p:cNvGrpSpPr/>
                  <p:nvPr/>
                </p:nvGrpSpPr>
                <p:grpSpPr>
                  <a:xfrm>
                    <a:off x="5562600" y="2233863"/>
                    <a:ext cx="835750" cy="1347537"/>
                    <a:chOff x="5562600" y="2438400"/>
                    <a:chExt cx="1905000" cy="2438400"/>
                  </a:xfrm>
                </p:grpSpPr>
                <p:cxnSp>
                  <p:nvCxnSpPr>
                    <p:cNvPr id="229" name="Straight Connector 228"/>
                    <p:cNvCxnSpPr/>
                    <p:nvPr/>
                  </p:nvCxnSpPr>
                  <p:spPr>
                    <a:xfrm>
                      <a:off x="5562600" y="45720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30" name="Group 229"/>
                    <p:cNvGrpSpPr/>
                    <p:nvPr/>
                  </p:nvGrpSpPr>
                  <p:grpSpPr>
                    <a:xfrm>
                      <a:off x="5562600" y="2438400"/>
                      <a:ext cx="1905000" cy="2438400"/>
                      <a:chOff x="5562600" y="2438400"/>
                      <a:chExt cx="1905000" cy="2438400"/>
                    </a:xfrm>
                  </p:grpSpPr>
                  <p:sp>
                    <p:nvSpPr>
                      <p:cNvPr id="231" name="Rectangle 230"/>
                      <p:cNvSpPr/>
                      <p:nvPr/>
                    </p:nvSpPr>
                    <p:spPr>
                      <a:xfrm>
                        <a:off x="6400800" y="2438400"/>
                        <a:ext cx="381000" cy="228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2" name="Rectangle 231"/>
                      <p:cNvSpPr/>
                      <p:nvPr/>
                    </p:nvSpPr>
                    <p:spPr>
                      <a:xfrm>
                        <a:off x="6400800" y="3429000"/>
                        <a:ext cx="381000" cy="228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3" name="Rectangle 232"/>
                      <p:cNvSpPr/>
                      <p:nvPr/>
                    </p:nvSpPr>
                    <p:spPr>
                      <a:xfrm>
                        <a:off x="6400800" y="4343400"/>
                        <a:ext cx="381000" cy="228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4" name="Rectangle 233"/>
                      <p:cNvSpPr/>
                      <p:nvPr/>
                    </p:nvSpPr>
                    <p:spPr>
                      <a:xfrm>
                        <a:off x="6400800" y="3733800"/>
                        <a:ext cx="381000" cy="228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235" name="Group 234"/>
                      <p:cNvGrpSpPr/>
                      <p:nvPr/>
                    </p:nvGrpSpPr>
                    <p:grpSpPr>
                      <a:xfrm>
                        <a:off x="7162800" y="24384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282" name="Rectangle 281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283" name="Straight Connector 282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36" name="Group 235"/>
                      <p:cNvGrpSpPr/>
                      <p:nvPr/>
                    </p:nvGrpSpPr>
                    <p:grpSpPr>
                      <a:xfrm>
                        <a:off x="6400800" y="28194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280" name="Rectangle 279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281" name="Straight Connector 280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237" name="Straight Arrow Connector 236"/>
                      <p:cNvCxnSpPr>
                        <a:endCxn id="231" idx="1"/>
                      </p:cNvCxnSpPr>
                      <p:nvPr/>
                    </p:nvCxnSpPr>
                    <p:spPr>
                      <a:xfrm>
                        <a:off x="5869850" y="25527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8" name="Straight Arrow Connector 237"/>
                      <p:cNvCxnSpPr>
                        <a:stCxn id="231" idx="3"/>
                        <a:endCxn id="282" idx="1"/>
                      </p:cNvCxnSpPr>
                      <p:nvPr/>
                    </p:nvCxnSpPr>
                    <p:spPr>
                      <a:xfrm>
                        <a:off x="6781800" y="25527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9" name="Straight Arrow Connector 238"/>
                      <p:cNvCxnSpPr/>
                      <p:nvPr/>
                    </p:nvCxnSpPr>
                    <p:spPr>
                      <a:xfrm>
                        <a:off x="5867400" y="28956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0" name="Straight Arrow Connector 239"/>
                      <p:cNvCxnSpPr/>
                      <p:nvPr/>
                    </p:nvCxnSpPr>
                    <p:spPr>
                      <a:xfrm>
                        <a:off x="5869850" y="38862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1" name="Straight Arrow Connector 240"/>
                      <p:cNvCxnSpPr/>
                      <p:nvPr/>
                    </p:nvCxnSpPr>
                    <p:spPr>
                      <a:xfrm>
                        <a:off x="5869850" y="44196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42" name="Group 241"/>
                      <p:cNvGrpSpPr/>
                      <p:nvPr/>
                    </p:nvGrpSpPr>
                    <p:grpSpPr>
                      <a:xfrm>
                        <a:off x="6781800" y="3733800"/>
                        <a:ext cx="685800" cy="228600"/>
                        <a:chOff x="7467600" y="3733800"/>
                        <a:chExt cx="685800" cy="228600"/>
                      </a:xfrm>
                    </p:grpSpPr>
                    <p:grpSp>
                      <p:nvGrpSpPr>
                        <p:cNvPr id="276" name="Group 275"/>
                        <p:cNvGrpSpPr/>
                        <p:nvPr/>
                      </p:nvGrpSpPr>
                      <p:grpSpPr>
                        <a:xfrm>
                          <a:off x="7848600" y="37338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278" name="Rectangle 277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279" name="Straight Connector 278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77" name="Straight Arrow Connector 276"/>
                        <p:cNvCxnSpPr/>
                        <p:nvPr/>
                      </p:nvCxnSpPr>
                      <p:spPr>
                        <a:xfrm>
                          <a:off x="7467600" y="3886200"/>
                          <a:ext cx="38100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43" name="Group 242"/>
                      <p:cNvGrpSpPr/>
                      <p:nvPr/>
                    </p:nvGrpSpPr>
                    <p:grpSpPr>
                      <a:xfrm>
                        <a:off x="5562600" y="2438400"/>
                        <a:ext cx="457200" cy="2438400"/>
                        <a:chOff x="3581400" y="3352800"/>
                        <a:chExt cx="457200" cy="2438400"/>
                      </a:xfrm>
                    </p:grpSpPr>
                    <p:sp>
                      <p:nvSpPr>
                        <p:cNvPr id="270" name="Rectangle 269"/>
                        <p:cNvSpPr/>
                        <p:nvPr/>
                      </p:nvSpPr>
                      <p:spPr>
                        <a:xfrm>
                          <a:off x="3581400" y="3352800"/>
                          <a:ext cx="457200" cy="24384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271" name="Straight Connector 270"/>
                        <p:cNvCxnSpPr/>
                        <p:nvPr/>
                      </p:nvCxnSpPr>
                      <p:spPr>
                        <a:xfrm>
                          <a:off x="3581400" y="3657600"/>
                          <a:ext cx="4572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2" name="Straight Connector 271"/>
                        <p:cNvCxnSpPr/>
                        <p:nvPr/>
                      </p:nvCxnSpPr>
                      <p:spPr>
                        <a:xfrm>
                          <a:off x="3581400" y="3962400"/>
                          <a:ext cx="4572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3" name="Straight Connector 272"/>
                        <p:cNvCxnSpPr/>
                        <p:nvPr/>
                      </p:nvCxnSpPr>
                      <p:spPr>
                        <a:xfrm>
                          <a:off x="3581400" y="5181600"/>
                          <a:ext cx="4572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4" name="Straight Connector 273"/>
                        <p:cNvCxnSpPr/>
                        <p:nvPr/>
                      </p:nvCxnSpPr>
                      <p:spPr>
                        <a:xfrm>
                          <a:off x="3581400" y="4572000"/>
                          <a:ext cx="4572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5" name="Straight Connector 274"/>
                        <p:cNvCxnSpPr/>
                        <p:nvPr/>
                      </p:nvCxnSpPr>
                      <p:spPr>
                        <a:xfrm>
                          <a:off x="3581400" y="4876800"/>
                          <a:ext cx="4572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44" name="Group 243"/>
                      <p:cNvGrpSpPr/>
                      <p:nvPr/>
                    </p:nvGrpSpPr>
                    <p:grpSpPr>
                      <a:xfrm>
                        <a:off x="5869850" y="3124200"/>
                        <a:ext cx="835750" cy="228600"/>
                        <a:chOff x="5869850" y="3124200"/>
                        <a:chExt cx="835750" cy="228600"/>
                      </a:xfrm>
                    </p:grpSpPr>
                    <p:grpSp>
                      <p:nvGrpSpPr>
                        <p:cNvPr id="266" name="Group 265"/>
                        <p:cNvGrpSpPr/>
                        <p:nvPr/>
                      </p:nvGrpSpPr>
                      <p:grpSpPr>
                        <a:xfrm>
                          <a:off x="6400800" y="31242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268" name="Rectangle 267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269" name="Straight Connector 268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67" name="Straight Arrow Connector 266"/>
                        <p:cNvCxnSpPr/>
                        <p:nvPr/>
                      </p:nvCxnSpPr>
                      <p:spPr>
                        <a:xfrm>
                          <a:off x="5869850" y="3238500"/>
                          <a:ext cx="53095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45" name="Group 244"/>
                      <p:cNvGrpSpPr/>
                      <p:nvPr/>
                    </p:nvGrpSpPr>
                    <p:grpSpPr>
                      <a:xfrm>
                        <a:off x="5869850" y="4038600"/>
                        <a:ext cx="835750" cy="228600"/>
                        <a:chOff x="5869850" y="3124200"/>
                        <a:chExt cx="835750" cy="228600"/>
                      </a:xfrm>
                    </p:grpSpPr>
                    <p:grpSp>
                      <p:nvGrpSpPr>
                        <p:cNvPr id="262" name="Group 261"/>
                        <p:cNvGrpSpPr/>
                        <p:nvPr/>
                      </p:nvGrpSpPr>
                      <p:grpSpPr>
                        <a:xfrm>
                          <a:off x="6400800" y="31242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264" name="Rectangle 263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265" name="Straight Connector 264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63" name="Straight Arrow Connector 262"/>
                        <p:cNvCxnSpPr/>
                        <p:nvPr/>
                      </p:nvCxnSpPr>
                      <p:spPr>
                        <a:xfrm>
                          <a:off x="5869850" y="3238500"/>
                          <a:ext cx="53095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46" name="Group 245"/>
                      <p:cNvGrpSpPr/>
                      <p:nvPr/>
                    </p:nvGrpSpPr>
                    <p:grpSpPr>
                      <a:xfrm>
                        <a:off x="5867400" y="4648200"/>
                        <a:ext cx="835750" cy="228600"/>
                        <a:chOff x="5869850" y="3124200"/>
                        <a:chExt cx="835750" cy="228600"/>
                      </a:xfrm>
                    </p:grpSpPr>
                    <p:grpSp>
                      <p:nvGrpSpPr>
                        <p:cNvPr id="258" name="Group 257"/>
                        <p:cNvGrpSpPr/>
                        <p:nvPr/>
                      </p:nvGrpSpPr>
                      <p:grpSpPr>
                        <a:xfrm>
                          <a:off x="6400800" y="31242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260" name="Rectangle 259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261" name="Straight Connector 260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59" name="Straight Arrow Connector 258"/>
                        <p:cNvCxnSpPr/>
                        <p:nvPr/>
                      </p:nvCxnSpPr>
                      <p:spPr>
                        <a:xfrm>
                          <a:off x="5869850" y="3238500"/>
                          <a:ext cx="53095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47" name="Group 246"/>
                      <p:cNvGrpSpPr/>
                      <p:nvPr/>
                    </p:nvGrpSpPr>
                    <p:grpSpPr>
                      <a:xfrm>
                        <a:off x="6781800" y="4343400"/>
                        <a:ext cx="685800" cy="228600"/>
                        <a:chOff x="7467600" y="3733800"/>
                        <a:chExt cx="685800" cy="228600"/>
                      </a:xfrm>
                    </p:grpSpPr>
                    <p:grpSp>
                      <p:nvGrpSpPr>
                        <p:cNvPr id="254" name="Group 253"/>
                        <p:cNvGrpSpPr/>
                        <p:nvPr/>
                      </p:nvGrpSpPr>
                      <p:grpSpPr>
                        <a:xfrm>
                          <a:off x="7848600" y="37338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256" name="Rectangle 255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257" name="Straight Connector 256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55" name="Straight Arrow Connector 254"/>
                        <p:cNvCxnSpPr/>
                        <p:nvPr/>
                      </p:nvCxnSpPr>
                      <p:spPr>
                        <a:xfrm>
                          <a:off x="7467600" y="3886200"/>
                          <a:ext cx="38100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48" name="Group 247"/>
                      <p:cNvGrpSpPr/>
                      <p:nvPr/>
                    </p:nvGrpSpPr>
                    <p:grpSpPr>
                      <a:xfrm>
                        <a:off x="6781800" y="3429000"/>
                        <a:ext cx="685800" cy="228600"/>
                        <a:chOff x="7467600" y="3733800"/>
                        <a:chExt cx="685800" cy="228600"/>
                      </a:xfrm>
                    </p:grpSpPr>
                    <p:grpSp>
                      <p:nvGrpSpPr>
                        <p:cNvPr id="250" name="Group 249"/>
                        <p:cNvGrpSpPr/>
                        <p:nvPr/>
                      </p:nvGrpSpPr>
                      <p:grpSpPr>
                        <a:xfrm>
                          <a:off x="7848600" y="37338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252" name="Rectangle 251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253" name="Straight Connector 252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51" name="Straight Arrow Connector 250"/>
                        <p:cNvCxnSpPr/>
                        <p:nvPr/>
                      </p:nvCxnSpPr>
                      <p:spPr>
                        <a:xfrm>
                          <a:off x="7467600" y="3886200"/>
                          <a:ext cx="38100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249" name="Straight Arrow Connector 248"/>
                      <p:cNvCxnSpPr/>
                      <p:nvPr/>
                    </p:nvCxnSpPr>
                    <p:spPr>
                      <a:xfrm>
                        <a:off x="5867400" y="35052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28" name="Straight Connector 227"/>
                  <p:cNvCxnSpPr/>
                  <p:nvPr/>
                </p:nvCxnSpPr>
                <p:spPr>
                  <a:xfrm>
                    <a:off x="5562600" y="2743200"/>
                    <a:ext cx="20058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6" name="Rounded Rectangle 225"/>
                <p:cNvSpPr/>
                <p:nvPr/>
              </p:nvSpPr>
              <p:spPr>
                <a:xfrm>
                  <a:off x="7620000" y="4800600"/>
                  <a:ext cx="1143000" cy="152400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02" name="Straight Connector 401"/>
              <p:cNvCxnSpPr/>
              <p:nvPr/>
            </p:nvCxnSpPr>
            <p:spPr>
              <a:xfrm>
                <a:off x="5791200" y="2362200"/>
                <a:ext cx="38996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5" name="TextBox 404"/>
                <p:cNvSpPr txBox="1"/>
                <p:nvPr/>
              </p:nvSpPr>
              <p:spPr>
                <a:xfrm>
                  <a:off x="5791200" y="1122627"/>
                  <a:ext cx="304388" cy="3251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5" name="TextBox 4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1122627"/>
                  <a:ext cx="304388" cy="32517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0417" r="-61364" b="-5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" name="TextBox 405"/>
                <p:cNvSpPr txBox="1"/>
                <p:nvPr/>
              </p:nvSpPr>
              <p:spPr>
                <a:xfrm>
                  <a:off x="5029200" y="1371599"/>
                  <a:ext cx="921712" cy="30364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rgbClr val="0070C0"/>
                      </a:solidFill>
                    </a:rPr>
                    <a:t>       </a:t>
                  </a:r>
                  <a:r>
                    <a:rPr lang="en-US" dirty="0" smtClean="0">
                      <a:solidFill>
                        <a:srgbClr val="0070C0"/>
                      </a:solidFill>
                    </a:rPr>
                    <a:t>0</a:t>
                  </a:r>
                </a:p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        1</a:t>
                  </a:r>
                </a:p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        2</a:t>
                  </a:r>
                </a:p>
                <a:p>
                  <a:endParaRPr lang="en-US" dirty="0" smtClean="0">
                    <a:solidFill>
                      <a:srgbClr val="0070C0"/>
                    </a:solidFill>
                  </a:endParaRPr>
                </a:p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         .</a:t>
                  </a:r>
                </a:p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         .</a:t>
                  </a:r>
                </a:p>
                <a:p>
                  <a:r>
                    <a:rPr lang="en-US" sz="2000" dirty="0" smtClean="0">
                      <a:solidFill>
                        <a:srgbClr val="0070C0"/>
                      </a:solidFill>
                    </a:rPr>
                    <a:t>    </a:t>
                  </a:r>
                  <a:r>
                    <a:rPr lang="en-US" sz="2400" dirty="0" smtClean="0">
                      <a:solidFill>
                        <a:srgbClr val="0070C0"/>
                      </a:solidFill>
                    </a:rPr>
                    <a:t>    </a:t>
                  </a:r>
                  <a:r>
                    <a:rPr lang="en-US" sz="2000" dirty="0" smtClean="0">
                      <a:solidFill>
                        <a:srgbClr val="0070C0"/>
                      </a:solidFill>
                    </a:rPr>
                    <a:t>.</a:t>
                  </a:r>
                  <a:endParaRPr lang="en-US" sz="2000" dirty="0">
                    <a:solidFill>
                      <a:srgbClr val="0070C0"/>
                    </a:solidFill>
                  </a:endParaRPr>
                </a:p>
                <a:p>
                  <a:endParaRPr lang="en-US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6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6" name="TextBox 4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1371599"/>
                  <a:ext cx="921712" cy="303648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752" t="-1139" r="-10853" b="-20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7" name="TextBox 406"/>
              <p:cNvSpPr txBox="1"/>
              <p:nvPr/>
            </p:nvSpPr>
            <p:spPr>
              <a:xfrm>
                <a:off x="162835" y="1636455"/>
                <a:ext cx="903965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70C0"/>
                    </a:solidFill>
                  </a:rPr>
                  <a:t>       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0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         1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         2</a:t>
                </a:r>
              </a:p>
              <a:p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         .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         .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US" sz="3200" dirty="0" smtClean="0">
                    <a:solidFill>
                      <a:srgbClr val="0070C0"/>
                    </a:solidFill>
                  </a:rPr>
                  <a:t>   </a:t>
                </a:r>
                <a:r>
                  <a:rPr lang="en-US" sz="1400" dirty="0" smtClean="0">
                    <a:solidFill>
                      <a:srgbClr val="0070C0"/>
                    </a:solidFill>
                  </a:rPr>
                  <a:t>  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.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7" name="TextBox 4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35" y="1636455"/>
                <a:ext cx="903965" cy="2554545"/>
              </a:xfrm>
              <a:prstGeom prst="rect">
                <a:avLst/>
              </a:prstGeom>
              <a:blipFill rotWithShape="1">
                <a:blip r:embed="rId6"/>
                <a:stretch>
                  <a:fillRect l="-7432" t="-1190" r="-1351" b="-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loud Callout 1"/>
              <p:cNvSpPr/>
              <p:nvPr/>
            </p:nvSpPr>
            <p:spPr>
              <a:xfrm>
                <a:off x="5423314" y="4772936"/>
                <a:ext cx="3111085" cy="1323064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Is there any relation between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’s?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Cloud Callou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314" y="4772936"/>
                <a:ext cx="3111085" cy="1323064"/>
              </a:xfrm>
              <a:prstGeom prst="cloudCallou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57200" y="4648200"/>
            <a:ext cx="2236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 Space </a:t>
            </a:r>
            <a:r>
              <a:rPr lang="en-US" dirty="0" smtClean="0"/>
              <a:t>required 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18580" y="5791200"/>
                <a:ext cx="2158220" cy="406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b="1" i="1"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&lt;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b="1">
                            <a:latin typeface="Cambria Math"/>
                          </a:rPr>
                          <m:t> </m:t>
                        </m:r>
                        <m:r>
                          <a:rPr lang="en-US" b="1">
                            <a:latin typeface="Cambria Math"/>
                          </a:rPr>
                          <m:t>𝐚𝐧𝐝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&gt;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580" y="5791200"/>
                <a:ext cx="2158220" cy="406586"/>
              </a:xfrm>
              <a:prstGeom prst="rect">
                <a:avLst/>
              </a:prstGeom>
              <a:blipFill rotWithShape="1">
                <a:blip r:embed="rId8"/>
                <a:stretch>
                  <a:fillRect t="-107463" r="-3955" b="-159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3" name="Rectangle 392"/>
          <p:cNvSpPr/>
          <p:nvPr/>
        </p:nvSpPr>
        <p:spPr>
          <a:xfrm>
            <a:off x="1143000" y="4191000"/>
            <a:ext cx="2743200" cy="478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0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04" grpId="0" animBg="1"/>
      <p:bldP spid="407" grpId="0"/>
      <p:bldP spid="2" grpId="0" animBg="1"/>
      <p:bldP spid="3" grpId="0"/>
      <p:bldP spid="4" grpId="0"/>
      <p:bldP spid="39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Optimal </a:t>
            </a:r>
            <a:r>
              <a:rPr lang="en-US" sz="3200" b="1" dirty="0"/>
              <a:t>space hashing with 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worst case O(1) </a:t>
            </a:r>
            <a:r>
              <a:rPr lang="en-US" sz="3200" b="1" dirty="0"/>
              <a:t>search time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no. of collisions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endParaRPr lang="en-US" sz="20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&lt;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  <m:r>
                          <a:rPr lang="en-US" sz="2000" b="1">
                            <a:latin typeface="Cambria Math"/>
                          </a:rPr>
                          <m:t> </m:t>
                        </m:r>
                        <m:r>
                          <a:rPr lang="en-US" sz="2000" b="1">
                            <a:latin typeface="Cambria Math"/>
                          </a:rPr>
                          <m:t>𝐚𝐧𝐝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&gt;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1" i="1"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&lt;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  <m:r>
                          <a:rPr lang="en-US" sz="2000" b="1">
                            <a:latin typeface="Cambria Math"/>
                          </a:rPr>
                          <m:t> </m:t>
                        </m:r>
                        <m:r>
                          <a:rPr lang="en-US" sz="2000" b="1">
                            <a:latin typeface="Cambria Math"/>
                          </a:rPr>
                          <m:t>𝐚𝐧𝐝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&gt;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                               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Algorithm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Fix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𝑐𝑠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Repeat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2000" dirty="0"/>
                  <a:t>Pick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dirty="0"/>
                  <a:t>no. of </a:t>
                </a:r>
                <a:r>
                  <a:rPr lang="en-US" sz="2000" b="1" dirty="0"/>
                  <a:t>collisions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 under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/>
                  <a:t>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Until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>
                        <a:latin typeface="Cambria Math"/>
                      </a:rPr>
                      <m:t>≤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Build the hash table;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//primary hash table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</a:t>
                </a:r>
                <a:r>
                  <a:rPr lang="en-US" sz="2000" dirty="0"/>
                  <a:t> each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0≤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If size of list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&gt; 1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1. </a:t>
                </a:r>
                <a:r>
                  <a:rPr lang="en-US" sz="1800" dirty="0"/>
                  <a:t>Build a perfect hash table for list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𝑻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2. Make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𝑻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800" dirty="0"/>
                  <a:t> point to this hash table;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4222" t="-2500" b="-14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493207" y="1752600"/>
            <a:ext cx="2964993" cy="4434125"/>
            <a:chOff x="5029200" y="76200"/>
            <a:chExt cx="3467100" cy="5028340"/>
          </a:xfrm>
        </p:grpSpPr>
        <p:grpSp>
          <p:nvGrpSpPr>
            <p:cNvPr id="6" name="Group 5"/>
            <p:cNvGrpSpPr/>
            <p:nvPr/>
          </p:nvGrpSpPr>
          <p:grpSpPr>
            <a:xfrm>
              <a:off x="5766547" y="76200"/>
              <a:ext cx="2729753" cy="5028340"/>
              <a:chOff x="5766547" y="76200"/>
              <a:chExt cx="2729753" cy="502834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5766547" y="76200"/>
                <a:ext cx="2729753" cy="5028340"/>
                <a:chOff x="5562600" y="925286"/>
                <a:chExt cx="3200400" cy="5399314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>
                  <a:off x="5562600" y="45720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5562600" y="48768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562600" y="36576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/>
                <p:cNvGrpSpPr/>
                <p:nvPr/>
              </p:nvGrpSpPr>
              <p:grpSpPr>
                <a:xfrm>
                  <a:off x="6248400" y="28194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205" name="Rectangle 204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6" name="Straight Connector 205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5867400" y="28956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5867400" y="5334000"/>
                  <a:ext cx="17526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Group 16"/>
                <p:cNvGrpSpPr/>
                <p:nvPr/>
              </p:nvGrpSpPr>
              <p:grpSpPr>
                <a:xfrm>
                  <a:off x="5562600" y="2438400"/>
                  <a:ext cx="457200" cy="3046988"/>
                  <a:chOff x="3581400" y="3352800"/>
                  <a:chExt cx="457200" cy="3046988"/>
                </a:xfrm>
              </p:grpSpPr>
              <p:sp>
                <p:nvSpPr>
                  <p:cNvPr id="199" name="Rectangle 198"/>
                  <p:cNvSpPr/>
                  <p:nvPr/>
                </p:nvSpPr>
                <p:spPr>
                  <a:xfrm>
                    <a:off x="3581400" y="3352800"/>
                    <a:ext cx="457200" cy="304698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0" name="Straight Connector 199"/>
                  <p:cNvCxnSpPr/>
                  <p:nvPr/>
                </p:nvCxnSpPr>
                <p:spPr>
                  <a:xfrm>
                    <a:off x="3581400" y="36576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/>
                  <p:cNvCxnSpPr/>
                  <p:nvPr/>
                </p:nvCxnSpPr>
                <p:spPr>
                  <a:xfrm>
                    <a:off x="3581400" y="39624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/>
                  <p:cNvCxnSpPr/>
                  <p:nvPr/>
                </p:nvCxnSpPr>
                <p:spPr>
                  <a:xfrm>
                    <a:off x="3581400" y="60960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/>
                  <p:cNvCxnSpPr/>
                  <p:nvPr/>
                </p:nvCxnSpPr>
                <p:spPr>
                  <a:xfrm>
                    <a:off x="3581400" y="51816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3581400" y="48768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5867400" y="3124200"/>
                  <a:ext cx="1447800" cy="228600"/>
                  <a:chOff x="5867400" y="3124200"/>
                  <a:chExt cx="1447800" cy="228600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6248400" y="31242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3" name="Straight Arrow Connector 192"/>
                  <p:cNvCxnSpPr/>
                  <p:nvPr/>
                </p:nvCxnSpPr>
                <p:spPr>
                  <a:xfrm>
                    <a:off x="5867400" y="32004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94" name="Group 193"/>
                  <p:cNvGrpSpPr/>
                  <p:nvPr/>
                </p:nvGrpSpPr>
                <p:grpSpPr>
                  <a:xfrm>
                    <a:off x="6629400" y="3124200"/>
                    <a:ext cx="685800" cy="228600"/>
                    <a:chOff x="6629400" y="2438400"/>
                    <a:chExt cx="685800" cy="228600"/>
                  </a:xfrm>
                </p:grpSpPr>
                <p:grpSp>
                  <p:nvGrpSpPr>
                    <p:cNvPr id="195" name="Group 194"/>
                    <p:cNvGrpSpPr/>
                    <p:nvPr/>
                  </p:nvGrpSpPr>
                  <p:grpSpPr>
                    <a:xfrm>
                      <a:off x="7010400" y="2438400"/>
                      <a:ext cx="304800" cy="228600"/>
                      <a:chOff x="4800600" y="3352800"/>
                      <a:chExt cx="304800" cy="228600"/>
                    </a:xfrm>
                  </p:grpSpPr>
                  <p:sp>
                    <p:nvSpPr>
                      <p:cNvPr id="197" name="Rectangle 196"/>
                      <p:cNvSpPr/>
                      <p:nvPr/>
                    </p:nvSpPr>
                    <p:spPr>
                      <a:xfrm>
                        <a:off x="48006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98" name="Straight Connector 197"/>
                      <p:cNvCxnSpPr/>
                      <p:nvPr/>
                    </p:nvCxnSpPr>
                    <p:spPr>
                      <a:xfrm flipH="1">
                        <a:off x="48006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96" name="Straight Arrow Connector 195"/>
                    <p:cNvCxnSpPr/>
                    <p:nvPr/>
                  </p:nvCxnSpPr>
                  <p:spPr>
                    <a:xfrm>
                      <a:off x="66294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5867400" y="4038600"/>
                  <a:ext cx="685800" cy="228600"/>
                  <a:chOff x="6781800" y="2438400"/>
                  <a:chExt cx="685800" cy="228600"/>
                </a:xfrm>
              </p:grpSpPr>
              <p:grpSp>
                <p:nvGrpSpPr>
                  <p:cNvPr id="188" name="Group 187"/>
                  <p:cNvGrpSpPr/>
                  <p:nvPr/>
                </p:nvGrpSpPr>
                <p:grpSpPr>
                  <a:xfrm>
                    <a:off x="7162800" y="24384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190" name="Rectangle 189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91" name="Straight Connector 190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89" name="Straight Arrow Connector 188"/>
                  <p:cNvCxnSpPr/>
                  <p:nvPr/>
                </p:nvCxnSpPr>
                <p:spPr>
                  <a:xfrm>
                    <a:off x="6781800" y="25527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Rectangle 19"/>
                <p:cNvSpPr/>
                <p:nvPr/>
              </p:nvSpPr>
              <p:spPr>
                <a:xfrm>
                  <a:off x="6248400" y="3429000"/>
                  <a:ext cx="381000" cy="2286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5867400" y="35052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Group 21"/>
                <p:cNvGrpSpPr/>
                <p:nvPr/>
              </p:nvGrpSpPr>
              <p:grpSpPr>
                <a:xfrm>
                  <a:off x="6629400" y="3429000"/>
                  <a:ext cx="685800" cy="228600"/>
                  <a:chOff x="6781800" y="2438400"/>
                  <a:chExt cx="685800" cy="228600"/>
                </a:xfrm>
              </p:grpSpPr>
              <p:grpSp>
                <p:nvGrpSpPr>
                  <p:cNvPr id="184" name="Group 183"/>
                  <p:cNvGrpSpPr/>
                  <p:nvPr/>
                </p:nvGrpSpPr>
                <p:grpSpPr>
                  <a:xfrm>
                    <a:off x="7162800" y="24384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186" name="Rectangle 185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87" name="Straight Connector 186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85" name="Straight Arrow Connector 184"/>
                  <p:cNvCxnSpPr>
                    <a:endCxn id="186" idx="1"/>
                  </p:cNvCxnSpPr>
                  <p:nvPr/>
                </p:nvCxnSpPr>
                <p:spPr>
                  <a:xfrm>
                    <a:off x="6781800" y="25527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5867400" y="4648200"/>
                  <a:ext cx="1447800" cy="228600"/>
                  <a:chOff x="6019800" y="3124200"/>
                  <a:chExt cx="1447800" cy="228600"/>
                </a:xfrm>
              </p:grpSpPr>
              <p:sp>
                <p:nvSpPr>
                  <p:cNvPr id="177" name="Rectangle 176"/>
                  <p:cNvSpPr/>
                  <p:nvPr/>
                </p:nvSpPr>
                <p:spPr>
                  <a:xfrm>
                    <a:off x="6400800" y="31242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8" name="Straight Arrow Connector 177"/>
                  <p:cNvCxnSpPr/>
                  <p:nvPr/>
                </p:nvCxnSpPr>
                <p:spPr>
                  <a:xfrm>
                    <a:off x="6019800" y="32004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9" name="Group 178"/>
                  <p:cNvGrpSpPr/>
                  <p:nvPr/>
                </p:nvGrpSpPr>
                <p:grpSpPr>
                  <a:xfrm>
                    <a:off x="6781800" y="3124200"/>
                    <a:ext cx="685800" cy="228600"/>
                    <a:chOff x="6781800" y="2438400"/>
                    <a:chExt cx="685800" cy="228600"/>
                  </a:xfrm>
                </p:grpSpPr>
                <p:grpSp>
                  <p:nvGrpSpPr>
                    <p:cNvPr id="180" name="Group 179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182" name="Rectangle 181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83" name="Straight Connector 182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81" name="Straight Arrow Connector 180"/>
                    <p:cNvCxnSpPr>
                      <a:endCxn id="182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5867400" y="4343400"/>
                  <a:ext cx="1447800" cy="228600"/>
                  <a:chOff x="6019800" y="3124200"/>
                  <a:chExt cx="1447800" cy="228600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6400800" y="31242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1" name="Straight Arrow Connector 170"/>
                  <p:cNvCxnSpPr/>
                  <p:nvPr/>
                </p:nvCxnSpPr>
                <p:spPr>
                  <a:xfrm>
                    <a:off x="6019800" y="32004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2" name="Group 171"/>
                  <p:cNvGrpSpPr/>
                  <p:nvPr/>
                </p:nvGrpSpPr>
                <p:grpSpPr>
                  <a:xfrm>
                    <a:off x="6781800" y="3124200"/>
                    <a:ext cx="685800" cy="228600"/>
                    <a:chOff x="6781800" y="2438400"/>
                    <a:chExt cx="685800" cy="228600"/>
                  </a:xfrm>
                </p:grpSpPr>
                <p:grpSp>
                  <p:nvGrpSpPr>
                    <p:cNvPr id="173" name="Group 172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175" name="Rectangle 174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76" name="Straight Connector 175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74" name="Straight Arrow Connector 173"/>
                    <p:cNvCxnSpPr>
                      <a:endCxn id="175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5867400" y="4953000"/>
                  <a:ext cx="1447800" cy="228600"/>
                  <a:chOff x="6019800" y="3124200"/>
                  <a:chExt cx="1447800" cy="228600"/>
                </a:xfrm>
              </p:grpSpPr>
              <p:sp>
                <p:nvSpPr>
                  <p:cNvPr id="163" name="Rectangle 162"/>
                  <p:cNvSpPr/>
                  <p:nvPr/>
                </p:nvSpPr>
                <p:spPr>
                  <a:xfrm>
                    <a:off x="6400800" y="31242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4" name="Straight Arrow Connector 163"/>
                  <p:cNvCxnSpPr/>
                  <p:nvPr/>
                </p:nvCxnSpPr>
                <p:spPr>
                  <a:xfrm>
                    <a:off x="6019800" y="32004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5" name="Group 164"/>
                  <p:cNvGrpSpPr/>
                  <p:nvPr/>
                </p:nvGrpSpPr>
                <p:grpSpPr>
                  <a:xfrm>
                    <a:off x="6781800" y="3124200"/>
                    <a:ext cx="685800" cy="228600"/>
                    <a:chOff x="6781800" y="2438400"/>
                    <a:chExt cx="685800" cy="228600"/>
                  </a:xfrm>
                </p:grpSpPr>
                <p:grpSp>
                  <p:nvGrpSpPr>
                    <p:cNvPr id="166" name="Group 165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168" name="Rectangle 167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69" name="Straight Connector 168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7" name="Straight Arrow Connector 166"/>
                    <p:cNvCxnSpPr>
                      <a:endCxn id="168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7622450" y="990600"/>
                  <a:ext cx="835750" cy="1263316"/>
                  <a:chOff x="5562599" y="1981200"/>
                  <a:chExt cx="835750" cy="1263316"/>
                </a:xfrm>
              </p:grpSpPr>
              <p:grpSp>
                <p:nvGrpSpPr>
                  <p:cNvPr id="120" name="Group 119"/>
                  <p:cNvGrpSpPr/>
                  <p:nvPr/>
                </p:nvGrpSpPr>
                <p:grpSpPr>
                  <a:xfrm>
                    <a:off x="5562599" y="1981200"/>
                    <a:ext cx="835750" cy="1263316"/>
                    <a:chOff x="5562600" y="1981200"/>
                    <a:chExt cx="1905000" cy="2286000"/>
                  </a:xfrm>
                </p:grpSpPr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6400800" y="24384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" name="Rectangle 122"/>
                    <p:cNvSpPr/>
                    <p:nvPr/>
                  </p:nvSpPr>
                  <p:spPr>
                    <a:xfrm>
                      <a:off x="6400800" y="34290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" name="Rectangle 123"/>
                    <p:cNvSpPr/>
                    <p:nvPr/>
                  </p:nvSpPr>
                  <p:spPr>
                    <a:xfrm>
                      <a:off x="6400800" y="37338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25" name="Group 124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161" name="Rectangle 160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62" name="Straight Connector 161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6" name="Group 125"/>
                    <p:cNvGrpSpPr/>
                    <p:nvPr/>
                  </p:nvGrpSpPr>
                  <p:grpSpPr>
                    <a:xfrm>
                      <a:off x="6400800" y="2819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159" name="Rectangle 158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60" name="Straight Connector 159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27" name="Straight Arrow Connector 126"/>
                    <p:cNvCxnSpPr>
                      <a:endCxn id="122" idx="1"/>
                    </p:cNvCxnSpPr>
                    <p:nvPr/>
                  </p:nvCxnSpPr>
                  <p:spPr>
                    <a:xfrm>
                      <a:off x="5869850" y="25527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" name="Straight Arrow Connector 127"/>
                    <p:cNvCxnSpPr>
                      <a:stCxn id="122" idx="3"/>
                      <a:endCxn id="161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" name="Straight Arrow Connector 128"/>
                    <p:cNvCxnSpPr/>
                    <p:nvPr/>
                  </p:nvCxnSpPr>
                  <p:spPr>
                    <a:xfrm>
                      <a:off x="5867400" y="28956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Straight Arrow Connector 129"/>
                    <p:cNvCxnSpPr/>
                    <p:nvPr/>
                  </p:nvCxnSpPr>
                  <p:spPr>
                    <a:xfrm>
                      <a:off x="5869850" y="38862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1" name="Group 130"/>
                    <p:cNvGrpSpPr/>
                    <p:nvPr/>
                  </p:nvGrpSpPr>
                  <p:grpSpPr>
                    <a:xfrm>
                      <a:off x="6781800" y="3733800"/>
                      <a:ext cx="685800" cy="228600"/>
                      <a:chOff x="7467600" y="3733800"/>
                      <a:chExt cx="685800" cy="228600"/>
                    </a:xfrm>
                  </p:grpSpPr>
                  <p:grpSp>
                    <p:nvGrpSpPr>
                      <p:cNvPr id="155" name="Group 154"/>
                      <p:cNvGrpSpPr/>
                      <p:nvPr/>
                    </p:nvGrpSpPr>
                    <p:grpSpPr>
                      <a:xfrm>
                        <a:off x="7848600" y="37338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157" name="Rectangle 156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58" name="Straight Connector 157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56" name="Straight Arrow Connector 155"/>
                      <p:cNvCxnSpPr/>
                      <p:nvPr/>
                    </p:nvCxnSpPr>
                    <p:spPr>
                      <a:xfrm>
                        <a:off x="7467600" y="38862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2" name="Group 131"/>
                    <p:cNvGrpSpPr/>
                    <p:nvPr/>
                  </p:nvGrpSpPr>
                  <p:grpSpPr>
                    <a:xfrm>
                      <a:off x="5562600" y="2438400"/>
                      <a:ext cx="457200" cy="1828800"/>
                      <a:chOff x="3581400" y="3352800"/>
                      <a:chExt cx="457200" cy="1828800"/>
                    </a:xfrm>
                  </p:grpSpPr>
                  <p:sp>
                    <p:nvSpPr>
                      <p:cNvPr id="150" name="Rectangle 149"/>
                      <p:cNvSpPr/>
                      <p:nvPr/>
                    </p:nvSpPr>
                    <p:spPr>
                      <a:xfrm>
                        <a:off x="3581400" y="3352800"/>
                        <a:ext cx="422745" cy="18288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51" name="Straight Connector 150"/>
                      <p:cNvCxnSpPr/>
                      <p:nvPr/>
                    </p:nvCxnSpPr>
                    <p:spPr>
                      <a:xfrm>
                        <a:off x="3581400" y="36576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2" name="Straight Connector 151"/>
                      <p:cNvCxnSpPr/>
                      <p:nvPr/>
                    </p:nvCxnSpPr>
                    <p:spPr>
                      <a:xfrm>
                        <a:off x="3581400" y="39624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3" name="Straight Connector 152"/>
                      <p:cNvCxnSpPr/>
                      <p:nvPr/>
                    </p:nvCxnSpPr>
                    <p:spPr>
                      <a:xfrm>
                        <a:off x="3581400" y="45720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4" name="Straight Connector 153"/>
                      <p:cNvCxnSpPr/>
                      <p:nvPr/>
                    </p:nvCxnSpPr>
                    <p:spPr>
                      <a:xfrm>
                        <a:off x="3581400" y="48768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33" name="TextBox 132"/>
                    <p:cNvSpPr txBox="1"/>
                    <p:nvPr/>
                  </p:nvSpPr>
                  <p:spPr>
                    <a:xfrm>
                      <a:off x="5637963" y="1981200"/>
                      <a:ext cx="421074" cy="6683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grpSp>
                  <p:nvGrpSpPr>
                    <p:cNvPr id="134" name="Group 133"/>
                    <p:cNvGrpSpPr/>
                    <p:nvPr/>
                  </p:nvGrpSpPr>
                  <p:grpSpPr>
                    <a:xfrm>
                      <a:off x="5869850" y="3124200"/>
                      <a:ext cx="835750" cy="228600"/>
                      <a:chOff x="5869850" y="3124200"/>
                      <a:chExt cx="835750" cy="228600"/>
                    </a:xfrm>
                  </p:grpSpPr>
                  <p:grpSp>
                    <p:nvGrpSpPr>
                      <p:cNvPr id="146" name="Group 145"/>
                      <p:cNvGrpSpPr/>
                      <p:nvPr/>
                    </p:nvGrpSpPr>
                    <p:grpSpPr>
                      <a:xfrm>
                        <a:off x="6400800" y="31242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148" name="Rectangle 147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49" name="Straight Connector 148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47" name="Straight Arrow Connector 146"/>
                      <p:cNvCxnSpPr/>
                      <p:nvPr/>
                    </p:nvCxnSpPr>
                    <p:spPr>
                      <a:xfrm>
                        <a:off x="5869850" y="32385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5" name="Group 134"/>
                    <p:cNvGrpSpPr/>
                    <p:nvPr/>
                  </p:nvGrpSpPr>
                  <p:grpSpPr>
                    <a:xfrm>
                      <a:off x="5869850" y="4038600"/>
                      <a:ext cx="835750" cy="228600"/>
                      <a:chOff x="5869850" y="3124200"/>
                      <a:chExt cx="835750" cy="228600"/>
                    </a:xfrm>
                  </p:grpSpPr>
                  <p:grpSp>
                    <p:nvGrpSpPr>
                      <p:cNvPr id="142" name="Group 141"/>
                      <p:cNvGrpSpPr/>
                      <p:nvPr/>
                    </p:nvGrpSpPr>
                    <p:grpSpPr>
                      <a:xfrm>
                        <a:off x="6400800" y="31242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144" name="Rectangle 143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45" name="Straight Connector 144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43" name="Straight Arrow Connector 142"/>
                      <p:cNvCxnSpPr/>
                      <p:nvPr/>
                    </p:nvCxnSpPr>
                    <p:spPr>
                      <a:xfrm>
                        <a:off x="5869850" y="32385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6" name="Group 135"/>
                    <p:cNvGrpSpPr/>
                    <p:nvPr/>
                  </p:nvGrpSpPr>
                  <p:grpSpPr>
                    <a:xfrm>
                      <a:off x="6781800" y="3429000"/>
                      <a:ext cx="685800" cy="228600"/>
                      <a:chOff x="7467600" y="3733800"/>
                      <a:chExt cx="685800" cy="228600"/>
                    </a:xfrm>
                  </p:grpSpPr>
                  <p:grpSp>
                    <p:nvGrpSpPr>
                      <p:cNvPr id="138" name="Group 137"/>
                      <p:cNvGrpSpPr/>
                      <p:nvPr/>
                    </p:nvGrpSpPr>
                    <p:grpSpPr>
                      <a:xfrm>
                        <a:off x="7848600" y="37338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140" name="Rectangle 139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41" name="Straight Connector 140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39" name="Straight Arrow Connector 138"/>
                      <p:cNvCxnSpPr/>
                      <p:nvPr/>
                    </p:nvCxnSpPr>
                    <p:spPr>
                      <a:xfrm>
                        <a:off x="7467600" y="38862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37" name="Straight Arrow Connector 136"/>
                    <p:cNvCxnSpPr/>
                    <p:nvPr/>
                  </p:nvCxnSpPr>
                  <p:spPr>
                    <a:xfrm>
                      <a:off x="5867400" y="35052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5562600" y="2743200"/>
                    <a:ext cx="20058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Rounded Rectangle 26"/>
                <p:cNvSpPr/>
                <p:nvPr/>
              </p:nvSpPr>
              <p:spPr>
                <a:xfrm>
                  <a:off x="7467600" y="925286"/>
                  <a:ext cx="1143000" cy="152400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" name="Elbow Connector 27"/>
                <p:cNvCxnSpPr/>
                <p:nvPr/>
              </p:nvCxnSpPr>
              <p:spPr>
                <a:xfrm flipV="1">
                  <a:off x="5869850" y="1213366"/>
                  <a:ext cx="1597750" cy="1377434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/>
                <p:cNvGrpSpPr/>
                <p:nvPr/>
              </p:nvGrpSpPr>
              <p:grpSpPr>
                <a:xfrm>
                  <a:off x="7774850" y="3124200"/>
                  <a:ext cx="835750" cy="942474"/>
                  <a:chOff x="5562599" y="1981200"/>
                  <a:chExt cx="835750" cy="942474"/>
                </a:xfrm>
              </p:grpSpPr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5562599" y="1981200"/>
                    <a:ext cx="835750" cy="942474"/>
                    <a:chOff x="5562600" y="1981200"/>
                    <a:chExt cx="1905000" cy="1705429"/>
                  </a:xfrm>
                </p:grpSpPr>
                <p:sp>
                  <p:nvSpPr>
                    <p:cNvPr id="93" name="Rectangle 92"/>
                    <p:cNvSpPr/>
                    <p:nvPr/>
                  </p:nvSpPr>
                  <p:spPr>
                    <a:xfrm>
                      <a:off x="6400800" y="24384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6400800" y="34290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95" name="Group 94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118" name="Rectangle 117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19" name="Straight Connector 118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6" name="Group 95"/>
                    <p:cNvGrpSpPr/>
                    <p:nvPr/>
                  </p:nvGrpSpPr>
                  <p:grpSpPr>
                    <a:xfrm>
                      <a:off x="6400800" y="2819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116" name="Rectangle 115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17" name="Straight Connector 116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97" name="Straight Arrow Connector 96"/>
                    <p:cNvCxnSpPr>
                      <a:endCxn id="93" idx="1"/>
                    </p:cNvCxnSpPr>
                    <p:nvPr/>
                  </p:nvCxnSpPr>
                  <p:spPr>
                    <a:xfrm>
                      <a:off x="5869850" y="25527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Arrow Connector 97"/>
                    <p:cNvCxnSpPr>
                      <a:stCxn id="93" idx="3"/>
                      <a:endCxn id="118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Arrow Connector 98"/>
                    <p:cNvCxnSpPr/>
                    <p:nvPr/>
                  </p:nvCxnSpPr>
                  <p:spPr>
                    <a:xfrm>
                      <a:off x="5867400" y="28956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0" name="Group 99"/>
                    <p:cNvGrpSpPr/>
                    <p:nvPr/>
                  </p:nvGrpSpPr>
                  <p:grpSpPr>
                    <a:xfrm>
                      <a:off x="5562600" y="2438400"/>
                      <a:ext cx="457200" cy="1248229"/>
                      <a:chOff x="3581400" y="3352800"/>
                      <a:chExt cx="457200" cy="1248229"/>
                    </a:xfrm>
                  </p:grpSpPr>
                  <p:sp>
                    <p:nvSpPr>
                      <p:cNvPr id="113" name="Rectangle 112"/>
                      <p:cNvSpPr/>
                      <p:nvPr/>
                    </p:nvSpPr>
                    <p:spPr>
                      <a:xfrm>
                        <a:off x="3581400" y="3352800"/>
                        <a:ext cx="422745" cy="1248229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14" name="Straight Connector 113"/>
                      <p:cNvCxnSpPr/>
                      <p:nvPr/>
                    </p:nvCxnSpPr>
                    <p:spPr>
                      <a:xfrm>
                        <a:off x="3581400" y="36576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5" name="Straight Connector 114"/>
                      <p:cNvCxnSpPr/>
                      <p:nvPr/>
                    </p:nvCxnSpPr>
                    <p:spPr>
                      <a:xfrm>
                        <a:off x="3581400" y="39624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5637963" y="1981200"/>
                      <a:ext cx="421074" cy="6683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grpSp>
                  <p:nvGrpSpPr>
                    <p:cNvPr id="102" name="Group 101"/>
                    <p:cNvGrpSpPr/>
                    <p:nvPr/>
                  </p:nvGrpSpPr>
                  <p:grpSpPr>
                    <a:xfrm>
                      <a:off x="5869850" y="3124200"/>
                      <a:ext cx="835750" cy="228600"/>
                      <a:chOff x="5869850" y="3124200"/>
                      <a:chExt cx="835750" cy="228600"/>
                    </a:xfrm>
                  </p:grpSpPr>
                  <p:grpSp>
                    <p:nvGrpSpPr>
                      <p:cNvPr id="109" name="Group 108"/>
                      <p:cNvGrpSpPr/>
                      <p:nvPr/>
                    </p:nvGrpSpPr>
                    <p:grpSpPr>
                      <a:xfrm>
                        <a:off x="6400800" y="31242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111" name="Rectangle 110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12" name="Straight Connector 111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10" name="Straight Arrow Connector 109"/>
                      <p:cNvCxnSpPr/>
                      <p:nvPr/>
                    </p:nvCxnSpPr>
                    <p:spPr>
                      <a:xfrm>
                        <a:off x="5869850" y="32385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03" name="Group 102"/>
                    <p:cNvGrpSpPr/>
                    <p:nvPr/>
                  </p:nvGrpSpPr>
                  <p:grpSpPr>
                    <a:xfrm>
                      <a:off x="6781800" y="3429000"/>
                      <a:ext cx="685800" cy="228600"/>
                      <a:chOff x="7467600" y="3733800"/>
                      <a:chExt cx="685800" cy="228600"/>
                    </a:xfrm>
                  </p:grpSpPr>
                  <p:grpSp>
                    <p:nvGrpSpPr>
                      <p:cNvPr id="105" name="Group 104"/>
                      <p:cNvGrpSpPr/>
                      <p:nvPr/>
                    </p:nvGrpSpPr>
                    <p:grpSpPr>
                      <a:xfrm>
                        <a:off x="7848600" y="37338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107" name="Rectangle 106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08" name="Straight Connector 107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06" name="Straight Arrow Connector 105"/>
                      <p:cNvCxnSpPr/>
                      <p:nvPr/>
                    </p:nvCxnSpPr>
                    <p:spPr>
                      <a:xfrm>
                        <a:off x="7467600" y="38862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04" name="Straight Arrow Connector 103"/>
                    <p:cNvCxnSpPr/>
                    <p:nvPr/>
                  </p:nvCxnSpPr>
                  <p:spPr>
                    <a:xfrm>
                      <a:off x="5867400" y="35052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5562600" y="2743200"/>
                    <a:ext cx="20058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Rounded Rectangle 29"/>
                <p:cNvSpPr/>
                <p:nvPr/>
              </p:nvSpPr>
              <p:spPr>
                <a:xfrm>
                  <a:off x="7620000" y="3276601"/>
                  <a:ext cx="1066800" cy="87630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5867400" y="3810000"/>
                  <a:ext cx="17526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/>
                <p:cNvGrpSpPr/>
                <p:nvPr/>
              </p:nvGrpSpPr>
              <p:grpSpPr>
                <a:xfrm>
                  <a:off x="7774850" y="4900863"/>
                  <a:ext cx="835750" cy="1347537"/>
                  <a:chOff x="5562600" y="2233863"/>
                  <a:chExt cx="835750" cy="1347537"/>
                </a:xfrm>
              </p:grpSpPr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5562600" y="2233863"/>
                    <a:ext cx="835750" cy="1347537"/>
                    <a:chOff x="5562600" y="2438400"/>
                    <a:chExt cx="1905000" cy="2438400"/>
                  </a:xfrm>
                </p:grpSpPr>
                <p:cxnSp>
                  <p:nvCxnSpPr>
                    <p:cNvPr id="36" name="Straight Connector 35"/>
                    <p:cNvCxnSpPr/>
                    <p:nvPr/>
                  </p:nvCxnSpPr>
                  <p:spPr>
                    <a:xfrm>
                      <a:off x="5562600" y="45720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7" name="Group 36"/>
                    <p:cNvGrpSpPr/>
                    <p:nvPr/>
                  </p:nvGrpSpPr>
                  <p:grpSpPr>
                    <a:xfrm>
                      <a:off x="5562600" y="2438400"/>
                      <a:ext cx="1905000" cy="2438400"/>
                      <a:chOff x="5562600" y="2438400"/>
                      <a:chExt cx="1905000" cy="2438400"/>
                    </a:xfrm>
                  </p:grpSpPr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6400800" y="2438400"/>
                        <a:ext cx="381000" cy="228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" name="Rectangle 38"/>
                      <p:cNvSpPr/>
                      <p:nvPr/>
                    </p:nvSpPr>
                    <p:spPr>
                      <a:xfrm>
                        <a:off x="6400800" y="3429000"/>
                        <a:ext cx="381000" cy="228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" name="Rectangle 39"/>
                      <p:cNvSpPr/>
                      <p:nvPr/>
                    </p:nvSpPr>
                    <p:spPr>
                      <a:xfrm>
                        <a:off x="6400800" y="4343400"/>
                        <a:ext cx="381000" cy="228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6400800" y="3733800"/>
                        <a:ext cx="381000" cy="228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42" name="Group 41"/>
                      <p:cNvGrpSpPr/>
                      <p:nvPr/>
                    </p:nvGrpSpPr>
                    <p:grpSpPr>
                      <a:xfrm>
                        <a:off x="7162800" y="24384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89" name="Rectangle 88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90" name="Straight Connector 89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3" name="Group 42"/>
                      <p:cNvGrpSpPr/>
                      <p:nvPr/>
                    </p:nvGrpSpPr>
                    <p:grpSpPr>
                      <a:xfrm>
                        <a:off x="6400800" y="28194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87" name="Rectangle 86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88" name="Straight Connector 87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44" name="Straight Arrow Connector 43"/>
                      <p:cNvCxnSpPr>
                        <a:endCxn id="38" idx="1"/>
                      </p:cNvCxnSpPr>
                      <p:nvPr/>
                    </p:nvCxnSpPr>
                    <p:spPr>
                      <a:xfrm>
                        <a:off x="5869850" y="25527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Arrow Connector 44"/>
                      <p:cNvCxnSpPr>
                        <a:stCxn id="38" idx="3"/>
                        <a:endCxn id="89" idx="1"/>
                      </p:cNvCxnSpPr>
                      <p:nvPr/>
                    </p:nvCxnSpPr>
                    <p:spPr>
                      <a:xfrm>
                        <a:off x="6781800" y="25527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" name="Straight Arrow Connector 45"/>
                      <p:cNvCxnSpPr/>
                      <p:nvPr/>
                    </p:nvCxnSpPr>
                    <p:spPr>
                      <a:xfrm>
                        <a:off x="5867400" y="28956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Straight Arrow Connector 46"/>
                      <p:cNvCxnSpPr/>
                      <p:nvPr/>
                    </p:nvCxnSpPr>
                    <p:spPr>
                      <a:xfrm>
                        <a:off x="5869850" y="38862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Straight Arrow Connector 47"/>
                      <p:cNvCxnSpPr/>
                      <p:nvPr/>
                    </p:nvCxnSpPr>
                    <p:spPr>
                      <a:xfrm>
                        <a:off x="5869850" y="44196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9" name="Group 48"/>
                      <p:cNvGrpSpPr/>
                      <p:nvPr/>
                    </p:nvGrpSpPr>
                    <p:grpSpPr>
                      <a:xfrm>
                        <a:off x="6781800" y="3733800"/>
                        <a:ext cx="685800" cy="228600"/>
                        <a:chOff x="7467600" y="3733800"/>
                        <a:chExt cx="685800" cy="228600"/>
                      </a:xfrm>
                    </p:grpSpPr>
                    <p:grpSp>
                      <p:nvGrpSpPr>
                        <p:cNvPr id="83" name="Group 82"/>
                        <p:cNvGrpSpPr/>
                        <p:nvPr/>
                      </p:nvGrpSpPr>
                      <p:grpSpPr>
                        <a:xfrm>
                          <a:off x="7848600" y="37338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85" name="Rectangle 84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86" name="Straight Connector 85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84" name="Straight Arrow Connector 83"/>
                        <p:cNvCxnSpPr/>
                        <p:nvPr/>
                      </p:nvCxnSpPr>
                      <p:spPr>
                        <a:xfrm>
                          <a:off x="7467600" y="3886200"/>
                          <a:ext cx="38100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0" name="Group 49"/>
                      <p:cNvGrpSpPr/>
                      <p:nvPr/>
                    </p:nvGrpSpPr>
                    <p:grpSpPr>
                      <a:xfrm>
                        <a:off x="5562600" y="2438400"/>
                        <a:ext cx="457200" cy="2438400"/>
                        <a:chOff x="3581400" y="3352800"/>
                        <a:chExt cx="457200" cy="2438400"/>
                      </a:xfrm>
                    </p:grpSpPr>
                    <p:sp>
                      <p:nvSpPr>
                        <p:cNvPr id="77" name="Rectangle 76"/>
                        <p:cNvSpPr/>
                        <p:nvPr/>
                      </p:nvSpPr>
                      <p:spPr>
                        <a:xfrm>
                          <a:off x="3581400" y="3352800"/>
                          <a:ext cx="457200" cy="24384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78" name="Straight Connector 77"/>
                        <p:cNvCxnSpPr/>
                        <p:nvPr/>
                      </p:nvCxnSpPr>
                      <p:spPr>
                        <a:xfrm>
                          <a:off x="3581400" y="3657600"/>
                          <a:ext cx="4572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9" name="Straight Connector 78"/>
                        <p:cNvCxnSpPr/>
                        <p:nvPr/>
                      </p:nvCxnSpPr>
                      <p:spPr>
                        <a:xfrm>
                          <a:off x="3581400" y="3962400"/>
                          <a:ext cx="4572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0" name="Straight Connector 79"/>
                        <p:cNvCxnSpPr/>
                        <p:nvPr/>
                      </p:nvCxnSpPr>
                      <p:spPr>
                        <a:xfrm>
                          <a:off x="3581400" y="5181600"/>
                          <a:ext cx="4572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1" name="Straight Connector 80"/>
                        <p:cNvCxnSpPr/>
                        <p:nvPr/>
                      </p:nvCxnSpPr>
                      <p:spPr>
                        <a:xfrm>
                          <a:off x="3581400" y="4572000"/>
                          <a:ext cx="4572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2" name="Straight Connector 81"/>
                        <p:cNvCxnSpPr/>
                        <p:nvPr/>
                      </p:nvCxnSpPr>
                      <p:spPr>
                        <a:xfrm>
                          <a:off x="3581400" y="4876800"/>
                          <a:ext cx="4572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1" name="Group 50"/>
                      <p:cNvGrpSpPr/>
                      <p:nvPr/>
                    </p:nvGrpSpPr>
                    <p:grpSpPr>
                      <a:xfrm>
                        <a:off x="5869850" y="3124200"/>
                        <a:ext cx="835750" cy="228600"/>
                        <a:chOff x="5869850" y="3124200"/>
                        <a:chExt cx="835750" cy="228600"/>
                      </a:xfrm>
                    </p:grpSpPr>
                    <p:grpSp>
                      <p:nvGrpSpPr>
                        <p:cNvPr id="73" name="Group 72"/>
                        <p:cNvGrpSpPr/>
                        <p:nvPr/>
                      </p:nvGrpSpPr>
                      <p:grpSpPr>
                        <a:xfrm>
                          <a:off x="6400800" y="31242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75" name="Rectangle 74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76" name="Straight Connector 75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74" name="Straight Arrow Connector 73"/>
                        <p:cNvCxnSpPr/>
                        <p:nvPr/>
                      </p:nvCxnSpPr>
                      <p:spPr>
                        <a:xfrm>
                          <a:off x="5869850" y="3238500"/>
                          <a:ext cx="53095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2" name="Group 51"/>
                      <p:cNvGrpSpPr/>
                      <p:nvPr/>
                    </p:nvGrpSpPr>
                    <p:grpSpPr>
                      <a:xfrm>
                        <a:off x="5869850" y="4038600"/>
                        <a:ext cx="835750" cy="228600"/>
                        <a:chOff x="5869850" y="3124200"/>
                        <a:chExt cx="835750" cy="228600"/>
                      </a:xfrm>
                    </p:grpSpPr>
                    <p:grpSp>
                      <p:nvGrpSpPr>
                        <p:cNvPr id="69" name="Group 68"/>
                        <p:cNvGrpSpPr/>
                        <p:nvPr/>
                      </p:nvGrpSpPr>
                      <p:grpSpPr>
                        <a:xfrm>
                          <a:off x="6400800" y="31242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71" name="Rectangle 70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72" name="Straight Connector 71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70" name="Straight Arrow Connector 69"/>
                        <p:cNvCxnSpPr/>
                        <p:nvPr/>
                      </p:nvCxnSpPr>
                      <p:spPr>
                        <a:xfrm>
                          <a:off x="5869850" y="3238500"/>
                          <a:ext cx="53095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3" name="Group 52"/>
                      <p:cNvGrpSpPr/>
                      <p:nvPr/>
                    </p:nvGrpSpPr>
                    <p:grpSpPr>
                      <a:xfrm>
                        <a:off x="5867400" y="4648200"/>
                        <a:ext cx="835750" cy="228600"/>
                        <a:chOff x="5869850" y="3124200"/>
                        <a:chExt cx="835750" cy="228600"/>
                      </a:xfrm>
                    </p:grpSpPr>
                    <p:grpSp>
                      <p:nvGrpSpPr>
                        <p:cNvPr id="65" name="Group 64"/>
                        <p:cNvGrpSpPr/>
                        <p:nvPr/>
                      </p:nvGrpSpPr>
                      <p:grpSpPr>
                        <a:xfrm>
                          <a:off x="6400800" y="31242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67" name="Rectangle 66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68" name="Straight Connector 67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66" name="Straight Arrow Connector 65"/>
                        <p:cNvCxnSpPr/>
                        <p:nvPr/>
                      </p:nvCxnSpPr>
                      <p:spPr>
                        <a:xfrm>
                          <a:off x="5869850" y="3238500"/>
                          <a:ext cx="53095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4" name="Group 53"/>
                      <p:cNvGrpSpPr/>
                      <p:nvPr/>
                    </p:nvGrpSpPr>
                    <p:grpSpPr>
                      <a:xfrm>
                        <a:off x="6781800" y="4343400"/>
                        <a:ext cx="685800" cy="228600"/>
                        <a:chOff x="7467600" y="3733800"/>
                        <a:chExt cx="685800" cy="228600"/>
                      </a:xfrm>
                    </p:grpSpPr>
                    <p:grpSp>
                      <p:nvGrpSpPr>
                        <p:cNvPr id="61" name="Group 60"/>
                        <p:cNvGrpSpPr/>
                        <p:nvPr/>
                      </p:nvGrpSpPr>
                      <p:grpSpPr>
                        <a:xfrm>
                          <a:off x="7848600" y="37338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63" name="Rectangle 62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64" name="Straight Connector 63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62" name="Straight Arrow Connector 61"/>
                        <p:cNvCxnSpPr/>
                        <p:nvPr/>
                      </p:nvCxnSpPr>
                      <p:spPr>
                        <a:xfrm>
                          <a:off x="7467600" y="3886200"/>
                          <a:ext cx="38100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5" name="Group 54"/>
                      <p:cNvGrpSpPr/>
                      <p:nvPr/>
                    </p:nvGrpSpPr>
                    <p:grpSpPr>
                      <a:xfrm>
                        <a:off x="6781800" y="3429000"/>
                        <a:ext cx="685800" cy="228600"/>
                        <a:chOff x="7467600" y="3733800"/>
                        <a:chExt cx="685800" cy="228600"/>
                      </a:xfrm>
                    </p:grpSpPr>
                    <p:grpSp>
                      <p:nvGrpSpPr>
                        <p:cNvPr id="57" name="Group 56"/>
                        <p:cNvGrpSpPr/>
                        <p:nvPr/>
                      </p:nvGrpSpPr>
                      <p:grpSpPr>
                        <a:xfrm>
                          <a:off x="7848600" y="37338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59" name="Rectangle 58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60" name="Straight Connector 59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58" name="Straight Arrow Connector 57"/>
                        <p:cNvCxnSpPr/>
                        <p:nvPr/>
                      </p:nvCxnSpPr>
                      <p:spPr>
                        <a:xfrm>
                          <a:off x="7467600" y="3886200"/>
                          <a:ext cx="38100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56" name="Straight Arrow Connector 55"/>
                      <p:cNvCxnSpPr/>
                      <p:nvPr/>
                    </p:nvCxnSpPr>
                    <p:spPr>
                      <a:xfrm>
                        <a:off x="5867400" y="35052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5562600" y="2743200"/>
                    <a:ext cx="20058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Rounded Rectangle 32"/>
                <p:cNvSpPr/>
                <p:nvPr/>
              </p:nvSpPr>
              <p:spPr>
                <a:xfrm>
                  <a:off x="7620000" y="4800600"/>
                  <a:ext cx="1143000" cy="152400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" name="Straight Connector 9"/>
              <p:cNvCxnSpPr/>
              <p:nvPr/>
            </p:nvCxnSpPr>
            <p:spPr>
              <a:xfrm>
                <a:off x="5791200" y="2362200"/>
                <a:ext cx="38996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791200" y="1122627"/>
                  <a:ext cx="304388" cy="3251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5" name="TextBox 4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1122627"/>
                  <a:ext cx="304388" cy="32517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0417" r="-61364" b="-5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029200" y="1371599"/>
                  <a:ext cx="921712" cy="30364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rgbClr val="0070C0"/>
                      </a:solidFill>
                    </a:rPr>
                    <a:t>       </a:t>
                  </a:r>
                  <a:r>
                    <a:rPr lang="en-US" dirty="0" smtClean="0">
                      <a:solidFill>
                        <a:srgbClr val="0070C0"/>
                      </a:solidFill>
                    </a:rPr>
                    <a:t>0</a:t>
                  </a:r>
                </a:p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        1</a:t>
                  </a:r>
                </a:p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        2</a:t>
                  </a:r>
                </a:p>
                <a:p>
                  <a:endParaRPr lang="en-US" dirty="0" smtClean="0">
                    <a:solidFill>
                      <a:srgbClr val="0070C0"/>
                    </a:solidFill>
                  </a:endParaRPr>
                </a:p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         .</a:t>
                  </a:r>
                </a:p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         .</a:t>
                  </a:r>
                </a:p>
                <a:p>
                  <a:r>
                    <a:rPr lang="en-US" sz="2000" dirty="0" smtClean="0">
                      <a:solidFill>
                        <a:srgbClr val="0070C0"/>
                      </a:solidFill>
                    </a:rPr>
                    <a:t>    </a:t>
                  </a:r>
                  <a:r>
                    <a:rPr lang="en-US" sz="2400" dirty="0" smtClean="0">
                      <a:solidFill>
                        <a:srgbClr val="0070C0"/>
                      </a:solidFill>
                    </a:rPr>
                    <a:t>    </a:t>
                  </a:r>
                  <a:r>
                    <a:rPr lang="en-US" sz="2000" dirty="0" smtClean="0">
                      <a:solidFill>
                        <a:srgbClr val="0070C0"/>
                      </a:solidFill>
                    </a:rPr>
                    <a:t>.</a:t>
                  </a:r>
                  <a:endParaRPr lang="en-US" sz="2000" dirty="0">
                    <a:solidFill>
                      <a:srgbClr val="0070C0"/>
                    </a:solidFill>
                  </a:endParaRPr>
                </a:p>
                <a:p>
                  <a:endParaRPr lang="en-US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6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6" name="TextBox 4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1371599"/>
                  <a:ext cx="921712" cy="303648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752" t="-1139" r="-10853" b="-20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Rectangle 207"/>
              <p:cNvSpPr/>
              <p:nvPr/>
            </p:nvSpPr>
            <p:spPr>
              <a:xfrm>
                <a:off x="2015117" y="2297668"/>
                <a:ext cx="7280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08" name="Rectangle 2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117" y="2297668"/>
                <a:ext cx="72808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09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78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198120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Recap</a:t>
            </a:r>
            <a:r>
              <a:rPr lang="en-US" dirty="0" smtClean="0"/>
              <a:t> of Last Lecture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4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𝑼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,…,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/>
                  <a:t> called 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universe</a:t>
                </a:r>
              </a:p>
              <a:p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  <m:r>
                      <a:rPr lang="en-US" sz="2400" i="1">
                        <a:latin typeface="Cambria Math"/>
                      </a:rPr>
                      <m:t>⊆</m:t>
                    </m:r>
                    <m:r>
                      <a:rPr lang="en-US" sz="2400" b="1" i="1">
                        <a:latin typeface="Cambria Math"/>
                      </a:rPr>
                      <m:t>𝑼</m:t>
                    </m:r>
                  </m:oMath>
                </a14:m>
                <a:r>
                  <a:rPr lang="en-US" sz="24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400">
                        <a:latin typeface="Cambria Math"/>
                      </a:rPr>
                      <m:t>|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  <m:r>
                      <a:rPr lang="en-US" sz="2400" b="1" i="1">
                        <a:latin typeface="Cambria Math"/>
                      </a:rPr>
                      <m:t>|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≪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Examples: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Theorem: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given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can be preprocessed in </a:t>
                </a:r>
                <a:r>
                  <a:rPr lang="en-US" sz="2000" u="sng" dirty="0" smtClean="0"/>
                  <a:t>expected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) time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to build a data structure 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-level hash table) of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) size such that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any search query can be answered in </a:t>
                </a:r>
                <a:r>
                  <a:rPr lang="en-US" sz="2000" b="1" dirty="0" smtClean="0"/>
                  <a:t>worst</a:t>
                </a:r>
                <a:r>
                  <a:rPr lang="en-US" sz="2000" dirty="0" smtClean="0"/>
                  <a:t> case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Model of Computation: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1111" t="-17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107805" y="5486400"/>
            <a:ext cx="1235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Word RAM</a:t>
            </a:r>
            <a:endParaRPr lang="en-IN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52600" y="6019800"/>
                <a:ext cx="234942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𝐩𝐨𝐥𝐲𝐧𝐨𝐦𝐢𝐚𝐥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6019800"/>
                <a:ext cx="234942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299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4419600" y="6128266"/>
            <a:ext cx="966216" cy="272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38800" y="6031468"/>
                <a:ext cx="187814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𝐎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6031468"/>
                <a:ext cx="187814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389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4367784" y="5574268"/>
            <a:ext cx="966216" cy="216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38800" y="5334000"/>
                <a:ext cx="3505200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Operations involving</a:t>
                </a:r>
                <a:r>
                  <a:rPr lang="en-US" b="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𝑠</m:t>
                        </m:r>
                      </m:e>
                    </m:func>
                  </m:oMath>
                </a14:m>
                <a:endParaRPr lang="en-US" b="0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bits take O(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 time.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334000"/>
                <a:ext cx="3505200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1391" t="-4717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93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198120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 </a:t>
            </a:r>
            <a:r>
              <a:rPr lang="en-US" dirty="0" smtClean="0">
                <a:solidFill>
                  <a:srgbClr val="7030A0"/>
                </a:solidFill>
              </a:rPr>
              <a:t>simple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7030A0"/>
                </a:solidFill>
              </a:rPr>
              <a:t>Compact 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/>
              <a:t>Universal Hash family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9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universal hash family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be any prime number greater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4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𝑗𝑥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b="1">
                          <a:latin typeface="Cambria Math"/>
                        </a:rPr>
                        <m:t>𝐦𝐨𝐝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Theorem:</a:t>
                </a:r>
                <a:r>
                  <a:rPr lang="en-US" sz="2400" b="1" dirty="0" smtClean="0"/>
                  <a:t>   </a:t>
                </a:r>
                <a:r>
                  <a:rPr lang="en-US" sz="2000" b="1" i="1" dirty="0" smtClean="0"/>
                  <a:t>H</a:t>
                </a:r>
                <a:r>
                  <a:rPr lang="en-US" sz="2000" dirty="0" smtClean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dirty="0" smtClean="0"/>
                  <a:t>|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} is universal.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945275" y="3333690"/>
                <a:ext cx="9889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latin typeface="Cambria Math"/>
                        </a:rPr>
                        <m:t>𝐦𝐨𝐝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275" y="3333690"/>
                <a:ext cx="988925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576" r="-858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962400" y="2590800"/>
            <a:ext cx="2057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4191000"/>
            <a:ext cx="4267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43400" y="3352800"/>
            <a:ext cx="2057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Ribbon 7"/>
          <p:cNvSpPr/>
          <p:nvPr/>
        </p:nvSpPr>
        <p:spPr>
          <a:xfrm>
            <a:off x="2289048" y="6019800"/>
            <a:ext cx="4797552" cy="841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shall explore the journey  for this formulation now.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5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 animBg="1"/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b="1" dirty="0">
                <a:solidFill>
                  <a:srgbClr val="7030A0"/>
                </a:solidFill>
              </a:rPr>
              <a:t>The starting </a:t>
            </a:r>
            <a:r>
              <a:rPr lang="en-US" b="1" dirty="0" smtClean="0">
                <a:solidFill>
                  <a:srgbClr val="7030A0"/>
                </a:solidFill>
              </a:rPr>
              <a:t>point 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The </a:t>
                </a:r>
                <a:r>
                  <a:rPr lang="en-US" sz="2000" dirty="0"/>
                  <a:t>simple hash function: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𝐦𝐨𝐝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         Fact</a:t>
                </a:r>
                <a:r>
                  <a:rPr lang="en-US" sz="2000" dirty="0" smtClean="0"/>
                  <a:t>: </a:t>
                </a:r>
                <a:r>
                  <a:rPr lang="en-US" sz="2000" dirty="0" smtClean="0"/>
                  <a:t>Two elements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 smtClean="0"/>
                  <a:t> are </a:t>
                </a:r>
                <a:r>
                  <a:rPr lang="en-US" sz="2000" u="sng" dirty="0" smtClean="0"/>
                  <a:t>bound to collide</a:t>
                </a:r>
                <a:r>
                  <a:rPr lang="en-US" sz="2000" dirty="0" smtClean="0"/>
                  <a:t> if  …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Aim:</a:t>
                </a:r>
                <a:r>
                  <a:rPr lang="en-US" sz="2000" dirty="0" smtClean="0"/>
                  <a:t> To achieve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𝒉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∈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en-US" sz="2000" b="1" i="1">
                            <a:latin typeface="Cambria Math"/>
                          </a:rPr>
                          <m:t>𝑯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r>
                          <a:rPr lang="en-US" sz="2000" b="1" i="1"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506077" y="2362200"/>
                <a:ext cx="179972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divides |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|.</a:t>
                </a:r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077" y="2362200"/>
                <a:ext cx="179972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54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loud Callout 5"/>
              <p:cNvSpPr/>
              <p:nvPr/>
            </p:nvSpPr>
            <p:spPr>
              <a:xfrm>
                <a:off x="304800" y="3810000"/>
                <a:ext cx="8305800" cy="2133600"/>
              </a:xfrm>
              <a:prstGeom prst="cloudCallout">
                <a:avLst>
                  <a:gd name="adj1" fmla="val -24941"/>
                  <a:gd name="adj2" fmla="val 6720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Is there some operation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which when applied over any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ensures that</a:t>
                </a:r>
              </a:p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|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is distributed </a:t>
                </a:r>
                <a:r>
                  <a:rPr lang="en-US" sz="2000" b="1" u="sng" dirty="0" smtClean="0">
                    <a:solidFill>
                      <a:schemeClr val="tx1"/>
                    </a:solidFill>
                  </a:rPr>
                  <a:t>randomly </a:t>
                </a:r>
                <a:r>
                  <a:rPr lang="en-US" sz="2000" b="1" u="sng" dirty="0" smtClean="0">
                    <a:solidFill>
                      <a:schemeClr val="tx1"/>
                    </a:solidFill>
                  </a:rPr>
                  <a:t>uniformly </a:t>
                </a:r>
                <a:endParaRPr lang="en-US" sz="2000" b="1" u="sng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over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]  ?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loud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810000"/>
                <a:ext cx="8305800" cy="2133600"/>
              </a:xfrm>
              <a:prstGeom prst="cloudCallout">
                <a:avLst>
                  <a:gd name="adj1" fmla="val -24941"/>
                  <a:gd name="adj2" fmla="val 67208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Ribbon 2"/>
          <p:cNvSpPr/>
          <p:nvPr/>
        </p:nvSpPr>
        <p:spPr>
          <a:xfrm>
            <a:off x="3051048" y="6019800"/>
            <a:ext cx="3654552" cy="841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Let us recall some basic facts about </a:t>
            </a:r>
            <a:r>
              <a:rPr lang="en-US" b="1" dirty="0" smtClean="0">
                <a:solidFill>
                  <a:srgbClr val="7030A0"/>
                </a:solidFill>
              </a:rPr>
              <a:t>mod</a:t>
            </a:r>
            <a:r>
              <a:rPr lang="en-US" dirty="0" smtClean="0">
                <a:solidFill>
                  <a:schemeClr val="tx1"/>
                </a:solidFill>
              </a:rPr>
              <a:t> operation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623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2" grpId="0" animBg="1"/>
      <p:bldP spid="6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mod</a:t>
            </a:r>
            <a:r>
              <a:rPr lang="en-US" b="1" dirty="0" smtClean="0"/>
              <a:t> operation</a:t>
            </a:r>
            <a:br>
              <a:rPr lang="en-US" b="1" dirty="0" smtClean="0"/>
            </a:b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i="1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1800" dirty="0" smtClean="0"/>
                  <a:t>: a non-negative integer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1800" dirty="0"/>
                  <a:t>: a </a:t>
                </a:r>
                <a:r>
                  <a:rPr lang="en-US" sz="1800" dirty="0" smtClean="0"/>
                  <a:t>positive integer </a:t>
                </a:r>
                <a:endParaRPr lang="en-US" sz="18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b="1" dirty="0" smtClean="0"/>
                  <a:t>mod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∈ </m:t>
                    </m:r>
                  </m:oMath>
                </a14:m>
                <a:r>
                  <a:rPr lang="en-US" sz="1800" dirty="0" smtClean="0"/>
                  <a:t>    ?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/>
                  <a:t>: What is relation between               …                        and              …                ?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Consider some Examples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r>
                  <a:rPr lang="en-US" sz="1800" dirty="0" smtClean="0"/>
                  <a:t>|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55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mod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31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43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mod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31</a:t>
                </a:r>
                <a:r>
                  <a:rPr lang="en-US" sz="1800" dirty="0" smtClean="0"/>
                  <a:t> | = ??         and |</a:t>
                </a:r>
                <a:r>
                  <a:rPr lang="en-US" sz="1800" dirty="0">
                    <a:solidFill>
                      <a:srgbClr val="0070C0"/>
                    </a:solidFill>
                  </a:rPr>
                  <a:t> 55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− </m:t>
                    </m:r>
                  </m:oMath>
                </a14:m>
                <a:r>
                  <a:rPr lang="en-US" sz="1800" dirty="0" smtClean="0">
                    <a:solidFill>
                      <a:srgbClr val="0070C0"/>
                    </a:solidFill>
                  </a:rPr>
                  <a:t>43</a:t>
                </a:r>
                <a:r>
                  <a:rPr lang="en-US" sz="1800" dirty="0" smtClean="0"/>
                  <a:t>| </a:t>
                </a:r>
                <a:r>
                  <a:rPr lang="en-US" sz="1800" b="1" dirty="0" smtClean="0"/>
                  <a:t>mod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31 </a:t>
                </a:r>
                <a:r>
                  <a:rPr lang="en-US" sz="1800" dirty="0" smtClean="0"/>
                  <a:t>= ??</a:t>
                </a:r>
              </a:p>
              <a:p>
                <a:endParaRPr lang="en-US" sz="1800" dirty="0" smtClean="0"/>
              </a:p>
              <a:p>
                <a:r>
                  <a:rPr lang="en-US" sz="1800" dirty="0"/>
                  <a:t>|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91</a:t>
                </a:r>
                <a:r>
                  <a:rPr lang="en-US" sz="1800" dirty="0" smtClean="0"/>
                  <a:t> </a:t>
                </a:r>
                <a:r>
                  <a:rPr lang="en-US" sz="1800" b="1" dirty="0"/>
                  <a:t>mod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31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−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102</a:t>
                </a:r>
                <a:r>
                  <a:rPr lang="en-US" sz="1800" dirty="0" smtClean="0"/>
                  <a:t> </a:t>
                </a:r>
                <a:r>
                  <a:rPr lang="en-US" sz="1800" b="1" dirty="0"/>
                  <a:t>mod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31</a:t>
                </a:r>
                <a:r>
                  <a:rPr lang="en-US" sz="1800" dirty="0"/>
                  <a:t> | = ??       and |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91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− </m:t>
                    </m:r>
                  </m:oMath>
                </a14:m>
                <a:r>
                  <a:rPr lang="en-US" sz="1800" dirty="0" smtClean="0">
                    <a:solidFill>
                      <a:srgbClr val="0070C0"/>
                    </a:solidFill>
                  </a:rPr>
                  <a:t>102</a:t>
                </a:r>
                <a:r>
                  <a:rPr lang="en-US" sz="1800" dirty="0"/>
                  <a:t>| </a:t>
                </a:r>
                <a:r>
                  <a:rPr lang="en-US" sz="1800" b="1" dirty="0"/>
                  <a:t>mod </a:t>
                </a:r>
                <a:r>
                  <a:rPr lang="en-US" sz="1800" dirty="0">
                    <a:solidFill>
                      <a:srgbClr val="0070C0"/>
                    </a:solidFill>
                  </a:rPr>
                  <a:t>31 </a:t>
                </a:r>
                <a:r>
                  <a:rPr lang="en-US" sz="1800" dirty="0"/>
                  <a:t>= ??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Answer:</a:t>
                </a:r>
                <a:r>
                  <a:rPr lang="en-US" sz="1800" dirty="0" smtClean="0"/>
                  <a:t> Let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/>
                  <a:t>= |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−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/>
                  <a:t>|</a:t>
                </a:r>
                <a:r>
                  <a:rPr lang="en-US" sz="1800" b="1" dirty="0"/>
                  <a:t> mod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Then |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mod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1800" i="1">
                        <a:latin typeface="Cambria Math"/>
                      </a:rPr>
                      <m:t>−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b="1" dirty="0"/>
                      <m:t>mod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 smtClean="0"/>
                  <a:t>| = ??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593" t="-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657600" y="3821668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44096" y="3821668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2296" y="4507468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96496" y="4507468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38600" y="5498068"/>
                <a:ext cx="127458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∈ </m:t>
                    </m:r>
                  </m:oMath>
                </a14:m>
                <a:r>
                  <a:rPr lang="en-US" dirty="0"/>
                  <a:t>{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498068"/>
                <a:ext cx="127458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765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86200" y="2526268"/>
                <a:ext cx="211083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|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mod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mod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|</a:t>
                </a:r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526268"/>
                <a:ext cx="211083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601" t="-8197" r="-433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23915" y="2526268"/>
                <a:ext cx="142468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|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|</a:t>
                </a:r>
                <a:r>
                  <a:rPr lang="en-US" b="1" dirty="0"/>
                  <a:t>mod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915" y="2526268"/>
                <a:ext cx="142468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846" t="-8197" r="-641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447800" y="1853514"/>
                <a:ext cx="145347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{</a:t>
                </a:r>
                <a:r>
                  <a:rPr lang="en-US" dirty="0">
                    <a:solidFill>
                      <a:srgbClr val="0070C0"/>
                    </a:solidFill>
                  </a:rPr>
                  <a:t>0</a:t>
                </a:r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1</a:t>
                </a:r>
                <a:r>
                  <a:rPr lang="en-US" dirty="0"/>
                  <a:t>,…,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}.</a:t>
                </a:r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853514"/>
                <a:ext cx="145347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782" t="-8197" r="-630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58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mod</a:t>
            </a:r>
            <a:r>
              <a:rPr lang="en-US" b="1" dirty="0"/>
              <a:t> </a:t>
            </a:r>
            <a:r>
              <a:rPr lang="en-US" b="1" dirty="0" smtClean="0"/>
              <a:t>operation</a:t>
            </a:r>
            <a:br>
              <a:rPr lang="en-US" b="1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 smtClean="0"/>
                  <a:t>  :  a prime number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</a:t>
                </a:r>
                <a:r>
                  <a:rPr lang="en-US" sz="1800" dirty="0" smtClean="0"/>
                  <a:t> {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1,2,…,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Consider any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 smtClean="0"/>
                  <a:t> What can we say about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 = </a:t>
                </a:r>
                <a:r>
                  <a:rPr lang="en-US" sz="1800" b="1" dirty="0" smtClean="0"/>
                  <a:t>{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mod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b="1" dirty="0" smtClean="0"/>
                  <a:t>}</a:t>
                </a:r>
                <a:r>
                  <a:rPr lang="en-US" sz="18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Example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7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1801540"/>
                  </p:ext>
                </p:extLst>
              </p:nvPr>
            </p:nvGraphicFramePr>
            <p:xfrm>
              <a:off x="914398" y="3581400"/>
              <a:ext cx="7543803" cy="7315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414463"/>
                    <a:gridCol w="1021558"/>
                    <a:gridCol w="1069181"/>
                    <a:gridCol w="1066800"/>
                    <a:gridCol w="1066800"/>
                    <a:gridCol w="1040608"/>
                    <a:gridCol w="864393"/>
                  </a:tblGrid>
                  <a:tr h="3327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dirty="0" smtClean="0">
                              <a:sym typeface="Wingdings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327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dirty="0" smtClean="0">
                              <a:sym typeface="Wingdings" pitchFamily="2" charset="2"/>
                            </a:rPr>
                            <a:t> mod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7</m:t>
                              </m:r>
                            </m:oMath>
                          </a14:m>
                          <a:r>
                            <a:rPr lang="en-US" dirty="0" smtClean="0">
                              <a:sym typeface="Wingdings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1328363"/>
                  </p:ext>
                </p:extLst>
              </p:nvPr>
            </p:nvGraphicFramePr>
            <p:xfrm>
              <a:off x="914398" y="3581400"/>
              <a:ext cx="7543803" cy="7315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414463"/>
                    <a:gridCol w="1021558"/>
                    <a:gridCol w="1069181"/>
                    <a:gridCol w="1066800"/>
                    <a:gridCol w="1066800"/>
                    <a:gridCol w="1040608"/>
                    <a:gridCol w="864393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000" r="-433621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10000" r="-43362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27432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369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037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05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9373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486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4038600" y="2590800"/>
            <a:ext cx="2438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9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  <p:bldP spid="8" grpId="0"/>
      <p:bldP spid="9" grpId="0"/>
      <p:bldP spid="10" grpId="0"/>
      <p:bldP spid="11" grpId="0"/>
      <p:bldP spid="12" grpId="0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mod</a:t>
            </a:r>
            <a:r>
              <a:rPr lang="en-US" b="1" dirty="0"/>
              <a:t> </a:t>
            </a:r>
            <a:r>
              <a:rPr lang="en-US" b="1" dirty="0" smtClean="0"/>
              <a:t>operation</a:t>
            </a:r>
            <a:br>
              <a:rPr lang="en-US" b="1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 smtClean="0"/>
                  <a:t>  :  a prime number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: {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1,2,…,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Consider any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 smtClean="0"/>
                  <a:t> What can we say about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 = </a:t>
                </a:r>
                <a:r>
                  <a:rPr lang="en-US" sz="1800" b="1" dirty="0" smtClean="0"/>
                  <a:t>{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𝐦𝐨𝐝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b="1" dirty="0" smtClean="0"/>
                  <a:t>}</a:t>
                </a:r>
                <a:r>
                  <a:rPr lang="en-US" sz="18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Example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7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Fact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 =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Proof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𝑖𝑗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latin typeface="Cambria Math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=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latin typeface="Cambria Math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dirty="0" smtClean="0"/>
              </a:p>
              <a:p>
                <a:pPr>
                  <a:buFont typeface="Wingdings"/>
                  <a:buChar char="ó"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 smtClean="0"/>
                  <a:t> divides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𝑖𝑗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𝑖𝑘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</m:oMath>
                </a14:m>
                <a:endParaRPr lang="en-US" sz="1800" dirty="0" smtClean="0"/>
              </a:p>
              <a:p>
                <a:pPr>
                  <a:buFont typeface="Wingdings"/>
                  <a:buChar char="ó"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/>
                  <a:t> divides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</m:oMath>
                </a14:m>
                <a:endParaRPr lang="en-US" sz="1800" dirty="0" smtClean="0"/>
              </a:p>
              <a:p>
                <a:pPr>
                  <a:buFont typeface="Wingdings"/>
                  <a:buChar char="ó"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/>
                  <a:t> divides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 smtClean="0"/>
                  <a:t>  </a:t>
                </a:r>
                <a:r>
                  <a:rPr lang="en-US" sz="1800" b="1" dirty="0" smtClean="0"/>
                  <a:t>or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divides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   </a:t>
                </a:r>
                <a:endParaRPr lang="en-US" sz="1800" dirty="0"/>
              </a:p>
              <a:p>
                <a:pPr>
                  <a:buFont typeface="Wingdings"/>
                  <a:buChar char="ó"/>
                </a:pPr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111" t="-625" b="-6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3314375"/>
                  </p:ext>
                </p:extLst>
              </p:nvPr>
            </p:nvGraphicFramePr>
            <p:xfrm>
              <a:off x="914398" y="3581400"/>
              <a:ext cx="7543803" cy="10972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414463"/>
                    <a:gridCol w="1021558"/>
                    <a:gridCol w="1069181"/>
                    <a:gridCol w="1066800"/>
                    <a:gridCol w="1066800"/>
                    <a:gridCol w="1040608"/>
                    <a:gridCol w="864393"/>
                  </a:tblGrid>
                  <a:tr h="3327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dirty="0" smtClean="0">
                              <a:sym typeface="Wingdings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327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dirty="0" smtClean="0">
                              <a:sym typeface="Wingdings" pitchFamily="2" charset="2"/>
                            </a:rPr>
                            <a:t> mod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7</m:t>
                              </m:r>
                            </m:oMath>
                          </a14:m>
                          <a:r>
                            <a:rPr lang="en-US" dirty="0" smtClean="0">
                              <a:sym typeface="Wingdings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327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dirty="0" smtClean="0">
                              <a:sym typeface="Wingdings" pitchFamily="2" charset="2"/>
                            </a:rPr>
                            <a:t> mod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7</m:t>
                              </m:r>
                            </m:oMath>
                          </a14:m>
                          <a:r>
                            <a:rPr lang="en-US" dirty="0" smtClean="0">
                              <a:sym typeface="Wingdings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4160761"/>
                  </p:ext>
                </p:extLst>
              </p:nvPr>
            </p:nvGraphicFramePr>
            <p:xfrm>
              <a:off x="914398" y="3581400"/>
              <a:ext cx="7543803" cy="10972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414463"/>
                    <a:gridCol w="1021558"/>
                    <a:gridCol w="1069181"/>
                    <a:gridCol w="1066800"/>
                    <a:gridCol w="1066800"/>
                    <a:gridCol w="1040608"/>
                    <a:gridCol w="864393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000" r="-433621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10000" r="-433621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10000" r="-43362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2743200" y="3974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369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037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05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9373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486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743200" y="4278868"/>
            <a:ext cx="548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4                 1                  5                  2                  6                3</a:t>
            </a:r>
            <a:endParaRPr lang="en-US" b="1" dirty="0"/>
          </a:p>
        </p:txBody>
      </p:sp>
      <p:sp>
        <p:nvSpPr>
          <p:cNvPr id="14" name="Left Arrow 13"/>
          <p:cNvSpPr/>
          <p:nvPr/>
        </p:nvSpPr>
        <p:spPr>
          <a:xfrm>
            <a:off x="4954556" y="5916168"/>
            <a:ext cx="1751043" cy="4846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Not possible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48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mod</a:t>
            </a:r>
            <a:r>
              <a:rPr lang="en-US" b="1" dirty="0"/>
              <a:t> </a:t>
            </a:r>
            <a:r>
              <a:rPr lang="en-US" b="1" dirty="0" smtClean="0"/>
              <a:t>operation</a:t>
            </a:r>
            <a:br>
              <a:rPr lang="en-US" b="1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/>
                  <a:t>  :  a prime number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{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1,2,…,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/>
                  <a:t>Consider any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Define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= </a:t>
                </a:r>
                <a:r>
                  <a:rPr lang="en-US" sz="1800" b="1" dirty="0"/>
                  <a:t>{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𝑖𝑗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latin typeface="Cambria Math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latin typeface="Cambria Math"/>
                      </a:rPr>
                      <m:t>|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b="1" dirty="0"/>
                  <a:t>}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Fact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/>
                  <a:t> for all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 smtClean="0"/>
                  <a:t>If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 smtClean="0"/>
                  <a:t>, then what can we say about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𝑥𝑖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𝐦𝐨𝐝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63954" y="3962400"/>
                <a:ext cx="384624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distributed randomly uniformly over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954" y="3962400"/>
                <a:ext cx="384624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426" t="-8197" r="-174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/>
              <p:cNvSpPr/>
              <p:nvPr/>
            </p:nvSpPr>
            <p:spPr>
              <a:xfrm>
                <a:off x="1124877" y="4724400"/>
                <a:ext cx="4724400" cy="76504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𝑖𝑥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smtClean="0">
                        <a:solidFill>
                          <a:schemeClr val="tx1"/>
                        </a:solidFill>
                        <a:latin typeface="Cambria Math"/>
                      </a:rPr>
                      <m:t>𝐦𝐨𝐝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</a:rPr>
                      <m:t>) </m:t>
                    </m:r>
                    <m:r>
                      <a:rPr lang="en-US" sz="2000" b="1">
                        <a:solidFill>
                          <a:schemeClr val="tx1"/>
                        </a:solidFill>
                        <a:latin typeface="Cambria Math"/>
                      </a:rPr>
                      <m:t>𝐦𝐨𝐝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877" y="4724400"/>
                <a:ext cx="4724400" cy="765048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514600" y="3581400"/>
            <a:ext cx="3962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1563954" y="5613400"/>
            <a:ext cx="7162800" cy="1071372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Can you now </a:t>
            </a:r>
            <a:r>
              <a:rPr lang="en-US" sz="2000" dirty="0" smtClean="0">
                <a:solidFill>
                  <a:schemeClr val="tx1"/>
                </a:solidFill>
              </a:rPr>
              <a:t>get the </a:t>
            </a:r>
            <a:r>
              <a:rPr lang="en-US" sz="2000" b="1" dirty="0" smtClean="0">
                <a:solidFill>
                  <a:srgbClr val="7030A0"/>
                </a:solidFill>
              </a:rPr>
              <a:t>Insight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for the hash function </a:t>
            </a:r>
            <a:r>
              <a:rPr lang="en-US" sz="2000" dirty="0" smtClean="0">
                <a:solidFill>
                  <a:schemeClr val="tx1"/>
                </a:solidFill>
              </a:rPr>
              <a:t>?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03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" name="Content Placeholder 4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ontent Placeholder 5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7851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800" i="1">
                          <a:latin typeface="Cambria Math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800" b="1">
                          <a:latin typeface="Cambria Math"/>
                        </a:rPr>
                        <m:t>𝐦𝐨𝐝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1800" i="1">
                          <a:latin typeface="Cambria Math"/>
                        </a:rPr>
                        <m:t>)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800" b="1">
                          <a:latin typeface="Cambria Math"/>
                        </a:rPr>
                        <m:t>𝐦𝐨𝐝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Good fact: </a:t>
                </a:r>
                <a:r>
                  <a:rPr lang="en-US" sz="1800" b="1" dirty="0" smtClean="0">
                    <a:solidFill>
                      <a:srgbClr val="7030A0"/>
                    </a:solidFill>
                    <a:sym typeface="Wingdings" pitchFamily="2" charset="2"/>
                  </a:rPr>
                  <a:t></a:t>
                </a: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An element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 smtClean="0"/>
                  <a:t> is mapped to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 random element in {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0,…,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 smtClean="0"/>
                  <a:t>}.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Slightly bad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act </a:t>
                </a:r>
                <a:r>
                  <a:rPr lang="en-US" sz="1800" dirty="0" smtClean="0"/>
                  <a:t>:</a:t>
                </a:r>
                <a:r>
                  <a:rPr lang="en-US" sz="1800" dirty="0" smtClean="0">
                    <a:sym typeface="Wingdings" pitchFamily="2" charset="2"/>
                  </a:rPr>
                  <a:t>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Once element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 is mapped to a </a:t>
                </a:r>
                <a:r>
                  <a:rPr lang="en-US" sz="1800" dirty="0" smtClean="0"/>
                  <a:t>location,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the mapping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is </a:t>
                </a:r>
                <a:r>
                  <a:rPr lang="en-US" sz="1800" b="1" dirty="0" smtClean="0"/>
                  <a:t>no more </a:t>
                </a:r>
                <a:r>
                  <a:rPr lang="en-US" sz="1800" dirty="0" smtClean="0"/>
                  <a:t>random.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So it is not clear whether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Δ</m:t>
                        </m:r>
                      </m:e>
                    </m:d>
                  </m:oMath>
                </a14:m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− 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800" dirty="0" smtClean="0"/>
                  <a:t>| is mapped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uniformly randomly over {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 smtClean="0"/>
                  <a:t>,…,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 smtClean="0"/>
                  <a:t>}.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 Let us </a:t>
                </a:r>
                <a:r>
                  <a:rPr lang="en-US" sz="1800" dirty="0" err="1" smtClean="0">
                    <a:sym typeface="Wingdings" pitchFamily="2" charset="2"/>
                  </a:rPr>
                  <a:t>analyse</a:t>
                </a:r>
                <a:r>
                  <a:rPr lang="en-US" sz="1800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800" dirty="0" smtClean="0"/>
                  <a:t> more closely.</a:t>
                </a:r>
                <a:endParaRPr lang="en-US" sz="1800" dirty="0"/>
              </a:p>
            </p:txBody>
          </p:sp>
        </mc:Choice>
        <mc:Fallback xmlns="">
          <p:sp>
            <p:nvSpPr>
              <p:cNvPr id="51" name="Content Placeholder 5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785181"/>
              </a:xfrm>
              <a:blipFill rotWithShape="1">
                <a:blip r:embed="rId2"/>
                <a:stretch>
                  <a:fillRect l="-1241" t="-6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76200" y="1676400"/>
            <a:ext cx="1143000" cy="4708981"/>
            <a:chOff x="76200" y="1676400"/>
            <a:chExt cx="1143000" cy="4708981"/>
          </a:xfrm>
        </p:grpSpPr>
        <p:grpSp>
          <p:nvGrpSpPr>
            <p:cNvPr id="20" name="Group 19"/>
            <p:cNvGrpSpPr/>
            <p:nvPr/>
          </p:nvGrpSpPr>
          <p:grpSpPr>
            <a:xfrm>
              <a:off x="990600" y="1752600"/>
              <a:ext cx="228600" cy="4267200"/>
              <a:chOff x="990600" y="1752600"/>
              <a:chExt cx="228600" cy="4267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990600" y="2133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990600" y="2438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990600" y="3048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990600" y="2743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990600" y="3352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990600" y="3657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990600" y="3962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990600" y="4267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990600" y="4876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990600" y="5181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990600" y="5486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90600" y="5791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990600" y="1752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6200" y="1676400"/>
                  <a:ext cx="987052" cy="4708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 smtClean="0"/>
                    <a:t>1</a:t>
                  </a:r>
                </a:p>
                <a:p>
                  <a:pPr algn="r"/>
                  <a:r>
                    <a:rPr lang="en-US" dirty="0" smtClean="0"/>
                    <a:t>2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 smtClean="0"/>
                </a:p>
                <a:p>
                  <a:pPr algn="r"/>
                  <a:endParaRPr lang="en-US" dirty="0" smtClean="0"/>
                </a:p>
                <a:p>
                  <a:pPr algn="r"/>
                  <a:r>
                    <a:rPr lang="en-US" sz="1200" dirty="0" smtClean="0"/>
                    <a:t> </a:t>
                  </a:r>
                  <a:endParaRPr lang="en-US" sz="1200" dirty="0"/>
                </a:p>
                <a:p>
                  <a:pPr algn="r"/>
                  <a:r>
                    <a:rPr lang="en-US" dirty="0" smtClean="0"/>
                    <a:t>.</a:t>
                  </a:r>
                </a:p>
                <a:p>
                  <a:pPr algn="r"/>
                  <a:r>
                    <a:rPr lang="en-US" dirty="0" smtClean="0"/>
                    <a:t>.</a:t>
                  </a:r>
                </a:p>
                <a:p>
                  <a:pPr algn="r"/>
                  <a:r>
                    <a:rPr lang="en-US" dirty="0" smtClean="0"/>
                    <a:t>.</a:t>
                  </a:r>
                </a:p>
                <a:p>
                  <a:pPr algn="r"/>
                  <a:endParaRPr lang="en-US" dirty="0" smtClean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 smtClean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endParaRPr lang="en-US" b="0" i="1" dirty="0" smtClean="0">
                    <a:solidFill>
                      <a:srgbClr val="0070C0"/>
                    </a:solidFill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b="0" i="1" dirty="0" smtClean="0">
                    <a:solidFill>
                      <a:srgbClr val="0070C0"/>
                    </a:solidFill>
                    <a:latin typeface="Cambria Math"/>
                  </a:endParaRP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676400"/>
                  <a:ext cx="987052" cy="470898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5590" t="-648" r="-11180" b="-11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2764971" y="1804957"/>
            <a:ext cx="228600" cy="4267200"/>
            <a:chOff x="990600" y="1752600"/>
            <a:chExt cx="228600" cy="4267200"/>
          </a:xfrm>
        </p:grpSpPr>
        <p:sp>
          <p:nvSpPr>
            <p:cNvPr id="22" name="Oval 21"/>
            <p:cNvSpPr/>
            <p:nvPr/>
          </p:nvSpPr>
          <p:spPr>
            <a:xfrm>
              <a:off x="990600" y="21336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990600" y="24384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990600" y="3048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990600" y="27432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990600" y="33528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990600" y="36576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990600" y="39624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990600" y="42672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990600" y="4572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990600" y="48768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990600" y="51816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990600" y="54864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90600" y="57912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990600" y="17526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Oval 35"/>
          <p:cNvSpPr/>
          <p:nvPr/>
        </p:nvSpPr>
        <p:spPr>
          <a:xfrm>
            <a:off x="990600" y="3657600"/>
            <a:ext cx="228600" cy="228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443387" y="3581400"/>
            <a:ext cx="471013" cy="369332"/>
            <a:chOff x="443387" y="3581400"/>
            <a:chExt cx="471013" cy="369332"/>
          </a:xfrm>
        </p:grpSpPr>
        <p:sp>
          <p:nvSpPr>
            <p:cNvPr id="39" name="Right Arrow 38"/>
            <p:cNvSpPr/>
            <p:nvPr/>
          </p:nvSpPr>
          <p:spPr>
            <a:xfrm>
              <a:off x="729894" y="3657600"/>
              <a:ext cx="184506" cy="24231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43387" y="3581400"/>
                  <a:ext cx="318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87" y="3581400"/>
                  <a:ext cx="31861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1447800" y="2754868"/>
            <a:ext cx="1159485" cy="1131332"/>
            <a:chOff x="1447800" y="2754868"/>
            <a:chExt cx="1159485" cy="1131332"/>
          </a:xfrm>
        </p:grpSpPr>
        <p:sp>
          <p:nvSpPr>
            <p:cNvPr id="41" name="Right Arrow 40"/>
            <p:cNvSpPr/>
            <p:nvPr/>
          </p:nvSpPr>
          <p:spPr>
            <a:xfrm>
              <a:off x="1524000" y="3020568"/>
              <a:ext cx="990600" cy="865632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447800" y="2754868"/>
                  <a:ext cx="11594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latin typeface="Cambria Math"/>
                          </a:rPr>
                          <m:t>𝐦𝐨𝐝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0" y="2754868"/>
                  <a:ext cx="115948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631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Oval 44"/>
          <p:cNvSpPr/>
          <p:nvPr/>
        </p:nvSpPr>
        <p:spPr>
          <a:xfrm>
            <a:off x="990600" y="4572000"/>
            <a:ext cx="228600" cy="228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0" y="4507468"/>
            <a:ext cx="852013" cy="369332"/>
            <a:chOff x="62387" y="3581400"/>
            <a:chExt cx="852013" cy="369332"/>
          </a:xfrm>
        </p:grpSpPr>
        <p:sp>
          <p:nvSpPr>
            <p:cNvPr id="47" name="Right Arrow 46"/>
            <p:cNvSpPr/>
            <p:nvPr/>
          </p:nvSpPr>
          <p:spPr>
            <a:xfrm>
              <a:off x="729894" y="3657600"/>
              <a:ext cx="184506" cy="24231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2387" y="3581400"/>
                  <a:ext cx="732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87" y="3581400"/>
                  <a:ext cx="732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Rectangle 51"/>
          <p:cNvSpPr/>
          <p:nvPr/>
        </p:nvSpPr>
        <p:spPr>
          <a:xfrm>
            <a:off x="4572000" y="2225614"/>
            <a:ext cx="3810000" cy="1050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72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09792 0 C 0.14184 0 0.19584 0.06273 0.19584 0.11389 L 0.19584 0.22778 " pathEditMode="relative" rAng="0" ptsTypes="FfFF">
                                      <p:cBhvr>
                                        <p:cTn id="3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09792 -3.33333E-6 C 0.14184 -3.33333E-6 0.19584 -0.05972 0.19584 -0.10833 L 0.19584 -0.21666 " pathEditMode="relative" rAng="0" ptsTypes="FfFF">
                                      <p:cBhvr>
                                        <p:cTn id="5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-1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  <p:bldP spid="36" grpId="0" uiExpand="1" animBg="1"/>
      <p:bldP spid="36" grpId="1" uiExpand="1" animBg="1"/>
      <p:bldP spid="36" grpId="2" uiExpand="1" animBg="1"/>
      <p:bldP spid="45" grpId="0" animBg="1"/>
      <p:bldP spid="45" grpId="1" animBg="1"/>
      <p:bldP spid="45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Probability of collision between </a:t>
                </a:r>
                <a:br>
                  <a:rPr lang="en-US" sz="3200" b="1" dirty="0" smtClean="0"/>
                </a:b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 smtClean="0"/>
                  <a:t> </a:t>
                </a:r>
                <a:r>
                  <a:rPr lang="en-US" sz="3200" b="1" dirty="0" smtClean="0"/>
                  <a:t>and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0" dirty="0" smtClean="0"/>
                  <a:t>Let</a:t>
                </a:r>
                <a:r>
                  <a:rPr lang="en-US" sz="1800" b="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𝑗𝑥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𝐦𝐨𝐝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𝐦𝐨𝐝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and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1800" dirty="0" smtClean="0"/>
                  <a:t> will collide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800" dirty="0" smtClean="0"/>
                  <a:t>if </a:t>
                </a:r>
              </a:p>
              <a:p>
                <a:pPr marL="0" indent="0" algn="ctr">
                  <a:buNone/>
                </a:pPr>
                <a:r>
                  <a:rPr lang="en-US" sz="1800" dirty="0" smtClean="0"/>
                  <a:t>|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800" b="1" dirty="0" smtClean="0"/>
                  <a:t>mod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Δ</m:t>
                        </m:r>
                      </m:e>
                    </m:d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800" b="1" dirty="0" smtClean="0"/>
                  <a:t>mod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 smtClean="0"/>
                  <a:t>| is divisible by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 smtClean="0"/>
                  <a:t>What is relation between </a:t>
                </a:r>
                <a:r>
                  <a:rPr lang="en-US" sz="1800" dirty="0"/>
                  <a:t>|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𝑖𝑥</m:t>
                    </m:r>
                  </m:oMath>
                </a14:m>
                <a:r>
                  <a:rPr lang="en-US" sz="1800" b="1" dirty="0"/>
                  <a:t>mod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70C0"/>
                            </a:solidFill>
                            <a:latin typeface="Cambria Math"/>
                          </a:rPr>
                          <m:t>Δ</m:t>
                        </m:r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800" b="1" dirty="0"/>
                  <a:t>mod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 smtClean="0"/>
                  <a:t>|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800" b="1" dirty="0"/>
                  <a:t>mod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 smtClean="0"/>
                  <a:t>  ?</a:t>
                </a:r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Answer: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|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𝑖𝑥</m:t>
                    </m:r>
                  </m:oMath>
                </a14:m>
                <a:r>
                  <a:rPr lang="en-US" sz="1800" b="1" dirty="0"/>
                  <a:t>mod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70C0"/>
                            </a:solidFill>
                            <a:latin typeface="Cambria Math"/>
                          </a:rPr>
                          <m:t>Δ</m:t>
                        </m:r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800" b="1" dirty="0"/>
                  <a:t>mod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 smtClean="0"/>
                  <a:t>| is      …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19600" y="3886200"/>
                <a:ext cx="179267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either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b="1" dirty="0"/>
                  <a:t>mod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886200"/>
                <a:ext cx="179267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721" t="-8333" r="-4762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24600" y="3886200"/>
                <a:ext cx="1942391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or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m:rPr>
                        <m:nor/>
                      </m:rPr>
                      <a:rPr lang="en-US" b="1" dirty="0"/>
                      <m:t>mod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886200"/>
                <a:ext cx="194239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830" t="-8333" r="-471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886200" y="3276600"/>
            <a:ext cx="2743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05600" y="3200400"/>
            <a:ext cx="2743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9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Problem Definition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𝑼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,…,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b="0" dirty="0" smtClean="0"/>
                  <a:t> called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universe</a:t>
                </a:r>
              </a:p>
              <a:p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0" i="1" smtClean="0">
                        <a:latin typeface="Cambria Math"/>
                      </a:rPr>
                      <m:t>⊆</m:t>
                    </m:r>
                    <m:r>
                      <a:rPr lang="en-US" sz="2000" b="1" i="1" smtClean="0"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≪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Examples: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sz="2000" dirty="0" smtClean="0"/>
                  <a:t> 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800" b="1" dirty="0" smtClean="0">
                    <a:solidFill>
                      <a:srgbClr val="7030A0"/>
                    </a:solidFill>
                  </a:rPr>
                  <a:t>Aim</a:t>
                </a:r>
                <a:r>
                  <a:rPr lang="en-US" sz="2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Build</a:t>
                </a:r>
                <a:r>
                  <a:rPr lang="en-US" sz="2000" dirty="0" smtClean="0"/>
                  <a:t> </a:t>
                </a:r>
                <a:r>
                  <a:rPr lang="en-US" sz="2000" dirty="0" smtClean="0"/>
                  <a:t>a data structure for a </a:t>
                </a:r>
                <a:r>
                  <a:rPr lang="en-US" sz="2000" u="sng" dirty="0" smtClean="0"/>
                  <a:t>given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to support the search query :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“</a:t>
                </a:r>
                <a:r>
                  <a:rPr lang="en-US" sz="2000" i="1" dirty="0" smtClean="0"/>
                  <a:t>Does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 ?”     for </a:t>
                </a:r>
                <a:r>
                  <a:rPr lang="en-US" sz="2000" u="sng" dirty="0" smtClean="0"/>
                  <a:t>any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590800" y="15240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19812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76400" y="33528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0400" y="4267200"/>
            <a:ext cx="1295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5800" y="4267200"/>
            <a:ext cx="3429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8200" y="4724400"/>
            <a:ext cx="3429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4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3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Probability of collision between </a:t>
                </a:r>
                <a:br>
                  <a:rPr lang="en-US" sz="3200" b="1" dirty="0" smtClean="0"/>
                </a:b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 smtClean="0"/>
                  <a:t> </a:t>
                </a:r>
                <a:r>
                  <a:rPr lang="en-US" sz="3200" b="1" dirty="0" smtClean="0"/>
                  <a:t>and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800" b="0" dirty="0" smtClean="0"/>
                  <a:t>Let</a:t>
                </a:r>
                <a:r>
                  <a:rPr lang="en-US" sz="1800" b="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𝑗𝑥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𝐦𝐨𝐝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𝐦𝐨𝐝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18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Lemma:</a:t>
                </a:r>
                <a:r>
                  <a:rPr lang="en-US" sz="1800" dirty="0" smtClean="0"/>
                  <a:t> If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and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collide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800" dirty="0" smtClean="0"/>
                  <a:t>, then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either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800" b="1" dirty="0"/>
                  <a:t>mod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 smtClean="0"/>
                  <a:t> is divisible by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or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m:rPr>
                        <m:nor/>
                      </m:rPr>
                      <a:rPr lang="en-US" sz="1800" b="1" dirty="0"/>
                      <m:t>mod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 smtClean="0"/>
                  <a:t> is divisible by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{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800" b="1" dirty="0"/>
                  <a:t>mod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|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 smtClean="0"/>
                  <a:t>} =  ??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m:rPr>
                        <m:nor/>
                      </m:rPr>
                      <a:rPr lang="en-US" sz="1800" dirty="0"/>
                      <m:t>{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m:rPr>
                        <m:nor/>
                      </m:rPr>
                      <a:rPr lang="en-US" sz="1800" dirty="0"/>
                      <m:t>,…,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m:rPr>
                        <m:nor/>
                      </m:rPr>
                      <a:rPr lang="en-US" sz="1800" dirty="0"/>
                      <m:t>}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Probability </a:t>
                </a:r>
                <a:r>
                  <a:rPr lang="en-US" sz="1800" dirty="0"/>
                  <a:t>of </a:t>
                </a:r>
                <a:r>
                  <a:rPr lang="en-US" sz="1800" b="1" dirty="0"/>
                  <a:t>collision </a:t>
                </a:r>
                <a:r>
                  <a:rPr lang="en-US" sz="1800" dirty="0"/>
                  <a:t>between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1800" dirty="0" smtClean="0"/>
                  <a:t> =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b="1" dirty="0" smtClean="0"/>
                  <a:t>P</a:t>
                </a:r>
                <a:r>
                  <a:rPr lang="en-US" sz="1800" dirty="0" smtClean="0"/>
                  <a:t>(                          ?                          or                           ?                                     )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 smtClean="0"/>
                  <a:t>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800" b="1" dirty="0"/>
                  <a:t>mod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/>
                  <a:t> is divisible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=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⌊"/>
                            <m:endChr m:val="⌋"/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14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29000" y="3048000"/>
                <a:ext cx="131638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,…,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048000"/>
                <a:ext cx="131638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186" t="-8197" r="-790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34702" y="4278868"/>
                <a:ext cx="295189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m:rPr>
                        <m:nor/>
                      </m:rPr>
                      <a:rPr lang="en-US" b="1" dirty="0"/>
                      <m:t>mod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is divisible by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702" y="4278868"/>
                <a:ext cx="295189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47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66800" y="4278868"/>
                <a:ext cx="25196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b="1" dirty="0"/>
                  <a:t>mod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is divisible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278868"/>
                <a:ext cx="251960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314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981200" y="2209800"/>
            <a:ext cx="7086600" cy="2069068"/>
            <a:chOff x="1981200" y="2209800"/>
            <a:chExt cx="7086600" cy="2069068"/>
          </a:xfrm>
        </p:grpSpPr>
        <p:sp>
          <p:nvSpPr>
            <p:cNvPr id="10" name="Line Callout 3 9"/>
            <p:cNvSpPr/>
            <p:nvPr/>
          </p:nvSpPr>
          <p:spPr>
            <a:xfrm>
              <a:off x="5791200" y="2209800"/>
              <a:ext cx="3276600" cy="2069068"/>
            </a:xfrm>
            <a:prstGeom prst="borderCallout3">
              <a:avLst>
                <a:gd name="adj1" fmla="val 18750"/>
                <a:gd name="adj2" fmla="val -1182"/>
                <a:gd name="adj3" fmla="val 18750"/>
                <a:gd name="adj4" fmla="val -16667"/>
                <a:gd name="adj5" fmla="val 18268"/>
                <a:gd name="adj6" fmla="val -18436"/>
                <a:gd name="adj7" fmla="val 18249"/>
                <a:gd name="adj8" fmla="val -17974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Students must realize that it is a </a:t>
              </a:r>
              <a:r>
                <a:rPr lang="en-US" b="1" dirty="0" smtClean="0">
                  <a:solidFill>
                    <a:schemeClr val="tx1"/>
                  </a:solidFill>
                </a:rPr>
                <a:t>necessary</a:t>
              </a:r>
              <a:r>
                <a:rPr lang="en-US" dirty="0" smtClean="0">
                  <a:solidFill>
                    <a:schemeClr val="tx1"/>
                  </a:solidFill>
                </a:rPr>
                <a:t> condition and </a:t>
              </a:r>
              <a:r>
                <a:rPr lang="en-US" b="1" dirty="0" smtClean="0">
                  <a:solidFill>
                    <a:schemeClr val="tx1"/>
                  </a:solidFill>
                </a:rPr>
                <a:t>not sufficient </a:t>
              </a:r>
              <a:r>
                <a:rPr lang="en-US" dirty="0" smtClean="0">
                  <a:solidFill>
                    <a:schemeClr val="tx1"/>
                  </a:solidFill>
                </a:rPr>
                <a:t>condition for collision. To get an idea, study the example given at the last slide of this lecture.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981200" y="2209800"/>
              <a:ext cx="3200400" cy="6096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45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Theorem:</a:t>
                </a:r>
                <a:r>
                  <a:rPr lang="en-US" sz="24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𝑗𝑥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𝐦𝐨𝐝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𝐦𝐨𝐝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</a:t>
                </a:r>
                <a:r>
                  <a:rPr lang="en-US" sz="2000" b="1" i="1" dirty="0" smtClean="0"/>
                  <a:t>H</a:t>
                </a:r>
                <a:r>
                  <a:rPr lang="en-US" sz="2000" dirty="0" smtClean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dirty="0" smtClean="0"/>
                  <a:t>|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} is universal.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98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Example </a:t>
            </a:r>
            <a:r>
              <a:rPr lang="en-US" sz="3200" b="1" dirty="0" smtClean="0">
                <a:solidFill>
                  <a:srgbClr val="0070C0"/>
                </a:solidFill>
              </a:rPr>
              <a:t>(referred to in slide 15)</a:t>
            </a: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=7</m:t>
                    </m:r>
                  </m:oMath>
                </a14:m>
                <a:r>
                  <a:rPr lang="en-US" sz="1800" dirty="0" smtClean="0"/>
                  <a:t>,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=4.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𝑗𝑥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7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Observe that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𝑝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dirty="0" smtClean="0"/>
                  <a:t>=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b="1" dirty="0" smtClean="0"/>
                  <a:t>:</a:t>
                </a:r>
                <a:r>
                  <a:rPr lang="en-US" sz="1800" dirty="0" smtClean="0"/>
                  <a:t> How many collisions between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2 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a</m:t>
                    </m:r>
                  </m:oMath>
                </a14:m>
                <a:r>
                  <a:rPr lang="en-US" sz="1800" dirty="0"/>
                  <a:t>nd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 two</a:t>
                </a:r>
                <a:r>
                  <a:rPr lang="en-US" sz="1800" dirty="0" smtClean="0"/>
                  <a:t> (for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800" dirty="0" smtClean="0"/>
                  <a:t>=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sz="1800" dirty="0" smtClean="0"/>
                  <a:t>,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4</a:t>
                </a:r>
                <a:r>
                  <a:rPr lang="en-US" sz="18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Here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7= 4</m:t>
                    </m:r>
                  </m:oMath>
                </a14:m>
                <a:r>
                  <a:rPr lang="en-US" sz="18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800" dirty="0" smtClean="0"/>
                  <a:t>=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4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And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7−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7= 4</m:t>
                    </m:r>
                  </m:oMath>
                </a14:m>
                <a:r>
                  <a:rPr lang="en-US" sz="1800" dirty="0"/>
                  <a:t> for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800" dirty="0" smtClean="0"/>
                  <a:t>=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3</a:t>
                </a: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m:t>Question</m:t>
                      </m:r>
                      <m:r>
                        <m:rPr>
                          <m:nor/>
                        </m:rPr>
                        <a:rPr lang="en-US" sz="1800" b="1" dirty="0"/>
                        <m:t>:</m:t>
                      </m:r>
                      <m:r>
                        <m:rPr>
                          <m:nor/>
                        </m:rPr>
                        <a:rPr lang="en-US" sz="1800" dirty="0"/>
                        <m:t> </m:t>
                      </m:r>
                      <m:r>
                        <m:rPr>
                          <m:nor/>
                        </m:rPr>
                        <a:rPr lang="en-US" sz="1800" dirty="0"/>
                        <m:t>How</m:t>
                      </m:r>
                      <m:r>
                        <m:rPr>
                          <m:nor/>
                        </m:rPr>
                        <a:rPr lang="en-US" sz="1800" dirty="0"/>
                        <m:t> </m:t>
                      </m:r>
                      <m:r>
                        <m:rPr>
                          <m:nor/>
                        </m:rPr>
                        <a:rPr lang="en-US" sz="1800" dirty="0"/>
                        <m:t>many</m:t>
                      </m:r>
                      <m:r>
                        <m:rPr>
                          <m:nor/>
                        </m:rPr>
                        <a:rPr lang="en-US" sz="1800" dirty="0"/>
                        <m:t> </m:t>
                      </m:r>
                      <m:r>
                        <m:rPr>
                          <m:nor/>
                        </m:rPr>
                        <a:rPr lang="en-US" sz="1800" dirty="0"/>
                        <m:t>collisions</m:t>
                      </m:r>
                      <m:r>
                        <m:rPr>
                          <m:nor/>
                        </m:rPr>
                        <a:rPr lang="en-US" sz="1800" dirty="0"/>
                        <m:t> </m:t>
                      </m:r>
                      <m:r>
                        <m:rPr>
                          <m:nor/>
                        </m:rPr>
                        <a:rPr lang="en-US" sz="1800" dirty="0"/>
                        <m:t>between</m:t>
                      </m:r>
                      <m:r>
                        <m:rPr>
                          <m:nor/>
                        </m:rPr>
                        <a:rPr lang="en-US" sz="1800" b="0" i="0" dirty="0" smtClean="0"/>
                        <m:t> </m:t>
                      </m:r>
                      <m:r>
                        <m:rPr>
                          <m:nor/>
                        </m:rPr>
                        <a:rPr lang="en-US" sz="1800" dirty="0"/>
                        <m:t> 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2 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a</m:t>
                      </m:r>
                      <m:r>
                        <m:rPr>
                          <m:nor/>
                        </m:rPr>
                        <a:rPr lang="en-US" sz="1800" dirty="0"/>
                        <m:t>nd</m:t>
                      </m:r>
                      <m:r>
                        <m:rPr>
                          <m:nor/>
                        </m:rPr>
                        <a:rPr lang="en-US" sz="1800" dirty="0">
                          <a:solidFill>
                            <a:srgbClr val="0070C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4</m:t>
                      </m:r>
                      <m:r>
                        <m:rPr>
                          <m:nor/>
                        </m:rPr>
                        <a:rPr lang="en-US" sz="1800" dirty="0"/>
                        <m:t> ?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Answer:</a:t>
                </a:r>
                <a:r>
                  <a:rPr lang="en-US" sz="1800" b="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No collisions!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(although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7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4</m:t>
                    </m:r>
                  </m:oMath>
                </a14:m>
                <a:r>
                  <a:rPr lang="en-US" sz="18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=2</m:t>
                    </m:r>
                  </m:oMath>
                </a14:m>
                <a:r>
                  <a:rPr lang="en-US" sz="1800" dirty="0" smtClean="0"/>
                  <a:t> here.)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884185"/>
              </p:ext>
            </p:extLst>
          </p:nvPr>
        </p:nvGraphicFramePr>
        <p:xfrm>
          <a:off x="4953000" y="2270760"/>
          <a:ext cx="2895600" cy="230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4127814" y="1828800"/>
            <a:ext cx="3639636" cy="381000"/>
            <a:chOff x="4127814" y="1828800"/>
            <a:chExt cx="3639636" cy="381000"/>
          </a:xfrm>
        </p:grpSpPr>
        <p:sp>
          <p:nvSpPr>
            <p:cNvPr id="5" name="TextBox 4"/>
            <p:cNvSpPr txBox="1"/>
            <p:nvPr/>
          </p:nvSpPr>
          <p:spPr>
            <a:xfrm>
              <a:off x="5029200" y="1840468"/>
              <a:ext cx="2738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1       2       3       4       5       6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127814" y="1828800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814" y="1828800"/>
                  <a:ext cx="36798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115" t="-8197" r="-2786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/>
            <p:nvPr/>
          </p:nvCxnSpPr>
          <p:spPr>
            <a:xfrm>
              <a:off x="4482786" y="2057400"/>
              <a:ext cx="39401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14800" y="2133600"/>
            <a:ext cx="797358" cy="2438400"/>
            <a:chOff x="4114800" y="2133600"/>
            <a:chExt cx="797358" cy="2438400"/>
          </a:xfrm>
        </p:grpSpPr>
        <p:sp>
          <p:nvSpPr>
            <p:cNvPr id="6" name="TextBox 5"/>
            <p:cNvSpPr txBox="1"/>
            <p:nvPr/>
          </p:nvSpPr>
          <p:spPr>
            <a:xfrm>
              <a:off x="4572000" y="2263676"/>
              <a:ext cx="340158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</a:p>
            <a:p>
              <a:r>
                <a:rPr lang="en-US" sz="2400" dirty="0" smtClean="0"/>
                <a:t>2</a:t>
              </a:r>
            </a:p>
            <a:p>
              <a:r>
                <a:rPr lang="en-US" sz="2400" dirty="0" smtClean="0"/>
                <a:t>3</a:t>
              </a:r>
            </a:p>
            <a:p>
              <a:r>
                <a:rPr lang="en-US" sz="2400" dirty="0" smtClean="0"/>
                <a:t>4</a:t>
              </a:r>
            </a:p>
            <a:p>
              <a:r>
                <a:rPr lang="en-US" sz="2400" dirty="0" smtClean="0"/>
                <a:t>5</a:t>
              </a:r>
            </a:p>
            <a:p>
              <a:r>
                <a:rPr lang="en-US" sz="2400" dirty="0"/>
                <a:t>6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114800" y="2133600"/>
                  <a:ext cx="324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2133600"/>
                  <a:ext cx="32489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5094" t="-8197" r="-320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>
              <a:off x="4267200" y="2514600"/>
              <a:ext cx="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281565" y="4507468"/>
                <a:ext cx="2414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B050"/>
                    </a:solidFill>
                  </a:rPr>
                  <a:t>Table </a:t>
                </a:r>
                <a:r>
                  <a:rPr lang="en-US" dirty="0" smtClean="0"/>
                  <a:t>storing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𝑗𝑥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>
                        <a:latin typeface="Cambria Math"/>
                      </a:rPr>
                      <m:t>𝐦𝐨𝐝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7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565" y="4507468"/>
                <a:ext cx="241463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015" t="-8197" r="-37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/>
          <p:cNvSpPr/>
          <p:nvPr/>
        </p:nvSpPr>
        <p:spPr>
          <a:xfrm>
            <a:off x="4876800" y="2667000"/>
            <a:ext cx="3124200" cy="3810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876800" y="3048000"/>
            <a:ext cx="3124200" cy="3810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876800" y="3429000"/>
            <a:ext cx="3124200" cy="3810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16" grpId="0" animBg="1"/>
      <p:bldP spid="17" grpId="0" animBg="1"/>
      <p:bldP spid="17" grpId="1" animBg="1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Homework: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Let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𝑗𝑥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𝐦𝐨𝐝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𝐦𝐨𝐝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Then prove that  </a:t>
                </a:r>
                <a:r>
                  <a:rPr lang="en-US" sz="2000" b="1" i="1" dirty="0"/>
                  <a:t>H</a:t>
                </a:r>
                <a:r>
                  <a:rPr lang="en-US" sz="2000" dirty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  <m:r>
                          <a:rPr lang="en-US" sz="2000" b="1" i="1" smtClean="0">
                            <a:latin typeface="Cambria Math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sz="2000" dirty="0"/>
                  <a:t>|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1≤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} is universal</a:t>
                </a:r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In particular,  show that 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>
                              <a:latin typeface="Cambria Math"/>
                            </a:rPr>
                            <m:t>𝐏</m:t>
                          </m:r>
                        </m:e>
                        <m:sub>
                          <m:r>
                            <a:rPr lang="en-US" sz="2000" b="1" i="1">
                              <a:latin typeface="Cambria Math"/>
                            </a:rPr>
                            <m:t>𝒉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∈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/>
                            </a:rPr>
                            <m:t>𝑯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/>
                            </a:rPr>
                            <m:t>𝒉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𝒉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H</a:t>
                </a:r>
                <a:r>
                  <a:rPr lang="en-US" sz="2000" dirty="0" smtClean="0"/>
                  <a:t>ence it is slightly better than the hash family discussed just now.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76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Hashing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/>
                  <a:t>Hash</a:t>
                </a:r>
                <a:r>
                  <a:rPr lang="en-US" sz="2000" b="1" dirty="0" smtClean="0"/>
                  <a:t> table: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: an array of size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Hash </a:t>
                </a:r>
                <a:r>
                  <a:rPr lang="en-US" sz="2000" b="1" dirty="0" smtClean="0"/>
                  <a:t>function</a:t>
                </a:r>
                <a:r>
                  <a:rPr lang="en-US" sz="20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𝒉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Answering </a:t>
                </a:r>
                <a:r>
                  <a:rPr lang="en-US" sz="2000" dirty="0" smtClean="0"/>
                  <a:t>a Query:</a:t>
                </a:r>
                <a:r>
                  <a:rPr lang="en-US" sz="2000" b="1" dirty="0" smtClean="0"/>
                  <a:t> </a:t>
                </a:r>
                <a:r>
                  <a:rPr lang="en-US" sz="2000" dirty="0"/>
                  <a:t>“</a:t>
                </a:r>
                <a:r>
                  <a:rPr lang="en-US" sz="2000" i="1" dirty="0"/>
                  <a:t>Does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?” </a:t>
                </a: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/>
                  <a:t>Search the list stored 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  <m:r>
                      <a:rPr lang="en-US" sz="2000" b="1" i="1" smtClean="0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1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Properties</a:t>
                </a:r>
                <a:r>
                  <a:rPr lang="en-US" sz="2000" b="1" dirty="0" smtClean="0"/>
                  <a:t>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 smtClean="0"/>
                  <a:t> computable in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 time.</a:t>
                </a:r>
                <a:r>
                  <a:rPr lang="en-US" sz="2000" b="1" dirty="0" smtClean="0"/>
                  <a:t> </a:t>
                </a:r>
              </a:p>
              <a:p>
                <a:r>
                  <a:rPr lang="en-US" sz="2000" dirty="0" smtClean="0"/>
                  <a:t>Space required by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 smtClean="0"/>
                  <a:t>: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ontent Placeholder 6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5867400" y="2438400"/>
            <a:ext cx="2362200" cy="2895600"/>
            <a:chOff x="3810000" y="3352800"/>
            <a:chExt cx="2362200" cy="2895600"/>
          </a:xfrm>
        </p:grpSpPr>
        <p:sp>
          <p:nvSpPr>
            <p:cNvPr id="16" name="Rectangle 15"/>
            <p:cNvSpPr/>
            <p:nvPr/>
          </p:nvSpPr>
          <p:spPr>
            <a:xfrm>
              <a:off x="4343400" y="33528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343400" y="4648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43400" y="60198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05400" y="60198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05400" y="4648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105400" y="3352800"/>
              <a:ext cx="304800" cy="228600"/>
              <a:chOff x="4953000" y="3352800"/>
              <a:chExt cx="304800" cy="2286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9530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H="1">
                <a:off x="49530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4343400" y="3733800"/>
              <a:ext cx="304800" cy="228600"/>
              <a:chOff x="4953000" y="3352800"/>
              <a:chExt cx="304800" cy="2286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9530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flipH="1">
                <a:off x="49530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67400" y="4648200"/>
              <a:ext cx="304800" cy="228600"/>
              <a:chOff x="5029200" y="3352800"/>
              <a:chExt cx="304800" cy="2286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50292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 flipH="1">
                <a:off x="50292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5867400" y="6019800"/>
              <a:ext cx="304800" cy="228600"/>
              <a:chOff x="5029200" y="3352800"/>
              <a:chExt cx="304800" cy="22860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50292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flipH="1">
                <a:off x="50292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Arrow Connector 50"/>
            <p:cNvCxnSpPr/>
            <p:nvPr/>
          </p:nvCxnSpPr>
          <p:spPr>
            <a:xfrm>
              <a:off x="3812450" y="3467100"/>
              <a:ext cx="5309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6" idx="3"/>
              <a:endCxn id="17" idx="1"/>
            </p:cNvCxnSpPr>
            <p:nvPr/>
          </p:nvCxnSpPr>
          <p:spPr>
            <a:xfrm>
              <a:off x="4724400" y="34671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724400" y="48006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3810000" y="3810000"/>
              <a:ext cx="5309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3812450" y="4800600"/>
              <a:ext cx="5309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3812450" y="6172200"/>
              <a:ext cx="5309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5486400" y="48006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4724400" y="61722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486400" y="61722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4876800" y="2438400"/>
            <a:ext cx="1143000" cy="3046988"/>
            <a:chOff x="2895600" y="3352800"/>
            <a:chExt cx="1143000" cy="3046988"/>
          </a:xfrm>
        </p:grpSpPr>
        <p:grpSp>
          <p:nvGrpSpPr>
            <p:cNvPr id="64" name="Group 63"/>
            <p:cNvGrpSpPr/>
            <p:nvPr/>
          </p:nvGrpSpPr>
          <p:grpSpPr>
            <a:xfrm>
              <a:off x="3581400" y="3352800"/>
              <a:ext cx="457200" cy="2971800"/>
              <a:chOff x="3581400" y="3352800"/>
              <a:chExt cx="457200" cy="2971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581400" y="3352800"/>
                <a:ext cx="457200" cy="2971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3581400" y="36576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81400" y="39624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581400" y="60198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581400" y="46482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581400" y="49530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657600" y="4114800"/>
                    <a:ext cx="3097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7600" y="4114800"/>
                    <a:ext cx="309700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52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657600" y="5269468"/>
                    <a:ext cx="3097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7600" y="5269468"/>
                    <a:ext cx="309700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52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895600" y="3352800"/>
                  <a:ext cx="685801" cy="3046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       0</a:t>
                  </a:r>
                </a:p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       1</a:t>
                  </a: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 smtClean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 smtClean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sz="1600" b="1" i="1" dirty="0" smtClean="0">
                    <a:solidFill>
                      <a:srgbClr val="0070C0"/>
                    </a:solidFill>
                    <a:latin typeface="Cambria Math"/>
                  </a:endParaRPr>
                </a:p>
                <a:p>
                  <a:endParaRPr lang="en-US" sz="1600" b="1" i="1" dirty="0">
                    <a:solidFill>
                      <a:srgbClr val="0070C0"/>
                    </a:solidFill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3352800"/>
                  <a:ext cx="685801" cy="304698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080" t="-1000" r="-11504" b="-16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637964" y="1981200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964" y="1981200"/>
                <a:ext cx="38183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62000" y="5334000"/>
            <a:ext cx="3733800" cy="1295400"/>
            <a:chOff x="762000" y="5334000"/>
            <a:chExt cx="3733800" cy="1295400"/>
          </a:xfrm>
        </p:grpSpPr>
        <p:sp>
          <p:nvSpPr>
            <p:cNvPr id="5" name="Rounded Rectangle 4"/>
            <p:cNvSpPr/>
            <p:nvPr/>
          </p:nvSpPr>
          <p:spPr>
            <a:xfrm>
              <a:off x="762000" y="5334000"/>
              <a:ext cx="762000" cy="3048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Line Callout 2 6"/>
                <p:cNvSpPr/>
                <p:nvPr/>
              </p:nvSpPr>
              <p:spPr>
                <a:xfrm>
                  <a:off x="2209800" y="6096000"/>
                  <a:ext cx="2286000" cy="533400"/>
                </a:xfrm>
                <a:prstGeom prst="borderCallout2">
                  <a:avLst>
                    <a:gd name="adj1" fmla="val 17170"/>
                    <a:gd name="adj2" fmla="val -541"/>
                    <a:gd name="adj3" fmla="val 18750"/>
                    <a:gd name="adj4" fmla="val -16667"/>
                    <a:gd name="adj5" fmla="val -91786"/>
                    <a:gd name="adj6" fmla="val -31333"/>
                  </a:avLst>
                </a:prstGeom>
                <a:solidFill>
                  <a:srgbClr val="FFC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How many words needed to encode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chemeClr val="tx1"/>
                          </a:solidFill>
                          <a:latin typeface="Cambria Math"/>
                        </a:rPr>
                        <m:t>𝒉</m:t>
                      </m:r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 ?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Line Callout 2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096000"/>
                  <a:ext cx="2286000" cy="533400"/>
                </a:xfrm>
                <a:prstGeom prst="borderCallout2">
                  <a:avLst>
                    <a:gd name="adj1" fmla="val 17170"/>
                    <a:gd name="adj2" fmla="val -541"/>
                    <a:gd name="adj3" fmla="val 18750"/>
                    <a:gd name="adj4" fmla="val -16667"/>
                    <a:gd name="adj5" fmla="val -91786"/>
                    <a:gd name="adj6" fmla="val -31333"/>
                  </a:avLst>
                </a:prstGeom>
                <a:blipFill rotWithShape="1">
                  <a:blip r:embed="rId7"/>
                  <a:stretch>
                    <a:fillRect r="-2213" b="-12791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6553200" y="1752600"/>
            <a:ext cx="2362200" cy="3352800"/>
            <a:chOff x="6553200" y="1752600"/>
            <a:chExt cx="2362200" cy="3352800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6781800" y="2165866"/>
              <a:ext cx="1066800" cy="272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6553200" y="2165866"/>
              <a:ext cx="1447800" cy="1567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22" idx="0"/>
            </p:cNvCxnSpPr>
            <p:nvPr/>
          </p:nvCxnSpPr>
          <p:spPr>
            <a:xfrm flipH="1">
              <a:off x="7353300" y="2165866"/>
              <a:ext cx="876300" cy="1567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6591300" y="2165866"/>
              <a:ext cx="1714500" cy="2939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7581900" y="2165866"/>
              <a:ext cx="876300" cy="2873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ounded Rectangle 32"/>
                <p:cNvSpPr/>
                <p:nvPr/>
              </p:nvSpPr>
              <p:spPr>
                <a:xfrm>
                  <a:off x="7315200" y="1752600"/>
                  <a:ext cx="1600200" cy="413266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Elements of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/>
                        </a:rPr>
                        <m:t>𝑺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ounded 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200" y="1752600"/>
                  <a:ext cx="1600200" cy="413266"/>
                </a:xfrm>
                <a:prstGeom prst="roundRect">
                  <a:avLst/>
                </a:prstGeom>
                <a:blipFill rotWithShape="1">
                  <a:blip r:embed="rId8"/>
                  <a:stretch>
                    <a:fillRect r="-2996" b="-14085"/>
                  </a:stretch>
                </a:blip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Rectangle 54"/>
          <p:cNvSpPr/>
          <p:nvPr/>
        </p:nvSpPr>
        <p:spPr>
          <a:xfrm>
            <a:off x="1981200" y="19812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57400" y="26670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048000" y="52578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00800" y="2370266"/>
            <a:ext cx="1905000" cy="3184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667000" y="31242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6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9" grpId="0"/>
      <p:bldP spid="55" grpId="0" animBg="1"/>
      <p:bldP spid="71" grpId="0" animBg="1"/>
      <p:bldP spid="72" grpId="0" animBg="1"/>
      <p:bldP spid="15" grpId="0" animBg="1"/>
      <p:bldP spid="7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05740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Static Hashing 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sz="2800" dirty="0" smtClean="0"/>
              <a:t>worst Case </a:t>
            </a:r>
            <a:r>
              <a:rPr lang="en-US" sz="2800" dirty="0" smtClean="0">
                <a:solidFill>
                  <a:srgbClr val="0070C0"/>
                </a:solidFill>
              </a:rPr>
              <a:t>O(1) </a:t>
            </a:r>
            <a:r>
              <a:rPr lang="en-US" sz="2800" dirty="0" smtClean="0"/>
              <a:t>search time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3681413"/>
            <a:ext cx="7772400" cy="150018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Michael </a:t>
            </a:r>
            <a:r>
              <a:rPr lang="en-US" b="1" dirty="0" err="1">
                <a:solidFill>
                  <a:srgbClr val="C00000"/>
                </a:solidFill>
              </a:rPr>
              <a:t>F</a:t>
            </a:r>
            <a:r>
              <a:rPr lang="en-US" dirty="0" err="1">
                <a:solidFill>
                  <a:schemeClr val="tx1"/>
                </a:solidFill>
              </a:rPr>
              <a:t>redman</a:t>
            </a:r>
            <a:r>
              <a:rPr lang="en-US" dirty="0">
                <a:solidFill>
                  <a:schemeClr val="tx1"/>
                </a:solidFill>
              </a:rPr>
              <a:t>, Janos </a:t>
            </a:r>
            <a:r>
              <a:rPr lang="en-US" b="1" dirty="0" err="1">
                <a:solidFill>
                  <a:srgbClr val="C00000"/>
                </a:solidFill>
              </a:rPr>
              <a:t>K</a:t>
            </a:r>
            <a:r>
              <a:rPr lang="en-US" dirty="0" err="1">
                <a:solidFill>
                  <a:schemeClr val="tx1"/>
                </a:solidFill>
              </a:rPr>
              <a:t>omlos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Endre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</a:t>
            </a:r>
            <a:r>
              <a:rPr lang="en-US" dirty="0" err="1">
                <a:solidFill>
                  <a:schemeClr val="tx1"/>
                </a:solidFill>
              </a:rPr>
              <a:t>zemeredy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i="1" dirty="0" smtClean="0">
                <a:solidFill>
                  <a:schemeClr val="tx1"/>
                </a:solidFill>
              </a:rPr>
              <a:t>toring </a:t>
            </a:r>
            <a:r>
              <a:rPr lang="en-US" i="1" dirty="0">
                <a:solidFill>
                  <a:schemeClr val="tx1"/>
                </a:solidFill>
              </a:rPr>
              <a:t>a Sparse Table with </a:t>
            </a:r>
            <a:r>
              <a:rPr lang="en-US" b="1" i="1" dirty="0">
                <a:solidFill>
                  <a:schemeClr val="tx1"/>
                </a:solidFill>
              </a:rPr>
              <a:t>O</a:t>
            </a:r>
            <a:r>
              <a:rPr lang="en-US" i="1" dirty="0">
                <a:solidFill>
                  <a:schemeClr val="tx1"/>
                </a:solidFill>
              </a:rPr>
              <a:t>(</a:t>
            </a:r>
            <a:r>
              <a:rPr lang="en-US" i="1" dirty="0">
                <a:solidFill>
                  <a:srgbClr val="0070C0"/>
                </a:solidFill>
              </a:rPr>
              <a:t>1</a:t>
            </a:r>
            <a:r>
              <a:rPr lang="en-US" i="1" dirty="0">
                <a:solidFill>
                  <a:schemeClr val="tx1"/>
                </a:solidFill>
              </a:rPr>
              <a:t>) Worst Case Access Time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Journal </a:t>
            </a:r>
            <a:r>
              <a:rPr lang="en-US" dirty="0">
                <a:solidFill>
                  <a:schemeClr val="tx1"/>
                </a:solidFill>
              </a:rPr>
              <a:t>of the ACM (Volume 31, Issue 3),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1984</a:t>
            </a:r>
            <a:r>
              <a:rPr lang="en-US" dirty="0"/>
              <a:t>.</a:t>
            </a:r>
          </a:p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19400" y="5562600"/>
            <a:ext cx="320966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Key idea  : </a:t>
            </a:r>
            <a:r>
              <a:rPr lang="en-US" b="1" dirty="0" smtClean="0"/>
              <a:t>universal hash family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68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Universal </a:t>
            </a:r>
            <a:r>
              <a:rPr lang="en-US" sz="4000" b="1" dirty="0"/>
              <a:t>Hash Family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10600" cy="46482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Definition: </a:t>
                </a:r>
                <a:r>
                  <a:rPr lang="en-US" sz="2000" dirty="0" smtClean="0"/>
                  <a:t>A collection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𝑯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of hash-functions is said to be </a:t>
                </a:r>
                <a:r>
                  <a:rPr lang="en-US" sz="2000" i="1" dirty="0">
                    <a:solidFill>
                      <a:srgbClr val="0070C0"/>
                    </a:solidFill>
                  </a:rPr>
                  <a:t>c</a:t>
                </a:r>
                <a:r>
                  <a:rPr lang="en-US" sz="2000" dirty="0"/>
                  <a:t>-universal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if there exists a constant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such that 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/>
                          </a:rPr>
                          <m:t>𝐏</m:t>
                        </m:r>
                      </m:e>
                      <m:sub/>
                    </m:sSub>
                    <m:r>
                      <a:rPr lang="en-US" sz="2000" b="0" i="1" smtClean="0">
                        <a:latin typeface="Cambria Math"/>
                      </a:rPr>
                      <m:t>    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1800" b="1" dirty="0"/>
                  <a:t> </a:t>
                </a:r>
                <a:r>
                  <a:rPr lang="en-US" sz="1800" dirty="0" smtClean="0"/>
                  <a:t>Does </a:t>
                </a:r>
                <a:r>
                  <a:rPr lang="en-US" sz="1800" dirty="0"/>
                  <a:t>there exist a </a:t>
                </a:r>
                <a:r>
                  <a:rPr lang="en-US" sz="1800" dirty="0" smtClean="0"/>
                  <a:t>Universal </a:t>
                </a:r>
                <a:r>
                  <a:rPr lang="en-US" sz="1800" dirty="0"/>
                  <a:t>hash family </a:t>
                </a:r>
                <a:r>
                  <a:rPr lang="en-US" sz="1800" dirty="0" smtClean="0"/>
                  <a:t>whose hash functions have a compact encoding?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  </a:t>
                </a:r>
              </a:p>
              <a:p>
                <a:pPr marL="0" indent="0" algn="ctr">
                  <a:buNone/>
                </a:pPr>
                <a:r>
                  <a:rPr lang="en-US" sz="1800" dirty="0" smtClean="0"/>
                  <a:t>Yes and it is very </a:t>
                </a:r>
                <a:r>
                  <a:rPr lang="en-US" sz="1800" b="1" dirty="0" smtClean="0"/>
                  <a:t>simple</a:t>
                </a:r>
                <a:r>
                  <a:rPr lang="en-US" sz="1800" dirty="0" smtClean="0"/>
                  <a:t> too </a:t>
                </a:r>
                <a:r>
                  <a:rPr lang="en-US" sz="1800" dirty="0" smtClean="0">
                    <a:sym typeface="Wingdings" pitchFamily="2" charset="2"/>
                  </a:rPr>
                  <a:t>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                    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10600" cy="4648200"/>
              </a:xfrm>
              <a:blipFill rotWithShape="1">
                <a:blip r:embed="rId2"/>
                <a:stretch>
                  <a:fillRect l="-779" t="-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71826" y="3304401"/>
                <a:ext cx="6905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/>
                        </a:rPr>
                        <m:t>𝒉</m:t>
                      </m:r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∈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1200" b="1" i="1"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826" y="3304401"/>
                <a:ext cx="690574" cy="276999"/>
              </a:xfrm>
              <a:prstGeom prst="rect">
                <a:avLst/>
              </a:prstGeom>
              <a:blipFill rotWithShape="1">
                <a:blip r:embed="rId3"/>
                <a:stretch>
                  <a:fillRect r="-177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012440" y="2286000"/>
            <a:ext cx="186436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76800" y="2286000"/>
            <a:ext cx="2438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10200" y="3048000"/>
            <a:ext cx="2438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0" y="2667000"/>
            <a:ext cx="2743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69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/>
      <p:bldP spid="3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198120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Why such </a:t>
            </a:r>
            <a:r>
              <a:rPr lang="en-US" dirty="0" smtClean="0">
                <a:solidFill>
                  <a:srgbClr val="7030A0"/>
                </a:solidFill>
              </a:rPr>
              <a:t>a definition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7030A0"/>
                </a:solidFill>
              </a:rPr>
              <a:t>Universal</a:t>
            </a:r>
            <a:r>
              <a:rPr lang="en-US" dirty="0" smtClean="0"/>
              <a:t> Hash family 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57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The INSPIRATION</a:t>
            </a:r>
            <a:b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6200" y="1600200"/>
                <a:ext cx="4419600" cy="4525963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A simple hash function: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latin typeface="Cambria Math"/>
                      </a:rPr>
                      <m:t>𝐦𝐨𝐝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works so well in practice because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dirty="0" smtClean="0"/>
                  <a:t>often </a:t>
                </a:r>
                <a:r>
                  <a:rPr lang="en-US" sz="2000" dirty="0"/>
                  <a:t>a </a:t>
                </a:r>
                <a:r>
                  <a:rPr lang="en-US" sz="2000" u="sng" dirty="0"/>
                  <a:t>uniformly random </a:t>
                </a:r>
                <a:r>
                  <a:rPr lang="en-US" sz="2000" dirty="0" smtClean="0"/>
                  <a:t>set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 smtClean="0"/>
                  <a:t>.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>
                              <a:latin typeface="Cambria Math"/>
                            </a:rPr>
                            <m:t>𝐏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∈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/>
                            </a:rPr>
                            <m:t>𝑼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/>
                            </a:rPr>
                            <m:t>𝒉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𝒉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It </a:t>
                </a:r>
                <a:r>
                  <a:rPr lang="en-US" sz="2000" dirty="0"/>
                  <a:t>is easy to fool this hash function such that it achieves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i="1" dirty="0">
                    <a:solidFill>
                      <a:srgbClr val="0070C0"/>
                    </a:solidFill>
                  </a:rPr>
                  <a:t>s</a:t>
                </a:r>
                <a:r>
                  <a:rPr lang="en-US" sz="2000" dirty="0"/>
                  <a:t>) search time. </a:t>
                </a:r>
                <a:r>
                  <a:rPr lang="en-US" sz="2000" dirty="0" smtClean="0">
                    <a:sym typeface="Wingdings" pitchFamily="2" charset="2"/>
                  </a:rPr>
                  <a:t></a:t>
                </a:r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200" y="1600200"/>
                <a:ext cx="4419600" cy="4525963"/>
              </a:xfrm>
              <a:blipFill rotWithShape="1">
                <a:blip r:embed="rId2"/>
                <a:stretch>
                  <a:fillRect l="-1376" t="-941" r="-3439" b="-44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34982" y="1590357"/>
                <a:ext cx="4432818" cy="4505643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A </a:t>
                </a:r>
                <a:r>
                  <a:rPr lang="en-US" sz="2000" dirty="0"/>
                  <a:t>collection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𝑯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hash-functions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such </a:t>
                </a:r>
                <a:r>
                  <a:rPr lang="en-US" sz="2000" dirty="0"/>
                  <a:t>that for any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latin typeface="Cambria Math"/>
                      </a:rPr>
                      <m:t>∈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𝒉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∈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en-US" sz="2000" b="1" i="1">
                            <a:latin typeface="Cambria Math"/>
                          </a:rPr>
                          <m:t>𝑯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r>
                          <a:rPr lang="en-US" sz="2000" b="1" i="1"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000" b="1" dirty="0">
                    <a:solidFill>
                      <a:srgbClr val="002060"/>
                    </a:solidFill>
                  </a:rPr>
                  <a:t> </a:t>
                </a:r>
                <a:endParaRPr lang="en-US" sz="1000" b="1" dirty="0" smtClean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dirty="0" smtClean="0"/>
                  <a:t>“</a:t>
                </a:r>
                <a:r>
                  <a:rPr lang="en-US" sz="2000" dirty="0"/>
                  <a:t>Can we achieve expected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search time for </a:t>
                </a:r>
                <a:r>
                  <a:rPr lang="en-US" sz="2000" dirty="0" smtClean="0"/>
                  <a:t>a </a:t>
                </a:r>
                <a:r>
                  <a:rPr lang="en-US" sz="2000" u="sng" dirty="0"/>
                  <a:t>given</a:t>
                </a:r>
                <a:r>
                  <a:rPr lang="en-US" sz="2000" dirty="0"/>
                  <a:t>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.”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34982" y="1590357"/>
                <a:ext cx="4432818" cy="4505643"/>
              </a:xfrm>
              <a:blipFill rotWithShape="1">
                <a:blip r:embed="rId3"/>
                <a:stretch>
                  <a:fillRect l="-1233" t="-5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loud Callout 3"/>
          <p:cNvSpPr/>
          <p:nvPr/>
        </p:nvSpPr>
        <p:spPr>
          <a:xfrm>
            <a:off x="1905000" y="5257800"/>
            <a:ext cx="5181600" cy="10668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similar </a:t>
            </a:r>
            <a:r>
              <a:rPr lang="en-US" sz="1600" dirty="0">
                <a:solidFill>
                  <a:srgbClr val="C00000"/>
                </a:solidFill>
              </a:rPr>
              <a:t>question </a:t>
            </a:r>
            <a:r>
              <a:rPr lang="en-US" sz="1600" dirty="0" smtClean="0">
                <a:solidFill>
                  <a:srgbClr val="C00000"/>
                </a:solidFill>
              </a:rPr>
              <a:t>while </a:t>
            </a:r>
          </a:p>
          <a:p>
            <a:pPr algn="ctr"/>
            <a:r>
              <a:rPr lang="en-US" sz="1600" dirty="0" smtClean="0">
                <a:solidFill>
                  <a:srgbClr val="7030A0"/>
                </a:solidFill>
              </a:rPr>
              <a:t>Quick </a:t>
            </a:r>
            <a:r>
              <a:rPr lang="en-US" sz="1600" dirty="0">
                <a:solidFill>
                  <a:srgbClr val="7030A0"/>
                </a:solidFill>
              </a:rPr>
              <a:t>Sort </a:t>
            </a:r>
            <a:r>
              <a:rPr lang="en-US" sz="1600" dirty="0" smtClean="0">
                <a:solidFill>
                  <a:srgbClr val="00B050"/>
                </a:solidFill>
                <a:sym typeface="Wingdings" pitchFamily="2" charset="2"/>
              </a:rPr>
              <a:t>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>
                <a:solidFill>
                  <a:srgbClr val="7030A0"/>
                </a:solidFill>
              </a:rPr>
              <a:t>Randomized Quick </a:t>
            </a:r>
            <a:r>
              <a:rPr lang="en-US" sz="1600" dirty="0" smtClean="0">
                <a:solidFill>
                  <a:srgbClr val="7030A0"/>
                </a:solidFill>
              </a:rPr>
              <a:t>Sort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8964" y="914400"/>
            <a:ext cx="6732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Why does hashing work </a:t>
            </a:r>
            <a:r>
              <a:rPr lang="en-US" sz="2800" b="1" dirty="0">
                <a:solidFill>
                  <a:srgbClr val="7030A0"/>
                </a:solidFill>
              </a:rPr>
              <a:t>so well </a:t>
            </a:r>
            <a:r>
              <a:rPr lang="en-US" sz="2800" b="1" dirty="0"/>
              <a:t>in Practice ?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762000" y="3352800"/>
            <a:ext cx="3048000" cy="685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97894" y="1828800"/>
            <a:ext cx="2174506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Universal hash family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81600" y="3352800"/>
            <a:ext cx="3048000" cy="685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>
            <a:off x="3810000" y="3477768"/>
            <a:ext cx="1371600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267200" y="4648200"/>
            <a:ext cx="533400" cy="3810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67000" y="1676400"/>
            <a:ext cx="1752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19200" y="2362200"/>
            <a:ext cx="3048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31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  <p:bldP spid="6" grpId="0" uiExpand="1" build="p" animBg="1"/>
      <p:bldP spid="4" grpId="0" animBg="1"/>
      <p:bldP spid="5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The Journey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rgbClr val="002060"/>
                    </a:solidFill>
                  </a:rPr>
                  <a:t>One Milestone in Our Journey:</a:t>
                </a:r>
                <a:endParaRPr lang="en-US" sz="2400" dirty="0" smtClean="0"/>
              </a:p>
              <a:p>
                <a:r>
                  <a:rPr lang="en-US" sz="2000" dirty="0" smtClean="0"/>
                  <a:t>A perfect hash function using hash table of size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) </a:t>
                </a:r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Tools </a:t>
                </a:r>
                <a:r>
                  <a:rPr lang="en-US" sz="2400" b="1" dirty="0" smtClean="0">
                    <a:solidFill>
                      <a:srgbClr val="002060"/>
                    </a:solidFill>
                  </a:rPr>
                  <a:t>Needed:</a:t>
                </a:r>
                <a:endParaRPr lang="en-US" sz="2400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Universal </a:t>
                </a:r>
                <a:r>
                  <a:rPr lang="en-US" sz="2000" b="1" dirty="0"/>
                  <a:t>Hash Family </a:t>
                </a: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 small constant</a:t>
                </a:r>
                <a:endParaRPr lang="en-US" sz="2000" b="1" dirty="0"/>
              </a:p>
              <a:p>
                <a:r>
                  <a:rPr lang="en-US" sz="2000" dirty="0"/>
                  <a:t>Elementary Probability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345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2927</TotalTime>
  <Words>3142</Words>
  <Application>Microsoft Office PowerPoint</Application>
  <PresentationFormat>On-screen Show (4:3)</PresentationFormat>
  <Paragraphs>564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Randomized Algorithms CS648 </vt:lpstr>
      <vt:lpstr>Recap of Last Lecture</vt:lpstr>
      <vt:lpstr>Problem Definition</vt:lpstr>
      <vt:lpstr>Hashing</vt:lpstr>
      <vt:lpstr>Static Hashing  worst Case O(1) search time</vt:lpstr>
      <vt:lpstr>Universal Hash Family</vt:lpstr>
      <vt:lpstr>Why such a definition for Universal Hash family ?</vt:lpstr>
      <vt:lpstr>The INSPIRATION </vt:lpstr>
      <vt:lpstr>The Journey</vt:lpstr>
      <vt:lpstr>Perfect hashing using O(s^2) space </vt:lpstr>
      <vt:lpstr>Perfect hashing using O(s^2) space </vt:lpstr>
      <vt:lpstr>Hashing with Optimal space And Worst case O(1) search time</vt:lpstr>
      <vt:lpstr>Optimal space hashing with  worst case O(1) search time</vt:lpstr>
      <vt:lpstr>Optimal space hashing with  worst case O(1) search time</vt:lpstr>
      <vt:lpstr>Optimal space hashing with  worst case O(1) search time</vt:lpstr>
      <vt:lpstr>Optimal space hashing with  worst case O(1) search time</vt:lpstr>
      <vt:lpstr>Optimal space hashing with  worst case O(1) search time</vt:lpstr>
      <vt:lpstr>PowerPoint Presentation</vt:lpstr>
      <vt:lpstr>Optimal space hashing with  worst case O(1) search time</vt:lpstr>
      <vt:lpstr>PowerPoint Presentation</vt:lpstr>
      <vt:lpstr>A simple and Compact  Universal Hash family</vt:lpstr>
      <vt:lpstr>A universal hash family</vt:lpstr>
      <vt:lpstr>The starting point </vt:lpstr>
      <vt:lpstr>mod operation </vt:lpstr>
      <vt:lpstr>mod operation </vt:lpstr>
      <vt:lpstr>mod operation </vt:lpstr>
      <vt:lpstr>mod operation </vt:lpstr>
      <vt:lpstr>PowerPoint Presentation</vt:lpstr>
      <vt:lpstr>Probability of collision between  i and i+Δ</vt:lpstr>
      <vt:lpstr>Probability of collision between  i and i+Δ</vt:lpstr>
      <vt:lpstr>PowerPoint Presentation</vt:lpstr>
      <vt:lpstr>Example (referred to in slide 15)</vt:lpstr>
      <vt:lpstr>Homework: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Randomized Algorithms CS648</dc:title>
  <dc:creator>Surender Baswana</dc:creator>
  <cp:lastModifiedBy>cse</cp:lastModifiedBy>
  <cp:revision>259</cp:revision>
  <dcterms:created xsi:type="dcterms:W3CDTF">2013-08-23T04:10:57Z</dcterms:created>
  <dcterms:modified xsi:type="dcterms:W3CDTF">2017-02-14T09:46:53Z</dcterms:modified>
</cp:coreProperties>
</file>