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31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30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507" r:id="rId34"/>
    <p:sldId id="451" r:id="rId35"/>
    <p:sldId id="452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506" r:id="rId49"/>
    <p:sldId id="49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7" d="100"/>
          <a:sy n="77" d="100"/>
        </p:scale>
        <p:origin x="-2604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.jpg"/><Relationship Id="rId7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50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0.png"/><Relationship Id="rId7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10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0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1.png"/><Relationship Id="rId4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12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Expected duration </a:t>
            </a:r>
            <a:r>
              <a:rPr lang="en-US" sz="2400" b="1" dirty="0" smtClean="0">
                <a:solidFill>
                  <a:schemeClr val="tx1"/>
                </a:solidFill>
              </a:rPr>
              <a:t>of a random experiment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/>
                  <a:t> no. of coupons sampled from the moment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to the moment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??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507468"/>
                <a:ext cx="3272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th distinct coupon was selected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3685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4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66800" y="4572000"/>
            <a:ext cx="4800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6165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616523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29000" y="36165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6576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505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6165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914400" y="3962400"/>
            <a:ext cx="6248400" cy="457200"/>
            <a:chOff x="914400" y="3505200"/>
            <a:chExt cx="6248400" cy="457200"/>
          </a:xfrm>
        </p:grpSpPr>
        <p:sp>
          <p:nvSpPr>
            <p:cNvPr id="128" name="Rounded Rectangle 127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9438" y="3578423"/>
            <a:ext cx="6353362" cy="5954"/>
            <a:chOff x="809438" y="3578423"/>
            <a:chExt cx="6353362" cy="5954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1757269" y="3581400"/>
              <a:ext cx="182413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605119" y="3581400"/>
              <a:ext cx="1271681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4953000" y="3581400"/>
              <a:ext cx="220980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295400" y="3581400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809438" y="3578423"/>
              <a:ext cx="409762" cy="2977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576825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95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75" y="3200400"/>
                <a:ext cx="576825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 smtClean="0"/>
                  <a:t>=4</a:t>
                </a:r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75" y="3200400"/>
                <a:ext cx="576825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400" dirty="0" smtClean="0"/>
                  <a:t>=3</a:t>
                </a:r>
                <a:endParaRPr lang="en-US" sz="1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75" y="3200400"/>
                <a:ext cx="576825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947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400" dirty="0" smtClean="0"/>
                  <a:t>=5</a:t>
                </a:r>
                <a:endParaRPr lang="en-US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75" y="3200400"/>
                <a:ext cx="576825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84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picture validates the equality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40386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2" grpId="0"/>
      <p:bldP spid="123" grpId="0"/>
      <p:bldP spid="124" grpId="0"/>
      <p:bldP spid="12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                                           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1800" b="1" i="0">
                          <a:solidFill>
                            <a:srgbClr val="002060"/>
                          </a:solidFill>
                          <a:latin typeface="Cambria Math"/>
                        </a:rPr>
                        <m:t>𝐗</m:t>
                      </m:r>
                      <m:r>
                        <a:rPr lang="en-US" sz="1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8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8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]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th stage):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dirty="0" smtClean="0"/>
                  <a:t>1</a:t>
                </a:r>
                <a:r>
                  <a:rPr lang="en-US" sz="1800" dirty="0"/>
                  <a:t>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from </a:t>
                </a:r>
                <a:r>
                  <a:rPr lang="en-US" sz="1800" dirty="0"/>
                  <a:t>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 smtClean="0"/>
                  <a:t>2</a:t>
                </a:r>
                <a:r>
                  <a:rPr lang="en-US" sz="1800" dirty="0"/>
                  <a:t>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distinct coupon  appears.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209800" y="4114800"/>
            <a:ext cx="609600" cy="838200"/>
            <a:chOff x="2133600" y="4114800"/>
            <a:chExt cx="609600" cy="838200"/>
          </a:xfrm>
        </p:grpSpPr>
        <p:sp>
          <p:nvSpPr>
            <p:cNvPr id="8" name="Rounded Rectangle 7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343400"/>
            <a:ext cx="609600" cy="838200"/>
            <a:chOff x="2133600" y="4114800"/>
            <a:chExt cx="6096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90800" y="4724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3" name="Right Brace 32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13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Calculating  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]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Experiment (in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th stage):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distinct coupon  appears.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050" dirty="0" smtClean="0"/>
                  <a:t> </a:t>
                </a:r>
                <a:endParaRPr lang="en-US" sz="105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=Probability an iteration is successful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&gt;</m:t>
                        </m:r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&gt;</m:t>
                        </m:r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/>
                      <m:e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sz="1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=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360" t="-674" r="-347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339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209800" y="4114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0" y="4267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38400" y="4191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7000" y="4724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05000" y="43434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81200" y="44958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600" y="4419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57400" y="46482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9800" y="48006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62200" y="4953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9800" y="4572000"/>
            <a:ext cx="1524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371600" y="4191000"/>
            <a:ext cx="457200" cy="685800"/>
            <a:chOff x="2133600" y="4114800"/>
            <a:chExt cx="4572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2133600" y="41148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09800" y="42672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4191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86000" y="44196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384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09800" y="45720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38400" y="4343400"/>
              <a:ext cx="152400" cy="228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28714" y="3429000"/>
            <a:ext cx="1600625" cy="656050"/>
            <a:chOff x="1228714" y="3429000"/>
            <a:chExt cx="1600625" cy="656050"/>
          </a:xfrm>
        </p:grpSpPr>
        <p:sp>
          <p:nvSpPr>
            <p:cNvPr id="34" name="Right Brace 33"/>
            <p:cNvSpPr/>
            <p:nvPr/>
          </p:nvSpPr>
          <p:spPr>
            <a:xfrm rot="16029027">
              <a:off x="1849013" y="3104724"/>
              <a:ext cx="360027" cy="16006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1171777" y="4953009"/>
            <a:ext cx="733222" cy="609597"/>
            <a:chOff x="1510188" y="4876801"/>
            <a:chExt cx="394812" cy="487677"/>
          </a:xfrm>
        </p:grpSpPr>
        <p:sp>
          <p:nvSpPr>
            <p:cNvPr id="2" name="Right Brace 1"/>
            <p:cNvSpPr/>
            <p:nvPr/>
          </p:nvSpPr>
          <p:spPr>
            <a:xfrm rot="5400000">
              <a:off x="1612344" y="4774645"/>
              <a:ext cx="190499" cy="39481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723" y="4995146"/>
                  <a:ext cx="31861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)/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80" y="4457700"/>
                <a:ext cx="9479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384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48006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8" grpId="0" uiExpand="1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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18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1800" b="1" i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1800" dirty="0" smtClean="0"/>
                  <a:t> Expected duration of coupon collector experiment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/>
                      </a:rPr>
                      <m:t>log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Discrete</a:t>
            </a:r>
            <a:r>
              <a:rPr lang="en-US" sz="3200" dirty="0" smtClean="0">
                <a:solidFill>
                  <a:srgbClr val="7030A0"/>
                </a:solidFill>
              </a:rPr>
              <a:t> Random Walk </a:t>
            </a:r>
            <a:r>
              <a:rPr lang="en-US" sz="3200" dirty="0" smtClean="0"/>
              <a:t>on a LINE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Discrete</a:t>
            </a:r>
            <a:r>
              <a:rPr lang="en-US" sz="3200" b="1" dirty="0">
                <a:solidFill>
                  <a:srgbClr val="7030A0"/>
                </a:solidFill>
              </a:rPr>
              <a:t> Random Walk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sz="2000" dirty="0" smtClean="0"/>
                  <a:t>Particle starts from origin</a:t>
                </a:r>
              </a:p>
              <a:p>
                <a:r>
                  <a:rPr lang="en-US" sz="2000" dirty="0" smtClean="0"/>
                  <a:t>In each second, particle moves </a:t>
                </a:r>
                <a:r>
                  <a:rPr lang="en-US" sz="2000" u="sng" dirty="0" smtClean="0"/>
                  <a:t>1 unit</a:t>
                </a:r>
                <a:r>
                  <a:rPr lang="en-US" sz="2000" dirty="0" smtClean="0"/>
                  <a:t>  to the left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or </a:t>
                </a:r>
                <a:r>
                  <a:rPr lang="en-US" sz="2000" u="sng" dirty="0" smtClean="0"/>
                  <a:t>1 unit </a:t>
                </a:r>
                <a:r>
                  <a:rPr lang="en-US" sz="2000" dirty="0" smtClean="0"/>
                  <a:t>to the right with </a:t>
                </a:r>
                <a:r>
                  <a:rPr lang="en-US" sz="2000" u="sng" dirty="0" smtClean="0"/>
                  <a:t>equal probability.</a:t>
                </a:r>
              </a:p>
              <a:p>
                <a:r>
                  <a:rPr lang="en-US" sz="2000" dirty="0" smtClean="0"/>
                  <a:t>While at origin, the particle moves to 1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number of steps of the random walk to reach milestone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  <a:blipFill rotWithShape="1">
                <a:blip r:embed="rId2"/>
                <a:stretch>
                  <a:fillRect l="-710" t="-1752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850226" cy="690858"/>
            <a:chOff x="837387" y="1812074"/>
            <a:chExt cx="7850226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8107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85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n         n+1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524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0574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667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3528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8862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3200" y="49530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example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52500" y="2754351"/>
            <a:ext cx="1181100" cy="0"/>
            <a:chOff x="952500" y="2754351"/>
            <a:chExt cx="1181100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52500" y="2754351"/>
              <a:ext cx="6323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622967" y="3337932"/>
            <a:ext cx="1782870" cy="0"/>
            <a:chOff x="1622967" y="3337932"/>
            <a:chExt cx="178287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34337" y="3337932"/>
              <a:ext cx="5715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584867" y="3033132"/>
            <a:ext cx="5487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16200" y="3612995"/>
            <a:ext cx="1017014" cy="0"/>
            <a:chOff x="2316200" y="3612995"/>
            <a:chExt cx="1017014" cy="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162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62200" y="3891776"/>
            <a:ext cx="1639088" cy="0"/>
            <a:chOff x="2362200" y="3891776"/>
            <a:chExt cx="1639088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22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285999" y="36111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098254" cy="0"/>
            <a:chOff x="3473746" y="4148254"/>
            <a:chExt cx="1098254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4419600"/>
            <a:ext cx="1639088" cy="0"/>
            <a:chOff x="3505200" y="4419600"/>
            <a:chExt cx="1639088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71800" y="4702097"/>
            <a:ext cx="2165054" cy="0"/>
            <a:chOff x="2971800" y="4702097"/>
            <a:chExt cx="2165054" cy="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4648200" y="52578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09112" y="4960434"/>
            <a:ext cx="2172488" cy="14869"/>
            <a:chOff x="3009112" y="4960434"/>
            <a:chExt cx="2172488" cy="1486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538439"/>
            <a:ext cx="1295400" cy="0"/>
            <a:chOff x="4648200" y="5538439"/>
            <a:chExt cx="1295400" cy="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324600" y="2531328"/>
            <a:ext cx="2362200" cy="20871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perhaps </a:t>
            </a: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dirty="0" smtClean="0">
                <a:solidFill>
                  <a:schemeClr val="tx1"/>
                </a:solidFill>
              </a:rPr>
              <a:t>too,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could not notice the walk. So let us </a:t>
            </a:r>
            <a:r>
              <a:rPr lang="en-US" u="sng" dirty="0" smtClean="0">
                <a:solidFill>
                  <a:schemeClr val="tx1"/>
                </a:solidFill>
              </a:rPr>
              <a:t>trace</a:t>
            </a:r>
            <a:r>
              <a:rPr lang="en-US" dirty="0" smtClean="0">
                <a:solidFill>
                  <a:schemeClr val="tx1"/>
                </a:solidFill>
              </a:rPr>
              <a:t> the walk slowly.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 p14:presetBounceEnd="2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 p14:bounceEnd="24000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</a:t>
            </a:r>
            <a:r>
              <a:rPr lang="en-US" sz="3600" b="1" dirty="0" smtClean="0"/>
              <a:t>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5638800" y="2502932"/>
            <a:ext cx="3276600" cy="1432780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Can you break the walk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8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into stages ? Think carefully …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coupon Collector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</a:t>
            </a:r>
            <a:r>
              <a:rPr lang="en-US" sz="3600" b="1" dirty="0" smtClean="0"/>
              <a:t>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15898" y="2575932"/>
            <a:ext cx="3185390" cy="14478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74"/>
          <p:cNvSpPr/>
          <p:nvPr/>
        </p:nvSpPr>
        <p:spPr>
          <a:xfrm>
            <a:off x="5029200" y="2575933"/>
            <a:ext cx="3657600" cy="472068"/>
          </a:xfrm>
          <a:prstGeom prst="borderCallout1">
            <a:avLst>
              <a:gd name="adj1" fmla="val 47331"/>
              <a:gd name="adj2" fmla="val 814"/>
              <a:gd name="adj3" fmla="val 47842"/>
              <a:gd name="adj4" fmla="val -278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Walk starting from 0 and terminating at 5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careful </a:t>
            </a:r>
            <a:r>
              <a:rPr lang="en-US" sz="3600" b="1" dirty="0" smtClean="0"/>
              <a:t>look at the </a:t>
            </a:r>
            <a:r>
              <a:rPr lang="en-US" sz="3600" b="1" dirty="0"/>
              <a:t>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620537" y="3757961"/>
            <a:ext cx="3512634" cy="1996068"/>
          </a:xfrm>
          <a:custGeom>
            <a:avLst/>
            <a:gdLst>
              <a:gd name="connsiteX0" fmla="*/ 1527717 w 3512634"/>
              <a:gd name="connsiteY0" fmla="*/ 0 h 1996068"/>
              <a:gd name="connsiteX1" fmla="*/ 3501483 w 3512634"/>
              <a:gd name="connsiteY1" fmla="*/ 0 h 1996068"/>
              <a:gd name="connsiteX2" fmla="*/ 3512634 w 3512634"/>
              <a:gd name="connsiteY2" fmla="*/ 1996068 h 1996068"/>
              <a:gd name="connsiteX3" fmla="*/ 0 w 3512634"/>
              <a:gd name="connsiteY3" fmla="*/ 1996068 h 1996068"/>
              <a:gd name="connsiteX4" fmla="*/ 0 w 3512634"/>
              <a:gd name="connsiteY4" fmla="*/ 367990 h 1996068"/>
              <a:gd name="connsiteX5" fmla="*/ 0 w 3512634"/>
              <a:gd name="connsiteY5" fmla="*/ 301083 h 1996068"/>
              <a:gd name="connsiteX6" fmla="*/ 1471961 w 3512634"/>
              <a:gd name="connsiteY6" fmla="*/ 312234 h 1996068"/>
              <a:gd name="connsiteX7" fmla="*/ 1527717 w 3512634"/>
              <a:gd name="connsiteY7" fmla="*/ 0 h 199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2634" h="1996068">
                <a:moveTo>
                  <a:pt x="1527717" y="0"/>
                </a:moveTo>
                <a:lnTo>
                  <a:pt x="3501483" y="0"/>
                </a:lnTo>
                <a:lnTo>
                  <a:pt x="3512634" y="1996068"/>
                </a:lnTo>
                <a:lnTo>
                  <a:pt x="0" y="1996068"/>
                </a:lnTo>
                <a:lnTo>
                  <a:pt x="0" y="367990"/>
                </a:lnTo>
                <a:lnTo>
                  <a:pt x="0" y="301083"/>
                </a:lnTo>
                <a:lnTo>
                  <a:pt x="1471961" y="312234"/>
                </a:lnTo>
                <a:lnTo>
                  <a:pt x="1527717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815898" y="2575932"/>
            <a:ext cx="7870902" cy="1447800"/>
            <a:chOff x="815898" y="2575932"/>
            <a:chExt cx="7870902" cy="1447800"/>
          </a:xfrm>
        </p:grpSpPr>
        <p:sp>
          <p:nvSpPr>
            <p:cNvPr id="78" name="Rounded Rectangle 77"/>
            <p:cNvSpPr/>
            <p:nvPr/>
          </p:nvSpPr>
          <p:spPr>
            <a:xfrm>
              <a:off x="815898" y="2575932"/>
              <a:ext cx="3185390" cy="14478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ine Callout 1 78"/>
            <p:cNvSpPr/>
            <p:nvPr/>
          </p:nvSpPr>
          <p:spPr>
            <a:xfrm>
              <a:off x="5029200" y="2575933"/>
              <a:ext cx="3657600" cy="472068"/>
            </a:xfrm>
            <a:prstGeom prst="borderCallout1">
              <a:avLst>
                <a:gd name="adj1" fmla="val 47331"/>
                <a:gd name="adj2" fmla="val 814"/>
                <a:gd name="adj3" fmla="val 47842"/>
                <a:gd name="adj4" fmla="val -2787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Walk starting from 0 and terminating at 5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0" name="Line Callout 1 79"/>
          <p:cNvSpPr/>
          <p:nvPr/>
        </p:nvSpPr>
        <p:spPr>
          <a:xfrm>
            <a:off x="4876800" y="6004932"/>
            <a:ext cx="3657600" cy="472068"/>
          </a:xfrm>
          <a:prstGeom prst="borderCallout1">
            <a:avLst>
              <a:gd name="adj1" fmla="val 87"/>
              <a:gd name="adj2" fmla="val 49289"/>
              <a:gd name="adj3" fmla="val -56095"/>
              <a:gd name="adj4" fmla="val -13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Walk starting from 5 and terminating at 8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Formalism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No. of steps of a random walk which </a:t>
                </a:r>
                <a:r>
                  <a:rPr lang="en-US" sz="1800" u="sng" dirty="0" smtClean="0"/>
                  <a:t>starts</a:t>
                </a:r>
                <a:r>
                  <a:rPr lang="en-US" sz="1800" dirty="0" smtClean="0"/>
                  <a:t>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terminates on </a:t>
                </a:r>
                <a:r>
                  <a:rPr lang="en-US" sz="1800" u="sng" dirty="0" smtClean="0"/>
                  <a:t>reaching </a:t>
                </a:r>
                <a14:m>
                  <m:oMath xmlns:m="http://schemas.openxmlformats.org/officeDocument/2006/math">
                    <m:r>
                      <a:rPr lang="en-US" sz="1800" i="1" u="sng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u="sng" dirty="0" smtClean="0"/>
                  <a:t> for the first time.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 smtClean="0"/>
                  <a:t> To calculate    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1025" t="-107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82"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0" y="3429000"/>
            <a:ext cx="1981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4343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 smtClean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 smtClean="0"/>
                  <a:t>’s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Breaking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down to the limits,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Hence using linearity of expectation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E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ym typeface="Wingdings" pitchFamily="2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ym typeface="Wingdings" pitchFamily="2" charset="2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23622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3505200"/>
            <a:ext cx="327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/>
                  <a:t>’s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52500" y="2754351"/>
            <a:ext cx="63236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miley Face 27"/>
          <p:cNvSpPr/>
          <p:nvPr/>
        </p:nvSpPr>
        <p:spPr>
          <a:xfrm>
            <a:off x="5791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00200" y="2754351"/>
            <a:ext cx="5334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34337" y="3337932"/>
            <a:ext cx="5715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84867" y="3033132"/>
            <a:ext cx="1223381" cy="304800"/>
            <a:chOff x="1584867" y="3033132"/>
            <a:chExt cx="1223381" cy="3048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584867" y="3033132"/>
              <a:ext cx="54873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86000" y="3612995"/>
            <a:ext cx="1715288" cy="278781"/>
            <a:chOff x="2286000" y="3612995"/>
            <a:chExt cx="1715288" cy="278781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2860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2860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670542" cy="271346"/>
            <a:chOff x="3473746" y="4148254"/>
            <a:chExt cx="1670542" cy="271346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209800" y="36111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971800" y="4702097"/>
            <a:ext cx="2971800" cy="836342"/>
            <a:chOff x="2971800" y="4702097"/>
            <a:chExt cx="2971800" cy="83634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755189"/>
                  </p:ext>
                </p:extLst>
              </p:nvPr>
            </p:nvGraphicFramePr>
            <p:xfrm>
              <a:off x="6995462" y="2667000"/>
              <a:ext cx="1234138" cy="34004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7069"/>
                    <a:gridCol w="617069"/>
                  </a:tblGrid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28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42417"/>
                  </p:ext>
                </p:extLst>
              </p:nvPr>
            </p:nvGraphicFramePr>
            <p:xfrm>
              <a:off x="6995462" y="2667000"/>
              <a:ext cx="1234138" cy="34004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7069"/>
                    <a:gridCol w="617069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8065" r="-100000" b="-8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108065" r="-100000" b="-7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208065" r="-100000" b="-6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308065" r="-100000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414754" r="-100000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506452" r="-100000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606452" r="-100000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706452" r="-1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0" t="-806452" r="-1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28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77755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724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724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724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724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72400" y="4572000"/>
            <a:ext cx="41870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1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11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Down Ribbon 72"/>
              <p:cNvSpPr/>
              <p:nvPr/>
            </p:nvSpPr>
            <p:spPr>
              <a:xfrm>
                <a:off x="1066800" y="5532864"/>
                <a:ext cx="4566055" cy="99875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picture validates the equality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3" name="Down Ribbon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32864"/>
                <a:ext cx="4566055" cy="99875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/>
      <p:bldP spid="72" grpId="0"/>
      <p:bldP spid="74" grpId="0"/>
      <p:bldP spid="76" grpId="0"/>
      <p:bldP spid="77" grpId="0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to calculate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] ?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 b="-15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7387" y="38694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Smiley Face 21"/>
          <p:cNvSpPr/>
          <p:nvPr/>
        </p:nvSpPr>
        <p:spPr>
          <a:xfrm>
            <a:off x="3886200" y="34173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038600" y="3886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57493" y="39326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                      Expectation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any 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] = </a:t>
                </a:r>
                <a:r>
                  <a:rPr lang="en-US" sz="2000" dirty="0" smtClean="0"/>
                  <a:t>                …                 +            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67" y="3743980"/>
                <a:ext cx="42511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3824868" y="2509024"/>
            <a:ext cx="826534" cy="1984917"/>
          </a:xfrm>
          <a:custGeom>
            <a:avLst/>
            <a:gdLst>
              <a:gd name="connsiteX0" fmla="*/ 0 w 826534"/>
              <a:gd name="connsiteY0" fmla="*/ 0 h 1984917"/>
              <a:gd name="connsiteX1" fmla="*/ 323386 w 826534"/>
              <a:gd name="connsiteY1" fmla="*/ 234176 h 1984917"/>
              <a:gd name="connsiteX2" fmla="*/ 747132 w 826534"/>
              <a:gd name="connsiteY2" fmla="*/ 747132 h 1984917"/>
              <a:gd name="connsiteX3" fmla="*/ 825191 w 826534"/>
              <a:gd name="connsiteY3" fmla="*/ 1260088 h 1984917"/>
              <a:gd name="connsiteX4" fmla="*/ 724830 w 826534"/>
              <a:gd name="connsiteY4" fmla="*/ 1962615 h 1984917"/>
              <a:gd name="connsiteX5" fmla="*/ 724830 w 826534"/>
              <a:gd name="connsiteY5" fmla="*/ 1962615 h 1984917"/>
              <a:gd name="connsiteX6" fmla="*/ 758283 w 826534"/>
              <a:gd name="connsiteY6" fmla="*/ 1984917 h 1984917"/>
              <a:gd name="connsiteX7" fmla="*/ 758283 w 826534"/>
              <a:gd name="connsiteY7" fmla="*/ 1984917 h 19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534" h="1984917">
                <a:moveTo>
                  <a:pt x="0" y="0"/>
                </a:moveTo>
                <a:cubicBezTo>
                  <a:pt x="99432" y="54827"/>
                  <a:pt x="198864" y="109654"/>
                  <a:pt x="323386" y="234176"/>
                </a:cubicBezTo>
                <a:cubicBezTo>
                  <a:pt x="447908" y="358698"/>
                  <a:pt x="663498" y="576147"/>
                  <a:pt x="747132" y="747132"/>
                </a:cubicBezTo>
                <a:cubicBezTo>
                  <a:pt x="830766" y="918117"/>
                  <a:pt x="828908" y="1057508"/>
                  <a:pt x="825191" y="1260088"/>
                </a:cubicBezTo>
                <a:cubicBezTo>
                  <a:pt x="821474" y="1462668"/>
                  <a:pt x="724830" y="1962615"/>
                  <a:pt x="724830" y="1962615"/>
                </a:cubicBezTo>
                <a:lnTo>
                  <a:pt x="724830" y="1962615"/>
                </a:lnTo>
                <a:lnTo>
                  <a:pt x="758283" y="1984917"/>
                </a:lnTo>
                <a:lnTo>
                  <a:pt x="758283" y="1984917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43980"/>
                <a:ext cx="425116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371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4929967" y="2121607"/>
            <a:ext cx="1869188" cy="707328"/>
            <a:chOff x="4929967" y="2121607"/>
            <a:chExt cx="1869188" cy="70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ε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121607"/>
                  <a:ext cx="855555" cy="39299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14" t="-1538" r="-21429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ight Brace 63"/>
            <p:cNvSpPr/>
            <p:nvPr/>
          </p:nvSpPr>
          <p:spPr>
            <a:xfrm rot="18187537">
              <a:off x="5621523" y="1671888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28800" y="2619614"/>
            <a:ext cx="1338811" cy="1848603"/>
            <a:chOff x="1828800" y="2619614"/>
            <a:chExt cx="1338811" cy="1848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828800" y="3429000"/>
                  <a:ext cx="8635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r>
                    <a:rPr lang="en-US" dirty="0"/>
                    <a:t>[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dirty="0"/>
                    <a:t>|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ε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86357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634" t="-1538" r="-9859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ight Brace 64"/>
            <p:cNvSpPr/>
            <p:nvPr/>
          </p:nvSpPr>
          <p:spPr>
            <a:xfrm rot="9774442">
              <a:off x="2702120" y="2619614"/>
              <a:ext cx="465491" cy="184860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ε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15" y="5086290"/>
                <a:ext cx="1405385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3463" t="-1515" r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79" y="5074297"/>
                <a:ext cx="1397370" cy="392993"/>
              </a:xfrm>
              <a:prstGeom prst="rect">
                <a:avLst/>
              </a:prstGeom>
              <a:blipFill rotWithShape="1">
                <a:blip r:embed="rId8"/>
                <a:stretch>
                  <a:fillRect l="-3930" t="-1538" r="-917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362200" y="558225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Conditional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4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55" grpId="0" animBg="1"/>
      <p:bldP spid="57" grpId="0"/>
      <p:bldP spid="47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 smtClean="0"/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/>
                  <a:t> =  ??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</a:t>
                </a:r>
                <a:r>
                  <a:rPr lang="en-US" sz="900" dirty="0" smtClean="0"/>
                  <a:t> </a:t>
                </a:r>
                <a:endParaRPr lang="en-US" sz="105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= 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| first move is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 + ½ . 1</a:t>
                </a:r>
              </a:p>
              <a:p>
                <a:pPr marL="0" indent="0">
                  <a:buNone/>
                </a:pPr>
                <a:r>
                  <a:rPr lang="en-US" sz="11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=  </a:t>
                </a:r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38600" y="2590800"/>
            <a:ext cx="6188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980" t="-7576" r="-336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flipH="1">
            <a:off x="3429000" y="2590800"/>
            <a:ext cx="609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057400" y="5334000"/>
            <a:ext cx="2600355" cy="838200"/>
            <a:chOff x="2057400" y="5334000"/>
            <a:chExt cx="2600355" cy="838200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3167078" y="4224322"/>
              <a:ext cx="380999" cy="260035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400" y="5587425"/>
              <a:ext cx="76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957" t="-7576" r="-332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389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3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 uiExpand="1" animBg="1"/>
      <p:bldP spid="2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| first move is </a:t>
                </a:r>
                <a:r>
                  <a:rPr lang="en-US" sz="36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| first move is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 =  ??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=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+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+</a:t>
                </a:r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r>
                  <a:rPr lang="en-US" sz="2000" dirty="0" smtClean="0"/>
                  <a:t>   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//by linearity of expectation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r="-741" b="-10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0" y="2819400"/>
            <a:ext cx="4721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1828800"/>
            <a:ext cx="1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05200" y="2514600"/>
            <a:ext cx="4920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895600" y="25146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73546" y="3124200"/>
            <a:ext cx="1586908" cy="0"/>
            <a:chOff x="1873546" y="3124200"/>
            <a:chExt cx="1586908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4069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8735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2518317" y="3731941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905000" y="3429000"/>
            <a:ext cx="1105688" cy="0"/>
            <a:chOff x="1905000" y="3429000"/>
            <a:chExt cx="1105688" cy="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905000" y="3429000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14600" y="3429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14600" y="4012581"/>
            <a:ext cx="1577756" cy="11151"/>
            <a:chOff x="2514600" y="4012581"/>
            <a:chExt cx="1577756" cy="1115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596268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14600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050859" y="4012581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 flipH="1">
            <a:off x="1873545" y="31539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010687" y="341227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509024" y="3737517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038600" y="40005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474208" y="28194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895600" y="2523892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596267" y="428764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96268" y="4572000"/>
            <a:ext cx="990669" cy="0"/>
            <a:chOff x="3596268" y="4572000"/>
            <a:chExt cx="990669" cy="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14800" y="4572000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96268" y="4572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H="1">
            <a:off x="3549946" y="4287644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32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94072" y="5117068"/>
                <a:ext cx="17966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 +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72" y="5117068"/>
                <a:ext cx="179664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3741" t="-7576" r="-612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 smtClean="0"/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/>
                  <a:t>	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] =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| first move is 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 smtClean="0"/>
                  <a:t>] + ½ .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	                  = </a:t>
                </a:r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r>
                  <a:rPr lang="en-US" sz="2000" dirty="0"/>
                  <a:t>+ ½ .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	  </a:t>
                </a:r>
                <a:r>
                  <a:rPr lang="en-US" sz="2000" dirty="0" smtClean="0"/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 smtClean="0"/>
                  <a:t>+  </a:t>
                </a:r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     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What is </a:t>
                </a: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7387" y="4648200"/>
            <a:ext cx="71636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962400" y="5026223"/>
            <a:ext cx="31611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3 </a:t>
            </a:r>
            <a:endParaRPr lang="en-US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72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2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36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Coupon </a:t>
            </a:r>
            <a:r>
              <a:rPr lang="en-US" sz="3600" b="1" dirty="0">
                <a:solidFill>
                  <a:srgbClr val="7030A0"/>
                </a:solidFill>
              </a:rPr>
              <a:t>Collector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There is a bag containing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distinct coupons. </a:t>
                </a:r>
              </a:p>
              <a:p>
                <a:r>
                  <a:rPr lang="en-US" sz="1800" dirty="0" smtClean="0"/>
                  <a:t>Each coupon has a unique label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 smtClean="0"/>
                  <a:t> 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Experiment: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1. Select a coupon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Until</a:t>
                </a:r>
                <a:r>
                  <a:rPr lang="en-US" sz="1800" dirty="0" smtClean="0"/>
                  <a:t> every coupon has appeared </a:t>
                </a:r>
                <a:r>
                  <a:rPr lang="en-US" sz="1800" u="sng" dirty="0" smtClean="0"/>
                  <a:t>at least </a:t>
                </a:r>
                <a:r>
                  <a:rPr lang="en-US" sz="1800" dirty="0" smtClean="0"/>
                  <a:t>once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: the number of iterations of the loop (number of coupons drawn).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] ?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48768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6002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9624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9530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441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 smtClean="0"/>
                  <a:t>Calculating  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 smtClean="0"/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/>
                  <a:t>Lemma (</a:t>
                </a:r>
                <a:r>
                  <a:rPr lang="en-US" sz="2000" dirty="0" smtClean="0"/>
                  <a:t>just proved</a:t>
                </a:r>
                <a:r>
                  <a:rPr lang="en-US" sz="2000" b="1" dirty="0" smtClean="0"/>
                  <a:t>):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+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0         1          2         3          4          5         6         7       …         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96200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+1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5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Expected number of steps of a random walk starting from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origin</a:t>
                </a:r>
                <a:r>
                  <a:rPr lang="en-US" sz="2000" dirty="0" smtClean="0"/>
                  <a:t> and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terminating on reaching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milestone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For fun only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Interestingly</a:t>
                </a:r>
                <a:r>
                  <a:rPr lang="en-US" sz="2000" dirty="0" smtClean="0"/>
                  <a:t>, there is a way to calculate this expected </a:t>
                </a:r>
                <a:r>
                  <a:rPr lang="en-US" sz="2000" dirty="0" smtClean="0"/>
                  <a:t>length of the random walk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milestone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without</a:t>
                </a:r>
                <a:r>
                  <a:rPr lang="en-US" sz="2000" dirty="0" smtClean="0"/>
                  <a:t> partitioning the </a:t>
                </a:r>
                <a:r>
                  <a:rPr lang="en-US" sz="2000" dirty="0"/>
                  <a:t>r</a:t>
                </a:r>
                <a:r>
                  <a:rPr lang="en-US" sz="2000" dirty="0" smtClean="0"/>
                  <a:t>andom experiment into stages.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Ponder over </a:t>
                </a:r>
                <a:r>
                  <a:rPr lang="en-US" sz="2000" dirty="0" smtClean="0"/>
                  <a:t>this fact </a:t>
                </a:r>
                <a:r>
                  <a:rPr lang="en-US" sz="2000" dirty="0" smtClean="0"/>
                  <a:t>before you sleep tonight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8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Expected </a:t>
            </a:r>
            <a:r>
              <a:rPr lang="en-US" sz="3200" b="1" dirty="0" smtClean="0">
                <a:solidFill>
                  <a:srgbClr val="7030A0"/>
                </a:solidFill>
              </a:rPr>
              <a:t>duration</a:t>
            </a:r>
            <a:r>
              <a:rPr lang="en-US" sz="3200" b="1" dirty="0" smtClean="0"/>
              <a:t> of a random experiment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i="1" dirty="0" smtClean="0"/>
              <a:t> </a:t>
            </a:r>
            <a:r>
              <a:rPr lang="en-US" sz="2000" dirty="0" smtClean="0"/>
              <a:t>denote the </a:t>
            </a:r>
            <a:r>
              <a:rPr lang="en-US" sz="2000" dirty="0" err="1" smtClean="0"/>
              <a:t>r.v</a:t>
            </a:r>
            <a:r>
              <a:rPr lang="en-US" sz="2000" dirty="0" smtClean="0"/>
              <a:t>. for the duration of a randomized experiment.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To calculate </a:t>
            </a:r>
            <a:r>
              <a:rPr lang="en-US" sz="2000" b="1" dirty="0" smtClean="0"/>
              <a:t>E</a:t>
            </a:r>
            <a:r>
              <a:rPr lang="en-US" sz="2000" dirty="0" smtClean="0"/>
              <a:t>[</a:t>
            </a:r>
            <a:r>
              <a:rPr lang="en-US" sz="2000" b="1" i="1" dirty="0" smtClean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], the following approach is sometimes useful:</a:t>
            </a:r>
          </a:p>
          <a:p>
            <a:endParaRPr lang="en-US" sz="2000" i="1" dirty="0" smtClean="0">
              <a:solidFill>
                <a:srgbClr val="7030A0"/>
              </a:solidFill>
            </a:endParaRPr>
          </a:p>
          <a:p>
            <a:r>
              <a:rPr lang="en-US" sz="2000" i="1" dirty="0" smtClean="0">
                <a:solidFill>
                  <a:srgbClr val="7030A0"/>
                </a:solidFill>
              </a:rPr>
              <a:t>Partition</a:t>
            </a:r>
            <a:r>
              <a:rPr lang="en-US" sz="2000" i="1" dirty="0" smtClean="0"/>
              <a:t> </a:t>
            </a:r>
            <a:r>
              <a:rPr lang="en-US" sz="2000" dirty="0" smtClean="0"/>
              <a:t>the experiment into </a:t>
            </a:r>
            <a:r>
              <a:rPr lang="en-US" sz="2000" u="sng" dirty="0" smtClean="0"/>
              <a:t>stages</a:t>
            </a:r>
            <a:r>
              <a:rPr lang="en-US" sz="2000" dirty="0" smtClean="0"/>
              <a:t> carefully.</a:t>
            </a:r>
          </a:p>
          <a:p>
            <a:endParaRPr lang="en-US" sz="2000" dirty="0" smtClean="0"/>
          </a:p>
          <a:p>
            <a:r>
              <a:rPr lang="en-US" sz="2000" dirty="0" smtClean="0"/>
              <a:t>Calculate </a:t>
            </a:r>
            <a:r>
              <a:rPr lang="en-US" sz="2000" u="sng" dirty="0" smtClean="0"/>
              <a:t>expected duration of each stage.</a:t>
            </a:r>
          </a:p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u="sng" dirty="0" smtClean="0"/>
              <a:t>linearity of expectation</a:t>
            </a:r>
            <a:r>
              <a:rPr lang="en-US" sz="2000" dirty="0" smtClean="0"/>
              <a:t>, calculate </a:t>
            </a:r>
            <a:r>
              <a:rPr lang="en-US" sz="2000" b="1" dirty="0"/>
              <a:t>E</a:t>
            </a:r>
            <a:r>
              <a:rPr lang="en-US" sz="2000" dirty="0"/>
              <a:t>[</a:t>
            </a:r>
            <a:r>
              <a:rPr lang="en-US" sz="2000" b="1" i="1" dirty="0">
                <a:solidFill>
                  <a:srgbClr val="002060"/>
                </a:solidFill>
              </a:rPr>
              <a:t>X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Distributed </a:t>
            </a:r>
            <a:r>
              <a:rPr lang="en-US" sz="3200" dirty="0" err="1" smtClean="0">
                <a:solidFill>
                  <a:srgbClr val="7030A0"/>
                </a:solidFill>
              </a:rPr>
              <a:t>Client-serveR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</a:t>
            </a:r>
            <a:r>
              <a:rPr lang="en-US" sz="3600" b="1" dirty="0" smtClean="0">
                <a:solidFill>
                  <a:srgbClr val="7030A0"/>
                </a:solidFill>
              </a:rPr>
              <a:t>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-servers.</a:t>
                </a:r>
              </a:p>
              <a:p>
                <a:r>
                  <a:rPr lang="en-US" sz="2000" dirty="0" smtClean="0"/>
                  <a:t>Each client has a </a:t>
                </a:r>
                <a:r>
                  <a:rPr lang="en-US" sz="2000" b="1" dirty="0" smtClean="0"/>
                  <a:t>single job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server can </a:t>
                </a:r>
                <a:r>
                  <a:rPr lang="en-US" sz="2000" dirty="0" smtClean="0"/>
                  <a:t>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  <a:endParaRPr lang="en-US" sz="2000" dirty="0" smtClean="0"/>
              </a:p>
              <a:p>
                <a:r>
                  <a:rPr lang="en-US" sz="2000" dirty="0"/>
                  <a:t>It is </a:t>
                </a:r>
                <a:r>
                  <a:rPr lang="en-US" sz="2000" dirty="0" smtClean="0"/>
                  <a:t>a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distributed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environment.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 smtClean="0"/>
                  <a:t> A distributed protocol  to finish all jobs as quickly as possible.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447800" y="3810000"/>
            <a:ext cx="129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419600"/>
            <a:ext cx="3962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2895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Clients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1                 2                 3                 4                   5                    6                     7                   8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Servers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ball-bin</a:t>
            </a:r>
            <a:r>
              <a:rPr lang="en-US" dirty="0" smtClean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7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Bins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Balls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Randomized </a:t>
            </a:r>
            <a:r>
              <a:rPr lang="en-US" sz="2000" b="1" dirty="0" smtClean="0"/>
              <a:t>protocol (one round)</a:t>
            </a:r>
          </a:p>
          <a:p>
            <a:r>
              <a:rPr lang="en-US" sz="2000" dirty="0" smtClean="0"/>
              <a:t>Each client sends a request to a server selected </a:t>
            </a:r>
            <a:r>
              <a:rPr lang="en-US" sz="2000" dirty="0" err="1" smtClean="0">
                <a:solidFill>
                  <a:srgbClr val="0070C0"/>
                </a:solidFill>
              </a:rPr>
              <a:t>r.u.i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Each server which receives one or more requests,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accepts </a:t>
            </a:r>
            <a:r>
              <a:rPr lang="en-US" sz="2000" u="sng" dirty="0" smtClean="0"/>
              <a:t>only one </a:t>
            </a:r>
            <a:r>
              <a:rPr lang="en-US" sz="2000" dirty="0" smtClean="0"/>
              <a:t>request and finishes the corresponding job.</a:t>
            </a:r>
          </a:p>
          <a:p>
            <a:endParaRPr lang="en-US" sz="2000" dirty="0" smtClean="0"/>
          </a:p>
          <a:p>
            <a:r>
              <a:rPr lang="en-US" sz="2000" dirty="0" smtClean="0"/>
              <a:t>Each client, whose job is finished, </a:t>
            </a:r>
            <a:r>
              <a:rPr lang="en-US" sz="2000" dirty="0" smtClean="0">
                <a:solidFill>
                  <a:srgbClr val="C00000"/>
                </a:solidFill>
              </a:rPr>
              <a:t>leaves</a:t>
            </a:r>
            <a:r>
              <a:rPr lang="en-US" sz="2000" dirty="0" smtClean="0"/>
              <a:t> the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The remaining clients </a:t>
            </a:r>
            <a:r>
              <a:rPr lang="en-US" sz="2000" u="sng" dirty="0" smtClean="0"/>
              <a:t>repeat</a:t>
            </a:r>
            <a:r>
              <a:rPr lang="en-US" sz="2000" dirty="0" smtClean="0"/>
              <a:t> the same procedure in next round.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what is the expected number of rounds  to finish all jobs?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743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00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7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14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29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86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3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58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14400" y="41148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14400" y="5181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2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15200" y="32120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Done in 14 samplings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1391" y="4202668"/>
            <a:ext cx="195758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Done in 12 samplings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12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animBg="1"/>
      <p:bldP spid="6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3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0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86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1                 2                 3                 4                   5                    6                     7                   8</a:t>
              </a:r>
              <a:endParaRPr lang="en-US" sz="16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49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Calculating  expected no. of rounds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FIRST  Approach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 smtClean="0"/>
                  <a:t> : </a:t>
                </a:r>
                <a:r>
                  <a:rPr lang="en-US" sz="2000" dirty="0" smtClean="0"/>
                  <a:t>no. of balls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 smtClean="0"/>
                  <a:t> the system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𝒀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𝑏𝑎𝑙𝑙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leaves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systems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round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1" dirty="0" smtClean="0"/>
                  <a:t>   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a:rPr lang="en-US" sz="20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20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    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2000" b="1" i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b="1" dirty="0" smtClean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ight Brace 7"/>
          <p:cNvSpPr/>
          <p:nvPr/>
        </p:nvSpPr>
        <p:spPr>
          <a:xfrm rot="5400000">
            <a:off x="2400300" y="5372100"/>
            <a:ext cx="304800" cy="11430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486400" y="6096000"/>
            <a:ext cx="2590800" cy="612648"/>
          </a:xfrm>
          <a:prstGeom prst="borderCallout1">
            <a:avLst>
              <a:gd name="adj1" fmla="val 53333"/>
              <a:gd name="adj2" fmla="val -1016"/>
              <a:gd name="adj3" fmla="val -3992"/>
              <a:gd name="adj4" fmla="val -11279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so easy to find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4400" y="3407777"/>
            <a:ext cx="5638800" cy="402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95600" y="4017377"/>
            <a:ext cx="5638800" cy="707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  <p:bldP spid="8" grpId="0" animBg="1"/>
      <p:bldP spid="9" grpId="0" animBg="1"/>
      <p:bldP spid="48" grpId="0" animBg="1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b="1" dirty="0" smtClean="0"/>
                  <a:t> : </a:t>
                </a:r>
                <a:r>
                  <a:rPr lang="en-US" sz="2000" dirty="0" smtClean="0"/>
                  <a:t>no. of balls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leaving</a:t>
                </a:r>
                <a:r>
                  <a:rPr lang="en-US" sz="2000" dirty="0"/>
                  <a:t> the system </a:t>
                </a:r>
                <a:r>
                  <a:rPr lang="en-US" sz="2000" dirty="0" smtClean="0"/>
                  <a:t>in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: no. of balls remaining in the system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0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09547" y="1295400"/>
            <a:ext cx="340158" cy="533400"/>
            <a:chOff x="7572562" y="1752600"/>
            <a:chExt cx="34015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4015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4286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 smtClean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 smtClean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 smtClean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43200" y="1295400"/>
            <a:ext cx="276038" cy="533400"/>
            <a:chOff x="1752600" y="1752600"/>
            <a:chExt cx="276038" cy="533400"/>
          </a:xfrm>
        </p:grpSpPr>
        <p:sp>
          <p:nvSpPr>
            <p:cNvPr id="45" name="Oval 44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24600" y="1295400"/>
            <a:ext cx="661976" cy="533400"/>
            <a:chOff x="7354415" y="1752600"/>
            <a:chExt cx="661976" cy="533400"/>
          </a:xfrm>
        </p:grpSpPr>
        <p:sp>
          <p:nvSpPr>
            <p:cNvPr id="50" name="Oval 49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15" y="1752600"/>
                  <a:ext cx="661976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648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loud Callout 7"/>
          <p:cNvSpPr/>
          <p:nvPr/>
        </p:nvSpPr>
        <p:spPr>
          <a:xfrm>
            <a:off x="1219200" y="4191000"/>
            <a:ext cx="6553200" cy="1480065"/>
          </a:xfrm>
          <a:prstGeom prst="cloudCallout">
            <a:avLst>
              <a:gd name="adj1" fmla="val -24979"/>
              <a:gd name="adj2" fmla="val 728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 relation between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no. of empty bins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no. of balls leaving the system in round 1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 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63" y="3669268"/>
                <a:ext cx="3602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8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6200" y="8382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Round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640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Distributed Client-Server problem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Randomized protocol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/>
                  <a:t>: </a:t>
                </a:r>
                <a:r>
                  <a:rPr lang="en-US" sz="2000" dirty="0" smtClean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38200" y="2514600"/>
            <a:ext cx="381000" cy="457200"/>
            <a:chOff x="1600200" y="3962400"/>
            <a:chExt cx="381000" cy="4572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752600" y="2514600"/>
            <a:ext cx="381000" cy="457200"/>
            <a:chOff x="1600200" y="3962400"/>
            <a:chExt cx="38100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553200" y="2514600"/>
            <a:ext cx="381000" cy="457200"/>
            <a:chOff x="1600200" y="3962400"/>
            <a:chExt cx="381000" cy="457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43800" y="2514600"/>
            <a:ext cx="381000" cy="457200"/>
            <a:chOff x="1600200" y="3962400"/>
            <a:chExt cx="381000" cy="4572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600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81200" y="3962400"/>
              <a:ext cx="0" cy="457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0200" y="4419600"/>
              <a:ext cx="381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                 2                                                         …                                   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4200"/>
                <a:ext cx="710322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29" t="-5455" r="-17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713328" y="2743200"/>
            <a:ext cx="620672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8382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594" t="-10667" r="-8392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689611" cy="570669"/>
              </a:xfrm>
              <a:prstGeom prst="rect">
                <a:avLst/>
              </a:prstGeom>
              <a:blipFill rotWithShape="1">
                <a:blip r:embed="rId6"/>
                <a:stretch>
                  <a:fillRect r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743200" y="2514600"/>
            <a:ext cx="1595367" cy="762000"/>
            <a:chOff x="2743200" y="2514600"/>
            <a:chExt cx="1595367" cy="7620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743200" y="27432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886200" y="2514600"/>
              <a:ext cx="452367" cy="762000"/>
              <a:chOff x="3886200" y="2514600"/>
              <a:chExt cx="452367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86200" y="25146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907268"/>
                    <a:ext cx="452367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855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  <p:bldP spid="49" grpId="0" animBg="1"/>
      <p:bldP spid="5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Lemma1 : </a:t>
                </a:r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the expected number of balls left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is </a:t>
                </a:r>
                <a:r>
                  <a:rPr lang="en-US" sz="2000" dirty="0"/>
                  <a:t>less than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fraction of the balls after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 fraction </a:t>
                </a:r>
                <a:r>
                  <a:rPr lang="en-US" sz="2000" dirty="0"/>
                  <a:t>of balls in the system after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Lemma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1</a:t>
                </a:r>
                <a:r>
                  <a:rPr lang="en-US" sz="2000" dirty="0" smtClean="0"/>
                  <a:t> implies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≤ ??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If everything goes </a:t>
                </a:r>
                <a:r>
                  <a:rPr lang="en-US" sz="2000" i="1" u="sng" dirty="0" smtClean="0">
                    <a:solidFill>
                      <a:srgbClr val="7030A0"/>
                    </a:solidFill>
                  </a:rPr>
                  <a:t>as expected</a:t>
                </a:r>
                <a:r>
                  <a:rPr lang="en-US" sz="2000" dirty="0" smtClean="0"/>
                  <a:t>, then 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741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11410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524861"/>
                  </p:ext>
                </p:extLst>
              </p:nvPr>
            </p:nvGraphicFramePr>
            <p:xfrm>
              <a:off x="1143000" y="3886200"/>
              <a:ext cx="73152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0200"/>
                    <a:gridCol w="27432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Round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No. of balls in the system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Fraction of balls in the system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8667" t="-108197" r="-10822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05" y="4659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6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6158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18" y="5029200"/>
                <a:ext cx="974882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34648"/>
                <a:ext cx="963662" cy="375552"/>
              </a:xfrm>
              <a:prstGeom prst="rect">
                <a:avLst/>
              </a:prstGeom>
              <a:blipFill rotWithShape="1">
                <a:blip r:embed="rId7"/>
                <a:stretch>
                  <a:fillRect t="-6452" r="-759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2600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464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743200"/>
                <a:ext cx="609398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609398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819400" y="1905000"/>
            <a:ext cx="563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1447800"/>
            <a:ext cx="563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1447800"/>
            <a:ext cx="563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Ribbon 15"/>
          <p:cNvSpPr/>
          <p:nvPr/>
        </p:nvSpPr>
        <p:spPr>
          <a:xfrm>
            <a:off x="76200" y="5715000"/>
            <a:ext cx="89154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table gives the intuition for the expected no. of rounds but it directly </a:t>
            </a:r>
            <a:r>
              <a:rPr lang="en-US" sz="1600" b="1" u="sng" dirty="0" smtClean="0">
                <a:solidFill>
                  <a:schemeClr val="tx1"/>
                </a:solidFill>
              </a:rPr>
              <a:t>does not</a:t>
            </a:r>
            <a:r>
              <a:rPr lang="en-US" sz="1600" dirty="0" smtClean="0">
                <a:solidFill>
                  <a:schemeClr val="tx1"/>
                </a:solidFill>
              </a:rPr>
              <a:t> help us to calculate the expected no. of rounds ? It also does not directly help to get a high prob. Bound.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Convince yourself before proceeding further.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  <p:bldP spid="12" grpId="0"/>
      <p:bldP spid="5" grpId="0" animBg="1"/>
      <p:bldP spid="14" grpId="0" animBg="1"/>
      <p:bldP spid="15" grpId="0" animBg="1"/>
      <p:bldP spid="17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In the next class, we shall first show formally that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at most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that is very loose bound …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we shall prove that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 smtClean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at most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Spend some time pondering over these theorem before coming to the next class.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                                           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953000"/>
              </a:xfrm>
              <a:blipFill rotWithShape="1">
                <a:blip r:embed="rId2"/>
                <a:stretch>
                  <a:fillRect l="-1103" t="-616" b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Standard</a:t>
                </a:r>
                <a:r>
                  <a:rPr lang="en-US" sz="2000" dirty="0" smtClean="0"/>
                  <a:t> method: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2000" b="0" i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380" y="5117068"/>
            <a:ext cx="1553823" cy="1055132"/>
            <a:chOff x="3810000" y="4648200"/>
            <a:chExt cx="1553823" cy="1055132"/>
          </a:xfrm>
        </p:grpSpPr>
        <p:sp>
          <p:nvSpPr>
            <p:cNvPr id="5" name="Smiley Face 4"/>
            <p:cNvSpPr/>
            <p:nvPr/>
          </p:nvSpPr>
          <p:spPr>
            <a:xfrm>
              <a:off x="4191000" y="4648200"/>
              <a:ext cx="698620" cy="674132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5334000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easy way !!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733800"/>
            <a:ext cx="1219200" cy="674132"/>
            <a:chOff x="4800600" y="3733800"/>
            <a:chExt cx="1219200" cy="674132"/>
          </a:xfrm>
        </p:grpSpPr>
        <p:sp>
          <p:nvSpPr>
            <p:cNvPr id="8" name="Right Brace 7"/>
            <p:cNvSpPr/>
            <p:nvPr/>
          </p:nvSpPr>
          <p:spPr>
            <a:xfrm rot="5400000">
              <a:off x="5257800" y="3276600"/>
              <a:ext cx="304800" cy="12192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4038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886200" y="3352800"/>
            <a:ext cx="3429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coupon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all </a:t>
              </a:r>
            </a:p>
            <a:p>
              <a:pPr algn="ctr"/>
              <a:r>
                <a:rPr lang="en-US" sz="1400" dirty="0" smtClean="0"/>
                <a:t>coupons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594309" y="4419600"/>
            <a:ext cx="8478175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transition is not sudden.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fact it is a gradual transition through various </a:t>
            </a:r>
            <a:r>
              <a:rPr lang="en-US" u="sng" dirty="0" smtClean="0">
                <a:solidFill>
                  <a:schemeClr val="tx1"/>
                </a:solidFill>
              </a:rPr>
              <a:t>discrete stages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 smtClean="0">
                <a:solidFill>
                  <a:schemeClr val="tx1"/>
                </a:solidFill>
              </a:rPr>
              <a:t>you see these discrete stages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43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00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14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71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9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86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43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00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57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7150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722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914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05800" y="3124200"/>
            <a:ext cx="304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3276600"/>
            <a:ext cx="1524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8600" y="1981200"/>
            <a:ext cx="731418" cy="2057400"/>
            <a:chOff x="228600" y="1981200"/>
            <a:chExt cx="731418" cy="2057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096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28600" y="1981200"/>
              <a:ext cx="731418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coupon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70534" y="1981200"/>
            <a:ext cx="801951" cy="2057400"/>
            <a:chOff x="8270534" y="1981200"/>
            <a:chExt cx="801951" cy="20574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68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270534" y="1981200"/>
              <a:ext cx="801951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all </a:t>
              </a:r>
            </a:p>
            <a:p>
              <a:pPr algn="ctr"/>
              <a:r>
                <a:rPr lang="en-US" sz="1400" dirty="0" smtClean="0"/>
                <a:t>coupons</a:t>
              </a:r>
            </a:p>
            <a:p>
              <a:pPr algn="ctr"/>
              <a:r>
                <a:rPr lang="en-US" sz="1400" dirty="0" smtClean="0"/>
                <a:t>seen</a:t>
              </a:r>
              <a:endParaRPr lang="en-US" sz="14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219200" y="2133600"/>
            <a:ext cx="6934200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90600" y="2435423"/>
            <a:ext cx="276038" cy="1603177"/>
            <a:chOff x="990600" y="2435423"/>
            <a:chExt cx="276038" cy="160317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57562" y="2438400"/>
            <a:ext cx="276038" cy="1600200"/>
            <a:chOff x="1857562" y="2438400"/>
            <a:chExt cx="276038" cy="160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575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29162" y="2438400"/>
            <a:ext cx="276038" cy="1600200"/>
            <a:chOff x="3229162" y="2438400"/>
            <a:chExt cx="276038" cy="16002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352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29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972362" y="2438400"/>
            <a:ext cx="276038" cy="1600200"/>
            <a:chOff x="5515162" y="2438400"/>
            <a:chExt cx="276038" cy="1600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638800" y="2743200"/>
              <a:ext cx="0" cy="12954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15162" y="2438400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7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3505200"/>
            <a:ext cx="6248400" cy="457200"/>
            <a:chOff x="914400" y="3505200"/>
            <a:chExt cx="62484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5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Reviewing Example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14400" y="5943600"/>
            <a:ext cx="7924800" cy="457200"/>
            <a:chOff x="914400" y="5181600"/>
            <a:chExt cx="7924800" cy="457200"/>
          </a:xfrm>
        </p:grpSpPr>
        <p:grpSp>
          <p:nvGrpSpPr>
            <p:cNvPr id="38" name="Group 37"/>
            <p:cNvGrpSpPr/>
            <p:nvPr/>
          </p:nvGrpSpPr>
          <p:grpSpPr>
            <a:xfrm>
              <a:off x="914400" y="5181600"/>
              <a:ext cx="6248400" cy="457200"/>
              <a:chOff x="914400" y="2667000"/>
              <a:chExt cx="6248400" cy="4572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914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371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828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286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43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200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57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4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572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0292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1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64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9436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4008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3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858000" y="2667000"/>
                <a:ext cx="304800" cy="457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2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73152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772400" y="51816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229600" y="5334000"/>
              <a:ext cx="609600" cy="152400"/>
              <a:chOff x="6858000" y="4114800"/>
              <a:chExt cx="609600" cy="1524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8580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866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15200" y="4114800"/>
                <a:ext cx="152400" cy="1524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14400"/>
            <a:ext cx="1924050" cy="216001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86200" y="1981200"/>
            <a:ext cx="1066800" cy="762000"/>
            <a:chOff x="3886200" y="1981200"/>
            <a:chExt cx="1066800" cy="762000"/>
          </a:xfrm>
        </p:grpSpPr>
        <p:sp>
          <p:nvSpPr>
            <p:cNvPr id="62" name="Rounded Rectangle 61"/>
            <p:cNvSpPr/>
            <p:nvPr/>
          </p:nvSpPr>
          <p:spPr>
            <a:xfrm>
              <a:off x="3886200" y="1981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1910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19600" y="22098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648200" y="20574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62400" y="2286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43000" y="3045023"/>
            <a:ext cx="276038" cy="955477"/>
            <a:chOff x="990600" y="2321123"/>
            <a:chExt cx="276038" cy="955477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143000" y="26289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90600" y="23211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00200" y="3048000"/>
            <a:ext cx="276038" cy="955477"/>
            <a:chOff x="990600" y="2435423"/>
            <a:chExt cx="276038" cy="95547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457762" y="3083123"/>
            <a:ext cx="276038" cy="955477"/>
            <a:chOff x="990600" y="2435423"/>
            <a:chExt cx="276038" cy="95547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00600" y="3124200"/>
            <a:ext cx="276038" cy="955477"/>
            <a:chOff x="990600" y="2435423"/>
            <a:chExt cx="276038" cy="95547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5362" y="3124200"/>
            <a:ext cx="276038" cy="955477"/>
            <a:chOff x="990600" y="2435423"/>
            <a:chExt cx="276038" cy="95547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800" y="3083123"/>
            <a:ext cx="276038" cy="955477"/>
            <a:chOff x="990600" y="2435423"/>
            <a:chExt cx="276038" cy="955477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43000" y="2743200"/>
              <a:ext cx="0" cy="6477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990600" y="2435423"/>
              <a:ext cx="276038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4400" y="4800600"/>
            <a:ext cx="5334000" cy="457200"/>
            <a:chOff x="914400" y="2667000"/>
            <a:chExt cx="5334000" cy="457200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71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28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743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00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57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148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720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292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64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3600" y="26670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09600" y="4495800"/>
            <a:ext cx="5867400" cy="990600"/>
            <a:chOff x="609600" y="3886200"/>
            <a:chExt cx="5867400" cy="990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143000" y="3889177"/>
              <a:ext cx="276038" cy="759023"/>
              <a:chOff x="990600" y="2435423"/>
              <a:chExt cx="276038" cy="7590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14238" y="2740223"/>
                <a:ext cx="0" cy="45422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057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5146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43400" y="3886200"/>
              <a:ext cx="276038" cy="955477"/>
              <a:chOff x="990600" y="2435423"/>
              <a:chExt cx="276038" cy="955477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200962" y="3886200"/>
              <a:ext cx="276038" cy="955477"/>
              <a:chOff x="990600" y="2435423"/>
              <a:chExt cx="276038" cy="955477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09600" y="3921323"/>
              <a:ext cx="276038" cy="955477"/>
              <a:chOff x="990600" y="2435423"/>
              <a:chExt cx="276038" cy="955477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609600" y="5597723"/>
            <a:ext cx="4467038" cy="955477"/>
            <a:chOff x="609600" y="5181600"/>
            <a:chExt cx="4467038" cy="955477"/>
          </a:xfrm>
        </p:grpSpPr>
        <p:grpSp>
          <p:nvGrpSpPr>
            <p:cNvPr id="74" name="Group 73"/>
            <p:cNvGrpSpPr/>
            <p:nvPr/>
          </p:nvGrpSpPr>
          <p:grpSpPr>
            <a:xfrm>
              <a:off x="1143000" y="5181600"/>
              <a:ext cx="276038" cy="955477"/>
              <a:chOff x="914400" y="2435423"/>
              <a:chExt cx="276038" cy="955477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10668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9144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3886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6002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800600" y="5181600"/>
              <a:ext cx="276038" cy="955477"/>
              <a:chOff x="990600" y="2435423"/>
              <a:chExt cx="276038" cy="955477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1143000" y="2743200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90600" y="2435423"/>
                <a:ext cx="276038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609600" y="5181600"/>
              <a:ext cx="276038" cy="952500"/>
              <a:chOff x="990600" y="2359223"/>
              <a:chExt cx="276038" cy="952500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143000" y="2664023"/>
                <a:ext cx="0" cy="647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90600" y="2359223"/>
                <a:ext cx="276038" cy="30777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914400" y="3505200"/>
            <a:ext cx="6248400" cy="457200"/>
            <a:chOff x="914400" y="3505200"/>
            <a:chExt cx="6248400" cy="457200"/>
          </a:xfrm>
        </p:grpSpPr>
        <p:sp>
          <p:nvSpPr>
            <p:cNvPr id="128" name="Rounded Rectangle 127"/>
            <p:cNvSpPr/>
            <p:nvPr/>
          </p:nvSpPr>
          <p:spPr>
            <a:xfrm>
              <a:off x="914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371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1828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286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43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200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657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4114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72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0292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54864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59436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008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6858000" y="3505200"/>
              <a:ext cx="304800" cy="457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5181600" y="838200"/>
            <a:ext cx="3962400" cy="2057400"/>
          </a:xfrm>
          <a:prstGeom prst="cloudCallout">
            <a:avLst>
              <a:gd name="adj1" fmla="val 37181"/>
              <a:gd name="adj2" fmla="val 844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instance of coupon collector problem has to pass through these stages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Does it give you some inspiration to calculate </a:t>
            </a:r>
            <a:r>
              <a:rPr lang="en-US" sz="1600" b="1" dirty="0" smtClean="0">
                <a:solidFill>
                  <a:schemeClr val="tx1"/>
                </a:solidFill>
              </a:rPr>
              <a:t>E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b="1" i="1" dirty="0" smtClean="0">
                <a:solidFill>
                  <a:schemeClr val="tx1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]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8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2772</Words>
  <Application>Microsoft Office PowerPoint</Application>
  <PresentationFormat>On-screen Show (4:3)</PresentationFormat>
  <Paragraphs>708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Randomized Algorithms CS648 </vt:lpstr>
      <vt:lpstr>coupon Collector Problem</vt:lpstr>
      <vt:lpstr>Coupon Collector Problem</vt:lpstr>
      <vt:lpstr>Example </vt:lpstr>
      <vt:lpstr>Coupon Collector Problem</vt:lpstr>
      <vt:lpstr>Coupon Collector Problem</vt:lpstr>
      <vt:lpstr>Coupon Collector Problem</vt:lpstr>
      <vt:lpstr>Reviewing Example </vt:lpstr>
      <vt:lpstr>Reviewing Example </vt:lpstr>
      <vt:lpstr>Coupon Collector Problem</vt:lpstr>
      <vt:lpstr>Reviewing Example </vt:lpstr>
      <vt:lpstr>Coupon Collector Problem</vt:lpstr>
      <vt:lpstr>Calculating  E[X_i]</vt:lpstr>
      <vt:lpstr>Calculating  E[X_i]</vt:lpstr>
      <vt:lpstr>Coupon Collector Problem</vt:lpstr>
      <vt:lpstr>Discrete Random Walk on a LINE</vt:lpstr>
      <vt:lpstr>Discrete Random Walk</vt:lpstr>
      <vt:lpstr>An example</vt:lpstr>
      <vt:lpstr>A careful look at the example</vt:lpstr>
      <vt:lpstr>A careful look at the example</vt:lpstr>
      <vt:lpstr>A careful look at the example</vt:lpstr>
      <vt:lpstr>Formalism</vt:lpstr>
      <vt:lpstr>Relation among X_(i→j)’s</vt:lpstr>
      <vt:lpstr>Relation among X_(i→j)’s</vt:lpstr>
      <vt:lpstr>How to calculate  E[X_(i→i+1)] ?</vt:lpstr>
      <vt:lpstr>                      Expectation</vt:lpstr>
      <vt:lpstr>Calculating  E[X_(i→i+1)]</vt:lpstr>
      <vt:lpstr>Calculating E[X_(i→i+1)| first move is L]</vt:lpstr>
      <vt:lpstr>Calculating  E[X_(i→i+1)]</vt:lpstr>
      <vt:lpstr>Calculating  E[X_(0→n)] </vt:lpstr>
      <vt:lpstr>Calculating  E[X_(0→n)]</vt:lpstr>
      <vt:lpstr>PowerPoint Presentation</vt:lpstr>
      <vt:lpstr>For fun only</vt:lpstr>
      <vt:lpstr>Expected duration of a random experiment</vt:lpstr>
      <vt:lpstr>Distributed Client-serveR Problem</vt:lpstr>
      <vt:lpstr>Distributed Client-Server Problem</vt:lpstr>
      <vt:lpstr>Distributed Client-Server problem </vt:lpstr>
      <vt:lpstr>Distributed Client-Server problem </vt:lpstr>
      <vt:lpstr>Distributed Client-Server Problem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Calculating  expected no. of rounds  FIRST  Approach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264</cp:revision>
  <dcterms:created xsi:type="dcterms:W3CDTF">2013-08-23T04:10:57Z</dcterms:created>
  <dcterms:modified xsi:type="dcterms:W3CDTF">2017-02-21T07:35:05Z</dcterms:modified>
</cp:coreProperties>
</file>