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6"/>
  </p:notesMasterIdLst>
  <p:sldIdLst>
    <p:sldId id="274" r:id="rId2"/>
    <p:sldId id="537" r:id="rId3"/>
    <p:sldId id="492" r:id="rId4"/>
    <p:sldId id="542" r:id="rId5"/>
    <p:sldId id="543" r:id="rId6"/>
    <p:sldId id="477" r:id="rId7"/>
    <p:sldId id="540" r:id="rId8"/>
    <p:sldId id="497" r:id="rId9"/>
    <p:sldId id="484" r:id="rId10"/>
    <p:sldId id="479" r:id="rId11"/>
    <p:sldId id="478" r:id="rId12"/>
    <p:sldId id="482" r:id="rId13"/>
    <p:sldId id="483" r:id="rId14"/>
    <p:sldId id="544" r:id="rId15"/>
    <p:sldId id="504" r:id="rId16"/>
    <p:sldId id="576" r:id="rId17"/>
    <p:sldId id="577" r:id="rId18"/>
    <p:sldId id="506" r:id="rId19"/>
    <p:sldId id="489" r:id="rId20"/>
    <p:sldId id="548" r:id="rId21"/>
    <p:sldId id="561" r:id="rId22"/>
    <p:sldId id="562" r:id="rId23"/>
    <p:sldId id="563" r:id="rId24"/>
    <p:sldId id="579" r:id="rId25"/>
    <p:sldId id="565" r:id="rId26"/>
    <p:sldId id="566" r:id="rId27"/>
    <p:sldId id="567" r:id="rId28"/>
    <p:sldId id="568" r:id="rId29"/>
    <p:sldId id="569" r:id="rId30"/>
    <p:sldId id="570" r:id="rId31"/>
    <p:sldId id="571" r:id="rId32"/>
    <p:sldId id="572" r:id="rId33"/>
    <p:sldId id="573" r:id="rId34"/>
    <p:sldId id="574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2/24/2017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2/24/2017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2/24/2017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2/24/2017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2/24/2017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2/24/2017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2/24/2017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3" Type="http://schemas.openxmlformats.org/officeDocument/2006/relationships/image" Target="../media/image122.png"/><Relationship Id="rId12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0.png"/><Relationship Id="rId10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40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1.png"/><Relationship Id="rId4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5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6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4.png"/><Relationship Id="rId3" Type="http://schemas.openxmlformats.org/officeDocument/2006/relationships/image" Target="../media/image121.png"/><Relationship Id="rId7" Type="http://schemas.openxmlformats.org/officeDocument/2006/relationships/image" Target="../media/image160.png"/><Relationship Id="rId12" Type="http://schemas.openxmlformats.org/officeDocument/2006/relationships/image" Target="../media/image2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10.png"/><Relationship Id="rId5" Type="http://schemas.openxmlformats.org/officeDocument/2006/relationships/image" Target="../media/image131.png"/><Relationship Id="rId10" Type="http://schemas.openxmlformats.org/officeDocument/2006/relationships/image" Target="../media/image190.png"/><Relationship Id="rId4" Type="http://schemas.openxmlformats.org/officeDocument/2006/relationships/image" Target="../media/image120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21.png"/><Relationship Id="rId7" Type="http://schemas.openxmlformats.org/officeDocument/2006/relationships/image" Target="../media/image2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131.png"/><Relationship Id="rId4" Type="http://schemas.openxmlformats.org/officeDocument/2006/relationships/image" Target="../media/image120.png"/><Relationship Id="rId9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13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Expected duration </a:t>
            </a:r>
            <a:r>
              <a:rPr lang="en-US" sz="2000" b="1" dirty="0" smtClean="0">
                <a:solidFill>
                  <a:srgbClr val="002060"/>
                </a:solidFill>
              </a:rPr>
              <a:t>of a randomized experiment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>
                <a:solidFill>
                  <a:srgbClr val="002060"/>
                </a:solidFill>
              </a:rPr>
              <a:t>Part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Client-Server problem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Randomized protocol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14400" y="17526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52600" y="17526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19562" y="1749623"/>
            <a:ext cx="276038" cy="536377"/>
            <a:chOff x="2619562" y="1749623"/>
            <a:chExt cx="276038" cy="536377"/>
          </a:xfrm>
        </p:grpSpPr>
        <p:sp>
          <p:nvSpPr>
            <p:cNvPr id="10" name="Oval 9"/>
            <p:cNvSpPr/>
            <p:nvPr/>
          </p:nvSpPr>
          <p:spPr>
            <a:xfrm>
              <a:off x="264191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9562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1749623"/>
            <a:ext cx="276038" cy="536377"/>
            <a:chOff x="3657600" y="1749623"/>
            <a:chExt cx="276038" cy="536377"/>
          </a:xfrm>
        </p:grpSpPr>
        <p:sp>
          <p:nvSpPr>
            <p:cNvPr id="11" name="Oval 10"/>
            <p:cNvSpPr/>
            <p:nvPr/>
          </p:nvSpPr>
          <p:spPr>
            <a:xfrm>
              <a:off x="3657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200" y="1749623"/>
            <a:ext cx="276038" cy="536377"/>
            <a:chOff x="4648200" y="1749623"/>
            <a:chExt cx="276038" cy="536377"/>
          </a:xfrm>
        </p:grpSpPr>
        <p:sp>
          <p:nvSpPr>
            <p:cNvPr id="9" name="Oval 8"/>
            <p:cNvSpPr/>
            <p:nvPr/>
          </p:nvSpPr>
          <p:spPr>
            <a:xfrm>
              <a:off x="46482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82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91362" y="1752600"/>
            <a:ext cx="276038" cy="533400"/>
            <a:chOff x="5591362" y="1752600"/>
            <a:chExt cx="276038" cy="533400"/>
          </a:xfrm>
        </p:grpSpPr>
        <p:sp>
          <p:nvSpPr>
            <p:cNvPr id="8" name="Oval 7"/>
            <p:cNvSpPr/>
            <p:nvPr/>
          </p:nvSpPr>
          <p:spPr>
            <a:xfrm>
              <a:off x="56388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913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1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29400" y="1752600"/>
            <a:ext cx="276038" cy="533400"/>
            <a:chOff x="6629400" y="1752600"/>
            <a:chExt cx="276038" cy="533400"/>
          </a:xfrm>
        </p:grpSpPr>
        <p:sp>
          <p:nvSpPr>
            <p:cNvPr id="7" name="Oval 6"/>
            <p:cNvSpPr/>
            <p:nvPr/>
          </p:nvSpPr>
          <p:spPr>
            <a:xfrm>
              <a:off x="6629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9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1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1                 2                 3                 4                   5                    6                     7                   8</a:t>
              </a:r>
              <a:endParaRPr lang="en-US" sz="160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43938" y="1371600"/>
            <a:ext cx="123726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Round 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608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0.10157 0.4277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2138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0.3099 0.427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86" y="2138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-0.08489 0.3391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3" y="1694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0.10157 0.35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175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-0.40677 0.4280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47" y="2138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0.21511 0.4277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47" y="2138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-0.22343 0.2611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81" y="1305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72656 0.3388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337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Client-Server problem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Randomized protocol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619562" y="1749623"/>
            <a:ext cx="276038" cy="536377"/>
            <a:chOff x="2619562" y="1749623"/>
            <a:chExt cx="276038" cy="536377"/>
          </a:xfrm>
        </p:grpSpPr>
        <p:sp>
          <p:nvSpPr>
            <p:cNvPr id="10" name="Oval 9"/>
            <p:cNvSpPr/>
            <p:nvPr/>
          </p:nvSpPr>
          <p:spPr>
            <a:xfrm>
              <a:off x="264191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9562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1749623"/>
            <a:ext cx="276038" cy="536377"/>
            <a:chOff x="3657600" y="1749623"/>
            <a:chExt cx="276038" cy="536377"/>
          </a:xfrm>
        </p:grpSpPr>
        <p:sp>
          <p:nvSpPr>
            <p:cNvPr id="11" name="Oval 10"/>
            <p:cNvSpPr/>
            <p:nvPr/>
          </p:nvSpPr>
          <p:spPr>
            <a:xfrm>
              <a:off x="3657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29400" y="1752600"/>
            <a:ext cx="276038" cy="533400"/>
            <a:chOff x="6629400" y="1752600"/>
            <a:chExt cx="276038" cy="533400"/>
          </a:xfrm>
        </p:grpSpPr>
        <p:sp>
          <p:nvSpPr>
            <p:cNvPr id="7" name="Oval 6"/>
            <p:cNvSpPr/>
            <p:nvPr/>
          </p:nvSpPr>
          <p:spPr>
            <a:xfrm>
              <a:off x="6629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9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1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1                 2                 3                 4                   5                    6                     7                   8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027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Client-Server problem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Randomized protocol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619562" y="1749623"/>
            <a:ext cx="276038" cy="536377"/>
            <a:chOff x="2619562" y="1749623"/>
            <a:chExt cx="276038" cy="536377"/>
          </a:xfrm>
        </p:grpSpPr>
        <p:sp>
          <p:nvSpPr>
            <p:cNvPr id="10" name="Oval 9"/>
            <p:cNvSpPr/>
            <p:nvPr/>
          </p:nvSpPr>
          <p:spPr>
            <a:xfrm>
              <a:off x="264191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9562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1749623"/>
            <a:ext cx="276038" cy="536377"/>
            <a:chOff x="3657600" y="1749623"/>
            <a:chExt cx="276038" cy="536377"/>
          </a:xfrm>
        </p:grpSpPr>
        <p:sp>
          <p:nvSpPr>
            <p:cNvPr id="11" name="Oval 10"/>
            <p:cNvSpPr/>
            <p:nvPr/>
          </p:nvSpPr>
          <p:spPr>
            <a:xfrm>
              <a:off x="3657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29400" y="1752600"/>
            <a:ext cx="276038" cy="533400"/>
            <a:chOff x="6629400" y="1752600"/>
            <a:chExt cx="276038" cy="533400"/>
          </a:xfrm>
        </p:grpSpPr>
        <p:sp>
          <p:nvSpPr>
            <p:cNvPr id="7" name="Oval 6"/>
            <p:cNvSpPr/>
            <p:nvPr/>
          </p:nvSpPr>
          <p:spPr>
            <a:xfrm>
              <a:off x="6629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9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1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1                 2                 3                 4                   5                    6                     7                   8</a:t>
              </a:r>
              <a:endParaRPr lang="en-US" sz="16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743938" y="1371600"/>
            <a:ext cx="123726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Round 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3167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21511 0.428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47" y="2138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-0.19843 0.41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31" y="208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0.1099 0.4388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6" y="2194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32656 0.3388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37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Client-Server problem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Randomized protocol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1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1                 2                 3                 4                   5                    6                     7                   8</a:t>
              </a:r>
              <a:endParaRPr lang="en-US" sz="160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43938" y="1371600"/>
            <a:ext cx="123726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Round 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4046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3349 0.4166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53" y="2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Client-Server problem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Randomized protocol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b="1" dirty="0" smtClean="0"/>
                  <a:t> : </a:t>
                </a:r>
                <a:r>
                  <a:rPr lang="en-US" sz="2000" dirty="0" smtClean="0"/>
                  <a:t>no. of balls </a:t>
                </a:r>
                <a:r>
                  <a:rPr lang="en-US" sz="2000" dirty="0">
                    <a:solidFill>
                      <a:srgbClr val="C00000"/>
                    </a:solidFill>
                  </a:rPr>
                  <a:t>leaving</a:t>
                </a:r>
                <a:r>
                  <a:rPr lang="en-US" sz="2000" dirty="0"/>
                  <a:t> the system </a:t>
                </a:r>
                <a:r>
                  <a:rPr lang="en-US" sz="2000" dirty="0" smtClean="0"/>
                  <a:t>in round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] = ??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        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sSup>
                      <m:sSupPr>
                        <m:ctrlPr>
                          <a:rPr lang="en-US" sz="2000" b="1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                   </a:t>
                </a:r>
                <a:r>
                  <a:rPr lang="en-US" sz="2000" b="1" dirty="0" smtClean="0">
                    <a:solidFill>
                      <a:schemeClr val="bg2"/>
                    </a:solidFill>
                  </a:rPr>
                  <a:t>=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den>
                        </m:f>
                      </m:e>
                    </m:d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: no. of balls remaining in the system after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] </a:t>
                </a:r>
                <a:r>
                  <a:rPr lang="en-US" sz="2000" dirty="0" smtClean="0"/>
                  <a:t>  </a:t>
                </a:r>
                <a:r>
                  <a:rPr lang="en-US" sz="2000" dirty="0" smtClean="0">
                    <a:solidFill>
                      <a:schemeClr val="bg2"/>
                    </a:solidFill>
                  </a:rPr>
                  <a:t>=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14400" y="12954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28800" y="12954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609547" y="1295400"/>
            <a:ext cx="340158" cy="533400"/>
            <a:chOff x="7572562" y="1752600"/>
            <a:chExt cx="34015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572562" y="1752600"/>
                  <a:ext cx="3401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562" y="1752600"/>
                  <a:ext cx="340158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000" r="-14286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/>
          <p:cNvCxnSpPr/>
          <p:nvPr/>
        </p:nvCxnSpPr>
        <p:spPr>
          <a:xfrm>
            <a:off x="4408528" y="1752600"/>
            <a:ext cx="62067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38200" y="2514600"/>
            <a:ext cx="7464761" cy="948154"/>
            <a:chOff x="838200" y="4876800"/>
            <a:chExt cx="7464761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6670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914400" y="5486400"/>
                  <a:ext cx="73885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1                 2                  3                                     …                                        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sz="1600" dirty="0" smtClean="0">
                      <a:solidFill>
                        <a:srgbClr val="0070C0"/>
                      </a:solidFill>
                    </a:rPr>
                    <a:t>-</a:t>
                  </a: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1</a:t>
                  </a:r>
                  <a:r>
                    <a:rPr lang="en-US" sz="1600" dirty="0" smtClean="0"/>
                    <a:t>                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5486400"/>
                  <a:ext cx="7388561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13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/>
            <p:cNvCxnSpPr/>
            <p:nvPr/>
          </p:nvCxnSpPr>
          <p:spPr>
            <a:xfrm>
              <a:off x="4343400" y="5105400"/>
              <a:ext cx="620672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743200" y="1295400"/>
            <a:ext cx="276038" cy="533400"/>
            <a:chOff x="1752600" y="1752600"/>
            <a:chExt cx="276038" cy="533400"/>
          </a:xfrm>
        </p:grpSpPr>
        <p:sp>
          <p:nvSpPr>
            <p:cNvPr id="45" name="Oval 44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24600" y="1295400"/>
            <a:ext cx="661976" cy="533400"/>
            <a:chOff x="7354415" y="1752600"/>
            <a:chExt cx="661976" cy="533400"/>
          </a:xfrm>
        </p:grpSpPr>
        <p:sp>
          <p:nvSpPr>
            <p:cNvPr id="50" name="Oval 49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354415" y="1752600"/>
                  <a:ext cx="66197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15" y="1752600"/>
                  <a:ext cx="661976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2000" r="-6481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243363" y="3669268"/>
                <a:ext cx="36022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 −</m:t>
                      </m:r>
                      <m:r>
                        <a:rPr lang="en-US" b="1" i="0" smtClean="0">
                          <a:latin typeface="Cambria Math"/>
                        </a:rPr>
                        <m:t>𝐞𝐱𝐩𝐞𝐜𝐭𝐞𝐝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𝐧𝐨</m:t>
                      </m:r>
                      <m:r>
                        <a:rPr lang="en-US" b="1" i="0" smtClean="0">
                          <a:latin typeface="Cambria Math"/>
                        </a:rPr>
                        <m:t>. </m:t>
                      </m:r>
                      <m:r>
                        <a:rPr lang="en-US" b="1" i="0" smtClean="0">
                          <a:latin typeface="Cambria Math"/>
                        </a:rPr>
                        <m:t>𝐨𝐟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𝐞𝐦𝐩𝐭𝐲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𝐛𝐢𝐧𝐬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363" y="3669268"/>
                <a:ext cx="3602268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8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76200" y="838200"/>
            <a:ext cx="123726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Round 1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979528" y="5257800"/>
            <a:ext cx="534507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9272" y="3429000"/>
            <a:ext cx="4332328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65910" y="4800600"/>
                <a:ext cx="410690" cy="36933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910" y="4800600"/>
                <a:ext cx="410690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9118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124200" y="5650468"/>
                <a:ext cx="410690" cy="36933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650468"/>
                <a:ext cx="410690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9403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07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3" grpId="0" animBg="1"/>
      <p:bldP spid="67" grpId="0" animBg="1"/>
      <p:bldP spid="9" grpId="0" animBg="1"/>
      <p:bldP spid="10" grpId="0" animBg="1"/>
      <p:bldP spid="11" grpId="0" animBg="1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Client-Server problem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Randomized protocol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den>
                    </m:f>
                  </m:oMath>
                </a14:m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 smtClean="0"/>
                  <a:t>: </a:t>
                </a:r>
                <a:r>
                  <a:rPr lang="en-US" sz="2000" dirty="0" smtClean="0"/>
                  <a:t>no. of balls at the end of round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] = ??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                       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741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390962" y="12954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29162" y="12954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19800" y="1295400"/>
            <a:ext cx="391453" cy="533400"/>
            <a:chOff x="7572562" y="1752600"/>
            <a:chExt cx="391453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572562" y="1752600"/>
                  <a:ext cx="3914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562" y="1752600"/>
                  <a:ext cx="391453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000" r="-10938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/>
          <p:cNvCxnSpPr/>
          <p:nvPr/>
        </p:nvCxnSpPr>
        <p:spPr>
          <a:xfrm>
            <a:off x="4408528" y="1752600"/>
            <a:ext cx="62067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838200" y="2514600"/>
            <a:ext cx="381000" cy="457200"/>
            <a:chOff x="1600200" y="3962400"/>
            <a:chExt cx="381000" cy="4572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1600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981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419600"/>
              <a:ext cx="3810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752600" y="2514600"/>
            <a:ext cx="381000" cy="457200"/>
            <a:chOff x="1600200" y="3962400"/>
            <a:chExt cx="381000" cy="4572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600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981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600200" y="4419600"/>
              <a:ext cx="3810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553200" y="2514600"/>
            <a:ext cx="381000" cy="457200"/>
            <a:chOff x="1600200" y="3962400"/>
            <a:chExt cx="381000" cy="4572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600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981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600200" y="4419600"/>
              <a:ext cx="3810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7543800" y="2514600"/>
            <a:ext cx="381000" cy="457200"/>
            <a:chOff x="1600200" y="3962400"/>
            <a:chExt cx="381000" cy="45720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600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981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600200" y="4419600"/>
              <a:ext cx="3810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914400" y="3124200"/>
                <a:ext cx="71032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                 2                                                         …                                        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>
                    <a:solidFill>
                      <a:srgbClr val="0070C0"/>
                    </a:solidFill>
                  </a:rPr>
                  <a:t>-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60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124200"/>
                <a:ext cx="7103227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429" t="-5455" r="-172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/>
          <p:cNvCxnSpPr/>
          <p:nvPr/>
        </p:nvCxnSpPr>
        <p:spPr>
          <a:xfrm>
            <a:off x="4713328" y="2743200"/>
            <a:ext cx="620672" cy="0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6200" y="838200"/>
                <a:ext cx="1745991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Round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838200"/>
                <a:ext cx="1745991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594" t="-10667" r="-8392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343400" y="4495800"/>
                <a:ext cx="689611" cy="57066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495800"/>
                <a:ext cx="689611" cy="570669"/>
              </a:xfrm>
              <a:prstGeom prst="rect">
                <a:avLst/>
              </a:prstGeom>
              <a:blipFill rotWithShape="1">
                <a:blip r:embed="rId6"/>
                <a:stretch>
                  <a:fillRect r="-1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2743200" y="2514600"/>
            <a:ext cx="1595367" cy="762000"/>
            <a:chOff x="2743200" y="2514600"/>
            <a:chExt cx="1595367" cy="76200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2743200" y="2743200"/>
              <a:ext cx="620672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3886200" y="2514600"/>
              <a:ext cx="452367" cy="762000"/>
              <a:chOff x="3886200" y="2514600"/>
              <a:chExt cx="452367" cy="76200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886200" y="25146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3886200" y="2907268"/>
                    <a:ext cx="4523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2907268"/>
                    <a:ext cx="452367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3" name="Rectangle 42"/>
          <p:cNvSpPr/>
          <p:nvPr/>
        </p:nvSpPr>
        <p:spPr>
          <a:xfrm>
            <a:off x="925472" y="4191000"/>
            <a:ext cx="4332328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8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/>
      <p:bldP spid="49" grpId="0" animBg="1"/>
      <p:bldP spid="50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Lemma1 </a:t>
                </a:r>
                <a:r>
                  <a:rPr lang="en-US" sz="2000" b="1" dirty="0" smtClean="0"/>
                  <a:t>: </a:t>
                </a:r>
                <a:r>
                  <a:rPr lang="en-US" sz="2000" dirty="0"/>
                  <a:t>After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, the expected number of balls left 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is </a:t>
                </a:r>
                <a:r>
                  <a:rPr lang="en-US" sz="2000" dirty="0"/>
                  <a:t>less than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den>
                    </m:f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fraction of the balls after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000" dirty="0"/>
                  <a:t>: </a:t>
                </a:r>
                <a:r>
                  <a:rPr lang="en-US" sz="2000" dirty="0" smtClean="0"/>
                  <a:t> fraction </a:t>
                </a:r>
                <a:r>
                  <a:rPr lang="en-US" sz="2000" dirty="0"/>
                  <a:t>of balls in the system after round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1</a:t>
                </a:r>
                <a:r>
                  <a:rPr lang="en-US" sz="2000" dirty="0" smtClean="0"/>
                  <a:t> implies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]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  </m:t>
                    </m:r>
                    <m:r>
                      <a:rPr lang="en-US" sz="2000" b="0" i="1" dirty="0" smtClean="0">
                        <a:latin typeface="Cambria Math"/>
                      </a:rPr>
                      <m:t>≤ ??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If everything goes </a:t>
                </a:r>
                <a:r>
                  <a:rPr lang="en-US" sz="2000" i="1" u="sng" dirty="0" smtClean="0">
                    <a:solidFill>
                      <a:srgbClr val="7030A0"/>
                    </a:solidFill>
                  </a:rPr>
                  <a:t>as expected</a:t>
                </a:r>
                <a:r>
                  <a:rPr lang="en-US" sz="2000" dirty="0" smtClean="0"/>
                  <a:t>, then </a:t>
                </a:r>
                <a:endParaRPr lang="en-US" sz="2000" i="1" u="sng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5577107"/>
                  </p:ext>
                </p:extLst>
              </p:nvPr>
            </p:nvGraphicFramePr>
            <p:xfrm>
              <a:off x="1143000" y="3886200"/>
              <a:ext cx="73152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00200"/>
                    <a:gridCol w="2743200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Round 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No. of balls in the system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Fraction of balls in the system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3524861"/>
                  </p:ext>
                </p:extLst>
              </p:nvPr>
            </p:nvGraphicFramePr>
            <p:xfrm>
              <a:off x="1143000" y="3886200"/>
              <a:ext cx="73152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00200"/>
                    <a:gridCol w="2743200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Round 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No. of balls in the system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Fraction of balls in the system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8667" t="-108197" r="-108222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92505" y="4659868"/>
                <a:ext cx="627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𝒆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505" y="4659868"/>
                <a:ext cx="62709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26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29400" y="4659868"/>
                <a:ext cx="6158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𝒆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659868"/>
                <a:ext cx="61587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18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20918" y="5029200"/>
                <a:ext cx="97488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918" y="5029200"/>
                <a:ext cx="974882" cy="37555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7500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00800" y="5034648"/>
                <a:ext cx="96366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034648"/>
                <a:ext cx="963662" cy="375552"/>
              </a:xfrm>
              <a:prstGeom prst="rect">
                <a:avLst/>
              </a:prstGeom>
              <a:blipFill rotWithShape="1">
                <a:blip r:embed="rId7"/>
                <a:stretch>
                  <a:fillRect t="-6452" r="-759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752600" y="5040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4648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29000" y="2743200"/>
                <a:ext cx="920380" cy="6127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/>
                                </a:rPr>
                                <m:t>𝒆</m:t>
                              </m:r>
                            </m:den>
                          </m:f>
                          <m:r>
                            <a:rPr lang="en-US" b="1" i="0" smtClean="0">
                              <a:latin typeface="Cambria Math"/>
                            </a:rPr>
                            <m:t>𝐄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743200"/>
                <a:ext cx="920380" cy="612732"/>
              </a:xfrm>
              <a:prstGeom prst="rect">
                <a:avLst/>
              </a:prstGeom>
              <a:blipFill rotWithShape="1">
                <a:blip r:embed="rId8"/>
                <a:stretch>
                  <a:fillRect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600200" y="1371600"/>
            <a:ext cx="192071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05200" y="13716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14800" y="19050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43200" y="2438400"/>
            <a:ext cx="462126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Ribbon 18"/>
          <p:cNvSpPr/>
          <p:nvPr/>
        </p:nvSpPr>
        <p:spPr>
          <a:xfrm>
            <a:off x="76200" y="5715000"/>
            <a:ext cx="89154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This table gives the intuition for the expected no. of rounds but it directly </a:t>
            </a:r>
            <a:r>
              <a:rPr lang="en-US" sz="1600" b="1" u="sng" dirty="0" smtClean="0">
                <a:solidFill>
                  <a:schemeClr val="tx1"/>
                </a:solidFill>
              </a:rPr>
              <a:t>does not</a:t>
            </a:r>
            <a:r>
              <a:rPr lang="en-US" sz="1600" dirty="0" smtClean="0">
                <a:solidFill>
                  <a:schemeClr val="tx1"/>
                </a:solidFill>
              </a:rPr>
              <a:t> help us to calculate the expected no. of rounds ? It also does not directly help to get a high prob. Bound.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Convince yourself before proceeding further.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47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9" grpId="0"/>
      <p:bldP spid="10" grpId="0"/>
      <p:bldP spid="11" grpId="0"/>
      <p:bldP spid="12" grpId="0"/>
      <p:bldP spid="5" grpId="0" animBg="1"/>
      <p:bldP spid="14" grpId="0" uiExpand="1" animBg="1"/>
      <p:bldP spid="15" grpId="0" uiExpand="1" animBg="1"/>
      <p:bldP spid="17" grpId="0" uiExpand="1" animBg="1"/>
      <p:bldP spid="18" grpId="0" uiExpand="1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715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Lemma1 </a:t>
                </a:r>
                <a:r>
                  <a:rPr lang="en-US" sz="2000" b="1" dirty="0" smtClean="0"/>
                  <a:t>: </a:t>
                </a:r>
                <a:r>
                  <a:rPr lang="en-US" sz="2000" dirty="0"/>
                  <a:t>After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, the expected </a:t>
                </a:r>
                <a:r>
                  <a:rPr lang="en-US" sz="2000" dirty="0" smtClean="0"/>
                  <a:t>no. </a:t>
                </a:r>
                <a:r>
                  <a:rPr lang="en-US" sz="2000" dirty="0"/>
                  <a:t>of balls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is </a:t>
                </a:r>
                <a:r>
                  <a:rPr lang="en-US" sz="2000" dirty="0"/>
                  <a:t>less than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den>
                    </m:f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fraction of the balls after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Definition:  </a:t>
                </a:r>
                <a:r>
                  <a:rPr lang="en-US" sz="2000" dirty="0" smtClean="0"/>
                  <a:t>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good</a:t>
                </a:r>
                <a:r>
                  <a:rPr lang="en-US" sz="2000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, and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bad</a:t>
                </a:r>
                <a:r>
                  <a:rPr lang="en-US" sz="2000" dirty="0" smtClean="0"/>
                  <a:t> otherwise.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P</a:t>
                </a:r>
                <a:r>
                  <a:rPr lang="en-US" sz="2000" dirty="0" smtClean="0"/>
                  <a:t>(a round is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bad</a:t>
                </a:r>
                <a:r>
                  <a:rPr lang="en-US" sz="2000" dirty="0" smtClean="0"/>
                  <a:t>) = ??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b="1" dirty="0"/>
                  <a:t>P</a:t>
                </a:r>
                <a:r>
                  <a:rPr lang="en-US" sz="2000" dirty="0"/>
                  <a:t>(a </a:t>
                </a:r>
                <a:r>
                  <a:rPr lang="en-US" sz="2000" dirty="0" smtClean="0"/>
                  <a:t>round </a:t>
                </a:r>
                <a:r>
                  <a:rPr lang="en-US" sz="2000" dirty="0"/>
                  <a:t>is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good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After </a:t>
                </a:r>
                <a:r>
                  <a:rPr lang="en-US" sz="2000" u="sng" dirty="0"/>
                  <a:t>how many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good</a:t>
                </a:r>
                <a:r>
                  <a:rPr lang="en-US" sz="2000" dirty="0"/>
                  <a:t> rounds will there be no ball left ?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Expected </a:t>
                </a:r>
                <a:r>
                  <a:rPr lang="en-US" sz="2000" dirty="0"/>
                  <a:t>no. of </a:t>
                </a:r>
                <a:r>
                  <a:rPr lang="en-US" sz="2000" dirty="0" smtClean="0"/>
                  <a:t>rounds = ??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715000"/>
              </a:xfrm>
              <a:blipFill rotWithShape="1">
                <a:blip r:embed="rId2"/>
                <a:stretch>
                  <a:fillRect l="-741" t="-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11124" y="3178840"/>
                <a:ext cx="565476" cy="55496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124" y="3178840"/>
                <a:ext cx="565476" cy="554960"/>
              </a:xfrm>
              <a:prstGeom prst="rect">
                <a:avLst/>
              </a:prstGeom>
              <a:blipFill rotWithShape="1">
                <a:blip r:embed="rId3"/>
                <a:stretch>
                  <a:fillRect r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52800" y="3200400"/>
                <a:ext cx="565476" cy="55335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200400"/>
                <a:ext cx="565476" cy="553357"/>
              </a:xfrm>
              <a:prstGeom prst="rect">
                <a:avLst/>
              </a:prstGeom>
              <a:blipFill rotWithShape="1">
                <a:blip r:embed="rId4"/>
                <a:stretch>
                  <a:fillRect r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609600" y="5334000"/>
            <a:ext cx="228600" cy="228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90600" y="5334000"/>
            <a:ext cx="228600" cy="228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71600" y="5334000"/>
            <a:ext cx="228600" cy="2286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95600" y="5334000"/>
            <a:ext cx="228600" cy="2286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752600" y="5334000"/>
            <a:ext cx="228600" cy="228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133600" y="5334000"/>
            <a:ext cx="228600" cy="228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514600" y="5334000"/>
            <a:ext cx="228600" cy="228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276600" y="5334000"/>
            <a:ext cx="228600" cy="228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657600" y="5334000"/>
            <a:ext cx="228600" cy="228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038600" y="5334000"/>
            <a:ext cx="228600" cy="228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181600" y="5334000"/>
            <a:ext cx="228600" cy="228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562600" y="5334000"/>
            <a:ext cx="228600" cy="228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943600" y="5334000"/>
            <a:ext cx="228600" cy="228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419600" y="5334000"/>
            <a:ext cx="228600" cy="2286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800600" y="5334000"/>
            <a:ext cx="228600" cy="2286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6477000" y="5448300"/>
            <a:ext cx="12954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949852" y="5912858"/>
                <a:ext cx="131734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𝐥𝐨𝐠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852" y="5912858"/>
                <a:ext cx="131734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509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Line Callout 2 21"/>
              <p:cNvSpPr/>
              <p:nvPr/>
            </p:nvSpPr>
            <p:spPr>
              <a:xfrm>
                <a:off x="5562600" y="5715000"/>
                <a:ext cx="3200400" cy="765048"/>
              </a:xfrm>
              <a:prstGeom prst="borderCallout2">
                <a:avLst>
                  <a:gd name="adj1" fmla="val 17293"/>
                  <a:gd name="adj2" fmla="val -88"/>
                  <a:gd name="adj3" fmla="val 18750"/>
                  <a:gd name="adj4" fmla="val -16667"/>
                  <a:gd name="adj5" fmla="val -8480"/>
                  <a:gd name="adj6" fmla="val -5985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Each round is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good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iwith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probability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Line Callout 2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715000"/>
                <a:ext cx="3200400" cy="765048"/>
              </a:xfrm>
              <a:prstGeom prst="borderCallout2">
                <a:avLst>
                  <a:gd name="adj1" fmla="val 17293"/>
                  <a:gd name="adj2" fmla="val -88"/>
                  <a:gd name="adj3" fmla="val 18750"/>
                  <a:gd name="adj4" fmla="val -16667"/>
                  <a:gd name="adj5" fmla="val -8480"/>
                  <a:gd name="adj6" fmla="val -59858"/>
                </a:avLst>
              </a:prstGeom>
              <a:blipFill rotWithShape="1">
                <a:blip r:embed="rId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loud Callout 23"/>
          <p:cNvSpPr/>
          <p:nvPr/>
        </p:nvSpPr>
        <p:spPr>
          <a:xfrm>
            <a:off x="5943600" y="2895600"/>
            <a:ext cx="2362200" cy="993648"/>
          </a:xfrm>
          <a:prstGeom prst="cloudCallout">
            <a:avLst>
              <a:gd name="adj1" fmla="val -27914"/>
              <a:gd name="adj2" fmla="val 8382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b="1" dirty="0" smtClean="0">
                <a:solidFill>
                  <a:schemeClr val="tx1"/>
                </a:solidFill>
              </a:rPr>
              <a:t>Markov’s </a:t>
            </a:r>
            <a:r>
              <a:rPr lang="en-US" dirty="0" smtClean="0">
                <a:solidFill>
                  <a:schemeClr val="tx1"/>
                </a:solidFill>
              </a:rPr>
              <a:t>Inequality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52600" y="2438400"/>
            <a:ext cx="2286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038600" y="2438400"/>
            <a:ext cx="12573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34000" y="2438400"/>
            <a:ext cx="2057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Left Arrow 29"/>
              <p:cNvSpPr/>
              <p:nvPr/>
            </p:nvSpPr>
            <p:spPr>
              <a:xfrm>
                <a:off x="7467600" y="4343400"/>
                <a:ext cx="978408" cy="637032"/>
              </a:xfrm>
              <a:prstGeom prst="lef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0" name="Left Arrow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4343400"/>
                <a:ext cx="978408" cy="637032"/>
              </a:xfrm>
              <a:prstGeom prst="leftArrow">
                <a:avLst/>
              </a:prstGeom>
              <a:blipFill rotWithShape="1">
                <a:blip r:embed="rId8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loud Callout 30"/>
              <p:cNvSpPr/>
              <p:nvPr/>
            </p:nvSpPr>
            <p:spPr>
              <a:xfrm>
                <a:off x="457200" y="4951476"/>
                <a:ext cx="8686800" cy="1677924"/>
              </a:xfrm>
              <a:prstGeom prst="cloudCallout">
                <a:avLst>
                  <a:gd name="adj1" fmla="val -27914"/>
                  <a:gd name="adj2" fmla="val 8382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The entire experiment looks like a sequence of good and bad rounds with the following properties.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 Each round is good with probability at least ¼ irrespective of the previous rounds.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Experiment finishes on or before </a:t>
                </a:r>
                <a14:m>
                  <m:oMath xmlns:m="http://schemas.openxmlformats.org/officeDocument/2006/math">
                    <m:r>
                      <a:rPr lang="en-US" sz="1600" b="1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16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good rounds.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Cloud Callout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951476"/>
                <a:ext cx="8686800" cy="1677924"/>
              </a:xfrm>
              <a:prstGeom prst="cloudCallout">
                <a:avLst>
                  <a:gd name="adj1" fmla="val -27914"/>
                  <a:gd name="adj2" fmla="val 83823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82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000"/>
                            </p:stCondLst>
                            <p:childTnLst>
                              <p:par>
                                <p:cTn id="1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000"/>
                            </p:stCondLst>
                            <p:childTnLst>
                              <p:par>
                                <p:cTn id="1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0"/>
                            </p:stCondLst>
                            <p:childTnLst>
                              <p:par>
                                <p:cTn id="1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000"/>
                            </p:stCondLst>
                            <p:childTnLst>
                              <p:par>
                                <p:cTn id="1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7000"/>
                            </p:stCondLst>
                            <p:childTnLst>
                              <p:par>
                                <p:cTn id="1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8000"/>
                            </p:stCondLst>
                            <p:childTnLst>
                              <p:par>
                                <p:cTn id="1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000"/>
                            </p:stCondLst>
                            <p:childTnLst>
                              <p:par>
                                <p:cTn id="1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2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2" grpId="0" animBg="1"/>
      <p:bldP spid="24" grpId="0" uiExpand="1" animBg="1"/>
      <p:bldP spid="24" grpId="1" uiExpand="1" animBg="1"/>
      <p:bldP spid="27" grpId="0" uiExpand="1" animBg="1"/>
      <p:bldP spid="28" grpId="0" uiExpand="1" animBg="1"/>
      <p:bldP spid="29" grpId="0" uiExpand="1" animBg="1"/>
      <p:bldP spid="30" grpId="0" animBg="1"/>
      <p:bldP spid="31" grpId="0" animBg="1"/>
      <p:bldP spid="31" grpId="1" animBg="1"/>
      <p:bldP spid="31" grpId="2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Randomized protocol will terminate in expected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𝐥𝐨𝐠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rounds.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743200" y="4568952"/>
            <a:ext cx="38862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bound is very loose.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Can you see why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955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An </a:t>
            </a:r>
            <a:r>
              <a:rPr lang="en-US" sz="3600" b="1" dirty="0" smtClean="0">
                <a:solidFill>
                  <a:srgbClr val="7030A0"/>
                </a:solidFill>
              </a:rPr>
              <a:t>important insight </a:t>
            </a:r>
            <a:r>
              <a:rPr lang="en-US" sz="3600" b="1" dirty="0" smtClean="0"/>
              <a:t>that we </a:t>
            </a:r>
            <a:r>
              <a:rPr lang="en-US" sz="3600" b="1" dirty="0" smtClean="0">
                <a:solidFill>
                  <a:srgbClr val="C00000"/>
                </a:solidFill>
              </a:rPr>
              <a:t>missed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915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 smtClean="0"/>
                  <a:t> What is the cause of multiple rounds for a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ball</a:t>
                </a:r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:r>
                  <a:rPr lang="en-US" sz="2000" dirty="0"/>
                  <a:t>presence of other </a:t>
                </a:r>
                <a:r>
                  <a:rPr lang="en-US" sz="2000" u="sng" dirty="0"/>
                  <a:t>competing</a:t>
                </a:r>
                <a:r>
                  <a:rPr lang="en-US" sz="2000" dirty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balls</a:t>
                </a:r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INSIGHT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As the algorithm proceeds:</a:t>
                </a:r>
                <a:endParaRPr lang="en-US" sz="2000" dirty="0"/>
              </a:p>
              <a:p>
                <a:r>
                  <a:rPr lang="en-US" sz="2000" dirty="0" smtClean="0"/>
                  <a:t>The number of these </a:t>
                </a:r>
                <a:r>
                  <a:rPr lang="en-US" sz="2000" u="sng" dirty="0" smtClean="0"/>
                  <a:t>competing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balls</a:t>
                </a:r>
                <a:r>
                  <a:rPr lang="en-US" sz="2000" dirty="0" smtClean="0"/>
                  <a:t> reduce </a:t>
                </a:r>
              </a:p>
              <a:p>
                <a:r>
                  <a:rPr lang="en-US" sz="2000" dirty="0" smtClean="0"/>
                  <a:t>but the number of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bins</a:t>
                </a:r>
                <a:r>
                  <a:rPr lang="en-US" sz="2000" dirty="0" smtClean="0"/>
                  <a:t> remain unchanged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C</a:t>
                </a:r>
                <a:r>
                  <a:rPr lang="en-US" sz="2000" dirty="0" smtClean="0">
                    <a:sym typeface="Wingdings" pitchFamily="2" charset="2"/>
                  </a:rPr>
                  <a:t>hances of a ball to leave the system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increases </a:t>
                </a:r>
                <a:r>
                  <a:rPr lang="en-US" sz="2000" dirty="0" smtClean="0">
                    <a:sym typeface="Wingdings" pitchFamily="2" charset="2"/>
                  </a:rPr>
                  <a:t>as the algorithm proceeds.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Theorem: </a:t>
                </a:r>
                <a:r>
                  <a:rPr lang="en-US" sz="2000" dirty="0" smtClean="0"/>
                  <a:t>The </a:t>
                </a:r>
                <a:r>
                  <a:rPr lang="en-US" sz="2000" dirty="0"/>
                  <a:t>Randomized </a:t>
                </a:r>
                <a:r>
                  <a:rPr lang="en-US" sz="2000" dirty="0" smtClean="0"/>
                  <a:t>protocol terminates </a:t>
                </a:r>
                <a:r>
                  <a:rPr lang="en-US" sz="2000" dirty="0"/>
                  <a:t>in expected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>
                            <a:latin typeface="Cambria Math"/>
                          </a:rPr>
                          <m:t>𝐥𝐨𝐠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rounds.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915400" cy="4525963"/>
              </a:xfrm>
              <a:blipFill rotWithShape="1">
                <a:blip r:embed="rId2"/>
                <a:stretch>
                  <a:fillRect l="-752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59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Expected </a:t>
            </a:r>
            <a:r>
              <a:rPr lang="en-US" sz="3200" b="1" dirty="0" smtClean="0">
                <a:solidFill>
                  <a:srgbClr val="7030A0"/>
                </a:solidFill>
              </a:rPr>
              <a:t>duration</a:t>
            </a:r>
            <a:r>
              <a:rPr lang="en-US" sz="3200" b="1" dirty="0" smtClean="0"/>
              <a:t> of a random experiment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i="1" dirty="0" smtClean="0">
                <a:solidFill>
                  <a:srgbClr val="002060"/>
                </a:solidFill>
              </a:rPr>
              <a:t>X</a:t>
            </a:r>
            <a:r>
              <a:rPr lang="en-US" sz="2000" i="1" dirty="0" smtClean="0"/>
              <a:t> : </a:t>
            </a:r>
            <a:r>
              <a:rPr lang="en-US" sz="2000" dirty="0" smtClean="0"/>
              <a:t>the </a:t>
            </a:r>
            <a:r>
              <a:rPr lang="en-US" sz="2000" dirty="0" err="1" smtClean="0"/>
              <a:t>r.v</a:t>
            </a:r>
            <a:r>
              <a:rPr lang="en-US" sz="2000" dirty="0" smtClean="0"/>
              <a:t>. for the duration of a randomized experiment.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To calculate </a:t>
            </a:r>
            <a:r>
              <a:rPr lang="en-US" sz="2000" b="1" dirty="0" smtClean="0"/>
              <a:t>E</a:t>
            </a:r>
            <a:r>
              <a:rPr lang="en-US" sz="2000" dirty="0" smtClean="0"/>
              <a:t>[</a:t>
            </a:r>
            <a:r>
              <a:rPr lang="en-US" sz="2000" b="1" i="1" dirty="0" smtClean="0">
                <a:solidFill>
                  <a:srgbClr val="002060"/>
                </a:solidFill>
              </a:rPr>
              <a:t>X</a:t>
            </a:r>
            <a:r>
              <a:rPr lang="en-US" sz="2000" dirty="0" smtClean="0"/>
              <a:t>], the following approach is sometimes useful:</a:t>
            </a:r>
          </a:p>
          <a:p>
            <a:endParaRPr lang="en-US" sz="2000" i="1" dirty="0" smtClean="0">
              <a:solidFill>
                <a:srgbClr val="7030A0"/>
              </a:solidFill>
            </a:endParaRPr>
          </a:p>
          <a:p>
            <a:r>
              <a:rPr lang="en-US" sz="2000" i="1" dirty="0" smtClean="0">
                <a:solidFill>
                  <a:srgbClr val="7030A0"/>
                </a:solidFill>
              </a:rPr>
              <a:t>Partition</a:t>
            </a:r>
            <a:r>
              <a:rPr lang="en-US" sz="2000" i="1" dirty="0" smtClean="0"/>
              <a:t> </a:t>
            </a:r>
            <a:r>
              <a:rPr lang="en-US" sz="2000" dirty="0" smtClean="0"/>
              <a:t>the experiment into </a:t>
            </a:r>
            <a:r>
              <a:rPr lang="en-US" sz="2000" u="sng" dirty="0" smtClean="0"/>
              <a:t>stages</a:t>
            </a:r>
            <a:r>
              <a:rPr lang="en-US" sz="2000" dirty="0" smtClean="0"/>
              <a:t> carefully.</a:t>
            </a:r>
          </a:p>
          <a:p>
            <a:endParaRPr lang="en-US" sz="2000" dirty="0" smtClean="0"/>
          </a:p>
          <a:p>
            <a:r>
              <a:rPr lang="en-US" sz="2000" dirty="0" smtClean="0"/>
              <a:t>Calculate </a:t>
            </a:r>
            <a:r>
              <a:rPr lang="en-US" sz="2000" u="sng" dirty="0" smtClean="0"/>
              <a:t>expected duration of each stage.</a:t>
            </a:r>
          </a:p>
          <a:p>
            <a:endParaRPr lang="en-US" sz="2000" dirty="0" smtClean="0"/>
          </a:p>
          <a:p>
            <a:r>
              <a:rPr lang="en-US" sz="2000" dirty="0" smtClean="0"/>
              <a:t>Using </a:t>
            </a:r>
            <a:r>
              <a:rPr lang="en-US" sz="2000" u="sng" dirty="0" smtClean="0"/>
              <a:t>linearity of expectation</a:t>
            </a:r>
            <a:r>
              <a:rPr lang="en-US" sz="2000" dirty="0" smtClean="0"/>
              <a:t>, calculate </a:t>
            </a:r>
            <a:r>
              <a:rPr lang="en-US" sz="2000" b="1" dirty="0"/>
              <a:t>E</a:t>
            </a:r>
            <a:r>
              <a:rPr lang="en-US" sz="2000" dirty="0"/>
              <a:t>[</a:t>
            </a:r>
            <a:r>
              <a:rPr lang="en-US" sz="2000" b="1" i="1" dirty="0">
                <a:solidFill>
                  <a:srgbClr val="002060"/>
                </a:solidFill>
              </a:rPr>
              <a:t>X</a:t>
            </a:r>
            <a:r>
              <a:rPr lang="en-US" sz="2000" dirty="0" smtClean="0"/>
              <a:t>].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53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Recurrence 2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0" dirty="0" smtClean="0"/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         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What is the smallest value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000" dirty="0" smtClean="0"/>
                  <a:t> for a given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Answer:  ??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for some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0&lt;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For any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   for some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1&lt;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 </a:t>
                </a:r>
                <a:r>
                  <a:rPr lang="en-US" sz="2000" dirty="0"/>
                  <a:t>What is the smallest value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000" dirty="0"/>
                  <a:t> for a given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 ??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4000" y="2983468"/>
                <a:ext cx="133209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g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fName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983468"/>
                <a:ext cx="133209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36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533400" y="4038600"/>
            <a:ext cx="79248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22547" y="5410200"/>
                <a:ext cx="1473096" cy="3942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sub>
                          </m:sSub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1/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47" y="5410200"/>
                <a:ext cx="1473096" cy="394210"/>
              </a:xfrm>
              <a:prstGeom prst="rect">
                <a:avLst/>
              </a:prstGeom>
              <a:blipFill rotWithShape="1">
                <a:blip r:embed="rId4"/>
                <a:stretch>
                  <a:fillRect t="-6250" r="-4979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438400" y="2133600"/>
            <a:ext cx="1524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00200" y="2590800"/>
            <a:ext cx="320040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5908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53200" y="25908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09800" y="44958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62400" y="44958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00200" y="4953000"/>
            <a:ext cx="320040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00600" y="49530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53200" y="49530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9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12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Calculating  expected no. of rounds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with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7030A0"/>
                </a:solidFill>
              </a:rPr>
              <a:t>NEW insight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</a:rPr>
                  <a:t>Partitioning experiment into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stages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Stage 1</a:t>
                </a:r>
                <a:r>
                  <a:rPr lang="en-US" sz="2000" b="1" dirty="0" smtClean="0"/>
                  <a:t>:</a:t>
                </a:r>
                <a:r>
                  <a:rPr lang="en-US" sz="2000" dirty="0" smtClean="0"/>
                  <a:t> The number of balls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Stage 2</a:t>
                </a:r>
                <a:r>
                  <a:rPr lang="en-US" sz="2000" dirty="0" smtClean="0"/>
                  <a:t>: The number of balls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Expected</a:t>
                </a:r>
                <a:r>
                  <a:rPr lang="en-US" sz="2000" dirty="0" smtClean="0"/>
                  <a:t> no. of rounds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Stage 1</a:t>
                </a:r>
                <a:r>
                  <a:rPr lang="en-US" sz="2000" dirty="0" smtClean="0"/>
                  <a:t> :  ??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Expected</a:t>
                </a:r>
                <a:r>
                  <a:rPr lang="en-US" sz="2000" dirty="0"/>
                  <a:t> no. of rounds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Stage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2</a:t>
                </a:r>
                <a:r>
                  <a:rPr lang="en-US" sz="2000" dirty="0" smtClean="0"/>
                  <a:t> :  ??</a:t>
                </a:r>
              </a:p>
              <a:p>
                <a:pPr marL="0" indent="0" algn="ctr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111" t="-1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90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71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95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752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133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514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276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657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038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181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562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943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419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800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6477000" y="3771900"/>
            <a:ext cx="12954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85800" y="4572000"/>
            <a:ext cx="2057400" cy="750332"/>
            <a:chOff x="685800" y="4572000"/>
            <a:chExt cx="2057400" cy="750332"/>
          </a:xfrm>
        </p:grpSpPr>
        <p:sp>
          <p:nvSpPr>
            <p:cNvPr id="32" name="Right Brace 31"/>
            <p:cNvSpPr/>
            <p:nvPr/>
          </p:nvSpPr>
          <p:spPr>
            <a:xfrm rot="5400000">
              <a:off x="1524000" y="3733800"/>
              <a:ext cx="381000" cy="20574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32572" y="4953000"/>
              <a:ext cx="877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Stage 1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971800" y="4572000"/>
            <a:ext cx="4953000" cy="762000"/>
            <a:chOff x="685800" y="4560332"/>
            <a:chExt cx="4953000" cy="762000"/>
          </a:xfrm>
        </p:grpSpPr>
        <p:sp>
          <p:nvSpPr>
            <p:cNvPr id="36" name="Right Brace 35"/>
            <p:cNvSpPr/>
            <p:nvPr/>
          </p:nvSpPr>
          <p:spPr>
            <a:xfrm rot="5400000">
              <a:off x="2965966" y="2280166"/>
              <a:ext cx="392668" cy="49530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04172" y="4953000"/>
              <a:ext cx="877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Stage </a:t>
              </a:r>
              <a:r>
                <a:rPr lang="en-US" b="1" dirty="0" smtClean="0">
                  <a:solidFill>
                    <a:srgbClr val="7030A0"/>
                  </a:solidFill>
                </a:rPr>
                <a:t>2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133600" y="3429000"/>
            <a:ext cx="1856598" cy="2321474"/>
            <a:chOff x="2133600" y="3429000"/>
            <a:chExt cx="1856598" cy="2321474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819400" y="3429000"/>
              <a:ext cx="0" cy="18933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133600" y="5181600"/>
                  <a:ext cx="1856598" cy="5688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𝐧𝐨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. 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𝐨𝐟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𝐛𝐚𝐥𝐥𝐬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600" y="5181600"/>
                  <a:ext cx="1856598" cy="56887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36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267200" y="5638800"/>
                <a:ext cx="47481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4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638800"/>
                <a:ext cx="47481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5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1447800" y="25146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371600" y="30480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4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0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000"/>
                            </p:stCondLst>
                            <p:childTnLst>
                              <p:par>
                                <p:cTn id="1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" grpId="0" animBg="1"/>
      <p:bldP spid="31" grpId="0" animBg="1"/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Calculating   expected no. of rounds in </a:t>
            </a:r>
            <a:r>
              <a:rPr lang="en-US" sz="3200" dirty="0" smtClean="0">
                <a:solidFill>
                  <a:srgbClr val="7030A0"/>
                </a:solidFill>
              </a:rPr>
              <a:t>stage 2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1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Client-Server problem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Randomized protocol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 smtClean="0"/>
                  <a:t>: </a:t>
                </a:r>
                <a:r>
                  <a:rPr lang="en-US" sz="2000" dirty="0" smtClean="0"/>
                  <a:t>no. of balls at the end of round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] = ??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                              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390962" y="12954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29162" y="12954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19800" y="1295400"/>
            <a:ext cx="391453" cy="533400"/>
            <a:chOff x="7572562" y="1752600"/>
            <a:chExt cx="391453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572562" y="1752600"/>
                  <a:ext cx="3914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562" y="1752600"/>
                  <a:ext cx="391453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000" r="-10938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/>
          <p:cNvCxnSpPr/>
          <p:nvPr/>
        </p:nvCxnSpPr>
        <p:spPr>
          <a:xfrm>
            <a:off x="4408528" y="1752600"/>
            <a:ext cx="62067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38200" y="2514600"/>
            <a:ext cx="7464761" cy="948154"/>
            <a:chOff x="838200" y="4876800"/>
            <a:chExt cx="7464761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6670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914400" y="5486400"/>
                  <a:ext cx="73885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1                 2                  3                                     …                                        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sz="1600" dirty="0" smtClean="0">
                      <a:solidFill>
                        <a:srgbClr val="0070C0"/>
                      </a:solidFill>
                    </a:rPr>
                    <a:t>-</a:t>
                  </a: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1</a:t>
                  </a:r>
                  <a:r>
                    <a:rPr lang="en-US" sz="1600" dirty="0" smtClean="0"/>
                    <a:t>                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5486400"/>
                  <a:ext cx="7388561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13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/>
            <p:cNvCxnSpPr/>
            <p:nvPr/>
          </p:nvCxnSpPr>
          <p:spPr>
            <a:xfrm>
              <a:off x="4343400" y="5105400"/>
              <a:ext cx="620672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57200" y="1371600"/>
                <a:ext cx="1745991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Round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71600"/>
                <a:ext cx="1745991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245" t="-10526" r="-839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6258" y="3521483"/>
                <a:ext cx="2586542" cy="74571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𝒏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258" y="3521483"/>
                <a:ext cx="2586542" cy="745717"/>
              </a:xfrm>
              <a:prstGeom prst="rect">
                <a:avLst/>
              </a:prstGeom>
              <a:blipFill rotWithShape="1">
                <a:blip r:embed="rId6"/>
                <a:stretch>
                  <a:fillRect r="-2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>
          <a:xfrm rot="5400000">
            <a:off x="6210299" y="3810001"/>
            <a:ext cx="266701" cy="876300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744912" y="5481896"/>
                <a:ext cx="1151534" cy="537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912" y="5481896"/>
                <a:ext cx="1151534" cy="537904"/>
              </a:xfrm>
              <a:prstGeom prst="rect">
                <a:avLst/>
              </a:prstGeom>
              <a:blipFill rotWithShape="1">
                <a:blip r:embed="rId7"/>
                <a:stretch>
                  <a:fillRect r="-8466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43200" y="5603557"/>
                <a:ext cx="3968009" cy="49244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p>
                        </m:sSup>
                      </m:den>
                    </m:f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p>
                        </m:sSup>
                      </m:den>
                    </m:f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603557"/>
                <a:ext cx="3968009" cy="492443"/>
              </a:xfrm>
              <a:prstGeom prst="rect">
                <a:avLst/>
              </a:prstGeom>
              <a:blipFill rotWithShape="1">
                <a:blip r:embed="rId8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743200" y="5603557"/>
                <a:ext cx="192026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603557"/>
                <a:ext cx="1920269" cy="492443"/>
              </a:xfrm>
              <a:prstGeom prst="rect">
                <a:avLst/>
              </a:prstGeom>
              <a:blipFill rotWithShape="1">
                <a:blip r:embed="rId9"/>
                <a:stretch>
                  <a:fillRect r="-4444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91000" y="4220965"/>
                <a:ext cx="3755965" cy="80823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𝒎</m:t>
                                      </m:r>
                                    </m:num>
                                    <m:den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𝒏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220965"/>
                <a:ext cx="3755965" cy="808235"/>
              </a:xfrm>
              <a:prstGeom prst="rect">
                <a:avLst/>
              </a:prstGeom>
              <a:blipFill rotWithShape="1">
                <a:blip r:embed="rId10"/>
                <a:stretch>
                  <a:fillRect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191000" y="4906765"/>
                <a:ext cx="2928814" cy="80823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𝒎</m:t>
                                      </m:r>
                                    </m:num>
                                    <m:den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𝒏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906765"/>
                <a:ext cx="2928814" cy="808235"/>
              </a:xfrm>
              <a:prstGeom prst="rect">
                <a:avLst/>
              </a:prstGeom>
              <a:blipFill rotWithShape="1">
                <a:blip r:embed="rId11"/>
                <a:stretch>
                  <a:fillRect r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191000" y="5638800"/>
                <a:ext cx="1103507" cy="6127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638800"/>
                <a:ext cx="1103507" cy="612732"/>
              </a:xfrm>
              <a:prstGeom prst="rect">
                <a:avLst/>
              </a:prstGeom>
              <a:blipFill rotWithShape="1">
                <a:blip r:embed="rId12"/>
                <a:stretch>
                  <a:fillRect r="-6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572000" y="3669268"/>
                <a:ext cx="403668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>
                          <a:latin typeface="Cambria Math"/>
                        </a:rPr>
                        <m:t>−</m:t>
                      </m:r>
                      <m:r>
                        <a:rPr lang="en-US" b="1" i="0" smtClean="0">
                          <a:latin typeface="Cambria Math"/>
                        </a:rPr>
                        <m:t>𝐞𝐱𝐩𝐞𝐜𝐭𝐞𝐝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𝐧𝐨</m:t>
                      </m:r>
                      <m:r>
                        <a:rPr lang="en-US" b="1" i="0" smtClean="0">
                          <a:latin typeface="Cambria Math"/>
                        </a:rPr>
                        <m:t>. </m:t>
                      </m:r>
                      <m:r>
                        <a:rPr lang="en-US" b="1" i="0" smtClean="0">
                          <a:latin typeface="Cambria Math"/>
                        </a:rPr>
                        <m:t>𝐨𝐟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𝐧𝐨𝐧𝐞𝐦𝐩𝐭𝐲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𝐛𝐢𝐧𝐬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669268"/>
                <a:ext cx="4036682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3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914400" y="3368375"/>
            <a:ext cx="349412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16200000">
            <a:off x="3706194" y="5468133"/>
            <a:ext cx="379435" cy="13335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rot="16200000">
            <a:off x="5262542" y="5291305"/>
            <a:ext cx="379436" cy="168715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0" grpId="0" animBg="1"/>
      <p:bldP spid="8" grpId="0" animBg="1"/>
      <p:bldP spid="9" grpId="0" animBg="1"/>
      <p:bldP spid="9" grpId="1" animBg="1"/>
      <p:bldP spid="15" grpId="0"/>
      <p:bldP spid="15" grpId="1"/>
      <p:bldP spid="16" grpId="0" animBg="1"/>
      <p:bldP spid="16" grpId="1" animBg="1"/>
      <p:bldP spid="45" grpId="0"/>
      <p:bldP spid="45" grpId="1"/>
      <p:bldP spid="46" grpId="0" animBg="1"/>
      <p:bldP spid="47" grpId="0" animBg="1"/>
      <p:bldP spid="48" grpId="0" animBg="1"/>
      <p:bldP spid="49" grpId="0" animBg="1"/>
      <p:bldP spid="49" grpId="1" animBg="1"/>
      <p:bldP spid="11" grpId="0" animBg="1"/>
      <p:bldP spid="17" grpId="0" animBg="1"/>
      <p:bldP spid="17" grpId="1" animBg="1"/>
      <p:bldP spid="51" grpId="0" animBg="1"/>
      <p:bldP spid="51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Client-Server problem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Randomized protocol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 smtClean="0"/>
                  <a:t>: </a:t>
                </a:r>
                <a:r>
                  <a:rPr lang="en-US" sz="2000" dirty="0" smtClean="0"/>
                  <a:t>no. of balls at the end of round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] = ??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          E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 dirty="0"/>
                          <m:t>| 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sz="2000" dirty="0" smtClean="0"/>
                  <a:t> = ??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000" b="1" dirty="0"/>
                  <a:t>: </a:t>
                </a:r>
                <a:r>
                  <a:rPr lang="en-US" sz="2000" dirty="0" smtClean="0"/>
                  <a:t>fraction of balls at </a:t>
                </a:r>
                <a:r>
                  <a:rPr lang="en-US" sz="2000" dirty="0"/>
                  <a:t>the end of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                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/>
                  <a:t>] = </a:t>
                </a:r>
                <a:r>
                  <a:rPr lang="en-US" sz="2000" dirty="0" smtClean="0"/>
                  <a:t>??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2" b="-5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390962" y="12954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29162" y="12954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19800" y="1295400"/>
            <a:ext cx="391453" cy="533400"/>
            <a:chOff x="7572562" y="1752600"/>
            <a:chExt cx="391453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572562" y="1752600"/>
                  <a:ext cx="3914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562" y="1752600"/>
                  <a:ext cx="391453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000" r="-10938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/>
          <p:cNvCxnSpPr/>
          <p:nvPr/>
        </p:nvCxnSpPr>
        <p:spPr>
          <a:xfrm>
            <a:off x="4408528" y="1752600"/>
            <a:ext cx="62067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38200" y="2514600"/>
            <a:ext cx="7464761" cy="948154"/>
            <a:chOff x="838200" y="4876800"/>
            <a:chExt cx="7464761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6670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914400" y="5486400"/>
                  <a:ext cx="73885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1                 2                  3                                     …                                        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sz="1600" dirty="0" smtClean="0">
                      <a:solidFill>
                        <a:srgbClr val="0070C0"/>
                      </a:solidFill>
                    </a:rPr>
                    <a:t>-</a:t>
                  </a: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1</a:t>
                  </a:r>
                  <a:r>
                    <a:rPr lang="en-US" sz="1600" dirty="0" smtClean="0"/>
                    <a:t>                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5486400"/>
                  <a:ext cx="7388561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13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/>
            <p:cNvCxnSpPr/>
            <p:nvPr/>
          </p:nvCxnSpPr>
          <p:spPr>
            <a:xfrm>
              <a:off x="4343400" y="5105400"/>
              <a:ext cx="620672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57200" y="1371600"/>
                <a:ext cx="1745991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Round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71600"/>
                <a:ext cx="1745991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245" t="-10526" r="-839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419600" y="3581400"/>
                <a:ext cx="1103507" cy="6127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581400"/>
                <a:ext cx="1103507" cy="612732"/>
              </a:xfrm>
              <a:prstGeom prst="rect">
                <a:avLst/>
              </a:prstGeom>
              <a:blipFill rotWithShape="1">
                <a:blip r:embed="rId6"/>
                <a:stretch>
                  <a:fillRect r="-6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525893" y="3581400"/>
                <a:ext cx="954043" cy="65517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   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893" y="3581400"/>
                <a:ext cx="954043" cy="655179"/>
              </a:xfrm>
              <a:prstGeom prst="rect">
                <a:avLst/>
              </a:prstGeom>
              <a:blipFill rotWithShape="1">
                <a:blip r:embed="rId7"/>
                <a:stretch>
                  <a:fillRect r="-7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283570" y="4343400"/>
                <a:ext cx="1202830" cy="67448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70" y="4343400"/>
                <a:ext cx="1202830" cy="674480"/>
              </a:xfrm>
              <a:prstGeom prst="rect">
                <a:avLst/>
              </a:prstGeom>
              <a:blipFill rotWithShape="1">
                <a:blip r:embed="rId8"/>
                <a:stretch>
                  <a:fillRect r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171695" y="5408864"/>
                <a:ext cx="1083117" cy="6109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695" y="5408864"/>
                <a:ext cx="1083117" cy="610936"/>
              </a:xfrm>
              <a:prstGeom prst="rect">
                <a:avLst/>
              </a:prstGeom>
              <a:blipFill rotWithShape="1">
                <a:blip r:embed="rId9"/>
                <a:stretch>
                  <a:fillRect r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295400" y="4996760"/>
            <a:ext cx="4191000" cy="642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8" grpId="0" animBg="1"/>
      <p:bldP spid="49" grpId="0" animBg="1"/>
      <p:bldP spid="42" grpId="0" uiExpand="1" animBg="1"/>
      <p:bldP spid="43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 2 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the fraction of balls at end of round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in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stage 2</a:t>
                </a:r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/>
                  <a:t>the expected </a:t>
                </a:r>
                <a:r>
                  <a:rPr lang="en-US" sz="2000" dirty="0" smtClean="0"/>
                  <a:t>fraction of balls at the end of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 will be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d>
                          <m:d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</m:d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  </a:t>
                </a:r>
                <a:r>
                  <a:rPr lang="en-US" sz="2000" dirty="0" smtClean="0"/>
                  <a:t>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good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b="1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 smtClean="0"/>
                  <a:t>, and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bad</a:t>
                </a:r>
                <a:r>
                  <a:rPr lang="en-US" sz="2000" dirty="0"/>
                  <a:t> otherwise.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 P</a:t>
                </a:r>
                <a:r>
                  <a:rPr lang="en-US" sz="2000" dirty="0"/>
                  <a:t>(a round is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bad</a:t>
                </a:r>
                <a:r>
                  <a:rPr lang="en-US" sz="2000" dirty="0"/>
                  <a:t>) = ??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b="1" dirty="0"/>
                  <a:t>P</a:t>
                </a:r>
                <a:r>
                  <a:rPr lang="en-US" sz="2000" dirty="0"/>
                  <a:t>(a round is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good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After </a:t>
                </a:r>
                <a:r>
                  <a:rPr lang="en-US" sz="2000" u="sng" dirty="0"/>
                  <a:t>how many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good</a:t>
                </a:r>
                <a:r>
                  <a:rPr lang="en-US" sz="2000" dirty="0"/>
                  <a:t> rounds will there </a:t>
                </a:r>
                <a:r>
                  <a:rPr lang="en-US" sz="2000" dirty="0" smtClean="0"/>
                  <a:t>be no ball left 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Expected </a:t>
                </a:r>
                <a:r>
                  <a:rPr lang="en-US" sz="2000" dirty="0"/>
                  <a:t>no. of rounds = </a:t>
                </a:r>
                <a:r>
                  <a:rPr lang="en-US" sz="2000" dirty="0" smtClean="0"/>
                  <a:t>??</a:t>
                </a:r>
                <a:endParaRPr lang="en-US" sz="2000" i="1" u="sng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714" t="-674" b="-4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67000" y="3807932"/>
                <a:ext cx="613373" cy="53546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807932"/>
                <a:ext cx="613373" cy="535468"/>
              </a:xfrm>
              <a:prstGeom prst="rect">
                <a:avLst/>
              </a:prstGeom>
              <a:blipFill rotWithShape="1">
                <a:blip r:embed="rId3"/>
                <a:stretch>
                  <a:fillRect r="-1700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Left Arrow 4"/>
              <p:cNvSpPr/>
              <p:nvPr/>
            </p:nvSpPr>
            <p:spPr>
              <a:xfrm>
                <a:off x="7391400" y="4620768"/>
                <a:ext cx="1524000" cy="713232"/>
              </a:xfrm>
              <a:prstGeom prst="lef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func>
                            <m:func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Left Arrow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4620768"/>
                <a:ext cx="1524000" cy="713232"/>
              </a:xfrm>
              <a:prstGeom prst="leftArrow">
                <a:avLst/>
              </a:prstGeom>
              <a:blipFill rotWithShape="1">
                <a:blip r:embed="rId4"/>
                <a:stretch>
                  <a:fillRect r="-10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71800" y="5848290"/>
                <a:ext cx="1961178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  <m:func>
                        <m:func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sz="20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func>
                            <m:func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>
                                      <a:latin typeface="Cambria Math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848290"/>
                <a:ext cx="1961178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7576" r="-436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loud Callout 7"/>
          <p:cNvSpPr/>
          <p:nvPr/>
        </p:nvSpPr>
        <p:spPr>
          <a:xfrm>
            <a:off x="5791200" y="3502152"/>
            <a:ext cx="2362200" cy="993648"/>
          </a:xfrm>
          <a:prstGeom prst="cloudCallout">
            <a:avLst>
              <a:gd name="adj1" fmla="val -27914"/>
              <a:gd name="adj2" fmla="val 8382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b="1" dirty="0" smtClean="0">
                <a:solidFill>
                  <a:schemeClr val="tx1"/>
                </a:solidFill>
              </a:rPr>
              <a:t>Markov’s </a:t>
            </a:r>
            <a:r>
              <a:rPr lang="en-US" dirty="0" smtClean="0">
                <a:solidFill>
                  <a:schemeClr val="tx1"/>
                </a:solidFill>
              </a:rPr>
              <a:t>Inequality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76400" y="1600200"/>
            <a:ext cx="192071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81400" y="16002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24600" y="2057400"/>
            <a:ext cx="3581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52600" y="3200400"/>
            <a:ext cx="2286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38600" y="32004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86400" y="32004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89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  <p:bldP spid="15" grpId="0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Theorem: </a:t>
                </a:r>
                <a:r>
                  <a:rPr lang="en-US" sz="2000" dirty="0" smtClean="0"/>
                  <a:t>The expected number of rounds taken by the Randomized protocol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is at most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func>
                      <m:funcPr>
                        <m:ctrlPr>
                          <a:rPr lang="en-US" sz="2000" b="1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latin typeface="Cambria Math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000" dirty="0" smtClean="0"/>
                  <a:t>.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7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Points to Ponder :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r>
                  <a:rPr lang="en-US" sz="1800" dirty="0" smtClean="0"/>
                  <a:t>Why did we analyze the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 and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 ?</a:t>
                </a:r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Why did we introduce the two stages ?</a:t>
                </a:r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Do you find any similarity in the analysis with that of of Quick sort concentration?</a:t>
                </a:r>
              </a:p>
              <a:p>
                <a:endParaRPr lang="en-US" sz="1800" dirty="0"/>
              </a:p>
              <a:p>
                <a:r>
                  <a:rPr lang="en-US" sz="1800" dirty="0" smtClean="0"/>
                  <a:t>Can you also achieve lower bound of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/>
                      </a:rPr>
                      <m:t>𝛀</m:t>
                    </m:r>
                    <m:r>
                      <a:rPr lang="en-US" sz="1800" b="0" i="0" smtClean="0">
                        <a:latin typeface="Cambria Math"/>
                      </a:rPr>
                      <m:t>(</m:t>
                    </m:r>
                    <m:r>
                      <a:rPr lang="en-US" sz="1800" b="1" i="0"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18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0"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18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on the expected number of rounds ? (this question is only for those whose aim is more than just grade A )</a:t>
                </a:r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Can you achieve high probability bound on the number of rounds ?</a:t>
                </a:r>
                <a:endParaRPr lang="en-US" sz="1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46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Rumor spreading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75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Distributed </a:t>
            </a:r>
            <a:r>
              <a:rPr lang="en-US" sz="3200" dirty="0" err="1" smtClean="0">
                <a:solidFill>
                  <a:srgbClr val="7030A0"/>
                </a:solidFill>
              </a:rPr>
              <a:t>Client-serveR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/>
              <a:t>Problem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7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Rumor Spreading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persons in a city.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On day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, a person comes to know a rumor.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The following protocol is repeated from day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r>
                  <a:rPr lang="en-US" sz="2000" dirty="0" smtClean="0"/>
                  <a:t>Each person knowing the rumor does the following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- </a:t>
                </a:r>
                <a:r>
                  <a:rPr lang="en-US" sz="1800" dirty="0" smtClean="0"/>
                  <a:t>Picks phone number of a randomly selected person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</a:t>
                </a:r>
                <a:r>
                  <a:rPr lang="en-US" sz="1800" b="1" dirty="0" smtClean="0"/>
                  <a:t>-</a:t>
                </a:r>
                <a:r>
                  <a:rPr lang="en-US" sz="1800" dirty="0" smtClean="0"/>
                  <a:t> Calls him/her and communicate the rumor.</a:t>
                </a:r>
              </a:p>
              <a:p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the expected number of days until everyone knows the rumor?</a:t>
                </a: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03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Rumor Spreading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</a:t>
                </a:r>
                <a:r>
                  <a:rPr lang="en-US" sz="2000" dirty="0" smtClean="0"/>
                  <a:t>minimum </a:t>
                </a:r>
                <a:r>
                  <a:rPr lang="en-US" sz="2000" dirty="0"/>
                  <a:t>number of days </a:t>
                </a:r>
                <a:r>
                  <a:rPr lang="en-US" sz="2000" dirty="0" smtClean="0"/>
                  <a:t>until </a:t>
                </a:r>
                <a:r>
                  <a:rPr lang="en-US" sz="2000" dirty="0"/>
                  <a:t>everyone knows the rumor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3810000" y="2743200"/>
            <a:ext cx="4343400" cy="1222248"/>
          </a:xfrm>
          <a:prstGeom prst="cloudCallout">
            <a:avLst>
              <a:gd name="adj1" fmla="val -34979"/>
              <a:gd name="adj2" fmla="val 88312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Number of people knowing the rumor can only </a:t>
            </a:r>
            <a:r>
              <a:rPr lang="en-US" b="1" dirty="0" smtClean="0">
                <a:solidFill>
                  <a:schemeClr val="tx1"/>
                </a:solidFill>
              </a:rPr>
              <a:t>double</a:t>
            </a:r>
            <a:r>
              <a:rPr lang="en-US" dirty="0" smtClean="0">
                <a:solidFill>
                  <a:schemeClr val="tx1"/>
                </a:solidFill>
              </a:rPr>
              <a:t> in a day.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87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Rumor Spreading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(it should surprise you):</a:t>
                </a:r>
                <a:r>
                  <a:rPr lang="en-US" sz="2000" b="1" dirty="0" smtClean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The entire city comes to know the rumor in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expected days. </a:t>
                </a:r>
                <a:endParaRPr lang="en-US" sz="20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The entire city comes to know the rumor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days with high probability.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b="1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b="1" dirty="0" smtClean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With a lot of hints, this will be a problem in </a:t>
                </a:r>
                <a:r>
                  <a:rPr lang="en-US" sz="2000" b="1" dirty="0" smtClean="0"/>
                  <a:t>some future Assignment or Practice sheet.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3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86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sz="3600" b="1" dirty="0" smtClean="0"/>
              <a:t>Problems for </a:t>
            </a:r>
            <a:r>
              <a:rPr lang="en-US" sz="3600" b="1" dirty="0" smtClean="0">
                <a:solidFill>
                  <a:srgbClr val="7030A0"/>
                </a:solidFill>
              </a:rPr>
              <a:t>next lecture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8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Max. load is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(log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/</a:t>
                </a:r>
                <a:r>
                  <a:rPr lang="en-US" sz="2000" dirty="0" err="1" smtClean="0"/>
                  <a:t>loglog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with high probability. (proved in some lecture)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Problem1: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To show that </a:t>
                </a:r>
                <a:r>
                  <a:rPr lang="en-US" sz="2000" dirty="0"/>
                  <a:t>Max. load is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(</a:t>
                </a:r>
                <a:r>
                  <a:rPr lang="en-US" sz="2000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 err="1"/>
                  <a:t>loglog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with probability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Problem2:</a:t>
                </a:r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sz="2000" dirty="0" smtClean="0"/>
                  <a:t> the number of empty bins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Concentration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 around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E</m:t>
                    </m:r>
                    <m:r>
                      <a:rPr lang="en-US" sz="2000" b="0" i="0" smtClean="0">
                        <a:latin typeface="Cambria Math"/>
                      </a:rPr>
                      <m:t>[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2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14400" y="17526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52600" y="17526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19562" y="1749623"/>
            <a:ext cx="276038" cy="536377"/>
            <a:chOff x="2619562" y="1749623"/>
            <a:chExt cx="276038" cy="536377"/>
          </a:xfrm>
        </p:grpSpPr>
        <p:sp>
          <p:nvSpPr>
            <p:cNvPr id="10" name="Oval 9"/>
            <p:cNvSpPr/>
            <p:nvPr/>
          </p:nvSpPr>
          <p:spPr>
            <a:xfrm>
              <a:off x="264191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9562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1749623"/>
            <a:ext cx="276038" cy="536377"/>
            <a:chOff x="3657600" y="1749623"/>
            <a:chExt cx="276038" cy="536377"/>
          </a:xfrm>
        </p:grpSpPr>
        <p:sp>
          <p:nvSpPr>
            <p:cNvPr id="11" name="Oval 10"/>
            <p:cNvSpPr/>
            <p:nvPr/>
          </p:nvSpPr>
          <p:spPr>
            <a:xfrm>
              <a:off x="3657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200" y="1749623"/>
            <a:ext cx="276038" cy="536377"/>
            <a:chOff x="4648200" y="1749623"/>
            <a:chExt cx="276038" cy="536377"/>
          </a:xfrm>
        </p:grpSpPr>
        <p:sp>
          <p:nvSpPr>
            <p:cNvPr id="9" name="Oval 8"/>
            <p:cNvSpPr/>
            <p:nvPr/>
          </p:nvSpPr>
          <p:spPr>
            <a:xfrm>
              <a:off x="46482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82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91362" y="1752600"/>
            <a:ext cx="276038" cy="533400"/>
            <a:chOff x="5591362" y="1752600"/>
            <a:chExt cx="276038" cy="533400"/>
          </a:xfrm>
        </p:grpSpPr>
        <p:sp>
          <p:nvSpPr>
            <p:cNvPr id="8" name="Oval 7"/>
            <p:cNvSpPr/>
            <p:nvPr/>
          </p:nvSpPr>
          <p:spPr>
            <a:xfrm>
              <a:off x="56388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913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1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29400" y="1752600"/>
            <a:ext cx="276038" cy="533400"/>
            <a:chOff x="6629400" y="1752600"/>
            <a:chExt cx="276038" cy="533400"/>
          </a:xfrm>
        </p:grpSpPr>
        <p:sp>
          <p:nvSpPr>
            <p:cNvPr id="7" name="Oval 6"/>
            <p:cNvSpPr/>
            <p:nvPr/>
          </p:nvSpPr>
          <p:spPr>
            <a:xfrm>
              <a:off x="6629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9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1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2590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1                 2                 3                 4                   5                    6                     7                   8</a:t>
              </a:r>
              <a:endParaRPr lang="en-US" sz="160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0" y="260246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Bins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242" y="198120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Balls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33400" y="4419600"/>
            <a:ext cx="2667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200400" y="4419600"/>
            <a:ext cx="190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105400" y="44196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943600" y="3733800"/>
            <a:ext cx="2667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8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0" grpId="0" animBg="1"/>
      <p:bldP spid="71" grpId="0" animBg="1"/>
      <p:bldP spid="72" grpId="0" animBg="1"/>
      <p:bldP spid="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err="1" smtClean="0">
                <a:solidFill>
                  <a:srgbClr val="7030A0"/>
                </a:solidFill>
              </a:rPr>
              <a:t>ReCAP</a:t>
            </a:r>
            <a:r>
              <a:rPr lang="en-US" sz="3200" dirty="0" smtClean="0">
                <a:solidFill>
                  <a:srgbClr val="7030A0"/>
                </a:solidFill>
              </a:rPr>
              <a:t> from last Lecture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5800" y="2309813"/>
            <a:ext cx="7772400" cy="1500187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First some </a:t>
            </a:r>
            <a:r>
              <a:rPr lang="en-US" sz="2800" b="1" dirty="0">
                <a:solidFill>
                  <a:schemeClr val="tx1"/>
                </a:solidFill>
              </a:rPr>
              <a:t>discrete mathematics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5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Recurrence 1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0" dirty="0" smtClean="0"/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What is the smallest value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000" dirty="0" smtClean="0"/>
                  <a:t> for a given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Answer:  ??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 any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   for some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0&lt;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 </a:t>
                </a:r>
                <a:r>
                  <a:rPr lang="en-US" sz="2000" dirty="0"/>
                  <a:t>What is the smallest value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000" dirty="0"/>
                  <a:t> for a given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 ??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47800" y="3048000"/>
                <a:ext cx="99995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⌈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48000"/>
                <a:ext cx="99995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73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533400" y="4038600"/>
            <a:ext cx="79248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22547" y="5410200"/>
                <a:ext cx="999953" cy="51642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⌈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den>
                              </m:f>
                            </m:sub>
                          </m:sSub>
                        </m:fName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47" y="5410200"/>
                <a:ext cx="999953" cy="516423"/>
              </a:xfrm>
              <a:prstGeom prst="rect">
                <a:avLst/>
              </a:prstGeom>
              <a:blipFill rotWithShape="1">
                <a:blip r:embed="rId4"/>
                <a:stretch>
                  <a:fillRect t="-4762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438400" y="1981200"/>
            <a:ext cx="1524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00200" y="2590800"/>
            <a:ext cx="320040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5908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53200" y="25908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09800" y="44958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62400" y="44958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00200" y="4953000"/>
            <a:ext cx="320040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00600" y="49530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53200" y="49530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3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12" grpId="0" animBg="1"/>
      <p:bldP spid="2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Distributed </a:t>
            </a:r>
            <a:r>
              <a:rPr lang="en-US" sz="3600" b="1" dirty="0" smtClean="0">
                <a:solidFill>
                  <a:srgbClr val="7030A0"/>
                </a:solidFill>
              </a:rPr>
              <a:t>Client-Server </a:t>
            </a:r>
            <a:r>
              <a:rPr lang="en-US" sz="3600" b="1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-clients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-servers.</a:t>
                </a:r>
              </a:p>
              <a:p>
                <a:r>
                  <a:rPr lang="en-US" sz="2000" dirty="0" smtClean="0"/>
                  <a:t>Each client has a </a:t>
                </a:r>
                <a:r>
                  <a:rPr lang="en-US" sz="2000" b="1" dirty="0" smtClean="0"/>
                  <a:t>single job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A </a:t>
                </a:r>
                <a:r>
                  <a:rPr lang="en-US" sz="2000" dirty="0"/>
                  <a:t>server can </a:t>
                </a:r>
                <a:r>
                  <a:rPr lang="en-US" sz="2000" dirty="0" smtClean="0"/>
                  <a:t>execute </a:t>
                </a:r>
                <a:r>
                  <a:rPr lang="en-US" sz="2000" u="sng" dirty="0"/>
                  <a:t>only one job in one round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/>
                  <a:t>Each client knows </a:t>
                </a:r>
                <a:r>
                  <a:rPr lang="en-US" sz="2000" u="sng" dirty="0"/>
                  <a:t>address</a:t>
                </a:r>
                <a:r>
                  <a:rPr lang="en-US" sz="2000" dirty="0"/>
                  <a:t> of each server.</a:t>
                </a:r>
                <a:endParaRPr lang="en-US" sz="2000" dirty="0" smtClean="0"/>
              </a:p>
              <a:p>
                <a:r>
                  <a:rPr lang="en-US" sz="2000" dirty="0"/>
                  <a:t>It is </a:t>
                </a:r>
                <a:r>
                  <a:rPr lang="en-US" sz="2000" dirty="0" smtClean="0"/>
                  <a:t>a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distributed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environment.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Aim:</a:t>
                </a:r>
                <a:r>
                  <a:rPr lang="en-US" sz="2000" dirty="0" smtClean="0"/>
                  <a:t> A distributed protocol to finish all jobs as quickly as possible.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447800" y="3810000"/>
            <a:ext cx="12954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4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Client-Server problem</a:t>
            </a:r>
            <a:br>
              <a:rPr lang="en-US" sz="3200" b="1" dirty="0" smtClean="0"/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1242" y="1749623"/>
            <a:ext cx="7837358" cy="600909"/>
            <a:chOff x="11242" y="1749623"/>
            <a:chExt cx="7837358" cy="600909"/>
          </a:xfrm>
        </p:grpSpPr>
        <p:grpSp>
          <p:nvGrpSpPr>
            <p:cNvPr id="21" name="Group 20"/>
            <p:cNvGrpSpPr/>
            <p:nvPr/>
          </p:nvGrpSpPr>
          <p:grpSpPr>
            <a:xfrm>
              <a:off x="914400" y="1752600"/>
              <a:ext cx="276038" cy="533400"/>
              <a:chOff x="914400" y="1752600"/>
              <a:chExt cx="276038" cy="5334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144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14400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752600" y="1752600"/>
              <a:ext cx="276038" cy="533400"/>
              <a:chOff x="1752600" y="1752600"/>
              <a:chExt cx="276038" cy="53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7526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752600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619562" y="1749623"/>
              <a:ext cx="276038" cy="536377"/>
              <a:chOff x="2619562" y="1749623"/>
              <a:chExt cx="276038" cy="536377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64191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619562" y="1749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</a:t>
                </a:r>
                <a:endParaRPr lang="en-US" sz="14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657600" y="1749623"/>
              <a:ext cx="276038" cy="536377"/>
              <a:chOff x="3657600" y="1749623"/>
              <a:chExt cx="276038" cy="536377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6576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657600" y="1749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648200" y="1749623"/>
              <a:ext cx="276038" cy="536377"/>
              <a:chOff x="4648200" y="1749623"/>
              <a:chExt cx="276038" cy="53637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6482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648200" y="1749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</a:t>
                </a:r>
                <a:endParaRPr lang="en-US" sz="1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591362" y="1752600"/>
              <a:ext cx="276038" cy="533400"/>
              <a:chOff x="5591362" y="1752600"/>
              <a:chExt cx="276038" cy="5334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6388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591362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</a:t>
                </a:r>
                <a:endParaRPr lang="en-US" sz="14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629400" y="1752600"/>
              <a:ext cx="276038" cy="533400"/>
              <a:chOff x="6629400" y="1752600"/>
              <a:chExt cx="276038" cy="533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66294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29400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572562" y="1752600"/>
              <a:ext cx="276038" cy="533400"/>
              <a:chOff x="7572562" y="1752600"/>
              <a:chExt cx="276038" cy="533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76200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572562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8</a:t>
                </a:r>
                <a:endParaRPr lang="en-US" sz="1400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1242" y="1981200"/>
              <a:ext cx="826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Clients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0" y="4876800"/>
            <a:ext cx="7929462" cy="948154"/>
            <a:chOff x="0" y="4876800"/>
            <a:chExt cx="7929462" cy="948154"/>
          </a:xfrm>
        </p:grpSpPr>
        <p:grpSp>
          <p:nvGrpSpPr>
            <p:cNvPr id="67" name="Group 66"/>
            <p:cNvGrpSpPr/>
            <p:nvPr/>
          </p:nvGrpSpPr>
          <p:grpSpPr>
            <a:xfrm>
              <a:off x="838200" y="4876800"/>
              <a:ext cx="7091262" cy="948154"/>
              <a:chOff x="838200" y="4876800"/>
              <a:chExt cx="7091262" cy="948154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8382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17526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25908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35052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/>
              <p:cNvGrpSpPr/>
              <p:nvPr/>
            </p:nvGrpSpPr>
            <p:grpSpPr>
              <a:xfrm>
                <a:off x="44958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54864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/>
            </p:nvGrpSpPr>
            <p:grpSpPr>
              <a:xfrm>
                <a:off x="65532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/>
              <p:cNvGrpSpPr/>
              <p:nvPr/>
            </p:nvGrpSpPr>
            <p:grpSpPr>
              <a:xfrm>
                <a:off x="75438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TextBox 65"/>
              <p:cNvSpPr txBox="1"/>
              <p:nvPr/>
            </p:nvSpPr>
            <p:spPr>
              <a:xfrm>
                <a:off x="914400" y="5486400"/>
                <a:ext cx="70150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1                 2                 3                 4                   5                    6                     7                   8</a:t>
                </a:r>
                <a:endParaRPr lang="en-US" sz="1600" dirty="0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8382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7526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908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5052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4958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864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532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5438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0" y="4888468"/>
              <a:ext cx="885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Servers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76" name="Down Ribbon 75"/>
          <p:cNvSpPr/>
          <p:nvPr/>
        </p:nvSpPr>
        <p:spPr>
          <a:xfrm>
            <a:off x="2133600" y="3048000"/>
            <a:ext cx="4419600" cy="1069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 can be framed as our familiar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ball-bin</a:t>
            </a:r>
            <a:r>
              <a:rPr lang="en-US" dirty="0" smtClean="0">
                <a:solidFill>
                  <a:schemeClr val="tx1"/>
                </a:solidFill>
              </a:rPr>
              <a:t> problem.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327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Client-Server problem</a:t>
            </a:r>
            <a:br>
              <a:rPr lang="en-US" sz="3200" b="1" dirty="0" smtClean="0"/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14400" y="17526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52600" y="17526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19562" y="1749623"/>
            <a:ext cx="276038" cy="536377"/>
            <a:chOff x="2619562" y="1749623"/>
            <a:chExt cx="276038" cy="536377"/>
          </a:xfrm>
        </p:grpSpPr>
        <p:sp>
          <p:nvSpPr>
            <p:cNvPr id="10" name="Oval 9"/>
            <p:cNvSpPr/>
            <p:nvPr/>
          </p:nvSpPr>
          <p:spPr>
            <a:xfrm>
              <a:off x="264191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9562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1749623"/>
            <a:ext cx="276038" cy="536377"/>
            <a:chOff x="3657600" y="1749623"/>
            <a:chExt cx="276038" cy="536377"/>
          </a:xfrm>
        </p:grpSpPr>
        <p:sp>
          <p:nvSpPr>
            <p:cNvPr id="11" name="Oval 10"/>
            <p:cNvSpPr/>
            <p:nvPr/>
          </p:nvSpPr>
          <p:spPr>
            <a:xfrm>
              <a:off x="3657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200" y="1749623"/>
            <a:ext cx="276038" cy="536377"/>
            <a:chOff x="4648200" y="1749623"/>
            <a:chExt cx="276038" cy="536377"/>
          </a:xfrm>
        </p:grpSpPr>
        <p:sp>
          <p:nvSpPr>
            <p:cNvPr id="9" name="Oval 8"/>
            <p:cNvSpPr/>
            <p:nvPr/>
          </p:nvSpPr>
          <p:spPr>
            <a:xfrm>
              <a:off x="46482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82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91362" y="1752600"/>
            <a:ext cx="276038" cy="533400"/>
            <a:chOff x="5591362" y="1752600"/>
            <a:chExt cx="276038" cy="533400"/>
          </a:xfrm>
        </p:grpSpPr>
        <p:sp>
          <p:nvSpPr>
            <p:cNvPr id="8" name="Oval 7"/>
            <p:cNvSpPr/>
            <p:nvPr/>
          </p:nvSpPr>
          <p:spPr>
            <a:xfrm>
              <a:off x="56388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913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1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29400" y="1752600"/>
            <a:ext cx="276038" cy="533400"/>
            <a:chOff x="6629400" y="1752600"/>
            <a:chExt cx="276038" cy="533400"/>
          </a:xfrm>
        </p:grpSpPr>
        <p:sp>
          <p:nvSpPr>
            <p:cNvPr id="7" name="Oval 6"/>
            <p:cNvSpPr/>
            <p:nvPr/>
          </p:nvSpPr>
          <p:spPr>
            <a:xfrm>
              <a:off x="6629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9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1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1                 2                 3                 4                   5                    6                     7                   8</a:t>
              </a:r>
              <a:endParaRPr lang="en-US" sz="160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0" y="488846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Bins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242" y="198120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Balls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28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Distributed Client-Server </a:t>
            </a:r>
            <a:r>
              <a:rPr lang="en-US" sz="3600" b="1" dirty="0"/>
              <a:t>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Randomized </a:t>
            </a:r>
            <a:r>
              <a:rPr lang="en-US" sz="2000" b="1" dirty="0" smtClean="0"/>
              <a:t>protocol (one round)</a:t>
            </a:r>
          </a:p>
          <a:p>
            <a:r>
              <a:rPr lang="en-US" sz="2000" dirty="0" smtClean="0"/>
              <a:t>Each client sends a request to a server selected </a:t>
            </a:r>
            <a:r>
              <a:rPr lang="en-US" sz="2000" dirty="0" err="1" smtClean="0">
                <a:solidFill>
                  <a:srgbClr val="0070C0"/>
                </a:solidFill>
              </a:rPr>
              <a:t>r.u.i</a:t>
            </a:r>
            <a:r>
              <a:rPr lang="en-US" sz="2000" dirty="0" smtClean="0">
                <a:solidFill>
                  <a:srgbClr val="0070C0"/>
                </a:solidFill>
              </a:rPr>
              <a:t>.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 smtClean="0"/>
          </a:p>
          <a:p>
            <a:r>
              <a:rPr lang="en-US" sz="2000" dirty="0" smtClean="0"/>
              <a:t>Each server which receives one or more requests,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accepts </a:t>
            </a:r>
            <a:r>
              <a:rPr lang="en-US" sz="2000" u="sng" dirty="0" smtClean="0"/>
              <a:t>only one </a:t>
            </a:r>
            <a:r>
              <a:rPr lang="en-US" sz="2000" dirty="0" smtClean="0"/>
              <a:t>request and finishes the corresponding job.</a:t>
            </a:r>
          </a:p>
          <a:p>
            <a:endParaRPr lang="en-US" sz="2000" dirty="0" smtClean="0"/>
          </a:p>
          <a:p>
            <a:r>
              <a:rPr lang="en-US" sz="2000" dirty="0" smtClean="0"/>
              <a:t>Each client, whose job is finished, </a:t>
            </a:r>
            <a:r>
              <a:rPr lang="en-US" sz="2000" dirty="0" smtClean="0">
                <a:solidFill>
                  <a:srgbClr val="C00000"/>
                </a:solidFill>
              </a:rPr>
              <a:t>leaves</a:t>
            </a:r>
            <a:r>
              <a:rPr lang="en-US" sz="2000" dirty="0" smtClean="0"/>
              <a:t> the system.</a:t>
            </a:r>
          </a:p>
          <a:p>
            <a:endParaRPr lang="en-US" sz="2000" dirty="0" smtClean="0"/>
          </a:p>
          <a:p>
            <a:r>
              <a:rPr lang="en-US" sz="2000" dirty="0" smtClean="0"/>
              <a:t>The remaining clients </a:t>
            </a:r>
            <a:r>
              <a:rPr lang="en-US" sz="2000" u="sng" dirty="0" smtClean="0"/>
              <a:t>repeat</a:t>
            </a:r>
            <a:r>
              <a:rPr lang="en-US" sz="2000" dirty="0" smtClean="0"/>
              <a:t> the same procedure in next round.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Question: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what is the expected number of rounds  to finish all jobs?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94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4232</TotalTime>
  <Words>2346</Words>
  <Application>Microsoft Office PowerPoint</Application>
  <PresentationFormat>On-screen Show (4:3)</PresentationFormat>
  <Paragraphs>430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Randomized Algorithms CS648 </vt:lpstr>
      <vt:lpstr>Expected duration of a random experiment</vt:lpstr>
      <vt:lpstr>Distributed Client-serveR Problem</vt:lpstr>
      <vt:lpstr>ReCAP from last Lecture</vt:lpstr>
      <vt:lpstr>Recurrence 1</vt:lpstr>
      <vt:lpstr>Distributed Client-Server Problem</vt:lpstr>
      <vt:lpstr>Distributed Client-Server problem </vt:lpstr>
      <vt:lpstr>Distributed Client-Server problem </vt:lpstr>
      <vt:lpstr>Distributed Client-Server Problem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An important insight that we missed</vt:lpstr>
      <vt:lpstr>Recurrence 2</vt:lpstr>
      <vt:lpstr>Calculating  expected no. of rounds</vt:lpstr>
      <vt:lpstr>Distributed Client-Server problem Randomized protocol</vt:lpstr>
      <vt:lpstr>Calculating   expected no. of rounds in stage 2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Rumor spreading</vt:lpstr>
      <vt:lpstr>Rumor Spreading</vt:lpstr>
      <vt:lpstr>Rumor Spreading</vt:lpstr>
      <vt:lpstr>Rumor Spreading</vt:lpstr>
      <vt:lpstr>Problems for next lecture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592</cp:revision>
  <dcterms:created xsi:type="dcterms:W3CDTF">2011-12-03T04:13:03Z</dcterms:created>
  <dcterms:modified xsi:type="dcterms:W3CDTF">2017-02-24T07:45:24Z</dcterms:modified>
</cp:coreProperties>
</file>