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428" r:id="rId2"/>
    <p:sldId id="464" r:id="rId3"/>
    <p:sldId id="482" r:id="rId4"/>
    <p:sldId id="483" r:id="rId5"/>
    <p:sldId id="484" r:id="rId6"/>
    <p:sldId id="485" r:id="rId7"/>
    <p:sldId id="490" r:id="rId8"/>
    <p:sldId id="486" r:id="rId9"/>
    <p:sldId id="491" r:id="rId10"/>
    <p:sldId id="479" r:id="rId11"/>
    <p:sldId id="478" r:id="rId12"/>
    <p:sldId id="480" r:id="rId13"/>
    <p:sldId id="481" r:id="rId14"/>
    <p:sldId id="500" r:id="rId15"/>
    <p:sldId id="487" r:id="rId16"/>
    <p:sldId id="492" r:id="rId17"/>
    <p:sldId id="489" r:id="rId18"/>
    <p:sldId id="488" r:id="rId19"/>
    <p:sldId id="493" r:id="rId20"/>
    <p:sldId id="494" r:id="rId21"/>
    <p:sldId id="495" r:id="rId22"/>
    <p:sldId id="498" r:id="rId23"/>
    <p:sldId id="499" r:id="rId24"/>
    <p:sldId id="497" r:id="rId25"/>
    <p:sldId id="451" r:id="rId26"/>
    <p:sldId id="452" r:id="rId27"/>
    <p:sldId id="503" r:id="rId28"/>
    <p:sldId id="506" r:id="rId29"/>
    <p:sldId id="504" r:id="rId30"/>
    <p:sldId id="507" r:id="rId31"/>
    <p:sldId id="508" r:id="rId32"/>
    <p:sldId id="516" r:id="rId33"/>
    <p:sldId id="509" r:id="rId34"/>
    <p:sldId id="510" r:id="rId35"/>
    <p:sldId id="511" r:id="rId36"/>
    <p:sldId id="512" r:id="rId37"/>
    <p:sldId id="513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56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0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1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31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35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14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pproximate Distance Oracles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Algorithm </a:t>
            </a:r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b="1" dirty="0">
                <a:solidFill>
                  <a:srgbClr val="7030A0"/>
                </a:solidFill>
              </a:rPr>
              <a:t>Min-cut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:  part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Formal </a:t>
            </a:r>
            <a:r>
              <a:rPr lang="en-US" sz="3600" b="1" dirty="0"/>
              <a:t>notion of </a:t>
            </a:r>
            <a:r>
              <a:rPr lang="en-US" sz="3600" b="1" dirty="0">
                <a:solidFill>
                  <a:srgbClr val="C00000"/>
                </a:solidFill>
              </a:rPr>
              <a:t>locality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43000" y="1981200"/>
            <a:ext cx="7315200" cy="4114800"/>
            <a:chOff x="1143000" y="1981200"/>
            <a:chExt cx="7315200" cy="4114800"/>
          </a:xfrm>
        </p:grpSpPr>
        <p:sp>
          <p:nvSpPr>
            <p:cNvPr id="7" name="Oval 6"/>
            <p:cNvSpPr/>
            <p:nvPr/>
          </p:nvSpPr>
          <p:spPr>
            <a:xfrm>
              <a:off x="17526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526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004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95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052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670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95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8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24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10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57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2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956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352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7338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14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47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752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057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57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198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8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9436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629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48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3340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24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93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8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93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8674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5438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9248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0772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153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543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086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0866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543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477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324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770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162800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9436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876800" y="4114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3340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486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4864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1336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133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971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5814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526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8194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2766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4384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886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0480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495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95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0386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150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7150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532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162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34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162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4008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8580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198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467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6294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077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077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6200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148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648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419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57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4038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8768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0292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181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334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3434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9530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3716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79248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315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6962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8382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8305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815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8305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7772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219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2296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12192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600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752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44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86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410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21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144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267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12954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1143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219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143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3962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204" name="Oval 203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94956" y="3657600"/>
            <a:ext cx="386644" cy="381000"/>
            <a:chOff x="4794956" y="3657600"/>
            <a:chExt cx="386644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Oval 221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90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Formal notion of </a:t>
            </a:r>
            <a:r>
              <a:rPr lang="en-US" sz="3600" b="1" dirty="0">
                <a:solidFill>
                  <a:srgbClr val="C00000"/>
                </a:solidFill>
              </a:rPr>
              <a:t>locality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𝑩𝒂𝒍𝒍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|  </m:t>
                    </m:r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&lt;</m:t>
                    </m:r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191000" y="3124200"/>
            <a:ext cx="1676400" cy="1371600"/>
            <a:chOff x="4191000" y="3124200"/>
            <a:chExt cx="1676400" cy="1371600"/>
          </a:xfrm>
        </p:grpSpPr>
        <p:cxnSp>
          <p:nvCxnSpPr>
            <p:cNvPr id="189" name="Straight Arrow Connector 188"/>
            <p:cNvCxnSpPr>
              <a:stCxn id="170" idx="7"/>
              <a:endCxn id="56" idx="3"/>
            </p:cNvCxnSpPr>
            <p:nvPr/>
          </p:nvCxnSpPr>
          <p:spPr>
            <a:xfrm flipV="1">
              <a:off x="5018041" y="3189241"/>
              <a:ext cx="479518" cy="479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7"/>
              <a:endCxn id="79" idx="2"/>
            </p:cNvCxnSpPr>
            <p:nvPr/>
          </p:nvCxnSpPr>
          <p:spPr>
            <a:xfrm flipV="1">
              <a:off x="5018041" y="3543300"/>
              <a:ext cx="468359" cy="125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0" idx="6"/>
              <a:endCxn id="58" idx="2"/>
            </p:cNvCxnSpPr>
            <p:nvPr/>
          </p:nvCxnSpPr>
          <p:spPr>
            <a:xfrm>
              <a:off x="5029200" y="3695700"/>
              <a:ext cx="838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70" idx="5"/>
              <a:endCxn id="51" idx="1"/>
            </p:cNvCxnSpPr>
            <p:nvPr/>
          </p:nvCxnSpPr>
          <p:spPr>
            <a:xfrm>
              <a:off x="5018041" y="3722641"/>
              <a:ext cx="327118" cy="1747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70" idx="4"/>
              <a:endCxn id="76" idx="0"/>
            </p:cNvCxnSpPr>
            <p:nvPr/>
          </p:nvCxnSpPr>
          <p:spPr>
            <a:xfrm flipH="1">
              <a:off x="4914900" y="3733800"/>
              <a:ext cx="762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0" idx="4"/>
            </p:cNvCxnSpPr>
            <p:nvPr/>
          </p:nvCxnSpPr>
          <p:spPr>
            <a:xfrm>
              <a:off x="4991100" y="3733800"/>
              <a:ext cx="381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70" idx="0"/>
              <a:endCxn id="46" idx="3"/>
            </p:cNvCxnSpPr>
            <p:nvPr/>
          </p:nvCxnSpPr>
          <p:spPr>
            <a:xfrm flipV="1">
              <a:off x="4991100" y="3265441"/>
              <a:ext cx="201659" cy="39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0" idx="0"/>
              <a:endCxn id="26" idx="4"/>
            </p:cNvCxnSpPr>
            <p:nvPr/>
          </p:nvCxnSpPr>
          <p:spPr>
            <a:xfrm flipH="1" flipV="1">
              <a:off x="4914900" y="3124200"/>
              <a:ext cx="762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70" idx="1"/>
              <a:endCxn id="50" idx="5"/>
            </p:cNvCxnSpPr>
            <p:nvPr/>
          </p:nvCxnSpPr>
          <p:spPr>
            <a:xfrm flipH="1" flipV="1">
              <a:off x="4713241" y="3341641"/>
              <a:ext cx="250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70" idx="1"/>
              <a:endCxn id="182" idx="5"/>
            </p:cNvCxnSpPr>
            <p:nvPr/>
          </p:nvCxnSpPr>
          <p:spPr>
            <a:xfrm flipH="1" flipV="1">
              <a:off x="4332241" y="3341641"/>
              <a:ext cx="631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70" idx="1"/>
              <a:endCxn id="152" idx="5"/>
            </p:cNvCxnSpPr>
            <p:nvPr/>
          </p:nvCxnSpPr>
          <p:spPr>
            <a:xfrm flipH="1" flipV="1">
              <a:off x="4484641" y="3646441"/>
              <a:ext cx="479518" cy="2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0" idx="2"/>
              <a:endCxn id="150" idx="6"/>
            </p:cNvCxnSpPr>
            <p:nvPr/>
          </p:nvCxnSpPr>
          <p:spPr>
            <a:xfrm flipH="1">
              <a:off x="4191000" y="3695700"/>
              <a:ext cx="7620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70" idx="3"/>
              <a:endCxn id="153" idx="7"/>
            </p:cNvCxnSpPr>
            <p:nvPr/>
          </p:nvCxnSpPr>
          <p:spPr>
            <a:xfrm flipH="1">
              <a:off x="4637041" y="3722641"/>
              <a:ext cx="3271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70" idx="4"/>
              <a:endCxn id="149" idx="7"/>
            </p:cNvCxnSpPr>
            <p:nvPr/>
          </p:nvCxnSpPr>
          <p:spPr>
            <a:xfrm flipH="1">
              <a:off x="4637041" y="3733800"/>
              <a:ext cx="354059" cy="620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3" name="Rectangle 4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Rectangle 403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Rectangle 4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6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2" grpId="0" animBg="1"/>
      <p:bldP spid="403" grpId="0"/>
      <p:bldP spid="4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itle 119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Reporting </a:t>
                </a:r>
                <a:r>
                  <a:rPr lang="en-US" sz="3600" b="1" dirty="0"/>
                  <a:t>distance from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600" b="1" dirty="0"/>
                  <a:t> </a:t>
                </a:r>
              </a:p>
            </p:txBody>
          </p:sp>
        </mc:Choice>
        <mc:Fallback xmlns="">
          <p:sp>
            <p:nvSpPr>
              <p:cNvPr id="120" name="Title 11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2743200" y="274320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7432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170" idx="1"/>
            <a:endCxn id="16" idx="7"/>
          </p:cNvCxnSpPr>
          <p:nvPr/>
        </p:nvCxnSpPr>
        <p:spPr>
          <a:xfrm flipH="1" flipV="1">
            <a:off x="2960641" y="2754359"/>
            <a:ext cx="2003518" cy="914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394" idx="2"/>
            <a:endCxn id="16" idx="7"/>
          </p:cNvCxnSpPr>
          <p:nvPr/>
        </p:nvCxnSpPr>
        <p:spPr>
          <a:xfrm flipH="1" flipV="1">
            <a:off x="2960641" y="2754359"/>
            <a:ext cx="3059159" cy="76989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Rectangle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/>
              <p:cNvSpPr/>
              <p:nvPr/>
            </p:nvSpPr>
            <p:spPr>
              <a:xfrm>
                <a:off x="5339576" y="312420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576" y="3124200"/>
                <a:ext cx="3754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/>
          <p:cNvCxnSpPr/>
          <p:nvPr/>
        </p:nvCxnSpPr>
        <p:spPr>
          <a:xfrm flipV="1">
            <a:off x="5018041" y="3189241"/>
            <a:ext cx="479518" cy="479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304800" y="1524000"/>
                <a:ext cx="22718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2271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6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Down Ribbon 29"/>
              <p:cNvSpPr/>
              <p:nvPr/>
            </p:nvSpPr>
            <p:spPr>
              <a:xfrm>
                <a:off x="4876800" y="1371600"/>
                <a:ext cx="42672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Report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Down Ribbon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371600"/>
                <a:ext cx="42672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3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77" grpId="0"/>
      <p:bldP spid="206" grpId="0"/>
      <p:bldP spid="206" grpId="1"/>
      <p:bldP spid="20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Callout 1 23"/>
          <p:cNvSpPr/>
          <p:nvPr/>
        </p:nvSpPr>
        <p:spPr>
          <a:xfrm>
            <a:off x="4648200" y="1536285"/>
            <a:ext cx="2705100" cy="444915"/>
          </a:xfrm>
          <a:prstGeom prst="borderCallout1">
            <a:avLst>
              <a:gd name="adj1" fmla="val 102478"/>
              <a:gd name="adj2" fmla="val 50448"/>
              <a:gd name="adj3" fmla="val 364724"/>
              <a:gd name="adj4" fmla="val -165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What is the </a:t>
            </a:r>
            <a:r>
              <a:rPr lang="en-US" sz="3600" b="1" dirty="0" smtClean="0">
                <a:solidFill>
                  <a:srgbClr val="C00000"/>
                </a:solidFill>
              </a:rPr>
              <a:t>stretch</a:t>
            </a:r>
            <a:r>
              <a:rPr lang="en-US" sz="3600" b="1" dirty="0" smtClean="0"/>
              <a:t> 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2743200" y="274320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7432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170" idx="1"/>
            <a:endCxn id="16" idx="7"/>
          </p:cNvCxnSpPr>
          <p:nvPr/>
        </p:nvCxnSpPr>
        <p:spPr>
          <a:xfrm flipH="1" flipV="1">
            <a:off x="2960641" y="2754359"/>
            <a:ext cx="2003518" cy="914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394" idx="2"/>
            <a:endCxn id="16" idx="7"/>
          </p:cNvCxnSpPr>
          <p:nvPr/>
        </p:nvCxnSpPr>
        <p:spPr>
          <a:xfrm flipH="1" flipV="1">
            <a:off x="2960641" y="2754359"/>
            <a:ext cx="3059159" cy="76989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4800" y="1524000"/>
                <a:ext cx="22718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227184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6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24400" y="1600200"/>
                <a:ext cx="248343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≤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600200"/>
                <a:ext cx="248343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7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754472" y="1600200"/>
                <a:ext cx="242329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r>
                      <a:rPr lang="en-US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 smtClean="0"/>
                  <a:t>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72" y="1600200"/>
                <a:ext cx="242329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35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itle 119"/>
              <p:cNvSpPr txBox="1">
                <a:spLocks/>
              </p:cNvSpPr>
              <p:nvPr/>
            </p:nvSpPr>
            <p:spPr bwMode="auto">
              <a:xfrm>
                <a:off x="4794956" y="263912"/>
                <a:ext cx="3815644" cy="1143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l"/>
                <a:r>
                  <a:rPr lang="en-US" sz="36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600" b="1" dirty="0" smtClean="0">
                    <a:solidFill>
                      <a:srgbClr val="C00000"/>
                    </a:solidFill>
                  </a:rPr>
                  <a:t>tretch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≤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3600" b="1" dirty="0" smtClean="0"/>
                  <a:t>   </a:t>
                </a:r>
                <a:endParaRPr lang="en-US" sz="3600" dirty="0"/>
              </a:p>
            </p:txBody>
          </p:sp>
        </mc:Choice>
        <mc:Fallback xmlns="">
          <p:sp>
            <p:nvSpPr>
              <p:cNvPr id="189" name="Titl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4956" y="263912"/>
                <a:ext cx="3815644" cy="1143000"/>
              </a:xfrm>
              <a:prstGeom prst="rect">
                <a:avLst/>
              </a:prstGeom>
              <a:blipFill rotWithShape="1">
                <a:blip r:embed="rId9"/>
                <a:stretch>
                  <a:fillRect l="-495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7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0" grpId="0"/>
      <p:bldP spid="35" grpId="0" animBg="1"/>
      <p:bldP spid="164" grpId="0" animBg="1"/>
      <p:bldP spid="1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3</a:t>
            </a:r>
            <a:r>
              <a:rPr lang="en-US" sz="3600" b="1" dirty="0" smtClean="0"/>
              <a:t>-</a:t>
            </a:r>
            <a:r>
              <a:rPr lang="en-US" sz="3600" b="1" dirty="0" smtClean="0">
                <a:solidFill>
                  <a:srgbClr val="7030A0"/>
                </a:solidFill>
              </a:rPr>
              <a:t>approximate distance oracle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Preprocessing-algorithm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{     Compute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u="sng" dirty="0" smtClean="0"/>
                  <a:t>suitably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 store distance to all vertices;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</a:t>
                </a:r>
                <a:r>
                  <a:rPr lang="en-US" sz="18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𝑩𝒂𝒍𝒍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Build a </a:t>
                </a:r>
                <a:r>
                  <a:rPr lang="en-US" sz="1800" b="1" dirty="0" smtClean="0"/>
                  <a:t>hash table </a:t>
                </a:r>
                <a:r>
                  <a:rPr lang="en-US" sz="1800" dirty="0" smtClean="0"/>
                  <a:t>storing distances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𝑩𝒂𝒍𝒍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}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Query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𝑩𝒂𝒍𝒍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else                            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),</m:t>
                        </m:r>
                        <m:r>
                          <a:rPr lang="en-US" sz="2000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943600" y="2209800"/>
            <a:ext cx="2667000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Global distance info.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5943600" y="2639568"/>
            <a:ext cx="2667000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Local distance info.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4876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5257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3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The real challenge left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How to compute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small.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𝑩𝒂𝒍𝒍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small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Fact1</a:t>
                </a:r>
                <a:r>
                  <a:rPr lang="en-US" sz="2000" dirty="0" smtClean="0"/>
                  <a:t>: It is </a:t>
                </a:r>
                <a:r>
                  <a:rPr lang="en-US" sz="2000" u="sng" dirty="0" smtClean="0"/>
                  <a:t>difficult</a:t>
                </a:r>
                <a:r>
                  <a:rPr lang="en-US" sz="2000" dirty="0" smtClean="0"/>
                  <a:t>, if not impossible, to compute such a set </a:t>
                </a:r>
                <a:r>
                  <a:rPr lang="en-US" sz="2000" b="1" dirty="0" smtClean="0"/>
                  <a:t>deterministically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Fact2</a:t>
                </a:r>
                <a:r>
                  <a:rPr lang="en-US" sz="2000" dirty="0" smtClean="0"/>
                  <a:t>: The structure of graph (the edges and weights) can be arbitrary and more complex than planar road/air </a:t>
                </a:r>
                <a:r>
                  <a:rPr lang="en-US" sz="2000" dirty="0" smtClean="0"/>
                  <a:t>network</a:t>
                </a:r>
                <a:r>
                  <a:rPr lang="en-US" sz="2000" dirty="0" smtClean="0"/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2743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0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 real challenge left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191000" y="3124200"/>
            <a:ext cx="1676400" cy="1371600"/>
            <a:chOff x="4191000" y="3124200"/>
            <a:chExt cx="1676400" cy="1371600"/>
          </a:xfrm>
        </p:grpSpPr>
        <p:cxnSp>
          <p:nvCxnSpPr>
            <p:cNvPr id="189" name="Straight Arrow Connector 188"/>
            <p:cNvCxnSpPr>
              <a:stCxn id="170" idx="7"/>
              <a:endCxn id="56" idx="3"/>
            </p:cNvCxnSpPr>
            <p:nvPr/>
          </p:nvCxnSpPr>
          <p:spPr>
            <a:xfrm flipV="1">
              <a:off x="5018041" y="3189241"/>
              <a:ext cx="479518" cy="479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7"/>
              <a:endCxn id="79" idx="2"/>
            </p:cNvCxnSpPr>
            <p:nvPr/>
          </p:nvCxnSpPr>
          <p:spPr>
            <a:xfrm flipV="1">
              <a:off x="5018041" y="3543300"/>
              <a:ext cx="468359" cy="125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0" idx="6"/>
              <a:endCxn id="58" idx="2"/>
            </p:cNvCxnSpPr>
            <p:nvPr/>
          </p:nvCxnSpPr>
          <p:spPr>
            <a:xfrm>
              <a:off x="5029200" y="3695700"/>
              <a:ext cx="838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70" idx="5"/>
              <a:endCxn id="51" idx="1"/>
            </p:cNvCxnSpPr>
            <p:nvPr/>
          </p:nvCxnSpPr>
          <p:spPr>
            <a:xfrm>
              <a:off x="5018041" y="3722641"/>
              <a:ext cx="327118" cy="1747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70" idx="4"/>
              <a:endCxn id="76" idx="0"/>
            </p:cNvCxnSpPr>
            <p:nvPr/>
          </p:nvCxnSpPr>
          <p:spPr>
            <a:xfrm flipH="1">
              <a:off x="4914900" y="3733800"/>
              <a:ext cx="762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0" idx="4"/>
            </p:cNvCxnSpPr>
            <p:nvPr/>
          </p:nvCxnSpPr>
          <p:spPr>
            <a:xfrm>
              <a:off x="4991100" y="3733800"/>
              <a:ext cx="381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70" idx="0"/>
              <a:endCxn id="46" idx="3"/>
            </p:cNvCxnSpPr>
            <p:nvPr/>
          </p:nvCxnSpPr>
          <p:spPr>
            <a:xfrm flipV="1">
              <a:off x="4991100" y="3265441"/>
              <a:ext cx="201659" cy="39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0" idx="0"/>
              <a:endCxn id="26" idx="4"/>
            </p:cNvCxnSpPr>
            <p:nvPr/>
          </p:nvCxnSpPr>
          <p:spPr>
            <a:xfrm flipH="1" flipV="1">
              <a:off x="4914900" y="3124200"/>
              <a:ext cx="762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70" idx="1"/>
              <a:endCxn id="50" idx="5"/>
            </p:cNvCxnSpPr>
            <p:nvPr/>
          </p:nvCxnSpPr>
          <p:spPr>
            <a:xfrm flipH="1" flipV="1">
              <a:off x="4713241" y="3341641"/>
              <a:ext cx="250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70" idx="1"/>
              <a:endCxn id="182" idx="5"/>
            </p:cNvCxnSpPr>
            <p:nvPr/>
          </p:nvCxnSpPr>
          <p:spPr>
            <a:xfrm flipH="1" flipV="1">
              <a:off x="4332241" y="3341641"/>
              <a:ext cx="631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70" idx="1"/>
              <a:endCxn id="152" idx="5"/>
            </p:cNvCxnSpPr>
            <p:nvPr/>
          </p:nvCxnSpPr>
          <p:spPr>
            <a:xfrm flipH="1" flipV="1">
              <a:off x="4484641" y="3646441"/>
              <a:ext cx="479518" cy="2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0" idx="2"/>
              <a:endCxn id="150" idx="6"/>
            </p:cNvCxnSpPr>
            <p:nvPr/>
          </p:nvCxnSpPr>
          <p:spPr>
            <a:xfrm flipH="1">
              <a:off x="4191000" y="3695700"/>
              <a:ext cx="7620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70" idx="3"/>
              <a:endCxn id="153" idx="7"/>
            </p:cNvCxnSpPr>
            <p:nvPr/>
          </p:nvCxnSpPr>
          <p:spPr>
            <a:xfrm flipH="1">
              <a:off x="4637041" y="3722641"/>
              <a:ext cx="3271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70" idx="4"/>
              <a:endCxn id="149" idx="7"/>
            </p:cNvCxnSpPr>
            <p:nvPr/>
          </p:nvCxnSpPr>
          <p:spPr>
            <a:xfrm flipH="1">
              <a:off x="4637041" y="3733800"/>
              <a:ext cx="354059" cy="620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3" name="Rectangle 4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Rectangle 403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Rectangle 4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5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Conquering the challenge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be a fraction to be fixed later on.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Computing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∅;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Add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independently with probability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Expected size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𝒏𝒑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:  random variable for |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𝑩𝒂𝒍𝒍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Expected size</a:t>
                </a:r>
                <a:r>
                  <a:rPr lang="en-US" sz="3600" b="1" dirty="0" smtClean="0"/>
                  <a:t>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𝑩𝒂𝒍𝒍</m:t>
                    </m:r>
                    <m:r>
                      <a:rPr lang="en-US" sz="3200" b="1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𝒖</m:t>
                    </m:r>
                    <m:r>
                      <a:rPr lang="en-US" sz="3200" b="1" i="1" smtClean="0"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latin typeface="Cambria Math"/>
                      </a:rPr>
                      <m:t>𝑽</m:t>
                    </m:r>
                    <m:r>
                      <a:rPr lang="en-US" sz="3200" b="1" i="1" smtClean="0"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latin typeface="Cambria Math"/>
                      </a:rPr>
                      <m:t>𝑳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8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is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present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in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𝑩𝒂𝒍𝒍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𝑳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otherwise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≤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𝐄</m:t>
                    </m:r>
                    <m:r>
                      <a:rPr lang="en-US" sz="1800" b="1" i="0" smtClean="0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latin typeface="Cambria Math"/>
                      </a:rPr>
                      <m:t>]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1800" b="1" i="0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b="1" i="0" smtClean="0">
                            <a:latin typeface="Cambria Math"/>
                          </a:rPr>
                          <m:t>𝐏</m:t>
                        </m:r>
                        <m:r>
                          <a:rPr lang="en-US" sz="1800" b="1" i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2800" dirty="0" smtClean="0"/>
                  <a:t> </a:t>
                </a:r>
                <a:endParaRPr lang="en-US" sz="6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is</m:t>
                        </m:r>
                        <m:r>
                          <a:rPr lang="en-US" sz="1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present</m:t>
                        </m:r>
                        <m:r>
                          <a:rPr lang="en-US" sz="1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in</m:t>
                        </m:r>
                        <m:r>
                          <a:rPr lang="en-US" sz="1800">
                            <a:latin typeface="Cambria Math"/>
                          </a:rPr>
                          <m:t>  </m:t>
                        </m:r>
                        <m:r>
                          <a:rPr lang="en-US" sz="1800" b="1" i="1">
                            <a:latin typeface="Cambria Math"/>
                          </a:rPr>
                          <m:t>𝑩𝒂𝒍𝒍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r>
                          <a:rPr lang="en-US" sz="1800" b="1" i="1">
                            <a:latin typeface="Cambria Math"/>
                          </a:rPr>
                          <m:t>𝑳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1800" dirty="0" smtClean="0"/>
                  <a:t>    =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3"/>
                <a:stretch>
                  <a:fillRect l="-593" t="-635" b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7644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9600" y="1981200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812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ight Arrow 33"/>
              <p:cNvSpPr/>
              <p:nvPr/>
            </p:nvSpPr>
            <p:spPr>
              <a:xfrm>
                <a:off x="685800" y="2286000"/>
                <a:ext cx="3733800" cy="4846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Increasing order of distance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ight Arrow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286000"/>
                <a:ext cx="3733800" cy="484632"/>
              </a:xfrm>
              <a:prstGeom prst="rightArrow">
                <a:avLst/>
              </a:prstGeom>
              <a:blipFill rotWithShape="1"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914400" y="1905000"/>
            <a:ext cx="7766613" cy="445532"/>
            <a:chOff x="914400" y="1905000"/>
            <a:chExt cx="7766613" cy="445532"/>
          </a:xfrm>
        </p:grpSpPr>
        <p:grpSp>
          <p:nvGrpSpPr>
            <p:cNvPr id="44" name="Group 43"/>
            <p:cNvGrpSpPr/>
            <p:nvPr/>
          </p:nvGrpSpPr>
          <p:grpSpPr>
            <a:xfrm>
              <a:off x="1066800" y="1905000"/>
              <a:ext cx="7162800" cy="76200"/>
              <a:chOff x="1066800" y="1905000"/>
              <a:chExt cx="7162800" cy="762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066800" y="1905000"/>
                <a:ext cx="3124200" cy="76200"/>
                <a:chOff x="1143000" y="2362200"/>
                <a:chExt cx="3124200" cy="7620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143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4478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752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0574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362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667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9718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276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35814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886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191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495800" y="1905000"/>
                <a:ext cx="3124200" cy="76200"/>
                <a:chOff x="1143000" y="2362200"/>
                <a:chExt cx="3124200" cy="76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143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4478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752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574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362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667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9718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276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5814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886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191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7848600" y="1905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153400" y="1905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914400" y="1981200"/>
                  <a:ext cx="7766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                 …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                                     …            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1981200"/>
                  <a:ext cx="77666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3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4495800" y="1866900"/>
            <a:ext cx="2857501" cy="114300"/>
            <a:chOff x="4457699" y="2362200"/>
            <a:chExt cx="2857501" cy="114300"/>
          </a:xfrm>
        </p:grpSpPr>
        <p:sp>
          <p:nvSpPr>
            <p:cNvPr id="36" name="Oval 35"/>
            <p:cNvSpPr/>
            <p:nvPr/>
          </p:nvSpPr>
          <p:spPr>
            <a:xfrm>
              <a:off x="4457699" y="23622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286499" y="23622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200899" y="23622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Brace 39"/>
          <p:cNvSpPr/>
          <p:nvPr/>
        </p:nvSpPr>
        <p:spPr>
          <a:xfrm rot="5400000" flipH="1">
            <a:off x="2438400" y="-152400"/>
            <a:ext cx="228600" cy="3733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438402" y="3657600"/>
            <a:ext cx="6553198" cy="1523999"/>
            <a:chOff x="2438402" y="3657600"/>
            <a:chExt cx="6553198" cy="1523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Line Callout 1 40"/>
                <p:cNvSpPr/>
                <p:nvPr/>
              </p:nvSpPr>
              <p:spPr>
                <a:xfrm>
                  <a:off x="5791200" y="3657600"/>
                  <a:ext cx="3200400" cy="612648"/>
                </a:xfrm>
                <a:prstGeom prst="borderCallout1">
                  <a:avLst>
                    <a:gd name="adj1" fmla="val 49693"/>
                    <a:gd name="adj2" fmla="val -841"/>
                    <a:gd name="adj3" fmla="val 225351"/>
                    <a:gd name="adj4" fmla="val -6028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None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is present in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𝑳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Line Callout 1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657600"/>
                  <a:ext cx="3200400" cy="612648"/>
                </a:xfrm>
                <a:prstGeom prst="borderCallout1">
                  <a:avLst>
                    <a:gd name="adj1" fmla="val 49693"/>
                    <a:gd name="adj2" fmla="val -841"/>
                    <a:gd name="adj3" fmla="val 225351"/>
                    <a:gd name="adj4" fmla="val -60284"/>
                  </a:avLst>
                </a:prstGeom>
                <a:blipFill rotWithShape="1">
                  <a:blip r:embed="rId7"/>
                  <a:stretch>
                    <a:fillRect r="-27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eft Brace 41"/>
            <p:cNvSpPr/>
            <p:nvPr/>
          </p:nvSpPr>
          <p:spPr>
            <a:xfrm rot="16200000" flipH="1">
              <a:off x="3810000" y="3657600"/>
              <a:ext cx="152401" cy="2895598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0" y="1295400"/>
                <a:ext cx="1510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95400"/>
                <a:ext cx="15103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48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17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34" grpId="0" animBg="1"/>
      <p:bldP spid="40" grpId="0" animBg="1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Expected space </a:t>
            </a:r>
            <a:r>
              <a:rPr lang="en-US" sz="3200" b="1" dirty="0" smtClean="0"/>
              <a:t>of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002060"/>
                </a:solidFill>
              </a:rPr>
              <a:t>3-approximate distance oracle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7030A0"/>
                    </a:solidFill>
                  </a:rPr>
                  <a:t>Space</a:t>
                </a:r>
                <a:r>
                  <a:rPr lang="en-US" sz="2400" dirty="0" smtClean="0"/>
                  <a:t> for </a:t>
                </a:r>
                <a:r>
                  <a:rPr lang="en-US" sz="2400" b="1" dirty="0" smtClean="0"/>
                  <a:t>Global distance </a:t>
                </a:r>
                <a:r>
                  <a:rPr lang="en-US" sz="2400" dirty="0" smtClean="0"/>
                  <a:t>information: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    </a:t>
                </a:r>
                <a:r>
                  <a:rPr lang="en-US" sz="2000" b="1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|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 smtClean="0">
                            <a:latin typeface="Cambria Math"/>
                          </a:rPr>
                          <m:t>|</m:t>
                        </m:r>
                      </m:e>
                    </m:d>
                  </m:oMath>
                </a14:m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7030A0"/>
                    </a:solidFill>
                  </a:rPr>
                  <a:t>Space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for </a:t>
                </a:r>
                <a:r>
                  <a:rPr lang="en-US" sz="2400" b="1" dirty="0" smtClean="0"/>
                  <a:t>Local </a:t>
                </a:r>
                <a:r>
                  <a:rPr lang="en-US" sz="2400" b="1" dirty="0"/>
                  <a:t>distance </a:t>
                </a:r>
                <a:r>
                  <a:rPr lang="en-US" sz="2400" dirty="0"/>
                  <a:t>information</a:t>
                </a:r>
                <a:r>
                  <a:rPr lang="en-US" sz="2400" dirty="0" smtClean="0"/>
                  <a:t>: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=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𝑽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\</m:t>
                            </m:r>
                            <m:r>
                              <a:rPr lang="en-US" sz="18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</m:d>
                        <m:f>
                          <m:f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  =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To </a:t>
                </a:r>
                <a:r>
                  <a:rPr lang="en-US" sz="2000" b="1" dirty="0" smtClean="0"/>
                  <a:t>minimize</a:t>
                </a:r>
                <a:r>
                  <a:rPr lang="en-US" sz="2000" dirty="0" smtClean="0"/>
                  <a:t> the total space: (Balance the two terms)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√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Expected space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11" t="-970" b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648200" y="3810000"/>
                <a:ext cx="4343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Each vertex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keeps a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Ball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810000"/>
                <a:ext cx="4343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22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Approximate Distance oracles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An undirected weighted graph can be processed to build a data structure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of expected size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that can report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-approximate distance between any pair of vertices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Homework:</a:t>
                </a:r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Convert to a Las Vegas algorithm.</a:t>
                </a:r>
              </a:p>
              <a:p>
                <a:r>
                  <a:rPr lang="en-US" sz="2000" dirty="0" smtClean="0"/>
                  <a:t>Show that expected preprocessing time is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057400"/>
            <a:ext cx="7772400" cy="136207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-approximate distance oracle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Meant for only those (hopefully nonzero no. of) students whose aim is more than just a good grade in this course.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3</a:t>
            </a:r>
            <a:r>
              <a:rPr lang="en-US" sz="3600" b="1" dirty="0" smtClean="0"/>
              <a:t>-approximate </a:t>
            </a:r>
            <a:r>
              <a:rPr lang="en-US" sz="3600" b="1" dirty="0"/>
              <a:t>distance oracle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5345668"/>
            <a:ext cx="7162800" cy="76200"/>
            <a:chOff x="1066800" y="1905000"/>
            <a:chExt cx="71628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1905000"/>
              <a:ext cx="3124200" cy="76200"/>
              <a:chOff x="1143000" y="2362200"/>
              <a:chExt cx="31242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5800" y="1905000"/>
              <a:ext cx="3124200" cy="76200"/>
              <a:chOff x="1143000" y="2362200"/>
              <a:chExt cx="3124200" cy="76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1524000" y="3593068"/>
            <a:ext cx="7149208" cy="369332"/>
            <a:chOff x="1524000" y="3593068"/>
            <a:chExt cx="7149208" cy="369332"/>
          </a:xfrm>
        </p:grpSpPr>
        <p:sp>
          <p:nvSpPr>
            <p:cNvPr id="35" name="Oval 34"/>
            <p:cNvSpPr/>
            <p:nvPr/>
          </p:nvSpPr>
          <p:spPr>
            <a:xfrm>
              <a:off x="1524000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764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908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958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3052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2864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124699" y="37338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305800" y="35930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800" y="3593068"/>
                  <a:ext cx="36740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Up Arrow 4"/>
          <p:cNvSpPr/>
          <p:nvPr/>
        </p:nvSpPr>
        <p:spPr>
          <a:xfrm>
            <a:off x="3810000" y="4419600"/>
            <a:ext cx="1447800" cy="7620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5</a:t>
            </a:r>
            <a:r>
              <a:rPr lang="en-US" sz="3600" b="1" dirty="0" smtClean="0"/>
              <a:t>-approximate </a:t>
            </a:r>
            <a:r>
              <a:rPr lang="en-US" sz="3600" b="1" dirty="0"/>
              <a:t>distance oracle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5345668"/>
            <a:ext cx="7162800" cy="76200"/>
            <a:chOff x="1066800" y="1905000"/>
            <a:chExt cx="71628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1905000"/>
              <a:ext cx="3124200" cy="76200"/>
              <a:chOff x="1143000" y="2362200"/>
              <a:chExt cx="31242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5800" y="1905000"/>
              <a:ext cx="3124200" cy="76200"/>
              <a:chOff x="1143000" y="2362200"/>
              <a:chExt cx="3124200" cy="76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524000" y="3593068"/>
            <a:ext cx="7259751" cy="369332"/>
            <a:chOff x="1524000" y="3593068"/>
            <a:chExt cx="7259751" cy="369332"/>
          </a:xfrm>
        </p:grpSpPr>
        <p:grpSp>
          <p:nvGrpSpPr>
            <p:cNvPr id="46" name="Group 45"/>
            <p:cNvGrpSpPr/>
            <p:nvPr/>
          </p:nvGrpSpPr>
          <p:grpSpPr>
            <a:xfrm>
              <a:off x="1524000" y="3593068"/>
              <a:ext cx="7259751" cy="369332"/>
              <a:chOff x="1524000" y="3593068"/>
              <a:chExt cx="7259751" cy="36933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524000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764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3908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2958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3052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2864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124699" y="37338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8305800" y="359306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5800" y="3593068"/>
                    <a:ext cx="477951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Oval 41"/>
            <p:cNvSpPr/>
            <p:nvPr/>
          </p:nvSpPr>
          <p:spPr>
            <a:xfrm>
              <a:off x="20192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9336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8480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800600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7530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705600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581899" y="37338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62200" y="2286000"/>
            <a:ext cx="6477000" cy="369332"/>
            <a:chOff x="2362200" y="2286000"/>
            <a:chExt cx="6477000" cy="369332"/>
          </a:xfrm>
        </p:grpSpPr>
        <p:grpSp>
          <p:nvGrpSpPr>
            <p:cNvPr id="7" name="Group 6"/>
            <p:cNvGrpSpPr/>
            <p:nvPr/>
          </p:nvGrpSpPr>
          <p:grpSpPr>
            <a:xfrm>
              <a:off x="2362200" y="2514600"/>
              <a:ext cx="4343400" cy="114300"/>
              <a:chOff x="2362200" y="2514600"/>
              <a:chExt cx="4343400" cy="1143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362200" y="25146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143499" y="25146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771899" y="25146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591299" y="25146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8361249" y="22860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249" y="2286000"/>
                  <a:ext cx="47795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Up Arrow 57"/>
          <p:cNvSpPr/>
          <p:nvPr/>
        </p:nvSpPr>
        <p:spPr>
          <a:xfrm>
            <a:off x="3810000" y="2819400"/>
            <a:ext cx="1447800" cy="7620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val 226"/>
          <p:cNvSpPr/>
          <p:nvPr/>
        </p:nvSpPr>
        <p:spPr>
          <a:xfrm>
            <a:off x="6019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79248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7543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76962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8077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71628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57150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51816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0292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5814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1336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4478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4478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6670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657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4958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5</a:t>
            </a:r>
            <a:r>
              <a:rPr lang="en-US" sz="3600" b="1" dirty="0" smtClean="0"/>
              <a:t>-approximate distance oracle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191000" y="3124200"/>
            <a:ext cx="1676400" cy="1371600"/>
            <a:chOff x="4191000" y="3124200"/>
            <a:chExt cx="1676400" cy="1371600"/>
          </a:xfrm>
        </p:grpSpPr>
        <p:cxnSp>
          <p:nvCxnSpPr>
            <p:cNvPr id="189" name="Straight Arrow Connector 188"/>
            <p:cNvCxnSpPr>
              <a:stCxn id="170" idx="7"/>
              <a:endCxn id="56" idx="3"/>
            </p:cNvCxnSpPr>
            <p:nvPr/>
          </p:nvCxnSpPr>
          <p:spPr>
            <a:xfrm flipV="1">
              <a:off x="5018041" y="3189241"/>
              <a:ext cx="479518" cy="479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7"/>
              <a:endCxn id="79" idx="2"/>
            </p:cNvCxnSpPr>
            <p:nvPr/>
          </p:nvCxnSpPr>
          <p:spPr>
            <a:xfrm flipV="1">
              <a:off x="5018041" y="3543300"/>
              <a:ext cx="468359" cy="125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0" idx="6"/>
              <a:endCxn id="58" idx="2"/>
            </p:cNvCxnSpPr>
            <p:nvPr/>
          </p:nvCxnSpPr>
          <p:spPr>
            <a:xfrm>
              <a:off x="5029200" y="3695700"/>
              <a:ext cx="838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70" idx="5"/>
              <a:endCxn id="51" idx="1"/>
            </p:cNvCxnSpPr>
            <p:nvPr/>
          </p:nvCxnSpPr>
          <p:spPr>
            <a:xfrm>
              <a:off x="5018041" y="3722641"/>
              <a:ext cx="327118" cy="1747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70" idx="4"/>
              <a:endCxn id="76" idx="0"/>
            </p:cNvCxnSpPr>
            <p:nvPr/>
          </p:nvCxnSpPr>
          <p:spPr>
            <a:xfrm flipH="1">
              <a:off x="4914900" y="3733800"/>
              <a:ext cx="762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0" idx="4"/>
            </p:cNvCxnSpPr>
            <p:nvPr/>
          </p:nvCxnSpPr>
          <p:spPr>
            <a:xfrm>
              <a:off x="4991100" y="3733800"/>
              <a:ext cx="381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70" idx="0"/>
              <a:endCxn id="46" idx="3"/>
            </p:cNvCxnSpPr>
            <p:nvPr/>
          </p:nvCxnSpPr>
          <p:spPr>
            <a:xfrm flipV="1">
              <a:off x="4991100" y="3265441"/>
              <a:ext cx="201659" cy="39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0" idx="0"/>
              <a:endCxn id="26" idx="4"/>
            </p:cNvCxnSpPr>
            <p:nvPr/>
          </p:nvCxnSpPr>
          <p:spPr>
            <a:xfrm flipH="1" flipV="1">
              <a:off x="4914900" y="3124200"/>
              <a:ext cx="762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70" idx="1"/>
              <a:endCxn id="50" idx="5"/>
            </p:cNvCxnSpPr>
            <p:nvPr/>
          </p:nvCxnSpPr>
          <p:spPr>
            <a:xfrm flipH="1" flipV="1">
              <a:off x="4713241" y="3341641"/>
              <a:ext cx="250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70" idx="1"/>
              <a:endCxn id="182" idx="5"/>
            </p:cNvCxnSpPr>
            <p:nvPr/>
          </p:nvCxnSpPr>
          <p:spPr>
            <a:xfrm flipH="1" flipV="1">
              <a:off x="4332241" y="3341641"/>
              <a:ext cx="631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70" idx="1"/>
              <a:endCxn id="152" idx="5"/>
            </p:cNvCxnSpPr>
            <p:nvPr/>
          </p:nvCxnSpPr>
          <p:spPr>
            <a:xfrm flipH="1" flipV="1">
              <a:off x="4484641" y="3646441"/>
              <a:ext cx="479518" cy="2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0" idx="2"/>
              <a:endCxn id="150" idx="6"/>
            </p:cNvCxnSpPr>
            <p:nvPr/>
          </p:nvCxnSpPr>
          <p:spPr>
            <a:xfrm flipH="1">
              <a:off x="4191000" y="3695700"/>
              <a:ext cx="7620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70" idx="3"/>
              <a:endCxn id="153" idx="7"/>
            </p:cNvCxnSpPr>
            <p:nvPr/>
          </p:nvCxnSpPr>
          <p:spPr>
            <a:xfrm flipH="1">
              <a:off x="4637041" y="3722641"/>
              <a:ext cx="3271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70" idx="4"/>
              <a:endCxn id="149" idx="7"/>
            </p:cNvCxnSpPr>
            <p:nvPr/>
          </p:nvCxnSpPr>
          <p:spPr>
            <a:xfrm flipH="1">
              <a:off x="4637041" y="3733800"/>
              <a:ext cx="354059" cy="620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1371600" y="1905000"/>
            <a:ext cx="6819900" cy="4000500"/>
            <a:chOff x="1371600" y="1905000"/>
            <a:chExt cx="6819900" cy="4000500"/>
          </a:xfrm>
        </p:grpSpPr>
        <p:sp>
          <p:nvSpPr>
            <p:cNvPr id="383" name="Oval 382"/>
            <p:cNvSpPr/>
            <p:nvPr/>
          </p:nvSpPr>
          <p:spPr>
            <a:xfrm>
              <a:off x="4495800" y="19050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/>
              <p:cNvSpPr/>
              <p:nvPr/>
            </p:nvSpPr>
            <p:spPr>
              <a:xfrm>
                <a:off x="5943600" y="3505200"/>
                <a:ext cx="819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3" name="Rectangle 4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8193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7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Rectangle 403"/>
              <p:cNvSpPr/>
              <p:nvPr/>
            </p:nvSpPr>
            <p:spPr>
              <a:xfrm>
                <a:off x="4191000" y="4583668"/>
                <a:ext cx="16208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Rectangle 4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6208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71600" y="1828800"/>
            <a:ext cx="6858000" cy="4114800"/>
            <a:chOff x="1371600" y="1828800"/>
            <a:chExt cx="6858000" cy="4114800"/>
          </a:xfrm>
        </p:grpSpPr>
        <p:sp>
          <p:nvSpPr>
            <p:cNvPr id="177" name="Oval 176"/>
            <p:cNvSpPr/>
            <p:nvPr/>
          </p:nvSpPr>
          <p:spPr>
            <a:xfrm>
              <a:off x="3505200" y="57531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1371600" y="27813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457700" y="18288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7886700" y="22479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8039100" y="52578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Oval 206"/>
          <p:cNvSpPr/>
          <p:nvPr/>
        </p:nvSpPr>
        <p:spPr>
          <a:xfrm>
            <a:off x="3238499" y="1962150"/>
            <a:ext cx="3524491" cy="3448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3717061" y="2993161"/>
            <a:ext cx="2319478" cy="1940789"/>
            <a:chOff x="3717061" y="2993161"/>
            <a:chExt cx="2319478" cy="1940789"/>
          </a:xfrm>
        </p:grpSpPr>
        <p:cxnSp>
          <p:nvCxnSpPr>
            <p:cNvPr id="116" name="Straight Arrow Connector 115"/>
            <p:cNvCxnSpPr>
              <a:stCxn id="170" idx="7"/>
              <a:endCxn id="394" idx="3"/>
            </p:cNvCxnSpPr>
            <p:nvPr/>
          </p:nvCxnSpPr>
          <p:spPr>
            <a:xfrm flipV="1">
              <a:off x="5018041" y="3564661"/>
              <a:ext cx="1018498" cy="1040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stCxn id="170" idx="2"/>
              <a:endCxn id="385" idx="5"/>
            </p:cNvCxnSpPr>
            <p:nvPr/>
          </p:nvCxnSpPr>
          <p:spPr>
            <a:xfrm flipH="1" flipV="1">
              <a:off x="3717061" y="2993161"/>
              <a:ext cx="1235939" cy="7025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402" idx="0"/>
              <a:endCxn id="391" idx="6"/>
            </p:cNvCxnSpPr>
            <p:nvPr/>
          </p:nvCxnSpPr>
          <p:spPr>
            <a:xfrm flipH="1">
              <a:off x="3810000" y="3669268"/>
              <a:ext cx="1178278" cy="95988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402" idx="0"/>
            </p:cNvCxnSpPr>
            <p:nvPr/>
          </p:nvCxnSpPr>
          <p:spPr>
            <a:xfrm>
              <a:off x="4988278" y="3669268"/>
              <a:ext cx="269522" cy="126468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/>
              <p:cNvSpPr/>
              <p:nvPr/>
            </p:nvSpPr>
            <p:spPr>
              <a:xfrm>
                <a:off x="4267200" y="5421868"/>
                <a:ext cx="1712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421868"/>
                <a:ext cx="171219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2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/>
              <p:cNvSpPr/>
              <p:nvPr/>
            </p:nvSpPr>
            <p:spPr>
              <a:xfrm>
                <a:off x="4572000" y="1688068"/>
                <a:ext cx="819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Rectangle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88068"/>
                <a:ext cx="81939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7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925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03" grpId="0"/>
      <p:bldP spid="404" grpId="0"/>
      <p:bldP spid="207" grpId="0" animBg="1"/>
      <p:bldP spid="211" grpId="0"/>
      <p:bldP spid="2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2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Min-cut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Min-Cut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undirected </a:t>
                </a:r>
                <a:r>
                  <a:rPr lang="en-US" sz="2000" dirty="0" smtClean="0"/>
                  <a:t>connected graph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 (cut):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  <m:r>
                      <a:rPr lang="en-US" sz="2000" b="1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whose removal disconnects the graph.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 (min-cut): </a:t>
                </a:r>
                <a:r>
                  <a:rPr lang="en-US" sz="2000" dirty="0" smtClean="0"/>
                  <a:t>A cut of smallest size.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Design algorithm to compute min-cut of a given graph.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447800" y="3200400"/>
            <a:ext cx="5638800" cy="1447800"/>
            <a:chOff x="1447800" y="3200400"/>
            <a:chExt cx="5638800" cy="1447800"/>
          </a:xfrm>
        </p:grpSpPr>
        <p:sp>
          <p:nvSpPr>
            <p:cNvPr id="7" name="Oval 6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stCxn id="12" idx="7"/>
              <a:endCxn id="7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6"/>
              <a:endCxn id="8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5"/>
              <a:endCxn id="9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5"/>
              <a:endCxn id="10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0"/>
              <a:endCxn id="8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2"/>
              <a:endCxn id="7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5"/>
              <a:endCxn id="12" idx="7"/>
            </p:cNvCxnSpPr>
            <p:nvPr/>
          </p:nvCxnSpPr>
          <p:spPr>
            <a:xfrm flipH="1">
              <a:off x="1512841" y="3494041"/>
              <a:ext cx="2590800" cy="403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3"/>
              <a:endCxn id="9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4"/>
              <a:endCxn id="9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7"/>
              <a:endCxn id="10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1" idx="6"/>
              <a:endCxn id="16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4" idx="1"/>
              <a:endCxn id="15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1" idx="5"/>
              <a:endCxn id="14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6" idx="3"/>
              <a:endCxn id="15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1" idx="5"/>
              <a:endCxn id="15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6" idx="3"/>
              <a:endCxn id="14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1" idx="3"/>
              <a:endCxn id="8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4" idx="0"/>
              <a:endCxn id="10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1981200" y="30480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133600" y="3048000"/>
            <a:ext cx="160020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00600" y="30480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09799" y="2285999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08920" y="1524000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6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Deterministic Algorithms: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>
                            <a:latin typeface="Cambria Math"/>
                          </a:rPr>
                          <m:t>𝐩𝐨𝐥𝐲𝐥𝐨𝐠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time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- Designed in 1997,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- Quite complex to analyze and implement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Randomized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Algorithms: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𝐩𝐨𝐥𝐲𝐥𝐨𝐠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time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Monte Carlo </a:t>
                </a:r>
                <a:r>
                  <a:rPr lang="en-US" sz="2000" dirty="0" smtClean="0"/>
                  <a:t>[1993]</a:t>
                </a:r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𝐩𝐨𝐥𝐲𝐥𝐨𝐠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time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Monte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Carlo  </a:t>
                </a:r>
                <a:r>
                  <a:rPr lang="en-US" sz="2000" dirty="0" smtClean="0"/>
                  <a:t>[1996]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- Both are much simpler and easier to implement.</a:t>
                </a: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741" t="-597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8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some basic facts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Min-Cut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7273"/>
                <a:ext cx="8229600" cy="481732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many cuts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 smtClean="0"/>
                  <a:t>: what is relation between </a:t>
                </a:r>
                <a:r>
                  <a:rPr lang="en-US" sz="2000" b="1" dirty="0" smtClean="0"/>
                  <a:t>degree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and </a:t>
                </a:r>
                <a:r>
                  <a:rPr lang="en-US" sz="2000" b="1" dirty="0" smtClean="0"/>
                  <a:t>size</a:t>
                </a:r>
                <a:r>
                  <a:rPr lang="en-US" sz="2000" dirty="0" smtClean="0"/>
                  <a:t> of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/>
                  <a:t> degree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If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what can be minimum value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𝒏𝒌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7273"/>
                <a:ext cx="8229600" cy="4817327"/>
              </a:xfrm>
              <a:blipFill rotWithShape="1">
                <a:blip r:embed="rId2"/>
                <a:stretch>
                  <a:fillRect l="-741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47800" y="1828800"/>
            <a:ext cx="5638800" cy="1447800"/>
            <a:chOff x="1447800" y="3200400"/>
            <a:chExt cx="5638800" cy="1447800"/>
          </a:xfrm>
        </p:grpSpPr>
        <p:sp>
          <p:nvSpPr>
            <p:cNvPr id="6" name="Oval 5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1" idx="7"/>
              <a:endCxn id="6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6"/>
              <a:endCxn id="7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5"/>
              <a:endCxn id="8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9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7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2"/>
              <a:endCxn id="6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3"/>
              <a:endCxn id="8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4"/>
              <a:endCxn id="8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7"/>
              <a:endCxn id="9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14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1"/>
              <a:endCxn id="13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5"/>
              <a:endCxn id="12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4" idx="3"/>
              <a:endCxn id="13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5"/>
              <a:endCxn id="13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4" idx="3"/>
              <a:endCxn id="12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3"/>
              <a:endCxn id="7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" idx="0"/>
              <a:endCxn id="9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05000" y="1524000"/>
            <a:ext cx="2819400" cy="2057400"/>
            <a:chOff x="1981200" y="3048000"/>
            <a:chExt cx="2819400" cy="20574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981200" y="3048000"/>
              <a:ext cx="0" cy="19812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133600" y="3048000"/>
              <a:ext cx="1600200" cy="19812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00600" y="3048000"/>
              <a:ext cx="0" cy="20574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62400" y="53340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299720" y="4583151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All-Pairs Shortest Paths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Notations and Terminologies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on</a:t>
                </a:r>
              </a:p>
              <a:p>
                <a:pPr lvl="1"/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latin typeface="Cambria Math"/>
                      </a:rPr>
                      <m:t>=|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vertices </a:t>
                </a:r>
              </a:p>
              <a:p>
                <a:pPr lvl="1"/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>
                        <a:latin typeface="Cambria Math"/>
                      </a:rPr>
                      <m:t>=|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edges </a:t>
                </a:r>
              </a:p>
              <a:p>
                <a:pPr lvl="1"/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u="sng" dirty="0" smtClean="0"/>
                  <a:t>path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: 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=)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u="sng" dirty="0" smtClean="0"/>
                  <a:t>Length</a:t>
                </a:r>
                <a:r>
                  <a:rPr lang="en-US" sz="2000" dirty="0" smtClean="0"/>
                  <a:t> of a path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  :   sum of the weights on the edges of path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u="sng" dirty="0" smtClean="0"/>
                  <a:t>Shortest path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:  the path of smallest length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u="sng" dirty="0" smtClean="0"/>
                  <a:t>Distance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:           the length of the shortest path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Distance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85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67000" y="3810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4191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4572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4953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5638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 smtClean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447800" y="1828800"/>
            <a:ext cx="5638800" cy="1447800"/>
            <a:chOff x="1447800" y="1828800"/>
            <a:chExt cx="5638800" cy="14478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828800"/>
              <a:ext cx="5638800" cy="1447800"/>
              <a:chOff x="1447800" y="3200400"/>
              <a:chExt cx="5638800" cy="1447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438400" y="3200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86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62200" y="4572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038600" y="4343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864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     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3886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86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10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010400" y="33528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3" idx="7"/>
                <a:endCxn id="8" idx="3"/>
              </p:cNvCxnSpPr>
              <p:nvPr/>
            </p:nvCxnSpPr>
            <p:spPr>
              <a:xfrm flipV="1">
                <a:off x="1512841" y="3265441"/>
                <a:ext cx="9367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9" idx="3"/>
              </p:cNvCxnSpPr>
              <p:nvPr/>
            </p:nvCxnSpPr>
            <p:spPr>
              <a:xfrm>
                <a:off x="2514600" y="3238500"/>
                <a:ext cx="15351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3" idx="5"/>
                <a:endCxn id="10" idx="1"/>
              </p:cNvCxnSpPr>
              <p:nvPr/>
            </p:nvCxnSpPr>
            <p:spPr>
              <a:xfrm>
                <a:off x="1512841" y="3951241"/>
                <a:ext cx="8605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0" idx="5"/>
                <a:endCxn id="11" idx="2"/>
              </p:cNvCxnSpPr>
              <p:nvPr/>
            </p:nvCxnSpPr>
            <p:spPr>
              <a:xfrm flipV="1">
                <a:off x="2427241" y="4381500"/>
                <a:ext cx="16113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0"/>
                <a:endCxn id="9" idx="5"/>
              </p:cNvCxnSpPr>
              <p:nvPr/>
            </p:nvCxnSpPr>
            <p:spPr>
              <a:xfrm flipV="1">
                <a:off x="4076700" y="3494041"/>
                <a:ext cx="26941" cy="84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2400300" y="3494041"/>
                <a:ext cx="1649459" cy="1077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2400300" y="3276600"/>
                <a:ext cx="76200" cy="1295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7"/>
                <a:endCxn id="11" idx="1"/>
              </p:cNvCxnSpPr>
              <p:nvPr/>
            </p:nvCxnSpPr>
            <p:spPr>
              <a:xfrm>
                <a:off x="1512841" y="3897359"/>
                <a:ext cx="2536918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2" idx="6"/>
                <a:endCxn id="16" idx="3"/>
              </p:cNvCxnSpPr>
              <p:nvPr/>
            </p:nvCxnSpPr>
            <p:spPr>
              <a:xfrm flipV="1">
                <a:off x="5562600" y="3417841"/>
                <a:ext cx="1458959" cy="49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4" idx="1"/>
                <a:endCxn id="15" idx="0"/>
              </p:cNvCxnSpPr>
              <p:nvPr/>
            </p:nvCxnSpPr>
            <p:spPr>
              <a:xfrm flipV="1">
                <a:off x="5497559" y="4419600"/>
                <a:ext cx="1550941" cy="11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2" idx="5"/>
                <a:endCxn id="14" idx="0"/>
              </p:cNvCxnSpPr>
              <p:nvPr/>
            </p:nvCxnSpPr>
            <p:spPr>
              <a:xfrm flipH="1">
                <a:off x="5524500" y="3494041"/>
                <a:ext cx="26941" cy="925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6" idx="3"/>
                <a:endCxn id="15" idx="0"/>
              </p:cNvCxnSpPr>
              <p:nvPr/>
            </p:nvCxnSpPr>
            <p:spPr>
              <a:xfrm>
                <a:off x="7021559" y="3417841"/>
                <a:ext cx="26941" cy="10017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2" idx="5"/>
                <a:endCxn id="15" idx="1"/>
              </p:cNvCxnSpPr>
              <p:nvPr/>
            </p:nvCxnSpPr>
            <p:spPr>
              <a:xfrm>
                <a:off x="5551441" y="3494041"/>
                <a:ext cx="1470118" cy="936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6" idx="3"/>
                <a:endCxn id="14" idx="7"/>
              </p:cNvCxnSpPr>
              <p:nvPr/>
            </p:nvCxnSpPr>
            <p:spPr>
              <a:xfrm flipH="1">
                <a:off x="5551441" y="3417841"/>
                <a:ext cx="1470118" cy="1012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2" idx="3"/>
                <a:endCxn id="9" idx="5"/>
              </p:cNvCxnSpPr>
              <p:nvPr/>
            </p:nvCxnSpPr>
            <p:spPr>
              <a:xfrm flipH="1">
                <a:off x="4103641" y="3494041"/>
                <a:ext cx="13939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4" idx="0"/>
                <a:endCxn id="11" idx="6"/>
              </p:cNvCxnSpPr>
              <p:nvPr/>
            </p:nvCxnSpPr>
            <p:spPr>
              <a:xfrm flipH="1" flipV="1">
                <a:off x="4114800" y="4381500"/>
                <a:ext cx="1409700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 flipH="1" flipV="1">
              <a:off x="2514600" y="18669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143000" y="1447800"/>
            <a:ext cx="6189924" cy="2209800"/>
            <a:chOff x="1143000" y="14478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84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𝒙𝒚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125276" y="3962400"/>
            <a:ext cx="6189924" cy="2209800"/>
            <a:chOff x="1125276" y="39624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1447800" y="4267200"/>
              <a:ext cx="5638800" cy="1475743"/>
              <a:chOff x="1447800" y="4267200"/>
              <a:chExt cx="5638800" cy="147574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4267200"/>
                <a:ext cx="5638800" cy="1447800"/>
                <a:chOff x="1447800" y="3200400"/>
                <a:chExt cx="5638800" cy="14478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43840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62200" y="4572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3860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486400" y="3429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            </a:t>
                  </a:r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447800" y="3886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5486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010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01040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>
                  <a:stCxn id="41" idx="7"/>
                  <a:endCxn id="36" idx="3"/>
                </p:cNvCxnSpPr>
                <p:nvPr/>
              </p:nvCxnSpPr>
              <p:spPr>
                <a:xfrm flipV="1">
                  <a:off x="1512841" y="3265441"/>
                  <a:ext cx="9367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41" idx="5"/>
                  <a:endCxn id="38" idx="1"/>
                </p:cNvCxnSpPr>
                <p:nvPr/>
              </p:nvCxnSpPr>
              <p:spPr>
                <a:xfrm>
                  <a:off x="1512841" y="3951241"/>
                  <a:ext cx="8605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38" idx="5"/>
                  <a:endCxn id="39" idx="2"/>
                </p:cNvCxnSpPr>
                <p:nvPr/>
              </p:nvCxnSpPr>
              <p:spPr>
                <a:xfrm flipV="1">
                  <a:off x="2427241" y="4000500"/>
                  <a:ext cx="1611359" cy="6365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39" idx="2"/>
                  <a:endCxn id="36" idx="6"/>
                </p:cNvCxnSpPr>
                <p:nvPr/>
              </p:nvCxnSpPr>
              <p:spPr>
                <a:xfrm flipH="1" flipV="1">
                  <a:off x="2514600" y="3238500"/>
                  <a:ext cx="1524000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6" idx="4"/>
                  <a:endCxn id="38" idx="0"/>
                </p:cNvCxnSpPr>
                <p:nvPr/>
              </p:nvCxnSpPr>
              <p:spPr>
                <a:xfrm flipH="1">
                  <a:off x="2400300" y="3276600"/>
                  <a:ext cx="76200" cy="1295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41" idx="7"/>
                  <a:endCxn id="39" idx="1"/>
                </p:cNvCxnSpPr>
                <p:nvPr/>
              </p:nvCxnSpPr>
              <p:spPr>
                <a:xfrm>
                  <a:off x="1512841" y="3897359"/>
                  <a:ext cx="2536918" cy="76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40" idx="6"/>
                  <a:endCxn id="44" idx="3"/>
                </p:cNvCxnSpPr>
                <p:nvPr/>
              </p:nvCxnSpPr>
              <p:spPr>
                <a:xfrm flipV="1">
                  <a:off x="5562600" y="3417841"/>
                  <a:ext cx="1458959" cy="492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2" idx="1"/>
                  <a:endCxn id="43" idx="0"/>
                </p:cNvCxnSpPr>
                <p:nvPr/>
              </p:nvCxnSpPr>
              <p:spPr>
                <a:xfrm flipV="1">
                  <a:off x="5497559" y="4419600"/>
                  <a:ext cx="1550941" cy="111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5"/>
                  <a:endCxn id="42" idx="0"/>
                </p:cNvCxnSpPr>
                <p:nvPr/>
              </p:nvCxnSpPr>
              <p:spPr>
                <a:xfrm flipH="1">
                  <a:off x="5524500" y="3494041"/>
                  <a:ext cx="26941" cy="925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44" idx="3"/>
                  <a:endCxn id="43" idx="0"/>
                </p:cNvCxnSpPr>
                <p:nvPr/>
              </p:nvCxnSpPr>
              <p:spPr>
                <a:xfrm>
                  <a:off x="7021559" y="3417841"/>
                  <a:ext cx="26941" cy="1001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40" idx="5"/>
                  <a:endCxn id="43" idx="1"/>
                </p:cNvCxnSpPr>
                <p:nvPr/>
              </p:nvCxnSpPr>
              <p:spPr>
                <a:xfrm>
                  <a:off x="5551441" y="3494041"/>
                  <a:ext cx="1470118" cy="936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4" idx="3"/>
                  <a:endCxn id="42" idx="7"/>
                </p:cNvCxnSpPr>
                <p:nvPr/>
              </p:nvCxnSpPr>
              <p:spPr>
                <a:xfrm flipH="1">
                  <a:off x="5551441" y="3417841"/>
                  <a:ext cx="1470118" cy="1012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40" idx="3"/>
                  <a:endCxn id="39" idx="7"/>
                </p:cNvCxnSpPr>
                <p:nvPr/>
              </p:nvCxnSpPr>
              <p:spPr>
                <a:xfrm flipH="1">
                  <a:off x="4103641" y="3494041"/>
                  <a:ext cx="1393918" cy="4795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42" idx="0"/>
                  <a:endCxn id="39" idx="6"/>
                </p:cNvCxnSpPr>
                <p:nvPr/>
              </p:nvCxnSpPr>
              <p:spPr>
                <a:xfrm flipH="1" flipV="1">
                  <a:off x="4114800" y="4000500"/>
                  <a:ext cx="1409700" cy="419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Freeform 84"/>
              <p:cNvSpPr/>
              <p:nvPr/>
            </p:nvSpPr>
            <p:spPr>
              <a:xfrm>
                <a:off x="2419815" y="5096106"/>
                <a:ext cx="1650380" cy="64683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6883"/>
                  <a:gd name="connsiteX1" fmla="*/ 557561 w 1650380"/>
                  <a:gd name="connsiteY1" fmla="*/ 702527 h 706883"/>
                  <a:gd name="connsiteX2" fmla="*/ 1248937 w 1650380"/>
                  <a:gd name="connsiteY2" fmla="*/ 446049 h 706883"/>
                  <a:gd name="connsiteX3" fmla="*/ 1650380 w 1650380"/>
                  <a:gd name="connsiteY3" fmla="*/ 0 h 706883"/>
                  <a:gd name="connsiteX0" fmla="*/ 0 w 1650380"/>
                  <a:gd name="connsiteY0" fmla="*/ 591015 h 646837"/>
                  <a:gd name="connsiteX1" fmla="*/ 557561 w 1650380"/>
                  <a:gd name="connsiteY1" fmla="*/ 635620 h 646837"/>
                  <a:gd name="connsiteX2" fmla="*/ 1248937 w 1650380"/>
                  <a:gd name="connsiteY2" fmla="*/ 446049 h 646837"/>
                  <a:gd name="connsiteX3" fmla="*/ 1650380 w 1650380"/>
                  <a:gd name="connsiteY3" fmla="*/ 0 h 64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0380" h="646837">
                    <a:moveTo>
                      <a:pt x="0" y="591015"/>
                    </a:moveTo>
                    <a:cubicBezTo>
                      <a:pt x="180278" y="644912"/>
                      <a:pt x="349405" y="659781"/>
                      <a:pt x="557561" y="635620"/>
                    </a:cubicBezTo>
                    <a:cubicBezTo>
                      <a:pt x="765717" y="611459"/>
                      <a:pt x="1066801" y="551986"/>
                      <a:pt x="1248937" y="446049"/>
                    </a:cubicBezTo>
                    <a:cubicBezTo>
                      <a:pt x="1431073" y="340112"/>
                      <a:pt x="1507273" y="248114"/>
                      <a:pt x="1650380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971213">
                <a:off x="2509142" y="4307839"/>
                <a:ext cx="1735728" cy="52131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5113"/>
                  <a:gd name="connsiteX1" fmla="*/ 557561 w 1650380"/>
                  <a:gd name="connsiteY1" fmla="*/ 702527 h 705113"/>
                  <a:gd name="connsiteX2" fmla="*/ 978350 w 1650380"/>
                  <a:gd name="connsiteY2" fmla="*/ 485987 h 705113"/>
                  <a:gd name="connsiteX3" fmla="*/ 1650380 w 1650380"/>
                  <a:gd name="connsiteY3" fmla="*/ 0 h 705113"/>
                  <a:gd name="connsiteX0" fmla="*/ 0 w 1650380"/>
                  <a:gd name="connsiteY0" fmla="*/ 591015 h 606087"/>
                  <a:gd name="connsiteX1" fmla="*/ 466050 w 1650380"/>
                  <a:gd name="connsiteY1" fmla="*/ 520774 h 606087"/>
                  <a:gd name="connsiteX2" fmla="*/ 978350 w 1650380"/>
                  <a:gd name="connsiteY2" fmla="*/ 485987 h 606087"/>
                  <a:gd name="connsiteX3" fmla="*/ 1650380 w 1650380"/>
                  <a:gd name="connsiteY3" fmla="*/ 0 h 606087"/>
                  <a:gd name="connsiteX0" fmla="*/ 0 w 1735728"/>
                  <a:gd name="connsiteY0" fmla="*/ 266590 h 549930"/>
                  <a:gd name="connsiteX1" fmla="*/ 551398 w 1735728"/>
                  <a:gd name="connsiteY1" fmla="*/ 520774 h 549930"/>
                  <a:gd name="connsiteX2" fmla="*/ 1063698 w 1735728"/>
                  <a:gd name="connsiteY2" fmla="*/ 485987 h 549930"/>
                  <a:gd name="connsiteX3" fmla="*/ 1735728 w 1735728"/>
                  <a:gd name="connsiteY3" fmla="*/ 0 h 549930"/>
                  <a:gd name="connsiteX0" fmla="*/ 0 w 1735728"/>
                  <a:gd name="connsiteY0" fmla="*/ 266590 h 525494"/>
                  <a:gd name="connsiteX1" fmla="*/ 551398 w 1735728"/>
                  <a:gd name="connsiteY1" fmla="*/ 520774 h 525494"/>
                  <a:gd name="connsiteX2" fmla="*/ 1220867 w 1735728"/>
                  <a:gd name="connsiteY2" fmla="*/ 398645 h 525494"/>
                  <a:gd name="connsiteX3" fmla="*/ 1735728 w 1735728"/>
                  <a:gd name="connsiteY3" fmla="*/ 0 h 525494"/>
                  <a:gd name="connsiteX0" fmla="*/ 0 w 1735728"/>
                  <a:gd name="connsiteY0" fmla="*/ 266590 h 479443"/>
                  <a:gd name="connsiteX1" fmla="*/ 431558 w 1735728"/>
                  <a:gd name="connsiteY1" fmla="*/ 470276 h 479443"/>
                  <a:gd name="connsiteX2" fmla="*/ 1220867 w 1735728"/>
                  <a:gd name="connsiteY2" fmla="*/ 398645 h 479443"/>
                  <a:gd name="connsiteX3" fmla="*/ 1735728 w 1735728"/>
                  <a:gd name="connsiteY3" fmla="*/ 0 h 479443"/>
                  <a:gd name="connsiteX0" fmla="*/ 0 w 1735728"/>
                  <a:gd name="connsiteY0" fmla="*/ 266590 h 474043"/>
                  <a:gd name="connsiteX1" fmla="*/ 431558 w 1735728"/>
                  <a:gd name="connsiteY1" fmla="*/ 470276 h 474043"/>
                  <a:gd name="connsiteX2" fmla="*/ 1074027 w 1735728"/>
                  <a:gd name="connsiteY2" fmla="*/ 367900 h 474043"/>
                  <a:gd name="connsiteX3" fmla="*/ 1735728 w 1735728"/>
                  <a:gd name="connsiteY3" fmla="*/ 0 h 474043"/>
                  <a:gd name="connsiteX0" fmla="*/ 0 w 1735728"/>
                  <a:gd name="connsiteY0" fmla="*/ 266590 h 437145"/>
                  <a:gd name="connsiteX1" fmla="*/ 374054 w 1735728"/>
                  <a:gd name="connsiteY1" fmla="*/ 429442 h 437145"/>
                  <a:gd name="connsiteX2" fmla="*/ 1074027 w 1735728"/>
                  <a:gd name="connsiteY2" fmla="*/ 367900 h 437145"/>
                  <a:gd name="connsiteX3" fmla="*/ 1735728 w 1735728"/>
                  <a:gd name="connsiteY3" fmla="*/ 0 h 437145"/>
                  <a:gd name="connsiteX0" fmla="*/ 0 w 1735728"/>
                  <a:gd name="connsiteY0" fmla="*/ 266590 h 432853"/>
                  <a:gd name="connsiteX1" fmla="*/ 494558 w 1735728"/>
                  <a:gd name="connsiteY1" fmla="*/ 424187 h 432853"/>
                  <a:gd name="connsiteX2" fmla="*/ 1074027 w 1735728"/>
                  <a:gd name="connsiteY2" fmla="*/ 367900 h 432853"/>
                  <a:gd name="connsiteX3" fmla="*/ 1735728 w 1735728"/>
                  <a:gd name="connsiteY3" fmla="*/ 0 h 432853"/>
                  <a:gd name="connsiteX0" fmla="*/ 0 w 1735728"/>
                  <a:gd name="connsiteY0" fmla="*/ 266590 h 482911"/>
                  <a:gd name="connsiteX1" fmla="*/ 494558 w 1735728"/>
                  <a:gd name="connsiteY1" fmla="*/ 424187 h 482911"/>
                  <a:gd name="connsiteX2" fmla="*/ 997194 w 1735728"/>
                  <a:gd name="connsiteY2" fmla="*/ 451740 h 482911"/>
                  <a:gd name="connsiteX3" fmla="*/ 1735728 w 1735728"/>
                  <a:gd name="connsiteY3" fmla="*/ 0 h 482911"/>
                  <a:gd name="connsiteX0" fmla="*/ 0 w 1735728"/>
                  <a:gd name="connsiteY0" fmla="*/ 266590 h 515658"/>
                  <a:gd name="connsiteX1" fmla="*/ 475894 w 1735728"/>
                  <a:gd name="connsiteY1" fmla="*/ 493107 h 515658"/>
                  <a:gd name="connsiteX2" fmla="*/ 997194 w 1735728"/>
                  <a:gd name="connsiteY2" fmla="*/ 451740 h 515658"/>
                  <a:gd name="connsiteX3" fmla="*/ 1735728 w 1735728"/>
                  <a:gd name="connsiteY3" fmla="*/ 0 h 515658"/>
                  <a:gd name="connsiteX0" fmla="*/ 0 w 1735728"/>
                  <a:gd name="connsiteY0" fmla="*/ 266590 h 528603"/>
                  <a:gd name="connsiteX1" fmla="*/ 696486 w 1735728"/>
                  <a:gd name="connsiteY1" fmla="*/ 511351 h 528603"/>
                  <a:gd name="connsiteX2" fmla="*/ 997194 w 1735728"/>
                  <a:gd name="connsiteY2" fmla="*/ 451740 h 528603"/>
                  <a:gd name="connsiteX3" fmla="*/ 1735728 w 1735728"/>
                  <a:gd name="connsiteY3" fmla="*/ 0 h 528603"/>
                  <a:gd name="connsiteX0" fmla="*/ 0 w 1735728"/>
                  <a:gd name="connsiteY0" fmla="*/ 266590 h 543976"/>
                  <a:gd name="connsiteX1" fmla="*/ 696486 w 1735728"/>
                  <a:gd name="connsiteY1" fmla="*/ 511351 h 543976"/>
                  <a:gd name="connsiteX2" fmla="*/ 1007946 w 1735728"/>
                  <a:gd name="connsiteY2" fmla="*/ 485324 h 543976"/>
                  <a:gd name="connsiteX3" fmla="*/ 1735728 w 1735728"/>
                  <a:gd name="connsiteY3" fmla="*/ 0 h 543976"/>
                  <a:gd name="connsiteX0" fmla="*/ 0 w 1735728"/>
                  <a:gd name="connsiteY0" fmla="*/ 266590 h 535299"/>
                  <a:gd name="connsiteX1" fmla="*/ 696486 w 1735728"/>
                  <a:gd name="connsiteY1" fmla="*/ 511351 h 535299"/>
                  <a:gd name="connsiteX2" fmla="*/ 1007946 w 1735728"/>
                  <a:gd name="connsiteY2" fmla="*/ 485324 h 535299"/>
                  <a:gd name="connsiteX3" fmla="*/ 1735728 w 1735728"/>
                  <a:gd name="connsiteY3" fmla="*/ 0 h 535299"/>
                  <a:gd name="connsiteX0" fmla="*/ 0 w 1735728"/>
                  <a:gd name="connsiteY0" fmla="*/ 266590 h 521317"/>
                  <a:gd name="connsiteX1" fmla="*/ 696486 w 1735728"/>
                  <a:gd name="connsiteY1" fmla="*/ 511351 h 521317"/>
                  <a:gd name="connsiteX2" fmla="*/ 1007946 w 1735728"/>
                  <a:gd name="connsiteY2" fmla="*/ 485324 h 521317"/>
                  <a:gd name="connsiteX3" fmla="*/ 1735728 w 1735728"/>
                  <a:gd name="connsiteY3" fmla="*/ 0 h 521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728" h="521317">
                    <a:moveTo>
                      <a:pt x="0" y="266590"/>
                    </a:moveTo>
                    <a:cubicBezTo>
                      <a:pt x="180278" y="320487"/>
                      <a:pt x="499079" y="510230"/>
                      <a:pt x="696486" y="511351"/>
                    </a:cubicBezTo>
                    <a:cubicBezTo>
                      <a:pt x="893893" y="512472"/>
                      <a:pt x="774819" y="545301"/>
                      <a:pt x="1007946" y="485324"/>
                    </a:cubicBezTo>
                    <a:cubicBezTo>
                      <a:pt x="1241073" y="425347"/>
                      <a:pt x="1592621" y="248114"/>
                      <a:pt x="1735728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Freeform 88"/>
          <p:cNvSpPr/>
          <p:nvPr/>
        </p:nvSpPr>
        <p:spPr>
          <a:xfrm>
            <a:off x="3945948" y="4576022"/>
            <a:ext cx="351376" cy="475480"/>
          </a:xfrm>
          <a:custGeom>
            <a:avLst/>
            <a:gdLst>
              <a:gd name="connsiteX0" fmla="*/ 101945 w 351376"/>
              <a:gd name="connsiteY0" fmla="*/ 442027 h 475480"/>
              <a:gd name="connsiteX1" fmla="*/ 12735 w 351376"/>
              <a:gd name="connsiteY1" fmla="*/ 40583 h 475480"/>
              <a:gd name="connsiteX2" fmla="*/ 347272 w 351376"/>
              <a:gd name="connsiteY2" fmla="*/ 62885 h 475480"/>
              <a:gd name="connsiteX3" fmla="*/ 168852 w 351376"/>
              <a:gd name="connsiteY3" fmla="*/ 475480 h 47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76" h="475480">
                <a:moveTo>
                  <a:pt x="101945" y="442027"/>
                </a:moveTo>
                <a:cubicBezTo>
                  <a:pt x="36896" y="272900"/>
                  <a:pt x="-28153" y="103773"/>
                  <a:pt x="12735" y="40583"/>
                </a:cubicBezTo>
                <a:cubicBezTo>
                  <a:pt x="53623" y="-22607"/>
                  <a:pt x="321253" y="-9598"/>
                  <a:pt x="347272" y="62885"/>
                </a:cubicBezTo>
                <a:cubicBezTo>
                  <a:pt x="373291" y="135368"/>
                  <a:pt x="271071" y="305424"/>
                  <a:pt x="168852" y="47548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4087859" y="2133600"/>
            <a:ext cx="26941" cy="849359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261624" y="3581400"/>
            <a:ext cx="3129776" cy="489466"/>
            <a:chOff x="4261624" y="3581400"/>
            <a:chExt cx="3129776" cy="489466"/>
          </a:xfrm>
        </p:grpSpPr>
        <p:sp>
          <p:nvSpPr>
            <p:cNvPr id="92" name="Down Arrow 91"/>
            <p:cNvSpPr/>
            <p:nvPr/>
          </p:nvSpPr>
          <p:spPr>
            <a:xfrm>
              <a:off x="4261624" y="3581400"/>
              <a:ext cx="1055420" cy="48946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Contract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𝑮</m:t>
                      </m:r>
                      <m:r>
                        <a:rPr lang="en-US" b="1" i="1">
                          <a:latin typeface="Cambria Math"/>
                        </a:rPr>
                        <m:t>,(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))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703" t="-8197" r="-120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80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0" grpId="0"/>
      <p:bldP spid="89" grpId="0" animBg="1"/>
      <p:bldP spid="8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Merge the two vertices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into one vertex;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Preserve </a:t>
                </a:r>
                <a:r>
                  <a:rPr lang="en-US" sz="2000" dirty="0" smtClean="0"/>
                  <a:t>multi-edges;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Remove the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the modified graph;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 </a:t>
                </a:r>
                <a:r>
                  <a:rPr lang="en-US" sz="2000" dirty="0" smtClean="0"/>
                  <a:t>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):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91829" y="51816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 smtClean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5257800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447800" y="1828800"/>
            <a:ext cx="5638800" cy="1447800"/>
            <a:chOff x="1447800" y="1828800"/>
            <a:chExt cx="5638800" cy="14478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828800"/>
              <a:ext cx="5638800" cy="1447800"/>
              <a:chOff x="1447800" y="3200400"/>
              <a:chExt cx="5638800" cy="1447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438400" y="3200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86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62200" y="4572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038600" y="4343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864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     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3886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86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10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010400" y="33528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3" idx="7"/>
                <a:endCxn id="8" idx="3"/>
              </p:cNvCxnSpPr>
              <p:nvPr/>
            </p:nvCxnSpPr>
            <p:spPr>
              <a:xfrm flipV="1">
                <a:off x="1512841" y="3265441"/>
                <a:ext cx="9367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9" idx="3"/>
              </p:cNvCxnSpPr>
              <p:nvPr/>
            </p:nvCxnSpPr>
            <p:spPr>
              <a:xfrm>
                <a:off x="2514600" y="3238500"/>
                <a:ext cx="15351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3" idx="5"/>
                <a:endCxn id="10" idx="1"/>
              </p:cNvCxnSpPr>
              <p:nvPr/>
            </p:nvCxnSpPr>
            <p:spPr>
              <a:xfrm>
                <a:off x="1512841" y="3951241"/>
                <a:ext cx="8605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0" idx="5"/>
                <a:endCxn id="11" idx="2"/>
              </p:cNvCxnSpPr>
              <p:nvPr/>
            </p:nvCxnSpPr>
            <p:spPr>
              <a:xfrm flipV="1">
                <a:off x="2427241" y="4381500"/>
                <a:ext cx="16113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0"/>
                <a:endCxn id="9" idx="5"/>
              </p:cNvCxnSpPr>
              <p:nvPr/>
            </p:nvCxnSpPr>
            <p:spPr>
              <a:xfrm flipV="1">
                <a:off x="4076700" y="3494041"/>
                <a:ext cx="26941" cy="84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2400300" y="3494041"/>
                <a:ext cx="1649459" cy="1077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2400300" y="3276600"/>
                <a:ext cx="76200" cy="1295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7"/>
                <a:endCxn id="11" idx="1"/>
              </p:cNvCxnSpPr>
              <p:nvPr/>
            </p:nvCxnSpPr>
            <p:spPr>
              <a:xfrm>
                <a:off x="1512841" y="3897359"/>
                <a:ext cx="2536918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2" idx="6"/>
                <a:endCxn id="16" idx="3"/>
              </p:cNvCxnSpPr>
              <p:nvPr/>
            </p:nvCxnSpPr>
            <p:spPr>
              <a:xfrm flipV="1">
                <a:off x="5562600" y="3417841"/>
                <a:ext cx="1458959" cy="49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4" idx="1"/>
                <a:endCxn id="15" idx="0"/>
              </p:cNvCxnSpPr>
              <p:nvPr/>
            </p:nvCxnSpPr>
            <p:spPr>
              <a:xfrm flipV="1">
                <a:off x="5497559" y="4419600"/>
                <a:ext cx="1550941" cy="11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2" idx="5"/>
                <a:endCxn id="14" idx="0"/>
              </p:cNvCxnSpPr>
              <p:nvPr/>
            </p:nvCxnSpPr>
            <p:spPr>
              <a:xfrm flipH="1">
                <a:off x="5524500" y="3494041"/>
                <a:ext cx="26941" cy="925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6" idx="3"/>
                <a:endCxn id="15" idx="0"/>
              </p:cNvCxnSpPr>
              <p:nvPr/>
            </p:nvCxnSpPr>
            <p:spPr>
              <a:xfrm>
                <a:off x="7021559" y="3417841"/>
                <a:ext cx="26941" cy="10017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2" idx="5"/>
                <a:endCxn id="15" idx="1"/>
              </p:cNvCxnSpPr>
              <p:nvPr/>
            </p:nvCxnSpPr>
            <p:spPr>
              <a:xfrm>
                <a:off x="5551441" y="3494041"/>
                <a:ext cx="1470118" cy="936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6" idx="3"/>
                <a:endCxn id="14" idx="7"/>
              </p:cNvCxnSpPr>
              <p:nvPr/>
            </p:nvCxnSpPr>
            <p:spPr>
              <a:xfrm flipH="1">
                <a:off x="5551441" y="3417841"/>
                <a:ext cx="1470118" cy="1012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2" idx="3"/>
                <a:endCxn id="9" idx="5"/>
              </p:cNvCxnSpPr>
              <p:nvPr/>
            </p:nvCxnSpPr>
            <p:spPr>
              <a:xfrm flipH="1">
                <a:off x="4103641" y="3494041"/>
                <a:ext cx="13939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4" idx="0"/>
                <a:endCxn id="11" idx="6"/>
              </p:cNvCxnSpPr>
              <p:nvPr/>
            </p:nvCxnSpPr>
            <p:spPr>
              <a:xfrm flipH="1" flipV="1">
                <a:off x="4114800" y="4381500"/>
                <a:ext cx="1409700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 flipH="1" flipV="1">
              <a:off x="2514600" y="18669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143000" y="1447800"/>
            <a:ext cx="6189924" cy="2209800"/>
            <a:chOff x="1143000" y="14478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84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𝒙𝒚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125276" y="3962400"/>
            <a:ext cx="6189924" cy="2209800"/>
            <a:chOff x="1125276" y="39624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1447800" y="4267200"/>
              <a:ext cx="5638800" cy="1475743"/>
              <a:chOff x="1447800" y="4267200"/>
              <a:chExt cx="5638800" cy="147574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4267200"/>
                <a:ext cx="5638800" cy="1447800"/>
                <a:chOff x="1447800" y="3200400"/>
                <a:chExt cx="5638800" cy="14478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43840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62200" y="4572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3860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486400" y="3429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            </a:t>
                  </a:r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447800" y="3886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5486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010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01040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>
                  <a:stCxn id="41" idx="7"/>
                  <a:endCxn id="36" idx="3"/>
                </p:cNvCxnSpPr>
                <p:nvPr/>
              </p:nvCxnSpPr>
              <p:spPr>
                <a:xfrm flipV="1">
                  <a:off x="1512841" y="3265441"/>
                  <a:ext cx="9367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41" idx="5"/>
                  <a:endCxn id="38" idx="1"/>
                </p:cNvCxnSpPr>
                <p:nvPr/>
              </p:nvCxnSpPr>
              <p:spPr>
                <a:xfrm>
                  <a:off x="1512841" y="3951241"/>
                  <a:ext cx="8605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38" idx="5"/>
                  <a:endCxn id="39" idx="2"/>
                </p:cNvCxnSpPr>
                <p:nvPr/>
              </p:nvCxnSpPr>
              <p:spPr>
                <a:xfrm flipV="1">
                  <a:off x="2427241" y="4000500"/>
                  <a:ext cx="1611359" cy="6365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39" idx="2"/>
                  <a:endCxn id="36" idx="6"/>
                </p:cNvCxnSpPr>
                <p:nvPr/>
              </p:nvCxnSpPr>
              <p:spPr>
                <a:xfrm flipH="1" flipV="1">
                  <a:off x="2514600" y="3238500"/>
                  <a:ext cx="1524000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6" idx="4"/>
                  <a:endCxn id="38" idx="0"/>
                </p:cNvCxnSpPr>
                <p:nvPr/>
              </p:nvCxnSpPr>
              <p:spPr>
                <a:xfrm flipH="1">
                  <a:off x="2400300" y="3276600"/>
                  <a:ext cx="76200" cy="1295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41" idx="7"/>
                  <a:endCxn id="39" idx="1"/>
                </p:cNvCxnSpPr>
                <p:nvPr/>
              </p:nvCxnSpPr>
              <p:spPr>
                <a:xfrm>
                  <a:off x="1512841" y="3897359"/>
                  <a:ext cx="2536918" cy="76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40" idx="6"/>
                  <a:endCxn id="44" idx="3"/>
                </p:cNvCxnSpPr>
                <p:nvPr/>
              </p:nvCxnSpPr>
              <p:spPr>
                <a:xfrm flipV="1">
                  <a:off x="5562600" y="3417841"/>
                  <a:ext cx="1458959" cy="492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2" idx="1"/>
                  <a:endCxn id="43" idx="0"/>
                </p:cNvCxnSpPr>
                <p:nvPr/>
              </p:nvCxnSpPr>
              <p:spPr>
                <a:xfrm flipV="1">
                  <a:off x="5497559" y="4419600"/>
                  <a:ext cx="1550941" cy="111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5"/>
                  <a:endCxn id="42" idx="0"/>
                </p:cNvCxnSpPr>
                <p:nvPr/>
              </p:nvCxnSpPr>
              <p:spPr>
                <a:xfrm flipH="1">
                  <a:off x="5524500" y="3494041"/>
                  <a:ext cx="26941" cy="925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44" idx="3"/>
                  <a:endCxn id="43" idx="0"/>
                </p:cNvCxnSpPr>
                <p:nvPr/>
              </p:nvCxnSpPr>
              <p:spPr>
                <a:xfrm>
                  <a:off x="7021559" y="3417841"/>
                  <a:ext cx="26941" cy="1001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40" idx="5"/>
                  <a:endCxn id="43" idx="1"/>
                </p:cNvCxnSpPr>
                <p:nvPr/>
              </p:nvCxnSpPr>
              <p:spPr>
                <a:xfrm>
                  <a:off x="5551441" y="3494041"/>
                  <a:ext cx="1470118" cy="936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4" idx="3"/>
                  <a:endCxn id="42" idx="7"/>
                </p:cNvCxnSpPr>
                <p:nvPr/>
              </p:nvCxnSpPr>
              <p:spPr>
                <a:xfrm flipH="1">
                  <a:off x="5551441" y="3417841"/>
                  <a:ext cx="1470118" cy="1012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40" idx="3"/>
                  <a:endCxn id="39" idx="7"/>
                </p:cNvCxnSpPr>
                <p:nvPr/>
              </p:nvCxnSpPr>
              <p:spPr>
                <a:xfrm flipH="1">
                  <a:off x="4103641" y="3494041"/>
                  <a:ext cx="1393918" cy="4795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42" idx="0"/>
                  <a:endCxn id="39" idx="6"/>
                </p:cNvCxnSpPr>
                <p:nvPr/>
              </p:nvCxnSpPr>
              <p:spPr>
                <a:xfrm flipH="1" flipV="1">
                  <a:off x="4114800" y="4000500"/>
                  <a:ext cx="1409700" cy="419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Freeform 84"/>
              <p:cNvSpPr/>
              <p:nvPr/>
            </p:nvSpPr>
            <p:spPr>
              <a:xfrm>
                <a:off x="2419815" y="5096106"/>
                <a:ext cx="1650380" cy="64683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6883"/>
                  <a:gd name="connsiteX1" fmla="*/ 557561 w 1650380"/>
                  <a:gd name="connsiteY1" fmla="*/ 702527 h 706883"/>
                  <a:gd name="connsiteX2" fmla="*/ 1248937 w 1650380"/>
                  <a:gd name="connsiteY2" fmla="*/ 446049 h 706883"/>
                  <a:gd name="connsiteX3" fmla="*/ 1650380 w 1650380"/>
                  <a:gd name="connsiteY3" fmla="*/ 0 h 706883"/>
                  <a:gd name="connsiteX0" fmla="*/ 0 w 1650380"/>
                  <a:gd name="connsiteY0" fmla="*/ 591015 h 646837"/>
                  <a:gd name="connsiteX1" fmla="*/ 557561 w 1650380"/>
                  <a:gd name="connsiteY1" fmla="*/ 635620 h 646837"/>
                  <a:gd name="connsiteX2" fmla="*/ 1248937 w 1650380"/>
                  <a:gd name="connsiteY2" fmla="*/ 446049 h 646837"/>
                  <a:gd name="connsiteX3" fmla="*/ 1650380 w 1650380"/>
                  <a:gd name="connsiteY3" fmla="*/ 0 h 64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0380" h="646837">
                    <a:moveTo>
                      <a:pt x="0" y="591015"/>
                    </a:moveTo>
                    <a:cubicBezTo>
                      <a:pt x="180278" y="644912"/>
                      <a:pt x="349405" y="659781"/>
                      <a:pt x="557561" y="635620"/>
                    </a:cubicBezTo>
                    <a:cubicBezTo>
                      <a:pt x="765717" y="611459"/>
                      <a:pt x="1066801" y="551986"/>
                      <a:pt x="1248937" y="446049"/>
                    </a:cubicBezTo>
                    <a:cubicBezTo>
                      <a:pt x="1431073" y="340112"/>
                      <a:pt x="1507273" y="248114"/>
                      <a:pt x="1650380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971213">
                <a:off x="2509142" y="4307839"/>
                <a:ext cx="1735728" cy="52131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5113"/>
                  <a:gd name="connsiteX1" fmla="*/ 557561 w 1650380"/>
                  <a:gd name="connsiteY1" fmla="*/ 702527 h 705113"/>
                  <a:gd name="connsiteX2" fmla="*/ 978350 w 1650380"/>
                  <a:gd name="connsiteY2" fmla="*/ 485987 h 705113"/>
                  <a:gd name="connsiteX3" fmla="*/ 1650380 w 1650380"/>
                  <a:gd name="connsiteY3" fmla="*/ 0 h 705113"/>
                  <a:gd name="connsiteX0" fmla="*/ 0 w 1650380"/>
                  <a:gd name="connsiteY0" fmla="*/ 591015 h 606087"/>
                  <a:gd name="connsiteX1" fmla="*/ 466050 w 1650380"/>
                  <a:gd name="connsiteY1" fmla="*/ 520774 h 606087"/>
                  <a:gd name="connsiteX2" fmla="*/ 978350 w 1650380"/>
                  <a:gd name="connsiteY2" fmla="*/ 485987 h 606087"/>
                  <a:gd name="connsiteX3" fmla="*/ 1650380 w 1650380"/>
                  <a:gd name="connsiteY3" fmla="*/ 0 h 606087"/>
                  <a:gd name="connsiteX0" fmla="*/ 0 w 1735728"/>
                  <a:gd name="connsiteY0" fmla="*/ 266590 h 549930"/>
                  <a:gd name="connsiteX1" fmla="*/ 551398 w 1735728"/>
                  <a:gd name="connsiteY1" fmla="*/ 520774 h 549930"/>
                  <a:gd name="connsiteX2" fmla="*/ 1063698 w 1735728"/>
                  <a:gd name="connsiteY2" fmla="*/ 485987 h 549930"/>
                  <a:gd name="connsiteX3" fmla="*/ 1735728 w 1735728"/>
                  <a:gd name="connsiteY3" fmla="*/ 0 h 549930"/>
                  <a:gd name="connsiteX0" fmla="*/ 0 w 1735728"/>
                  <a:gd name="connsiteY0" fmla="*/ 266590 h 525494"/>
                  <a:gd name="connsiteX1" fmla="*/ 551398 w 1735728"/>
                  <a:gd name="connsiteY1" fmla="*/ 520774 h 525494"/>
                  <a:gd name="connsiteX2" fmla="*/ 1220867 w 1735728"/>
                  <a:gd name="connsiteY2" fmla="*/ 398645 h 525494"/>
                  <a:gd name="connsiteX3" fmla="*/ 1735728 w 1735728"/>
                  <a:gd name="connsiteY3" fmla="*/ 0 h 525494"/>
                  <a:gd name="connsiteX0" fmla="*/ 0 w 1735728"/>
                  <a:gd name="connsiteY0" fmla="*/ 266590 h 479443"/>
                  <a:gd name="connsiteX1" fmla="*/ 431558 w 1735728"/>
                  <a:gd name="connsiteY1" fmla="*/ 470276 h 479443"/>
                  <a:gd name="connsiteX2" fmla="*/ 1220867 w 1735728"/>
                  <a:gd name="connsiteY2" fmla="*/ 398645 h 479443"/>
                  <a:gd name="connsiteX3" fmla="*/ 1735728 w 1735728"/>
                  <a:gd name="connsiteY3" fmla="*/ 0 h 479443"/>
                  <a:gd name="connsiteX0" fmla="*/ 0 w 1735728"/>
                  <a:gd name="connsiteY0" fmla="*/ 266590 h 474043"/>
                  <a:gd name="connsiteX1" fmla="*/ 431558 w 1735728"/>
                  <a:gd name="connsiteY1" fmla="*/ 470276 h 474043"/>
                  <a:gd name="connsiteX2" fmla="*/ 1074027 w 1735728"/>
                  <a:gd name="connsiteY2" fmla="*/ 367900 h 474043"/>
                  <a:gd name="connsiteX3" fmla="*/ 1735728 w 1735728"/>
                  <a:gd name="connsiteY3" fmla="*/ 0 h 474043"/>
                  <a:gd name="connsiteX0" fmla="*/ 0 w 1735728"/>
                  <a:gd name="connsiteY0" fmla="*/ 266590 h 437145"/>
                  <a:gd name="connsiteX1" fmla="*/ 374054 w 1735728"/>
                  <a:gd name="connsiteY1" fmla="*/ 429442 h 437145"/>
                  <a:gd name="connsiteX2" fmla="*/ 1074027 w 1735728"/>
                  <a:gd name="connsiteY2" fmla="*/ 367900 h 437145"/>
                  <a:gd name="connsiteX3" fmla="*/ 1735728 w 1735728"/>
                  <a:gd name="connsiteY3" fmla="*/ 0 h 437145"/>
                  <a:gd name="connsiteX0" fmla="*/ 0 w 1735728"/>
                  <a:gd name="connsiteY0" fmla="*/ 266590 h 432853"/>
                  <a:gd name="connsiteX1" fmla="*/ 494558 w 1735728"/>
                  <a:gd name="connsiteY1" fmla="*/ 424187 h 432853"/>
                  <a:gd name="connsiteX2" fmla="*/ 1074027 w 1735728"/>
                  <a:gd name="connsiteY2" fmla="*/ 367900 h 432853"/>
                  <a:gd name="connsiteX3" fmla="*/ 1735728 w 1735728"/>
                  <a:gd name="connsiteY3" fmla="*/ 0 h 432853"/>
                  <a:gd name="connsiteX0" fmla="*/ 0 w 1735728"/>
                  <a:gd name="connsiteY0" fmla="*/ 266590 h 482911"/>
                  <a:gd name="connsiteX1" fmla="*/ 494558 w 1735728"/>
                  <a:gd name="connsiteY1" fmla="*/ 424187 h 482911"/>
                  <a:gd name="connsiteX2" fmla="*/ 997194 w 1735728"/>
                  <a:gd name="connsiteY2" fmla="*/ 451740 h 482911"/>
                  <a:gd name="connsiteX3" fmla="*/ 1735728 w 1735728"/>
                  <a:gd name="connsiteY3" fmla="*/ 0 h 482911"/>
                  <a:gd name="connsiteX0" fmla="*/ 0 w 1735728"/>
                  <a:gd name="connsiteY0" fmla="*/ 266590 h 515658"/>
                  <a:gd name="connsiteX1" fmla="*/ 475894 w 1735728"/>
                  <a:gd name="connsiteY1" fmla="*/ 493107 h 515658"/>
                  <a:gd name="connsiteX2" fmla="*/ 997194 w 1735728"/>
                  <a:gd name="connsiteY2" fmla="*/ 451740 h 515658"/>
                  <a:gd name="connsiteX3" fmla="*/ 1735728 w 1735728"/>
                  <a:gd name="connsiteY3" fmla="*/ 0 h 515658"/>
                  <a:gd name="connsiteX0" fmla="*/ 0 w 1735728"/>
                  <a:gd name="connsiteY0" fmla="*/ 266590 h 528603"/>
                  <a:gd name="connsiteX1" fmla="*/ 696486 w 1735728"/>
                  <a:gd name="connsiteY1" fmla="*/ 511351 h 528603"/>
                  <a:gd name="connsiteX2" fmla="*/ 997194 w 1735728"/>
                  <a:gd name="connsiteY2" fmla="*/ 451740 h 528603"/>
                  <a:gd name="connsiteX3" fmla="*/ 1735728 w 1735728"/>
                  <a:gd name="connsiteY3" fmla="*/ 0 h 528603"/>
                  <a:gd name="connsiteX0" fmla="*/ 0 w 1735728"/>
                  <a:gd name="connsiteY0" fmla="*/ 266590 h 543976"/>
                  <a:gd name="connsiteX1" fmla="*/ 696486 w 1735728"/>
                  <a:gd name="connsiteY1" fmla="*/ 511351 h 543976"/>
                  <a:gd name="connsiteX2" fmla="*/ 1007946 w 1735728"/>
                  <a:gd name="connsiteY2" fmla="*/ 485324 h 543976"/>
                  <a:gd name="connsiteX3" fmla="*/ 1735728 w 1735728"/>
                  <a:gd name="connsiteY3" fmla="*/ 0 h 543976"/>
                  <a:gd name="connsiteX0" fmla="*/ 0 w 1735728"/>
                  <a:gd name="connsiteY0" fmla="*/ 266590 h 535299"/>
                  <a:gd name="connsiteX1" fmla="*/ 696486 w 1735728"/>
                  <a:gd name="connsiteY1" fmla="*/ 511351 h 535299"/>
                  <a:gd name="connsiteX2" fmla="*/ 1007946 w 1735728"/>
                  <a:gd name="connsiteY2" fmla="*/ 485324 h 535299"/>
                  <a:gd name="connsiteX3" fmla="*/ 1735728 w 1735728"/>
                  <a:gd name="connsiteY3" fmla="*/ 0 h 535299"/>
                  <a:gd name="connsiteX0" fmla="*/ 0 w 1735728"/>
                  <a:gd name="connsiteY0" fmla="*/ 266590 h 521317"/>
                  <a:gd name="connsiteX1" fmla="*/ 696486 w 1735728"/>
                  <a:gd name="connsiteY1" fmla="*/ 511351 h 521317"/>
                  <a:gd name="connsiteX2" fmla="*/ 1007946 w 1735728"/>
                  <a:gd name="connsiteY2" fmla="*/ 485324 h 521317"/>
                  <a:gd name="connsiteX3" fmla="*/ 1735728 w 1735728"/>
                  <a:gd name="connsiteY3" fmla="*/ 0 h 521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728" h="521317">
                    <a:moveTo>
                      <a:pt x="0" y="266590"/>
                    </a:moveTo>
                    <a:cubicBezTo>
                      <a:pt x="180278" y="320487"/>
                      <a:pt x="499079" y="510230"/>
                      <a:pt x="696486" y="511351"/>
                    </a:cubicBezTo>
                    <a:cubicBezTo>
                      <a:pt x="893893" y="512472"/>
                      <a:pt x="774819" y="545301"/>
                      <a:pt x="1007946" y="485324"/>
                    </a:cubicBezTo>
                    <a:cubicBezTo>
                      <a:pt x="1241073" y="425347"/>
                      <a:pt x="1592621" y="248114"/>
                      <a:pt x="1735728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1" name="Straight Connector 90"/>
          <p:cNvCxnSpPr/>
          <p:nvPr/>
        </p:nvCxnSpPr>
        <p:spPr>
          <a:xfrm flipV="1">
            <a:off x="4087859" y="2133600"/>
            <a:ext cx="26941" cy="849359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261624" y="3581400"/>
            <a:ext cx="3129776" cy="489466"/>
            <a:chOff x="4261624" y="3581400"/>
            <a:chExt cx="3129776" cy="489466"/>
          </a:xfrm>
        </p:grpSpPr>
        <p:sp>
          <p:nvSpPr>
            <p:cNvPr id="92" name="Down Arrow 91"/>
            <p:cNvSpPr/>
            <p:nvPr/>
          </p:nvSpPr>
          <p:spPr>
            <a:xfrm>
              <a:off x="4261624" y="3581400"/>
              <a:ext cx="1055420" cy="48946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Contract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𝑮</m:t>
                      </m:r>
                      <m:r>
                        <a:rPr lang="en-US" b="1" i="1">
                          <a:latin typeface="Cambria Math"/>
                        </a:rPr>
                        <m:t>,(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))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703" t="-8197" r="-120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762421" y="6019800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𝑮</m:t>
                      </m:r>
                      <m:r>
                        <a:rPr lang="en-US" b="1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421" y="6019800"/>
                <a:ext cx="452367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9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/>
          <p:nvPr/>
        </p:nvCxnSpPr>
        <p:spPr>
          <a:xfrm>
            <a:off x="1981200" y="16764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276600" y="1600200"/>
            <a:ext cx="160020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800600" y="16764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981200" y="41910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800600" y="43434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Down Ribbon 1"/>
              <p:cNvSpPr/>
              <p:nvPr/>
            </p:nvSpPr>
            <p:spPr>
              <a:xfrm>
                <a:off x="5199699" y="5943600"/>
                <a:ext cx="39624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1600" b="1" dirty="0"/>
                  <a:t> </a:t>
                </a:r>
                <a:endParaRPr lang="en-US" sz="1600" b="1" dirty="0" smtClean="0"/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Every cut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also a cut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699" y="5943600"/>
                <a:ext cx="39624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2"/>
                <a:stretch>
                  <a:fillRect b="-9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loud Callout 2"/>
              <p:cNvSpPr/>
              <p:nvPr/>
            </p:nvSpPr>
            <p:spPr>
              <a:xfrm>
                <a:off x="5739629" y="5867400"/>
                <a:ext cx="2590800" cy="838200"/>
              </a:xfrm>
              <a:prstGeom prst="cloudCallout">
                <a:avLst>
                  <a:gd name="adj1" fmla="val 45347"/>
                  <a:gd name="adj2" fmla="val 6068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Is a cut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also a cut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29" y="5867400"/>
                <a:ext cx="2590800" cy="838200"/>
              </a:xfrm>
              <a:prstGeom prst="cloudCallout">
                <a:avLst>
                  <a:gd name="adj1" fmla="val 45347"/>
                  <a:gd name="adj2" fmla="val 60680"/>
                </a:avLst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752600" y="6336268"/>
            <a:ext cx="48551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648200" y="6324600"/>
            <a:ext cx="48551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583026" y="1503402"/>
            <a:ext cx="45557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loud Callout 101"/>
              <p:cNvSpPr/>
              <p:nvPr/>
            </p:nvSpPr>
            <p:spPr>
              <a:xfrm>
                <a:off x="4572000" y="5791200"/>
                <a:ext cx="2590800" cy="838200"/>
              </a:xfrm>
              <a:prstGeom prst="cloudCallout">
                <a:avLst>
                  <a:gd name="adj1" fmla="val 45347"/>
                  <a:gd name="adj2" fmla="val 6068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Which cuts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are absent from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Cloud Callout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791200"/>
                <a:ext cx="2590800" cy="838200"/>
              </a:xfrm>
              <a:prstGeom prst="cloudCallout">
                <a:avLst>
                  <a:gd name="adj1" fmla="val 45347"/>
                  <a:gd name="adj2" fmla="val 60680"/>
                </a:avLst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342056" y="5986193"/>
                <a:ext cx="1745029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Those which </a:t>
                </a:r>
              </a:p>
              <a:p>
                <a:pPr algn="ctr"/>
                <a:r>
                  <a:rPr lang="en-US" sz="1600" dirty="0" smtClean="0"/>
                  <a:t>contain edge 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/>
                      </a:rPr>
                      <m:t>𝒙</m:t>
                    </m:r>
                    <m:r>
                      <a:rPr lang="en-US" sz="1600" b="1" i="1" dirty="0" smtClean="0"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056" y="5986193"/>
                <a:ext cx="1745029" cy="584775"/>
              </a:xfrm>
              <a:prstGeom prst="rect">
                <a:avLst/>
              </a:prstGeom>
              <a:blipFill rotWithShape="1">
                <a:blip r:embed="rId25"/>
                <a:stretch>
                  <a:fillRect l="-1394" t="-3125" r="-38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9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2" grpId="0" animBg="1"/>
      <p:bldP spid="2" grpId="1" animBg="1"/>
      <p:bldP spid="3" grpId="0" animBg="1"/>
      <p:bldP spid="3" grpId="1" animBg="1"/>
      <p:bldP spid="22" grpId="0" animBg="1"/>
      <p:bldP spid="22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be the size of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be any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the graph after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Under what circumstance will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a cut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∉</m:t>
                    </m:r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selected randomly uniformly,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what is the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</a:t>
                </a:r>
                <a:r>
                  <a:rPr lang="en-US" sz="2000" dirty="0" smtClean="0"/>
                  <a:t>absent from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741" t="-616" b="-6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63099" y="5715000"/>
                <a:ext cx="1108701" cy="72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𝒏𝒌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99" y="5715000"/>
                <a:ext cx="1108701" cy="728789"/>
              </a:xfrm>
              <a:prstGeom prst="rect">
                <a:avLst/>
              </a:prstGeom>
              <a:blipFill rotWithShape="1">
                <a:blip r:embed="rId4"/>
                <a:stretch>
                  <a:fillRect r="-8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95600" y="5791200"/>
                <a:ext cx="623889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91200"/>
                <a:ext cx="623889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343400" y="37338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be the size of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any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 </a:t>
                </a:r>
                <a:r>
                  <a:rPr lang="en-US" sz="2000" dirty="0"/>
                  <a:t>If </a:t>
                </a:r>
                <a:r>
                  <a:rPr lang="en-US" sz="2000" dirty="0" smtClean="0"/>
                  <a:t>edge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to be contracted is </a:t>
                </a:r>
                <a:r>
                  <a:rPr lang="en-US" sz="2000" dirty="0"/>
                  <a:t>selected randomly uniformly,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preserved </a:t>
                </a:r>
                <a:r>
                  <a:rPr lang="en-US" sz="2000" dirty="0" smtClean="0"/>
                  <a:t>with probability 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 smtClean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preserved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?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b="1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741" t="-645" b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5791200"/>
            <a:ext cx="1828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2209800"/>
            <a:ext cx="2286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2819400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for min-cut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Min-cut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Repeat </a:t>
                </a:r>
                <a:r>
                  <a:rPr lang="en-US" sz="2000" dirty="0" smtClean="0"/>
                  <a:t>     ??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return</a:t>
                </a:r>
                <a:r>
                  <a:rPr lang="en-US" sz="2000" dirty="0" smtClean="0"/>
                  <a:t> the edges of multi-graph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Running time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0581" y="2438400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81" y="2438400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70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</a:t>
                </a:r>
                <a:r>
                  <a:rPr lang="en-US" sz="2000" dirty="0" smtClean="0"/>
                  <a:t>during the algorithm </a:t>
                </a:r>
                <a:r>
                  <a:rPr lang="en-US" sz="2000" b="1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 smtClean="0"/>
              </a:p>
              <a:p>
                <a:pPr marL="0" indent="0">
                  <a:buNone/>
                </a:pPr>
                <a:r>
                  <a:rPr lang="en-US" sz="2000" b="1" i="1" dirty="0"/>
                  <a:t> </a:t>
                </a:r>
                <a:r>
                  <a:rPr lang="en-US" sz="2000" b="1" i="1" dirty="0" smtClean="0"/>
                  <a:t>                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</a:t>
                </a:r>
                <a:r>
                  <a:rPr lang="en-US" sz="2000" b="1" i="1" dirty="0" smtClean="0"/>
                  <a:t>                </a:t>
                </a:r>
                <a:r>
                  <a:rPr lang="en-US" sz="2000" b="1" dirty="0" smtClean="0"/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2743200"/>
            <a:ext cx="1143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2743200"/>
            <a:ext cx="1219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for min-cut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Min-cut-high-probability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Repeat </a:t>
                </a:r>
                <a:r>
                  <a:rPr lang="en-US" sz="2000" dirty="0" smtClean="0"/>
                  <a:t>      </a:t>
                </a:r>
                <a:r>
                  <a:rPr lang="en-US" sz="2000" b="1" dirty="0"/>
                  <a:t>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 algorithm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and report the smallest cut computed;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Running time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Error Probability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All-Pairs Shortest Paths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build a </a:t>
                </a:r>
                <a:r>
                  <a:rPr lang="en-US" sz="2000" u="sng" dirty="0" smtClean="0"/>
                  <a:t>compact</a:t>
                </a:r>
                <a:r>
                  <a:rPr lang="en-US" sz="2000" dirty="0" smtClean="0"/>
                  <a:t> data structure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that 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can be reported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time </a:t>
                </a:r>
              </a:p>
              <a:p>
                <a:r>
                  <a:rPr lang="en-US" sz="2000" dirty="0" smtClean="0"/>
                  <a:t>Shortest path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can be reported in optimal time.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Results known</a:t>
                </a:r>
                <a:r>
                  <a:rPr lang="en-US" sz="2000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size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(Distance matrix and Witness matrix)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preprocessing time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:r>
                  <a:rPr lang="en-US" sz="2000" dirty="0" smtClean="0"/>
                  <a:t>(</a:t>
                </a:r>
                <a:r>
                  <a:rPr lang="en-US" sz="2000" dirty="0" err="1" smtClean="0">
                    <a:solidFill>
                      <a:srgbClr val="002060"/>
                    </a:solidFill>
                  </a:rPr>
                  <a:t>Dijkstra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 from each vertex)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Current-state-of-the-art </a:t>
                </a:r>
                <a:r>
                  <a:rPr lang="en-US" sz="2000" b="1" dirty="0" smtClean="0"/>
                  <a:t>RAM</a:t>
                </a:r>
                <a:r>
                  <a:rPr lang="en-US" sz="2000" dirty="0" smtClean="0"/>
                  <a:t> size: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sz="2000" dirty="0" smtClean="0"/>
                  <a:t> GBs</a:t>
                </a:r>
              </a:p>
              <a:p>
                <a:pPr marL="0" indent="0">
                  <a:buNone/>
                </a:pPr>
                <a:r>
                  <a:rPr lang="en-US" sz="1050" b="1" dirty="0" smtClean="0"/>
                  <a:t> </a:t>
                </a:r>
                <a:endParaRPr lang="en-US" sz="105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:r>
                  <a:rPr lang="en-US" sz="2000" dirty="0" smtClean="0">
                    <a:sym typeface="Wingdings" pitchFamily="2" charset="2"/>
                  </a:rPr>
                  <a:t>Can’t handle graphs with even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vertices (with RAM size)  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2"/>
                <a:stretch>
                  <a:fillRect l="-741" t="-597" r="-1926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12954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5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</a:t>
            </a:r>
            <a:r>
              <a:rPr lang="en-US" sz="3600" b="1" u="sng" dirty="0" smtClean="0">
                <a:solidFill>
                  <a:srgbClr val="7030A0"/>
                </a:solidFill>
              </a:rPr>
              <a:t>Approximate</a:t>
            </a:r>
            <a:r>
              <a:rPr lang="en-US" sz="3600" b="1" dirty="0" smtClean="0">
                <a:solidFill>
                  <a:srgbClr val="7030A0"/>
                </a:solidFill>
              </a:rPr>
              <a:t> Shortest </a:t>
            </a:r>
            <a:r>
              <a:rPr lang="en-US" sz="3600" b="1" dirty="0">
                <a:solidFill>
                  <a:srgbClr val="7030A0"/>
                </a:solidFill>
              </a:rPr>
              <a:t>Paths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build a </a:t>
                </a:r>
                <a:r>
                  <a:rPr lang="en-US" sz="2000" u="sng" dirty="0"/>
                  <a:t>compact</a:t>
                </a:r>
                <a:r>
                  <a:rPr lang="en-US" sz="2000" dirty="0"/>
                  <a:t> data structure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 </a:t>
                </a:r>
                <a:r>
                  <a:rPr lang="en-US" sz="2000" dirty="0"/>
                  <a:t>that 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it reports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𝜹</m:t>
                        </m:r>
                      </m:e>
                    </m:acc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</a:t>
                </a:r>
                <a:r>
                  <a:rPr lang="en-US" sz="2000" dirty="0" smtClean="0"/>
                  <a:t>satisfying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</m:acc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𝜹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: stretch.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Aim:</a:t>
                </a:r>
                <a:r>
                  <a:rPr lang="en-US" sz="2000" dirty="0" smtClean="0"/>
                  <a:t> To achieve </a:t>
                </a:r>
              </a:p>
              <a:p>
                <a:r>
                  <a:rPr lang="en-US" sz="2000" dirty="0" smtClean="0"/>
                  <a:t>Sub-quadratic space.</a:t>
                </a:r>
              </a:p>
              <a:p>
                <a:r>
                  <a:rPr lang="en-US" sz="2000" dirty="0" smtClean="0"/>
                  <a:t>Sub-cubic preprocessing time.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query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Many elegant results have been invented for </a:t>
                </a:r>
                <a:r>
                  <a:rPr lang="en-US" sz="2000" b="1" u="sng" dirty="0" smtClean="0"/>
                  <a:t>undirected graphs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600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5638800"/>
            <a:ext cx="685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truly magical result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9132759"/>
                  </p:ext>
                </p:extLst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/>
                    <a:gridCol w="2076450"/>
                    <a:gridCol w="2076450"/>
                    <a:gridCol w="2076450"/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a14:m>
                          <a:r>
                            <a:rPr lang="en-US" sz="1800" b="1" dirty="0" smtClean="0"/>
                            <a:t>:</a:t>
                          </a:r>
                          <a:r>
                            <a:rPr lang="en-US" b="1" dirty="0" smtClean="0"/>
                            <a:t>Stretch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 time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Preprocessing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9132759"/>
                  </p:ext>
                </p:extLst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/>
                    <a:gridCol w="2076450"/>
                    <a:gridCol w="2076450"/>
                    <a:gridCol w="2076450"/>
                  </a:tblGrid>
                  <a:tr h="495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173" r="-299707" b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 time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Preprocessing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805520" y="3048000"/>
            <a:ext cx="5416066" cy="533400"/>
            <a:chOff x="2805520" y="3048000"/>
            <a:chExt cx="5416066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6742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2805520" y="3536347"/>
            <a:ext cx="5429946" cy="547306"/>
            <a:chOff x="2805520" y="3536347"/>
            <a:chExt cx="5429946" cy="547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6742" b="-182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803916" y="4068079"/>
            <a:ext cx="5625513" cy="505589"/>
            <a:chOff x="2803916" y="4068079"/>
            <a:chExt cx="5625513" cy="505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6180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5288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ounded Rectangle 20"/>
          <p:cNvSpPr/>
          <p:nvPr/>
        </p:nvSpPr>
        <p:spPr>
          <a:xfrm>
            <a:off x="2803916" y="1752600"/>
            <a:ext cx="3368284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Approximate Distance Oracles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0502" y="5257800"/>
            <a:ext cx="4105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Mikkel</a:t>
            </a:r>
            <a:r>
              <a:rPr lang="en-US" b="1" dirty="0" smtClean="0"/>
              <a:t> </a:t>
            </a:r>
            <a:r>
              <a:rPr lang="en-US" b="1" dirty="0" err="1" smtClean="0"/>
              <a:t>Thorup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Uri </a:t>
            </a:r>
            <a:r>
              <a:rPr lang="en-US" b="1" dirty="0" err="1" smtClean="0"/>
              <a:t>Zwick</a:t>
            </a:r>
            <a:r>
              <a:rPr lang="en-US" dirty="0" smtClean="0"/>
              <a:t>:</a:t>
            </a:r>
          </a:p>
          <a:p>
            <a:r>
              <a:rPr lang="en-US" i="1" dirty="0" smtClean="0"/>
              <a:t>Approximate Distance Oracles for graphs, </a:t>
            </a:r>
          </a:p>
          <a:p>
            <a:r>
              <a:rPr lang="en-US" b="1" dirty="0" smtClean="0"/>
              <a:t>Journal of ACM </a:t>
            </a:r>
            <a:r>
              <a:rPr lang="en-US" dirty="0" smtClean="0"/>
              <a:t>(4), </a:t>
            </a:r>
            <a:r>
              <a:rPr lang="en-US" b="1" dirty="0" smtClean="0"/>
              <a:t>2005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4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Inspiration from 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our daily life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Air/Road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43400" y="3124200"/>
            <a:ext cx="914033" cy="381000"/>
            <a:chOff x="4566356" y="3657600"/>
            <a:chExt cx="914033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566356" y="3730823"/>
                  <a:ext cx="91403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𝑲𝒂𝒏𝒑𝒖𝒓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730823"/>
                  <a:ext cx="914033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2000" r="-469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3367" y="2514600"/>
            <a:ext cx="1003801" cy="381000"/>
            <a:chOff x="4566356" y="3352800"/>
            <a:chExt cx="1003801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566356" y="3352800"/>
                  <a:ext cx="10038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𝑳𝒖𝒄𝒌𝒏𝒐𝒘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352800"/>
                  <a:ext cx="1003801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426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90800" y="5867400"/>
            <a:ext cx="1181734" cy="457200"/>
            <a:chOff x="4413956" y="3657600"/>
            <a:chExt cx="1181734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413956" y="3807023"/>
                  <a:ext cx="118173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𝑩𝒂𝒏𝒈𝒂𝒍𝒐𝒓𝒆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956" y="3807023"/>
                  <a:ext cx="1181734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961" r="-257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67000" y="2743200"/>
            <a:ext cx="705642" cy="381000"/>
            <a:chOff x="4566356" y="3657600"/>
            <a:chExt cx="705642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566356" y="3730823"/>
                  <a:ext cx="70564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𝑫𝒆𝒍𝒉𝒊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730823"/>
                  <a:ext cx="705642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961" r="-608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>
            <a:stCxn id="7" idx="7"/>
            <a:endCxn id="11" idx="2"/>
          </p:cNvCxnSpPr>
          <p:nvPr/>
        </p:nvCxnSpPr>
        <p:spPr>
          <a:xfrm flipV="1">
            <a:off x="4795085" y="2857500"/>
            <a:ext cx="544926" cy="2778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81667" y="3200400"/>
            <a:ext cx="1548377" cy="2667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7" idx="6"/>
          </p:cNvCxnSpPr>
          <p:nvPr/>
        </p:nvCxnSpPr>
        <p:spPr>
          <a:xfrm flipH="1" flipV="1">
            <a:off x="3129844" y="2781300"/>
            <a:ext cx="16002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4"/>
            <a:endCxn id="14" idx="0"/>
          </p:cNvCxnSpPr>
          <p:nvPr/>
        </p:nvCxnSpPr>
        <p:spPr>
          <a:xfrm>
            <a:off x="3091744" y="2819400"/>
            <a:ext cx="76200" cy="3048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4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The Idea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  <a:endParaRPr lang="en-US" sz="2000" dirty="0" smtClean="0"/>
              </a:p>
              <a:p>
                <a:r>
                  <a:rPr lang="en-US" sz="2000" dirty="0" smtClean="0"/>
                  <a:t>Compute a </a:t>
                </a:r>
                <a:r>
                  <a:rPr lang="en-US" sz="2000" u="sng" dirty="0" smtClean="0"/>
                  <a:t>small</a:t>
                </a:r>
                <a:r>
                  <a:rPr lang="en-US" sz="2000" dirty="0" smtClean="0"/>
                  <a:t>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of </a:t>
                </a:r>
                <a:r>
                  <a:rPr lang="en-US" sz="2000" b="1" i="1" dirty="0" smtClean="0"/>
                  <a:t>Landmark</a:t>
                </a:r>
                <a:r>
                  <a:rPr lang="en-US" sz="2000" dirty="0" smtClean="0"/>
                  <a:t> vertices. </a:t>
                </a:r>
              </a:p>
              <a:p>
                <a:r>
                  <a:rPr lang="en-US" sz="2000" dirty="0" smtClean="0"/>
                  <a:t>From each vertex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i="1" dirty="0" smtClean="0"/>
                  <a:t>,  </a:t>
                </a:r>
                <a:r>
                  <a:rPr lang="en-US" sz="2000" dirty="0" smtClean="0"/>
                  <a:t>store distance to vertices present in its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locality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/>
                  <a:t>From each vertex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i="1" dirty="0"/>
                  <a:t>,  </a:t>
                </a:r>
                <a:r>
                  <a:rPr lang="en-US" sz="2000" dirty="0"/>
                  <a:t>store distance to </a:t>
                </a:r>
                <a:r>
                  <a:rPr lang="en-US" sz="2000" dirty="0" smtClean="0"/>
                  <a:t>all vertices in the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Questions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What is the formal notion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locality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?</a:t>
                </a:r>
              </a:p>
              <a:p>
                <a:r>
                  <a:rPr lang="en-US" sz="2000" dirty="0" smtClean="0"/>
                  <a:t>How to </a:t>
                </a:r>
                <a:r>
                  <a:rPr lang="en-US" sz="2000" b="1" dirty="0" smtClean="0"/>
                  <a:t>retrieve</a:t>
                </a:r>
                <a:r>
                  <a:rPr lang="en-US" sz="2000" dirty="0" smtClean="0"/>
                  <a:t> distance from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a </a:t>
                </a:r>
                <a:r>
                  <a:rPr lang="en-US" sz="2000" b="1" dirty="0" smtClean="0"/>
                  <a:t>far away </a:t>
                </a:r>
                <a:r>
                  <a:rPr lang="en-US" sz="2000" dirty="0" smtClean="0"/>
                  <a:t>vertex ?</a:t>
                </a:r>
              </a:p>
              <a:p>
                <a:r>
                  <a:rPr lang="en-US" sz="2000" dirty="0" smtClean="0"/>
                  <a:t>What is the guarantee of </a:t>
                </a:r>
                <a:r>
                  <a:rPr lang="en-US" sz="2000" b="1" dirty="0" smtClean="0"/>
                  <a:t>stretch</a:t>
                </a:r>
                <a:r>
                  <a:rPr lang="en-US" sz="2000" dirty="0" smtClean="0"/>
                  <a:t> ?</a:t>
                </a:r>
              </a:p>
              <a:p>
                <a:r>
                  <a:rPr lang="en-US" sz="2000" dirty="0" smtClean="0"/>
                  <a:t>How to compute the desired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 efficiently ?</a:t>
                </a:r>
                <a:endParaRPr lang="en-US" sz="2000" dirty="0"/>
              </a:p>
              <a:p>
                <a:endParaRPr lang="en-US" sz="20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2362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2743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0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4836</TotalTime>
  <Words>2269</Words>
  <Application>Microsoft Office PowerPoint</Application>
  <PresentationFormat>On-screen Show (4:3)</PresentationFormat>
  <Paragraphs>425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Randomized Algorithms CS648 </vt:lpstr>
      <vt:lpstr>Approximate Distance oracles</vt:lpstr>
      <vt:lpstr>All-Pairs Shortest Paths</vt:lpstr>
      <vt:lpstr>All-Pairs Shortest Paths</vt:lpstr>
      <vt:lpstr>All-Pairs Approximate Shortest Paths</vt:lpstr>
      <vt:lpstr>A truly magical result</vt:lpstr>
      <vt:lpstr>Inspiration from  our daily life</vt:lpstr>
      <vt:lpstr>Air/Road Network</vt:lpstr>
      <vt:lpstr>The Idea</vt:lpstr>
      <vt:lpstr>Formal notion of locality</vt:lpstr>
      <vt:lpstr>Formal notion of locality</vt:lpstr>
      <vt:lpstr>Reporting distance from u </vt:lpstr>
      <vt:lpstr>What is the stretch ?</vt:lpstr>
      <vt:lpstr>3-approximate distance oracle</vt:lpstr>
      <vt:lpstr>The real challenge left</vt:lpstr>
      <vt:lpstr>The real challenge left</vt:lpstr>
      <vt:lpstr>Conquering the challenge</vt:lpstr>
      <vt:lpstr>Expected size of Ball(u,V,L)</vt:lpstr>
      <vt:lpstr>Expected space of  3-approximate distance oracle</vt:lpstr>
      <vt:lpstr>PowerPoint Presentation</vt:lpstr>
      <vt:lpstr>5-approximate distance oracle</vt:lpstr>
      <vt:lpstr>3-approximate distance oracle</vt:lpstr>
      <vt:lpstr>5-approximate distance oracle</vt:lpstr>
      <vt:lpstr>5-approximate distance oracle</vt:lpstr>
      <vt:lpstr>problem 2 Min-cut</vt:lpstr>
      <vt:lpstr>Min-Cut</vt:lpstr>
      <vt:lpstr>Min-Cut</vt:lpstr>
      <vt:lpstr>some basic facts </vt:lpstr>
      <vt:lpstr>Min-Cut </vt:lpstr>
      <vt:lpstr>Contract(G,e)</vt:lpstr>
      <vt:lpstr>Contract(G,e)</vt:lpstr>
      <vt:lpstr>Contract(G,e)</vt:lpstr>
      <vt:lpstr>Contract(G,e)</vt:lpstr>
      <vt:lpstr>Contract(G,e)</vt:lpstr>
      <vt:lpstr>Algorithm for min-cut</vt:lpstr>
      <vt:lpstr>Algorithm for min-cut</vt:lpstr>
      <vt:lpstr>Algorithm for min-cut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633</cp:revision>
  <dcterms:created xsi:type="dcterms:W3CDTF">2011-12-03T04:13:03Z</dcterms:created>
  <dcterms:modified xsi:type="dcterms:W3CDTF">2017-03-07T16:41:56Z</dcterms:modified>
</cp:coreProperties>
</file>