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8"/>
  </p:notesMasterIdLst>
  <p:sldIdLst>
    <p:sldId id="428" r:id="rId2"/>
    <p:sldId id="464" r:id="rId3"/>
    <p:sldId id="451" r:id="rId4"/>
    <p:sldId id="533" r:id="rId5"/>
    <p:sldId id="534" r:id="rId6"/>
    <p:sldId id="553" r:id="rId7"/>
    <p:sldId id="538" r:id="rId8"/>
    <p:sldId id="539" r:id="rId9"/>
    <p:sldId id="541" r:id="rId10"/>
    <p:sldId id="542" r:id="rId11"/>
    <p:sldId id="543" r:id="rId12"/>
    <p:sldId id="546" r:id="rId13"/>
    <p:sldId id="544" r:id="rId14"/>
    <p:sldId id="513" r:id="rId15"/>
    <p:sldId id="545" r:id="rId16"/>
    <p:sldId id="562" r:id="rId17"/>
    <p:sldId id="519" r:id="rId18"/>
    <p:sldId id="518" r:id="rId19"/>
    <p:sldId id="520" r:id="rId20"/>
    <p:sldId id="554" r:id="rId21"/>
    <p:sldId id="548" r:id="rId22"/>
    <p:sldId id="549" r:id="rId23"/>
    <p:sldId id="556" r:id="rId24"/>
    <p:sldId id="523" r:id="rId25"/>
    <p:sldId id="525" r:id="rId26"/>
    <p:sldId id="521" r:id="rId27"/>
    <p:sldId id="557" r:id="rId28"/>
    <p:sldId id="529" r:id="rId29"/>
    <p:sldId id="558" r:id="rId30"/>
    <p:sldId id="551" r:id="rId31"/>
    <p:sldId id="559" r:id="rId32"/>
    <p:sldId id="530" r:id="rId33"/>
    <p:sldId id="561" r:id="rId34"/>
    <p:sldId id="550" r:id="rId35"/>
    <p:sldId id="552" r:id="rId36"/>
    <p:sldId id="531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2364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3/9/2017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3/9/2017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3/9/2017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3/9/2017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3/9/2017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3/9/2017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3/9/2017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1.png"/><Relationship Id="rId7" Type="http://schemas.openxmlformats.org/officeDocument/2006/relationships/image" Target="../media/image2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Relationship Id="rId4" Type="http://schemas.openxmlformats.org/officeDocument/2006/relationships/image" Target="../media/image2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Relationship Id="rId4" Type="http://schemas.openxmlformats.org/officeDocument/2006/relationships/image" Target="../media/image2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image" Target="../media/image56.png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19" Type="http://schemas.openxmlformats.org/officeDocument/2006/relationships/image" Target="../media/image73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7" Type="http://schemas.openxmlformats.org/officeDocument/2006/relationships/image" Target="../media/image8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CS648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71600" y="4495800"/>
                <a:ext cx="6400800" cy="1600200"/>
              </a:xfr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>
                <a:normAutofit/>
              </a:bodyPr>
              <a:lstStyle/>
              <a:p>
                <a:pPr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en-US" sz="2400" b="1" dirty="0" smtClean="0">
                  <a:solidFill>
                    <a:srgbClr val="C00000"/>
                  </a:solidFill>
                </a:endParaRPr>
              </a:p>
              <a:p>
                <a:pPr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Lecture 15</a:t>
                </a:r>
              </a:p>
              <a:p>
                <a:pPr marL="342900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𝐠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sz="2400" b="1" dirty="0" smtClean="0">
                    <a:solidFill>
                      <a:schemeClr val="tx1"/>
                    </a:solidFill>
                  </a:rPr>
                  <a:t>algorithm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for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Min-cut 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in a graph</a:t>
                </a:r>
                <a:endParaRPr lang="en-US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71600" y="4495800"/>
                <a:ext cx="6400800" cy="16002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Observations </a:t>
                </a:r>
                <a:r>
                  <a:rPr lang="en-US" sz="3600" b="1" dirty="0"/>
                  <a:t>about 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latin typeface="Cambria Math"/>
                      </a:rPr>
                      <m:t>𝑮</m:t>
                    </m:r>
                    <m:r>
                      <a:rPr lang="en-US" sz="3600" b="1" i="1">
                        <a:latin typeface="Cambria Math"/>
                      </a:rPr>
                      <m:t>,</m:t>
                    </m:r>
                    <m:r>
                      <a:rPr lang="en-US" sz="36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3600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be the size of min-cut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be any min-cut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Lemma</a:t>
                </a:r>
                <a:r>
                  <a:rPr lang="en-US" sz="2000" dirty="0" smtClean="0"/>
                  <a:t>:  </a:t>
                </a:r>
                <a:r>
                  <a:rPr lang="en-US" sz="2000" dirty="0"/>
                  <a:t>If </a:t>
                </a:r>
                <a:r>
                  <a:rPr lang="en-US" sz="2000" dirty="0" smtClean="0"/>
                  <a:t>edge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 smtClean="0"/>
                  <a:t>to be contracted is </a:t>
                </a:r>
                <a:r>
                  <a:rPr lang="en-US" sz="2000" dirty="0"/>
                  <a:t>selected randomly uniformly, 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preserved </a:t>
                </a:r>
                <a:r>
                  <a:rPr lang="en-US" sz="2000" dirty="0" smtClean="0"/>
                  <a:t>with probability at least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1−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</a:t>
                </a:r>
                <a:r>
                  <a:rPr lang="en-US" sz="2000" dirty="0" smtClean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/>
                  <a:t>).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  <m:r>
                      <a:rPr lang="en-US" sz="2000" b="1" i="1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 smtClean="0"/>
                  <a:t>).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/>
                  <a:t>: </a:t>
                </a:r>
                <a:r>
                  <a:rPr lang="en-US" sz="2000" dirty="0" smtClean="0"/>
                  <a:t>What is probability that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 is preserved in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′′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smtClean="0"/>
                  <a:t>?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b="1" dirty="0" smtClean="0"/>
                  <a:t>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d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3"/>
                <a:stretch>
                  <a:fillRect l="-741" t="-645" b="-15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47266" y="5824424"/>
                <a:ext cx="1181734" cy="576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en-US" sz="1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1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266" y="5824424"/>
                <a:ext cx="1181734" cy="576376"/>
              </a:xfrm>
              <a:prstGeom prst="rect">
                <a:avLst/>
              </a:prstGeom>
              <a:blipFill rotWithShape="1">
                <a:blip r:embed="rId4"/>
                <a:stretch>
                  <a:fillRect r="-25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07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Algorithm for min-cut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Min-cut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400" dirty="0" smtClean="0"/>
                  <a:t>):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  </a:t>
                </a:r>
                <a:r>
                  <a:rPr lang="en-US" sz="2000" b="1" dirty="0" smtClean="0"/>
                  <a:t>Repeat </a:t>
                </a:r>
                <a:r>
                  <a:rPr lang="en-US" sz="2000" dirty="0" smtClean="0"/>
                  <a:t>     ??     times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{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 </a:t>
                </a: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/>
                  <a:t>).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</a:t>
                </a:r>
                <a:r>
                  <a:rPr lang="en-US" sz="2000" b="1" dirty="0" smtClean="0"/>
                  <a:t>return</a:t>
                </a:r>
                <a:r>
                  <a:rPr lang="en-US" sz="2000" dirty="0" smtClean="0"/>
                  <a:t> the edges of multi-graph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} 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Running time</a:t>
                </a:r>
                <a:r>
                  <a:rPr lang="en-US" sz="2000" dirty="0" smtClean="0"/>
                  <a:t>: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3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90581" y="2438400"/>
                <a:ext cx="80021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81" y="2438400"/>
                <a:ext cx="80021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91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25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2484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463428" y="609600"/>
            <a:ext cx="2279772" cy="1424464"/>
            <a:chOff x="231714" y="545068"/>
            <a:chExt cx="2279772" cy="1424464"/>
          </a:xfrm>
        </p:grpSpPr>
        <p:grpSp>
          <p:nvGrpSpPr>
            <p:cNvPr id="28" name="Group 27"/>
            <p:cNvGrpSpPr/>
            <p:nvPr/>
          </p:nvGrpSpPr>
          <p:grpSpPr>
            <a:xfrm>
              <a:off x="457200" y="685800"/>
              <a:ext cx="1828800" cy="1143000"/>
              <a:chOff x="457200" y="685800"/>
              <a:chExt cx="1828800" cy="11430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57200" y="6858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7" name="Straight Connector 6"/>
              <p:cNvCxnSpPr>
                <a:stCxn id="5" idx="4"/>
              </p:cNvCxnSpPr>
              <p:nvPr/>
            </p:nvCxnSpPr>
            <p:spPr>
              <a:xfrm>
                <a:off x="533400" y="838200"/>
                <a:ext cx="0" cy="838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457200" y="16764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133600" y="11430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447800" y="6858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3" name="Straight Connector 12"/>
              <p:cNvCxnSpPr>
                <a:stCxn id="12" idx="4"/>
              </p:cNvCxnSpPr>
              <p:nvPr/>
            </p:nvCxnSpPr>
            <p:spPr>
              <a:xfrm>
                <a:off x="1524000" y="838200"/>
                <a:ext cx="0" cy="838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1447800" y="16764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5" name="Straight Connector 14"/>
              <p:cNvCxnSpPr>
                <a:stCxn id="5" idx="6"/>
                <a:endCxn id="12" idx="2"/>
              </p:cNvCxnSpPr>
              <p:nvPr/>
            </p:nvCxnSpPr>
            <p:spPr>
              <a:xfrm>
                <a:off x="609600" y="762000"/>
                <a:ext cx="838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09600" y="1752600"/>
                <a:ext cx="838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endCxn id="11" idx="3"/>
              </p:cNvCxnSpPr>
              <p:nvPr/>
            </p:nvCxnSpPr>
            <p:spPr>
              <a:xfrm flipV="1">
                <a:off x="1524000" y="1273082"/>
                <a:ext cx="631918" cy="4795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12" idx="5"/>
                <a:endCxn id="11" idx="1"/>
              </p:cNvCxnSpPr>
              <p:nvPr/>
            </p:nvCxnSpPr>
            <p:spPr>
              <a:xfrm>
                <a:off x="1577882" y="815882"/>
                <a:ext cx="578036" cy="3494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231714" y="1524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</a:t>
              </a:r>
              <a:endParaRPr lang="en-IN" b="1" dirty="0">
                <a:solidFill>
                  <a:srgbClr val="0070C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31714" y="609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IN" b="1" dirty="0">
                <a:solidFill>
                  <a:srgbClr val="0070C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24000" y="545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</a:t>
              </a:r>
              <a:endParaRPr lang="en-IN" b="1" dirty="0">
                <a:solidFill>
                  <a:srgbClr val="0070C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24000" y="1600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IN" b="1" dirty="0">
                <a:solidFill>
                  <a:srgbClr val="0070C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209800" y="1078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</a:t>
              </a:r>
              <a:endParaRPr lang="en-IN" b="1" dirty="0">
                <a:solidFill>
                  <a:srgbClr val="0070C0"/>
                </a:solidFill>
              </a:endParaRPr>
            </a:p>
          </p:txBody>
        </p:sp>
        <p:cxnSp>
          <p:nvCxnSpPr>
            <p:cNvPr id="34" name="Straight Connector 33"/>
            <p:cNvCxnSpPr>
              <a:stCxn id="12" idx="3"/>
              <a:endCxn id="10" idx="7"/>
            </p:cNvCxnSpPr>
            <p:nvPr/>
          </p:nvCxnSpPr>
          <p:spPr>
            <a:xfrm flipH="1">
              <a:off x="587282" y="815882"/>
              <a:ext cx="882836" cy="8828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5" idx="5"/>
              <a:endCxn id="14" idx="1"/>
            </p:cNvCxnSpPr>
            <p:nvPr/>
          </p:nvCxnSpPr>
          <p:spPr>
            <a:xfrm>
              <a:off x="587282" y="815882"/>
              <a:ext cx="882836" cy="8828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/>
          <p:cNvCxnSpPr/>
          <p:nvPr/>
        </p:nvCxnSpPr>
        <p:spPr>
          <a:xfrm>
            <a:off x="1752600" y="914400"/>
            <a:ext cx="0" cy="8382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457200" y="2373868"/>
            <a:ext cx="2279772" cy="1283732"/>
            <a:chOff x="457200" y="1688068"/>
            <a:chExt cx="2279772" cy="1283732"/>
          </a:xfrm>
        </p:grpSpPr>
        <p:grpSp>
          <p:nvGrpSpPr>
            <p:cNvPr id="42" name="Group 41"/>
            <p:cNvGrpSpPr/>
            <p:nvPr/>
          </p:nvGrpSpPr>
          <p:grpSpPr>
            <a:xfrm>
              <a:off x="457200" y="1688068"/>
              <a:ext cx="2279772" cy="1283732"/>
              <a:chOff x="231714" y="609600"/>
              <a:chExt cx="2279772" cy="1283732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457200" y="685800"/>
                <a:ext cx="1828800" cy="1143000"/>
                <a:chOff x="457200" y="685800"/>
                <a:chExt cx="1828800" cy="114300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457200" y="6858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52" name="Straight Connector 51"/>
                <p:cNvCxnSpPr>
                  <a:stCxn id="51" idx="4"/>
                </p:cNvCxnSpPr>
                <p:nvPr/>
              </p:nvCxnSpPr>
              <p:spPr>
                <a:xfrm>
                  <a:off x="533400" y="838200"/>
                  <a:ext cx="0" cy="838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Oval 52"/>
                <p:cNvSpPr/>
                <p:nvPr/>
              </p:nvSpPr>
              <p:spPr>
                <a:xfrm>
                  <a:off x="457200" y="16764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2133600" y="11430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1447800" y="1055132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58" name="Straight Connector 57"/>
                <p:cNvCxnSpPr>
                  <a:stCxn id="51" idx="6"/>
                  <a:endCxn id="55" idx="2"/>
                </p:cNvCxnSpPr>
                <p:nvPr/>
              </p:nvCxnSpPr>
              <p:spPr>
                <a:xfrm>
                  <a:off x="609600" y="762000"/>
                  <a:ext cx="83820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>
                  <a:stCxn id="55" idx="5"/>
                  <a:endCxn id="54" idx="1"/>
                </p:cNvCxnSpPr>
                <p:nvPr/>
              </p:nvCxnSpPr>
              <p:spPr>
                <a:xfrm flipV="1">
                  <a:off x="1577882" y="1165318"/>
                  <a:ext cx="578036" cy="1989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TextBox 43"/>
              <p:cNvSpPr txBox="1"/>
              <p:nvPr/>
            </p:nvSpPr>
            <p:spPr>
              <a:xfrm>
                <a:off x="231714" y="1524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2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31714" y="6096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1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298514" y="750332"/>
                <a:ext cx="478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3,4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209800" y="1078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5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49" name="Straight Connector 48"/>
              <p:cNvCxnSpPr>
                <a:stCxn id="55" idx="3"/>
                <a:endCxn id="53" idx="7"/>
              </p:cNvCxnSpPr>
              <p:nvPr/>
            </p:nvCxnSpPr>
            <p:spPr>
              <a:xfrm flipH="1">
                <a:off x="587282" y="1185214"/>
                <a:ext cx="882836" cy="5135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Freeform 61"/>
            <p:cNvSpPr/>
            <p:nvPr/>
          </p:nvSpPr>
          <p:spPr>
            <a:xfrm>
              <a:off x="791737" y="1750754"/>
              <a:ext cx="936702" cy="468339"/>
            </a:xfrm>
            <a:custGeom>
              <a:avLst/>
              <a:gdLst>
                <a:gd name="connsiteX0" fmla="*/ 0 w 936702"/>
                <a:gd name="connsiteY0" fmla="*/ 33441 h 468339"/>
                <a:gd name="connsiteX1" fmla="*/ 490653 w 936702"/>
                <a:gd name="connsiteY1" fmla="*/ 44592 h 468339"/>
                <a:gd name="connsiteX2" fmla="*/ 936702 w 936702"/>
                <a:gd name="connsiteY2" fmla="*/ 468339 h 468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6702" h="468339">
                  <a:moveTo>
                    <a:pt x="0" y="33441"/>
                  </a:moveTo>
                  <a:cubicBezTo>
                    <a:pt x="167268" y="2775"/>
                    <a:pt x="334536" y="-27891"/>
                    <a:pt x="490653" y="44592"/>
                  </a:cubicBezTo>
                  <a:cubicBezTo>
                    <a:pt x="646770" y="117075"/>
                    <a:pt x="791736" y="292707"/>
                    <a:pt x="936702" y="46833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802888" y="2241395"/>
              <a:ext cx="959005" cy="635620"/>
            </a:xfrm>
            <a:custGeom>
              <a:avLst/>
              <a:gdLst>
                <a:gd name="connsiteX0" fmla="*/ 0 w 959005"/>
                <a:gd name="connsiteY0" fmla="*/ 635620 h 635620"/>
                <a:gd name="connsiteX1" fmla="*/ 680224 w 959005"/>
                <a:gd name="connsiteY1" fmla="*/ 479503 h 635620"/>
                <a:gd name="connsiteX2" fmla="*/ 959005 w 959005"/>
                <a:gd name="connsiteY2" fmla="*/ 0 h 635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9005" h="635620">
                  <a:moveTo>
                    <a:pt x="0" y="635620"/>
                  </a:moveTo>
                  <a:cubicBezTo>
                    <a:pt x="260195" y="610530"/>
                    <a:pt x="520390" y="585440"/>
                    <a:pt x="680224" y="479503"/>
                  </a:cubicBezTo>
                  <a:cubicBezTo>
                    <a:pt x="840058" y="373566"/>
                    <a:pt x="899531" y="186783"/>
                    <a:pt x="959005" y="0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1739590" y="2061752"/>
              <a:ext cx="691376" cy="190794"/>
            </a:xfrm>
            <a:custGeom>
              <a:avLst/>
              <a:gdLst>
                <a:gd name="connsiteX0" fmla="*/ 0 w 691376"/>
                <a:gd name="connsiteY0" fmla="*/ 123887 h 190794"/>
                <a:gd name="connsiteX1" fmla="*/ 367990 w 691376"/>
                <a:gd name="connsiteY1" fmla="*/ 1224 h 190794"/>
                <a:gd name="connsiteX2" fmla="*/ 691376 w 691376"/>
                <a:gd name="connsiteY2" fmla="*/ 190794 h 19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1376" h="190794">
                  <a:moveTo>
                    <a:pt x="0" y="123887"/>
                  </a:moveTo>
                  <a:cubicBezTo>
                    <a:pt x="126380" y="56980"/>
                    <a:pt x="252761" y="-9927"/>
                    <a:pt x="367990" y="1224"/>
                  </a:cubicBezTo>
                  <a:cubicBezTo>
                    <a:pt x="483219" y="12375"/>
                    <a:pt x="587297" y="101584"/>
                    <a:pt x="691376" y="190794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65" name="Straight Connector 64"/>
          <p:cNvCxnSpPr/>
          <p:nvPr/>
        </p:nvCxnSpPr>
        <p:spPr>
          <a:xfrm>
            <a:off x="838200" y="2514600"/>
            <a:ext cx="838200" cy="35766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Down Arrow 68"/>
          <p:cNvSpPr/>
          <p:nvPr/>
        </p:nvSpPr>
        <p:spPr>
          <a:xfrm>
            <a:off x="1219200" y="2057400"/>
            <a:ext cx="242316" cy="216932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Down Arrow 69"/>
          <p:cNvSpPr/>
          <p:nvPr/>
        </p:nvSpPr>
        <p:spPr>
          <a:xfrm>
            <a:off x="1219200" y="3745468"/>
            <a:ext cx="242316" cy="216932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1" name="Group 70"/>
          <p:cNvGrpSpPr/>
          <p:nvPr/>
        </p:nvGrpSpPr>
        <p:grpSpPr>
          <a:xfrm>
            <a:off x="304800" y="4419600"/>
            <a:ext cx="2355972" cy="697468"/>
            <a:chOff x="381000" y="1828800"/>
            <a:chExt cx="2355972" cy="697468"/>
          </a:xfrm>
        </p:grpSpPr>
        <p:grpSp>
          <p:nvGrpSpPr>
            <p:cNvPr id="72" name="Group 71"/>
            <p:cNvGrpSpPr/>
            <p:nvPr/>
          </p:nvGrpSpPr>
          <p:grpSpPr>
            <a:xfrm>
              <a:off x="381000" y="1828800"/>
              <a:ext cx="2355972" cy="697468"/>
              <a:chOff x="155514" y="750332"/>
              <a:chExt cx="2355972" cy="697468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457200" y="1055132"/>
                <a:ext cx="1828800" cy="240268"/>
                <a:chOff x="457200" y="1055132"/>
                <a:chExt cx="1828800" cy="240268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457200" y="1131332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2133600" y="11430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1447800" y="1055132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88" name="Straight Connector 87"/>
                <p:cNvCxnSpPr>
                  <a:stCxn id="86" idx="5"/>
                  <a:endCxn id="85" idx="1"/>
                </p:cNvCxnSpPr>
                <p:nvPr/>
              </p:nvCxnSpPr>
              <p:spPr>
                <a:xfrm flipV="1">
                  <a:off x="1577882" y="1165318"/>
                  <a:ext cx="578036" cy="1989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TextBox 76"/>
              <p:cNvSpPr txBox="1"/>
              <p:nvPr/>
            </p:nvSpPr>
            <p:spPr>
              <a:xfrm>
                <a:off x="155514" y="9906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2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146114" y="762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1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298514" y="750332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,3,4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209800" y="1078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5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81" name="Straight Connector 80"/>
              <p:cNvCxnSpPr>
                <a:stCxn id="86" idx="3"/>
                <a:endCxn id="84" idx="7"/>
              </p:cNvCxnSpPr>
              <p:nvPr/>
            </p:nvCxnSpPr>
            <p:spPr>
              <a:xfrm flipH="1" flipV="1">
                <a:off x="587282" y="1153650"/>
                <a:ext cx="882836" cy="315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Freeform 72"/>
            <p:cNvSpPr/>
            <p:nvPr/>
          </p:nvSpPr>
          <p:spPr>
            <a:xfrm>
              <a:off x="769435" y="2040630"/>
              <a:ext cx="959004" cy="178463"/>
            </a:xfrm>
            <a:custGeom>
              <a:avLst/>
              <a:gdLst>
                <a:gd name="connsiteX0" fmla="*/ 0 w 936702"/>
                <a:gd name="connsiteY0" fmla="*/ 33441 h 468339"/>
                <a:gd name="connsiteX1" fmla="*/ 490653 w 936702"/>
                <a:gd name="connsiteY1" fmla="*/ 44592 h 468339"/>
                <a:gd name="connsiteX2" fmla="*/ 936702 w 936702"/>
                <a:gd name="connsiteY2" fmla="*/ 468339 h 468339"/>
                <a:gd name="connsiteX0" fmla="*/ 0 w 959004"/>
                <a:gd name="connsiteY0" fmla="*/ 412602 h 423754"/>
                <a:gd name="connsiteX1" fmla="*/ 512955 w 959004"/>
                <a:gd name="connsiteY1" fmla="*/ 7 h 423754"/>
                <a:gd name="connsiteX2" fmla="*/ 959004 w 959004"/>
                <a:gd name="connsiteY2" fmla="*/ 423754 h 423754"/>
                <a:gd name="connsiteX0" fmla="*/ 0 w 959004"/>
                <a:gd name="connsiteY0" fmla="*/ 412603 h 423755"/>
                <a:gd name="connsiteX1" fmla="*/ 512955 w 959004"/>
                <a:gd name="connsiteY1" fmla="*/ 8 h 423755"/>
                <a:gd name="connsiteX2" fmla="*/ 959004 w 959004"/>
                <a:gd name="connsiteY2" fmla="*/ 423755 h 423755"/>
                <a:gd name="connsiteX0" fmla="*/ 0 w 959004"/>
                <a:gd name="connsiteY0" fmla="*/ 167311 h 178463"/>
                <a:gd name="connsiteX1" fmla="*/ 490653 w 959004"/>
                <a:gd name="connsiteY1" fmla="*/ 42 h 178463"/>
                <a:gd name="connsiteX2" fmla="*/ 959004 w 959004"/>
                <a:gd name="connsiteY2" fmla="*/ 178463 h 178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9004" h="178463">
                  <a:moveTo>
                    <a:pt x="0" y="167311"/>
                  </a:moveTo>
                  <a:cubicBezTo>
                    <a:pt x="111512" y="58586"/>
                    <a:pt x="330819" y="-1817"/>
                    <a:pt x="490653" y="42"/>
                  </a:cubicBezTo>
                  <a:cubicBezTo>
                    <a:pt x="650487" y="1901"/>
                    <a:pt x="814038" y="2831"/>
                    <a:pt x="959004" y="17846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Freeform 73"/>
            <p:cNvSpPr/>
            <p:nvPr/>
          </p:nvSpPr>
          <p:spPr>
            <a:xfrm>
              <a:off x="747132" y="2241394"/>
              <a:ext cx="1014761" cy="246490"/>
            </a:xfrm>
            <a:custGeom>
              <a:avLst/>
              <a:gdLst>
                <a:gd name="connsiteX0" fmla="*/ 0 w 959005"/>
                <a:gd name="connsiteY0" fmla="*/ 635620 h 635620"/>
                <a:gd name="connsiteX1" fmla="*/ 680224 w 959005"/>
                <a:gd name="connsiteY1" fmla="*/ 479503 h 635620"/>
                <a:gd name="connsiteX2" fmla="*/ 959005 w 959005"/>
                <a:gd name="connsiteY2" fmla="*/ 0 h 635620"/>
                <a:gd name="connsiteX0" fmla="*/ 0 w 1014761"/>
                <a:gd name="connsiteY0" fmla="*/ 66908 h 479707"/>
                <a:gd name="connsiteX1" fmla="*/ 735980 w 1014761"/>
                <a:gd name="connsiteY1" fmla="*/ 479503 h 479707"/>
                <a:gd name="connsiteX2" fmla="*/ 1014761 w 1014761"/>
                <a:gd name="connsiteY2" fmla="*/ 0 h 479707"/>
                <a:gd name="connsiteX0" fmla="*/ 0 w 1014761"/>
                <a:gd name="connsiteY0" fmla="*/ 66908 h 479801"/>
                <a:gd name="connsiteX1" fmla="*/ 735980 w 1014761"/>
                <a:gd name="connsiteY1" fmla="*/ 479503 h 479801"/>
                <a:gd name="connsiteX2" fmla="*/ 1014761 w 1014761"/>
                <a:gd name="connsiteY2" fmla="*/ 0 h 479801"/>
                <a:gd name="connsiteX0" fmla="*/ 0 w 1014761"/>
                <a:gd name="connsiteY0" fmla="*/ 66908 h 246490"/>
                <a:gd name="connsiteX1" fmla="*/ 546409 w 1014761"/>
                <a:gd name="connsiteY1" fmla="*/ 245327 h 246490"/>
                <a:gd name="connsiteX2" fmla="*/ 1014761 w 1014761"/>
                <a:gd name="connsiteY2" fmla="*/ 0 h 24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4761" h="246490">
                  <a:moveTo>
                    <a:pt x="0" y="66908"/>
                  </a:moveTo>
                  <a:cubicBezTo>
                    <a:pt x="237893" y="186784"/>
                    <a:pt x="377282" y="256478"/>
                    <a:pt x="546409" y="245327"/>
                  </a:cubicBezTo>
                  <a:cubicBezTo>
                    <a:pt x="715536" y="234176"/>
                    <a:pt x="955287" y="186783"/>
                    <a:pt x="1014761" y="0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Freeform 74"/>
            <p:cNvSpPr/>
            <p:nvPr/>
          </p:nvSpPr>
          <p:spPr>
            <a:xfrm>
              <a:off x="1739590" y="2061752"/>
              <a:ext cx="691376" cy="190794"/>
            </a:xfrm>
            <a:custGeom>
              <a:avLst/>
              <a:gdLst>
                <a:gd name="connsiteX0" fmla="*/ 0 w 691376"/>
                <a:gd name="connsiteY0" fmla="*/ 123887 h 190794"/>
                <a:gd name="connsiteX1" fmla="*/ 367990 w 691376"/>
                <a:gd name="connsiteY1" fmla="*/ 1224 h 190794"/>
                <a:gd name="connsiteX2" fmla="*/ 691376 w 691376"/>
                <a:gd name="connsiteY2" fmla="*/ 190794 h 19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1376" h="190794">
                  <a:moveTo>
                    <a:pt x="0" y="123887"/>
                  </a:moveTo>
                  <a:cubicBezTo>
                    <a:pt x="126380" y="56980"/>
                    <a:pt x="252761" y="-9927"/>
                    <a:pt x="367990" y="1224"/>
                  </a:cubicBezTo>
                  <a:cubicBezTo>
                    <a:pt x="483219" y="12375"/>
                    <a:pt x="587297" y="101584"/>
                    <a:pt x="691376" y="190794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40923" y="5726668"/>
            <a:ext cx="1967449" cy="521732"/>
            <a:chOff x="769523" y="2004536"/>
            <a:chExt cx="1967449" cy="521732"/>
          </a:xfrm>
        </p:grpSpPr>
        <p:grpSp>
          <p:nvGrpSpPr>
            <p:cNvPr id="90" name="Group 89"/>
            <p:cNvGrpSpPr/>
            <p:nvPr/>
          </p:nvGrpSpPr>
          <p:grpSpPr>
            <a:xfrm>
              <a:off x="769523" y="2004536"/>
              <a:ext cx="1967449" cy="521732"/>
              <a:chOff x="544037" y="926068"/>
              <a:chExt cx="1967449" cy="521732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1447800" y="1143000"/>
                <a:ext cx="838200" cy="152400"/>
                <a:chOff x="1447800" y="1143000"/>
                <a:chExt cx="838200" cy="152400"/>
              </a:xfrm>
            </p:grpSpPr>
            <p:sp>
              <p:nvSpPr>
                <p:cNvPr id="101" name="Oval 100"/>
                <p:cNvSpPr/>
                <p:nvPr/>
              </p:nvSpPr>
              <p:spPr>
                <a:xfrm>
                  <a:off x="2133600" y="11430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1447800" y="11430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03" name="Straight Connector 102"/>
                <p:cNvCxnSpPr>
                  <a:stCxn id="102" idx="6"/>
                  <a:endCxn id="101" idx="2"/>
                </p:cNvCxnSpPr>
                <p:nvPr/>
              </p:nvCxnSpPr>
              <p:spPr>
                <a:xfrm>
                  <a:off x="1600200" y="1219200"/>
                  <a:ext cx="5334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TextBox 96"/>
              <p:cNvSpPr txBox="1"/>
              <p:nvPr/>
            </p:nvSpPr>
            <p:spPr>
              <a:xfrm>
                <a:off x="544037" y="926068"/>
                <a:ext cx="8306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1,2,3,4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209800" y="1078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5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93" name="Freeform 92"/>
            <p:cNvSpPr/>
            <p:nvPr/>
          </p:nvSpPr>
          <p:spPr>
            <a:xfrm>
              <a:off x="1784195" y="2062953"/>
              <a:ext cx="646771" cy="189593"/>
            </a:xfrm>
            <a:custGeom>
              <a:avLst/>
              <a:gdLst>
                <a:gd name="connsiteX0" fmla="*/ 0 w 691376"/>
                <a:gd name="connsiteY0" fmla="*/ 123887 h 190794"/>
                <a:gd name="connsiteX1" fmla="*/ 367990 w 691376"/>
                <a:gd name="connsiteY1" fmla="*/ 1224 h 190794"/>
                <a:gd name="connsiteX2" fmla="*/ 691376 w 691376"/>
                <a:gd name="connsiteY2" fmla="*/ 190794 h 190794"/>
                <a:gd name="connsiteX0" fmla="*/ 0 w 646771"/>
                <a:gd name="connsiteY0" fmla="*/ 178442 h 189593"/>
                <a:gd name="connsiteX1" fmla="*/ 323385 w 646771"/>
                <a:gd name="connsiteY1" fmla="*/ 23 h 189593"/>
                <a:gd name="connsiteX2" fmla="*/ 646771 w 646771"/>
                <a:gd name="connsiteY2" fmla="*/ 189593 h 189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771" h="189593">
                  <a:moveTo>
                    <a:pt x="0" y="178442"/>
                  </a:moveTo>
                  <a:cubicBezTo>
                    <a:pt x="126380" y="111535"/>
                    <a:pt x="215590" y="-1835"/>
                    <a:pt x="323385" y="23"/>
                  </a:cubicBezTo>
                  <a:cubicBezTo>
                    <a:pt x="431180" y="1881"/>
                    <a:pt x="542692" y="100383"/>
                    <a:pt x="646771" y="189593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04" name="Straight Connector 103"/>
          <p:cNvCxnSpPr/>
          <p:nvPr/>
        </p:nvCxnSpPr>
        <p:spPr>
          <a:xfrm flipH="1" flipV="1">
            <a:off x="717364" y="4800600"/>
            <a:ext cx="882836" cy="3156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Down Arrow 104"/>
          <p:cNvSpPr/>
          <p:nvPr/>
        </p:nvSpPr>
        <p:spPr>
          <a:xfrm>
            <a:off x="1219200" y="5269468"/>
            <a:ext cx="242316" cy="216932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TextBox 108"/>
          <p:cNvSpPr txBox="1"/>
          <p:nvPr/>
        </p:nvSpPr>
        <p:spPr>
          <a:xfrm>
            <a:off x="956261" y="6324600"/>
            <a:ext cx="114967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Success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IN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5873628" y="533400"/>
            <a:ext cx="2279772" cy="1424464"/>
            <a:chOff x="231714" y="545068"/>
            <a:chExt cx="2279772" cy="1424464"/>
          </a:xfrm>
        </p:grpSpPr>
        <p:grpSp>
          <p:nvGrpSpPr>
            <p:cNvPr id="111" name="Group 110"/>
            <p:cNvGrpSpPr/>
            <p:nvPr/>
          </p:nvGrpSpPr>
          <p:grpSpPr>
            <a:xfrm>
              <a:off x="457200" y="685800"/>
              <a:ext cx="1828800" cy="1143000"/>
              <a:chOff x="457200" y="685800"/>
              <a:chExt cx="1828800" cy="1143000"/>
            </a:xfrm>
          </p:grpSpPr>
          <p:sp>
            <p:nvSpPr>
              <p:cNvPr id="119" name="Oval 118"/>
              <p:cNvSpPr/>
              <p:nvPr/>
            </p:nvSpPr>
            <p:spPr>
              <a:xfrm>
                <a:off x="457200" y="6858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20" name="Straight Connector 119"/>
              <p:cNvCxnSpPr>
                <a:stCxn id="119" idx="4"/>
              </p:cNvCxnSpPr>
              <p:nvPr/>
            </p:nvCxnSpPr>
            <p:spPr>
              <a:xfrm>
                <a:off x="533400" y="838200"/>
                <a:ext cx="0" cy="838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Oval 120"/>
              <p:cNvSpPr/>
              <p:nvPr/>
            </p:nvSpPr>
            <p:spPr>
              <a:xfrm>
                <a:off x="457200" y="16764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2133600" y="11430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1447800" y="6858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24" name="Straight Connector 123"/>
              <p:cNvCxnSpPr>
                <a:stCxn id="123" idx="4"/>
              </p:cNvCxnSpPr>
              <p:nvPr/>
            </p:nvCxnSpPr>
            <p:spPr>
              <a:xfrm>
                <a:off x="1524000" y="838200"/>
                <a:ext cx="0" cy="838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Oval 124"/>
              <p:cNvSpPr/>
              <p:nvPr/>
            </p:nvSpPr>
            <p:spPr>
              <a:xfrm>
                <a:off x="1447800" y="16764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26" name="Straight Connector 125"/>
              <p:cNvCxnSpPr>
                <a:stCxn id="119" idx="6"/>
                <a:endCxn id="123" idx="2"/>
              </p:cNvCxnSpPr>
              <p:nvPr/>
            </p:nvCxnSpPr>
            <p:spPr>
              <a:xfrm>
                <a:off x="609600" y="762000"/>
                <a:ext cx="838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609600" y="1752600"/>
                <a:ext cx="838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>
                <a:endCxn id="122" idx="3"/>
              </p:cNvCxnSpPr>
              <p:nvPr/>
            </p:nvCxnSpPr>
            <p:spPr>
              <a:xfrm flipV="1">
                <a:off x="1524000" y="1273082"/>
                <a:ext cx="631918" cy="4795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>
                <a:stCxn id="123" idx="5"/>
                <a:endCxn id="122" idx="1"/>
              </p:cNvCxnSpPr>
              <p:nvPr/>
            </p:nvCxnSpPr>
            <p:spPr>
              <a:xfrm>
                <a:off x="1577882" y="815882"/>
                <a:ext cx="578036" cy="3494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TextBox 111"/>
            <p:cNvSpPr txBox="1"/>
            <p:nvPr/>
          </p:nvSpPr>
          <p:spPr>
            <a:xfrm>
              <a:off x="231714" y="1524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</a:t>
              </a:r>
              <a:endParaRPr lang="en-IN" b="1" dirty="0">
                <a:solidFill>
                  <a:srgbClr val="0070C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31714" y="609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IN" b="1" dirty="0">
                <a:solidFill>
                  <a:srgbClr val="0070C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524000" y="545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</a:t>
              </a:r>
              <a:endParaRPr lang="en-IN" b="1" dirty="0">
                <a:solidFill>
                  <a:srgbClr val="0070C0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524000" y="1600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4</a:t>
              </a:r>
              <a:endParaRPr lang="en-IN" b="1" dirty="0">
                <a:solidFill>
                  <a:srgbClr val="0070C0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209800" y="1078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</a:t>
              </a:r>
              <a:endParaRPr lang="en-IN" b="1" dirty="0">
                <a:solidFill>
                  <a:srgbClr val="0070C0"/>
                </a:solidFill>
              </a:endParaRPr>
            </a:p>
          </p:txBody>
        </p:sp>
        <p:cxnSp>
          <p:nvCxnSpPr>
            <p:cNvPr id="117" name="Straight Connector 116"/>
            <p:cNvCxnSpPr>
              <a:stCxn id="123" idx="3"/>
              <a:endCxn id="121" idx="7"/>
            </p:cNvCxnSpPr>
            <p:nvPr/>
          </p:nvCxnSpPr>
          <p:spPr>
            <a:xfrm flipH="1">
              <a:off x="587282" y="815882"/>
              <a:ext cx="882836" cy="8828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19" idx="5"/>
              <a:endCxn id="125" idx="1"/>
            </p:cNvCxnSpPr>
            <p:nvPr/>
          </p:nvCxnSpPr>
          <p:spPr>
            <a:xfrm>
              <a:off x="587282" y="815882"/>
              <a:ext cx="882836" cy="8828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5867400" y="2286000"/>
            <a:ext cx="2279772" cy="1283732"/>
            <a:chOff x="457200" y="1688068"/>
            <a:chExt cx="2279772" cy="1283732"/>
          </a:xfrm>
        </p:grpSpPr>
        <p:grpSp>
          <p:nvGrpSpPr>
            <p:cNvPr id="131" name="Group 130"/>
            <p:cNvGrpSpPr/>
            <p:nvPr/>
          </p:nvGrpSpPr>
          <p:grpSpPr>
            <a:xfrm>
              <a:off x="457200" y="1688068"/>
              <a:ext cx="2279772" cy="1283732"/>
              <a:chOff x="231714" y="609600"/>
              <a:chExt cx="2279772" cy="128373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457200" y="685800"/>
                <a:ext cx="1828800" cy="1143000"/>
                <a:chOff x="457200" y="685800"/>
                <a:chExt cx="1828800" cy="1143000"/>
              </a:xfrm>
            </p:grpSpPr>
            <p:sp>
              <p:nvSpPr>
                <p:cNvPr id="141" name="Oval 140"/>
                <p:cNvSpPr/>
                <p:nvPr/>
              </p:nvSpPr>
              <p:spPr>
                <a:xfrm>
                  <a:off x="457200" y="6858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42" name="Straight Connector 141"/>
                <p:cNvCxnSpPr>
                  <a:stCxn id="141" idx="4"/>
                </p:cNvCxnSpPr>
                <p:nvPr/>
              </p:nvCxnSpPr>
              <p:spPr>
                <a:xfrm>
                  <a:off x="533400" y="838200"/>
                  <a:ext cx="0" cy="838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Oval 142"/>
                <p:cNvSpPr/>
                <p:nvPr/>
              </p:nvSpPr>
              <p:spPr>
                <a:xfrm>
                  <a:off x="457200" y="16764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2133600" y="11430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1447800" y="1055132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46" name="Straight Connector 145"/>
                <p:cNvCxnSpPr>
                  <a:stCxn id="141" idx="6"/>
                  <a:endCxn id="145" idx="2"/>
                </p:cNvCxnSpPr>
                <p:nvPr/>
              </p:nvCxnSpPr>
              <p:spPr>
                <a:xfrm>
                  <a:off x="609600" y="762000"/>
                  <a:ext cx="83820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>
                  <a:stCxn id="145" idx="5"/>
                  <a:endCxn id="144" idx="1"/>
                </p:cNvCxnSpPr>
                <p:nvPr/>
              </p:nvCxnSpPr>
              <p:spPr>
                <a:xfrm flipV="1">
                  <a:off x="1577882" y="1165318"/>
                  <a:ext cx="578036" cy="1989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" name="TextBox 135"/>
              <p:cNvSpPr txBox="1"/>
              <p:nvPr/>
            </p:nvSpPr>
            <p:spPr>
              <a:xfrm>
                <a:off x="231714" y="1524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2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231714" y="6096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1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1298514" y="750332"/>
                <a:ext cx="478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3,4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2209800" y="1078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5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0" name="Straight Connector 139"/>
              <p:cNvCxnSpPr>
                <a:stCxn id="145" idx="3"/>
                <a:endCxn id="143" idx="7"/>
              </p:cNvCxnSpPr>
              <p:nvPr/>
            </p:nvCxnSpPr>
            <p:spPr>
              <a:xfrm flipH="1">
                <a:off x="587282" y="1185214"/>
                <a:ext cx="882836" cy="5135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Freeform 131"/>
            <p:cNvSpPr/>
            <p:nvPr/>
          </p:nvSpPr>
          <p:spPr>
            <a:xfrm>
              <a:off x="791737" y="1750754"/>
              <a:ext cx="936702" cy="468339"/>
            </a:xfrm>
            <a:custGeom>
              <a:avLst/>
              <a:gdLst>
                <a:gd name="connsiteX0" fmla="*/ 0 w 936702"/>
                <a:gd name="connsiteY0" fmla="*/ 33441 h 468339"/>
                <a:gd name="connsiteX1" fmla="*/ 490653 w 936702"/>
                <a:gd name="connsiteY1" fmla="*/ 44592 h 468339"/>
                <a:gd name="connsiteX2" fmla="*/ 936702 w 936702"/>
                <a:gd name="connsiteY2" fmla="*/ 468339 h 468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6702" h="468339">
                  <a:moveTo>
                    <a:pt x="0" y="33441"/>
                  </a:moveTo>
                  <a:cubicBezTo>
                    <a:pt x="167268" y="2775"/>
                    <a:pt x="334536" y="-27891"/>
                    <a:pt x="490653" y="44592"/>
                  </a:cubicBezTo>
                  <a:cubicBezTo>
                    <a:pt x="646770" y="117075"/>
                    <a:pt x="791736" y="292707"/>
                    <a:pt x="936702" y="46833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802888" y="2241395"/>
              <a:ext cx="959005" cy="635620"/>
            </a:xfrm>
            <a:custGeom>
              <a:avLst/>
              <a:gdLst>
                <a:gd name="connsiteX0" fmla="*/ 0 w 959005"/>
                <a:gd name="connsiteY0" fmla="*/ 635620 h 635620"/>
                <a:gd name="connsiteX1" fmla="*/ 680224 w 959005"/>
                <a:gd name="connsiteY1" fmla="*/ 479503 h 635620"/>
                <a:gd name="connsiteX2" fmla="*/ 959005 w 959005"/>
                <a:gd name="connsiteY2" fmla="*/ 0 h 635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9005" h="635620">
                  <a:moveTo>
                    <a:pt x="0" y="635620"/>
                  </a:moveTo>
                  <a:cubicBezTo>
                    <a:pt x="260195" y="610530"/>
                    <a:pt x="520390" y="585440"/>
                    <a:pt x="680224" y="479503"/>
                  </a:cubicBezTo>
                  <a:cubicBezTo>
                    <a:pt x="840058" y="373566"/>
                    <a:pt x="899531" y="186783"/>
                    <a:pt x="959005" y="0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1739590" y="2061752"/>
              <a:ext cx="691376" cy="190794"/>
            </a:xfrm>
            <a:custGeom>
              <a:avLst/>
              <a:gdLst>
                <a:gd name="connsiteX0" fmla="*/ 0 w 691376"/>
                <a:gd name="connsiteY0" fmla="*/ 123887 h 190794"/>
                <a:gd name="connsiteX1" fmla="*/ 367990 w 691376"/>
                <a:gd name="connsiteY1" fmla="*/ 1224 h 190794"/>
                <a:gd name="connsiteX2" fmla="*/ 691376 w 691376"/>
                <a:gd name="connsiteY2" fmla="*/ 190794 h 19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1376" h="190794">
                  <a:moveTo>
                    <a:pt x="0" y="123887"/>
                  </a:moveTo>
                  <a:cubicBezTo>
                    <a:pt x="126380" y="56980"/>
                    <a:pt x="252761" y="-9927"/>
                    <a:pt x="367990" y="1224"/>
                  </a:cubicBezTo>
                  <a:cubicBezTo>
                    <a:pt x="483219" y="12375"/>
                    <a:pt x="587297" y="101584"/>
                    <a:pt x="691376" y="190794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49" name="Straight Connector 148"/>
          <p:cNvCxnSpPr/>
          <p:nvPr/>
        </p:nvCxnSpPr>
        <p:spPr>
          <a:xfrm>
            <a:off x="7162800" y="838200"/>
            <a:ext cx="0" cy="8382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7194364" y="2819400"/>
            <a:ext cx="578036" cy="198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Down Arrow 150"/>
          <p:cNvSpPr/>
          <p:nvPr/>
        </p:nvSpPr>
        <p:spPr>
          <a:xfrm>
            <a:off x="7010400" y="1981200"/>
            <a:ext cx="242316" cy="216932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2" name="Down Arrow 151"/>
          <p:cNvSpPr/>
          <p:nvPr/>
        </p:nvSpPr>
        <p:spPr>
          <a:xfrm>
            <a:off x="7010400" y="3669268"/>
            <a:ext cx="242316" cy="216932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3" name="Group 152"/>
          <p:cNvGrpSpPr/>
          <p:nvPr/>
        </p:nvGrpSpPr>
        <p:grpSpPr>
          <a:xfrm>
            <a:off x="5867400" y="3897868"/>
            <a:ext cx="1721146" cy="1283732"/>
            <a:chOff x="457200" y="1688068"/>
            <a:chExt cx="1721146" cy="1283732"/>
          </a:xfrm>
        </p:grpSpPr>
        <p:grpSp>
          <p:nvGrpSpPr>
            <p:cNvPr id="154" name="Group 153"/>
            <p:cNvGrpSpPr/>
            <p:nvPr/>
          </p:nvGrpSpPr>
          <p:grpSpPr>
            <a:xfrm>
              <a:off x="457200" y="1688068"/>
              <a:ext cx="1721146" cy="1283732"/>
              <a:chOff x="231714" y="609600"/>
              <a:chExt cx="1721146" cy="1283732"/>
            </a:xfrm>
          </p:grpSpPr>
          <p:grpSp>
            <p:nvGrpSpPr>
              <p:cNvPr id="158" name="Group 157"/>
              <p:cNvGrpSpPr/>
              <p:nvPr/>
            </p:nvGrpSpPr>
            <p:grpSpPr>
              <a:xfrm>
                <a:off x="457200" y="685800"/>
                <a:ext cx="1143000" cy="1143000"/>
                <a:chOff x="457200" y="685800"/>
                <a:chExt cx="1143000" cy="1143000"/>
              </a:xfrm>
            </p:grpSpPr>
            <p:sp>
              <p:nvSpPr>
                <p:cNvPr id="164" name="Oval 163"/>
                <p:cNvSpPr/>
                <p:nvPr/>
              </p:nvSpPr>
              <p:spPr>
                <a:xfrm>
                  <a:off x="457200" y="6858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65" name="Straight Connector 164"/>
                <p:cNvCxnSpPr>
                  <a:stCxn id="164" idx="4"/>
                </p:cNvCxnSpPr>
                <p:nvPr/>
              </p:nvCxnSpPr>
              <p:spPr>
                <a:xfrm>
                  <a:off x="533400" y="838200"/>
                  <a:ext cx="0" cy="838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Oval 165"/>
                <p:cNvSpPr/>
                <p:nvPr/>
              </p:nvSpPr>
              <p:spPr>
                <a:xfrm>
                  <a:off x="457200" y="16764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1447800" y="1055132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69" name="Straight Connector 168"/>
                <p:cNvCxnSpPr>
                  <a:stCxn id="164" idx="6"/>
                  <a:endCxn id="168" idx="2"/>
                </p:cNvCxnSpPr>
                <p:nvPr/>
              </p:nvCxnSpPr>
              <p:spPr>
                <a:xfrm>
                  <a:off x="609600" y="762000"/>
                  <a:ext cx="83820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9" name="TextBox 158"/>
              <p:cNvSpPr txBox="1"/>
              <p:nvPr/>
            </p:nvSpPr>
            <p:spPr>
              <a:xfrm>
                <a:off x="231714" y="1524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2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231714" y="6096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1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1298514" y="750332"/>
                <a:ext cx="654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3,4,5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63" name="Straight Connector 162"/>
              <p:cNvCxnSpPr>
                <a:stCxn id="168" idx="3"/>
                <a:endCxn id="166" idx="7"/>
              </p:cNvCxnSpPr>
              <p:nvPr/>
            </p:nvCxnSpPr>
            <p:spPr>
              <a:xfrm flipH="1">
                <a:off x="587282" y="1185214"/>
                <a:ext cx="882836" cy="5135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5" name="Freeform 154"/>
            <p:cNvSpPr/>
            <p:nvPr/>
          </p:nvSpPr>
          <p:spPr>
            <a:xfrm>
              <a:off x="791737" y="1750754"/>
              <a:ext cx="936702" cy="468339"/>
            </a:xfrm>
            <a:custGeom>
              <a:avLst/>
              <a:gdLst>
                <a:gd name="connsiteX0" fmla="*/ 0 w 936702"/>
                <a:gd name="connsiteY0" fmla="*/ 33441 h 468339"/>
                <a:gd name="connsiteX1" fmla="*/ 490653 w 936702"/>
                <a:gd name="connsiteY1" fmla="*/ 44592 h 468339"/>
                <a:gd name="connsiteX2" fmla="*/ 936702 w 936702"/>
                <a:gd name="connsiteY2" fmla="*/ 468339 h 468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6702" h="468339">
                  <a:moveTo>
                    <a:pt x="0" y="33441"/>
                  </a:moveTo>
                  <a:cubicBezTo>
                    <a:pt x="167268" y="2775"/>
                    <a:pt x="334536" y="-27891"/>
                    <a:pt x="490653" y="44592"/>
                  </a:cubicBezTo>
                  <a:cubicBezTo>
                    <a:pt x="646770" y="117075"/>
                    <a:pt x="791736" y="292707"/>
                    <a:pt x="936702" y="46833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6" name="Freeform 155"/>
            <p:cNvSpPr/>
            <p:nvPr/>
          </p:nvSpPr>
          <p:spPr>
            <a:xfrm>
              <a:off x="802888" y="2241395"/>
              <a:ext cx="959005" cy="635620"/>
            </a:xfrm>
            <a:custGeom>
              <a:avLst/>
              <a:gdLst>
                <a:gd name="connsiteX0" fmla="*/ 0 w 959005"/>
                <a:gd name="connsiteY0" fmla="*/ 635620 h 635620"/>
                <a:gd name="connsiteX1" fmla="*/ 680224 w 959005"/>
                <a:gd name="connsiteY1" fmla="*/ 479503 h 635620"/>
                <a:gd name="connsiteX2" fmla="*/ 959005 w 959005"/>
                <a:gd name="connsiteY2" fmla="*/ 0 h 635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9005" h="635620">
                  <a:moveTo>
                    <a:pt x="0" y="635620"/>
                  </a:moveTo>
                  <a:cubicBezTo>
                    <a:pt x="260195" y="610530"/>
                    <a:pt x="520390" y="585440"/>
                    <a:pt x="680224" y="479503"/>
                  </a:cubicBezTo>
                  <a:cubicBezTo>
                    <a:pt x="840058" y="373566"/>
                    <a:pt x="899531" y="186783"/>
                    <a:pt x="959005" y="0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71" name="Straight Connector 170"/>
          <p:cNvCxnSpPr/>
          <p:nvPr/>
        </p:nvCxnSpPr>
        <p:spPr>
          <a:xfrm flipH="1">
            <a:off x="6203764" y="4495800"/>
            <a:ext cx="882836" cy="51350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Down Arrow 180"/>
          <p:cNvSpPr/>
          <p:nvPr/>
        </p:nvSpPr>
        <p:spPr>
          <a:xfrm>
            <a:off x="7010400" y="5269468"/>
            <a:ext cx="242316" cy="216932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83" name="Group 182"/>
          <p:cNvGrpSpPr/>
          <p:nvPr/>
        </p:nvGrpSpPr>
        <p:grpSpPr>
          <a:xfrm>
            <a:off x="6179723" y="5697217"/>
            <a:ext cx="1969268" cy="473968"/>
            <a:chOff x="6179723" y="5697217"/>
            <a:chExt cx="1969268" cy="473968"/>
          </a:xfrm>
        </p:grpSpPr>
        <p:grpSp>
          <p:nvGrpSpPr>
            <p:cNvPr id="172" name="Group 171"/>
            <p:cNvGrpSpPr/>
            <p:nvPr/>
          </p:nvGrpSpPr>
          <p:grpSpPr>
            <a:xfrm>
              <a:off x="6179723" y="5697217"/>
              <a:ext cx="1969268" cy="398783"/>
              <a:chOff x="1372895" y="2062953"/>
              <a:chExt cx="1969268" cy="398783"/>
            </a:xfrm>
          </p:grpSpPr>
          <p:grpSp>
            <p:nvGrpSpPr>
              <p:cNvPr id="173" name="Group 172"/>
              <p:cNvGrpSpPr/>
              <p:nvPr/>
            </p:nvGrpSpPr>
            <p:grpSpPr>
              <a:xfrm>
                <a:off x="1372895" y="2080736"/>
                <a:ext cx="1969268" cy="381000"/>
                <a:chOff x="1147409" y="1002268"/>
                <a:chExt cx="1969268" cy="381000"/>
              </a:xfrm>
            </p:grpSpPr>
            <p:grpSp>
              <p:nvGrpSpPr>
                <p:cNvPr id="175" name="Group 174"/>
                <p:cNvGrpSpPr/>
                <p:nvPr/>
              </p:nvGrpSpPr>
              <p:grpSpPr>
                <a:xfrm>
                  <a:off x="1447800" y="1143000"/>
                  <a:ext cx="838200" cy="152400"/>
                  <a:chOff x="1447800" y="1143000"/>
                  <a:chExt cx="838200" cy="152400"/>
                </a:xfrm>
              </p:grpSpPr>
              <p:sp>
                <p:nvSpPr>
                  <p:cNvPr id="178" name="Oval 177"/>
                  <p:cNvSpPr/>
                  <p:nvPr/>
                </p:nvSpPr>
                <p:spPr>
                  <a:xfrm>
                    <a:off x="2133600" y="1143000"/>
                    <a:ext cx="152400" cy="1524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79" name="Oval 178"/>
                  <p:cNvSpPr/>
                  <p:nvPr/>
                </p:nvSpPr>
                <p:spPr>
                  <a:xfrm>
                    <a:off x="1447800" y="1143000"/>
                    <a:ext cx="152400" cy="1524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180" name="Straight Connector 179"/>
                  <p:cNvCxnSpPr>
                    <a:stCxn id="179" idx="6"/>
                    <a:endCxn id="178" idx="2"/>
                  </p:cNvCxnSpPr>
                  <p:nvPr/>
                </p:nvCxnSpPr>
                <p:spPr>
                  <a:xfrm>
                    <a:off x="1600200" y="1219200"/>
                    <a:ext cx="5334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6" name="TextBox 175"/>
                <p:cNvSpPr txBox="1"/>
                <p:nvPr/>
              </p:nvSpPr>
              <p:spPr>
                <a:xfrm>
                  <a:off x="1147409" y="101393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70C0"/>
                      </a:solidFill>
                    </a:rPr>
                    <a:t>1</a:t>
                  </a:r>
                  <a:endParaRPr lang="en-IN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77" name="TextBox 176"/>
                <p:cNvSpPr txBox="1"/>
                <p:nvPr/>
              </p:nvSpPr>
              <p:spPr>
                <a:xfrm>
                  <a:off x="2286000" y="1002268"/>
                  <a:ext cx="8306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70C0"/>
                      </a:solidFill>
                    </a:rPr>
                    <a:t>2,3,4,5</a:t>
                  </a:r>
                  <a:endParaRPr lang="en-IN" b="1" dirty="0">
                    <a:solidFill>
                      <a:srgbClr val="0070C0"/>
                    </a:solidFill>
                  </a:endParaRPr>
                </a:p>
              </p:txBody>
            </p:sp>
          </p:grpSp>
          <p:sp>
            <p:nvSpPr>
              <p:cNvPr id="174" name="Freeform 173"/>
              <p:cNvSpPr/>
              <p:nvPr/>
            </p:nvSpPr>
            <p:spPr>
              <a:xfrm>
                <a:off x="1784195" y="2062953"/>
                <a:ext cx="646771" cy="189593"/>
              </a:xfrm>
              <a:custGeom>
                <a:avLst/>
                <a:gdLst>
                  <a:gd name="connsiteX0" fmla="*/ 0 w 691376"/>
                  <a:gd name="connsiteY0" fmla="*/ 123887 h 190794"/>
                  <a:gd name="connsiteX1" fmla="*/ 367990 w 691376"/>
                  <a:gd name="connsiteY1" fmla="*/ 1224 h 190794"/>
                  <a:gd name="connsiteX2" fmla="*/ 691376 w 691376"/>
                  <a:gd name="connsiteY2" fmla="*/ 190794 h 190794"/>
                  <a:gd name="connsiteX0" fmla="*/ 0 w 646771"/>
                  <a:gd name="connsiteY0" fmla="*/ 178442 h 189593"/>
                  <a:gd name="connsiteX1" fmla="*/ 323385 w 646771"/>
                  <a:gd name="connsiteY1" fmla="*/ 23 h 189593"/>
                  <a:gd name="connsiteX2" fmla="*/ 646771 w 646771"/>
                  <a:gd name="connsiteY2" fmla="*/ 189593 h 189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6771" h="189593">
                    <a:moveTo>
                      <a:pt x="0" y="178442"/>
                    </a:moveTo>
                    <a:cubicBezTo>
                      <a:pt x="126380" y="111535"/>
                      <a:pt x="215590" y="-1835"/>
                      <a:pt x="323385" y="23"/>
                    </a:cubicBezTo>
                    <a:cubicBezTo>
                      <a:pt x="431180" y="1881"/>
                      <a:pt x="542692" y="100383"/>
                      <a:pt x="646771" y="189593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82" name="Freeform 181"/>
            <p:cNvSpPr/>
            <p:nvPr/>
          </p:nvSpPr>
          <p:spPr>
            <a:xfrm>
              <a:off x="6584794" y="5943600"/>
              <a:ext cx="652999" cy="227585"/>
            </a:xfrm>
            <a:custGeom>
              <a:avLst/>
              <a:gdLst>
                <a:gd name="connsiteX0" fmla="*/ 0 w 691376"/>
                <a:gd name="connsiteY0" fmla="*/ 123887 h 190794"/>
                <a:gd name="connsiteX1" fmla="*/ 367990 w 691376"/>
                <a:gd name="connsiteY1" fmla="*/ 1224 h 190794"/>
                <a:gd name="connsiteX2" fmla="*/ 691376 w 691376"/>
                <a:gd name="connsiteY2" fmla="*/ 190794 h 190794"/>
                <a:gd name="connsiteX0" fmla="*/ 0 w 646771"/>
                <a:gd name="connsiteY0" fmla="*/ 178442 h 189593"/>
                <a:gd name="connsiteX1" fmla="*/ 323385 w 646771"/>
                <a:gd name="connsiteY1" fmla="*/ 23 h 189593"/>
                <a:gd name="connsiteX2" fmla="*/ 646771 w 646771"/>
                <a:gd name="connsiteY2" fmla="*/ 189593 h 189593"/>
                <a:gd name="connsiteX0" fmla="*/ 0 w 691376"/>
                <a:gd name="connsiteY0" fmla="*/ 21078 h 299858"/>
                <a:gd name="connsiteX1" fmla="*/ 367990 w 691376"/>
                <a:gd name="connsiteY1" fmla="*/ 110288 h 299858"/>
                <a:gd name="connsiteX2" fmla="*/ 691376 w 691376"/>
                <a:gd name="connsiteY2" fmla="*/ 299858 h 299858"/>
                <a:gd name="connsiteX0" fmla="*/ 0 w 691376"/>
                <a:gd name="connsiteY0" fmla="*/ 0 h 278780"/>
                <a:gd name="connsiteX1" fmla="*/ 367990 w 691376"/>
                <a:gd name="connsiteY1" fmla="*/ 89210 h 278780"/>
                <a:gd name="connsiteX2" fmla="*/ 691376 w 691376"/>
                <a:gd name="connsiteY2" fmla="*/ 278780 h 278780"/>
                <a:gd name="connsiteX0" fmla="*/ 0 w 691376"/>
                <a:gd name="connsiteY0" fmla="*/ 0 h 278780"/>
                <a:gd name="connsiteX1" fmla="*/ 367990 w 691376"/>
                <a:gd name="connsiteY1" fmla="*/ 200722 h 278780"/>
                <a:gd name="connsiteX2" fmla="*/ 691376 w 691376"/>
                <a:gd name="connsiteY2" fmla="*/ 278780 h 278780"/>
                <a:gd name="connsiteX0" fmla="*/ 0 w 657922"/>
                <a:gd name="connsiteY0" fmla="*/ 0 h 203625"/>
                <a:gd name="connsiteX1" fmla="*/ 367990 w 657922"/>
                <a:gd name="connsiteY1" fmla="*/ 200722 h 203625"/>
                <a:gd name="connsiteX2" fmla="*/ 657922 w 657922"/>
                <a:gd name="connsiteY2" fmla="*/ 156117 h 203625"/>
                <a:gd name="connsiteX0" fmla="*/ 0 w 657922"/>
                <a:gd name="connsiteY0" fmla="*/ 0 h 209464"/>
                <a:gd name="connsiteX1" fmla="*/ 367990 w 657922"/>
                <a:gd name="connsiteY1" fmla="*/ 200722 h 209464"/>
                <a:gd name="connsiteX2" fmla="*/ 657922 w 657922"/>
                <a:gd name="connsiteY2" fmla="*/ 156117 h 209464"/>
                <a:gd name="connsiteX0" fmla="*/ 0 w 657922"/>
                <a:gd name="connsiteY0" fmla="*/ 0 h 209464"/>
                <a:gd name="connsiteX1" fmla="*/ 367990 w 657922"/>
                <a:gd name="connsiteY1" fmla="*/ 200722 h 209464"/>
                <a:gd name="connsiteX2" fmla="*/ 657922 w 657922"/>
                <a:gd name="connsiteY2" fmla="*/ 156117 h 209464"/>
                <a:gd name="connsiteX0" fmla="*/ 0 w 624468"/>
                <a:gd name="connsiteY0" fmla="*/ 0 h 201028"/>
                <a:gd name="connsiteX1" fmla="*/ 367990 w 624468"/>
                <a:gd name="connsiteY1" fmla="*/ 200722 h 201028"/>
                <a:gd name="connsiteX2" fmla="*/ 624468 w 624468"/>
                <a:gd name="connsiteY2" fmla="*/ 44605 h 201028"/>
                <a:gd name="connsiteX0" fmla="*/ 0 w 624468"/>
                <a:gd name="connsiteY0" fmla="*/ 0 h 201565"/>
                <a:gd name="connsiteX1" fmla="*/ 367990 w 624468"/>
                <a:gd name="connsiteY1" fmla="*/ 200722 h 201565"/>
                <a:gd name="connsiteX2" fmla="*/ 624468 w 624468"/>
                <a:gd name="connsiteY2" fmla="*/ 44605 h 201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468" h="201565">
                  <a:moveTo>
                    <a:pt x="0" y="0"/>
                  </a:moveTo>
                  <a:cubicBezTo>
                    <a:pt x="148682" y="133815"/>
                    <a:pt x="263912" y="193288"/>
                    <a:pt x="367990" y="200722"/>
                  </a:cubicBezTo>
                  <a:cubicBezTo>
                    <a:pt x="472068" y="208156"/>
                    <a:pt x="498088" y="167268"/>
                    <a:pt x="624468" y="44605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84" name="TextBox 183"/>
          <p:cNvSpPr txBox="1"/>
          <p:nvPr/>
        </p:nvSpPr>
        <p:spPr>
          <a:xfrm>
            <a:off x="6400800" y="6336268"/>
            <a:ext cx="106189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Failure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IN" dirty="0"/>
          </a:p>
        </p:txBody>
      </p:sp>
      <p:sp>
        <p:nvSpPr>
          <p:cNvPr id="185" name="Down Ribbon 184"/>
          <p:cNvSpPr/>
          <p:nvPr/>
        </p:nvSpPr>
        <p:spPr>
          <a:xfrm>
            <a:off x="2819400" y="2622395"/>
            <a:ext cx="2819400" cy="882805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Sample executions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79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105" grpId="0" animBg="1"/>
      <p:bldP spid="109" grpId="0" animBg="1"/>
      <p:bldP spid="151" grpId="0" animBg="1"/>
      <p:bldP spid="152" grpId="0" animBg="1"/>
      <p:bldP spid="181" grpId="0" animBg="1"/>
      <p:bldP spid="184" grpId="0" animBg="1"/>
      <p:bldP spid="18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Algorithm for min-cut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/>
                  <a:t>: </a:t>
                </a:r>
                <a:r>
                  <a:rPr lang="en-US" sz="2000" dirty="0"/>
                  <a:t>What is probability that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preserved </a:t>
                </a:r>
                <a:r>
                  <a:rPr lang="en-US" sz="2000" dirty="0" smtClean="0"/>
                  <a:t>during the algorithm </a:t>
                </a:r>
                <a:r>
                  <a:rPr lang="en-US" sz="2000" b="1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d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d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den>
                        </m:f>
                      </m:e>
                    </m:d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endParaRPr lang="en-US" sz="2000" b="1" i="1" dirty="0" smtClean="0"/>
              </a:p>
              <a:p>
                <a:pPr marL="0" indent="0">
                  <a:buNone/>
                </a:pPr>
                <a:r>
                  <a:rPr lang="en-US" sz="2000" b="1" i="1" dirty="0"/>
                  <a:t> </a:t>
                </a:r>
                <a:r>
                  <a:rPr lang="en-US" sz="2000" b="1" i="1" dirty="0" smtClean="0"/>
                  <a:t>                </a:t>
                </a:r>
              </a:p>
              <a:p>
                <a:pPr marL="0" indent="0">
                  <a:buNone/>
                </a:pPr>
                <a:r>
                  <a:rPr lang="en-US" sz="2000" b="1" i="1" dirty="0"/>
                  <a:t> </a:t>
                </a:r>
                <a:r>
                  <a:rPr lang="en-US" sz="2000" b="1" i="1" dirty="0" smtClean="0"/>
                  <a:t>                </a:t>
                </a:r>
                <a:r>
                  <a:rPr lang="en-US" sz="2000" b="1" dirty="0" smtClean="0"/>
                  <a:t>&gt;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9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Algorithm for min-cut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Min-cut-high-probability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400" dirty="0" smtClean="0"/>
                  <a:t>):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  </a:t>
                </a:r>
                <a:r>
                  <a:rPr lang="en-US" sz="2000" b="1" dirty="0" smtClean="0"/>
                  <a:t>Repeat </a:t>
                </a:r>
                <a:r>
                  <a:rPr lang="en-US" sz="2000" dirty="0" smtClean="0"/>
                  <a:t>      </a:t>
                </a:r>
                <a:r>
                  <a:rPr lang="en-US" sz="2000" b="1" dirty="0"/>
                  <a:t>Min-cut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) algorithm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log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     times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and report the smallest cut computed;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Running time</a:t>
                </a:r>
                <a:r>
                  <a:rPr lang="en-US" sz="2000" dirty="0" smtClean="0"/>
                  <a:t>: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sup>
                    </m:sSup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Error Probability 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𝐥𝐨𝐠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𝒄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2800" y="4419600"/>
            <a:ext cx="1143000" cy="228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1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1981200"/>
            <a:ext cx="8077199" cy="1362075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Revisiting Recurrences </a:t>
            </a:r>
            <a:br>
              <a:rPr lang="en-US" sz="3600" dirty="0" smtClean="0">
                <a:solidFill>
                  <a:srgbClr val="7030A0"/>
                </a:solidFill>
              </a:rPr>
            </a:b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In the following slides, we shall revisit common recurrences. Try to solve these recurrences in a simple manner instead of using Master’s theorem. This will help you develop a useful insight into recurrences. This insight will help you fine-tune the previous inefficient algorithm and eventually lead to design (and analysis) of a more efficient algorithm for min-cut.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251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1981200"/>
            <a:ext cx="8077199" cy="1362075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Revisiting Recurrences </a:t>
            </a:r>
            <a:br>
              <a:rPr lang="en-US" sz="3600" dirty="0" smtClean="0">
                <a:solidFill>
                  <a:srgbClr val="7030A0"/>
                </a:solidFill>
              </a:rPr>
            </a:b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4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Common recurrences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latin typeface="Cambria Math"/>
                      </a:rPr>
                      <m:t>𝒄𝒏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latin typeface="Cambria Math"/>
                      </a:rPr>
                      <m:t>𝒄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latin typeface="Cambria Math"/>
                      </a:rPr>
                      <m:t>𝒄𝒏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e>
                    </m:d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endParaRPr lang="en-US" sz="2000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2"/>
                <a:stretch>
                  <a:fillRect l="-741" t="-641" b="-10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14336" y="1681848"/>
                <a:ext cx="857863" cy="37555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𝑶</m:t>
                      </m:r>
                      <m:r>
                        <a:rPr lang="en-US" b="1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336" y="1681848"/>
                <a:ext cx="857863" cy="375552"/>
              </a:xfrm>
              <a:prstGeom prst="rect">
                <a:avLst/>
              </a:prstGeom>
              <a:blipFill rotWithShape="1">
                <a:blip r:embed="rId3"/>
                <a:stretch>
                  <a:fillRect t="-6452" r="-9286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34000" y="2748648"/>
                <a:ext cx="74732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𝑶</m:t>
                      </m:r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748648"/>
                <a:ext cx="74732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975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34000" y="3733800"/>
                <a:ext cx="133959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𝑶</m:t>
                      </m:r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𝐥𝐨𝐠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3733800"/>
                <a:ext cx="133959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5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34000" y="4964668"/>
                <a:ext cx="79861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𝑶</m:t>
                      </m:r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4964668"/>
                <a:ext cx="79861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91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29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Common recurrences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latin typeface="Cambria Math"/>
                      </a:rPr>
                      <m:t>𝒄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latin typeface="Cambria Math"/>
                      </a:rPr>
                      <m:t>𝒄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latin typeface="Cambria Math"/>
                      </a:rPr>
                      <m:t>𝒄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Question: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What is the </a:t>
                </a:r>
                <a:r>
                  <a:rPr lang="en-US" sz="2000" u="sng" dirty="0" smtClean="0"/>
                  <a:t>smallest</a:t>
                </a:r>
                <a:r>
                  <a:rPr lang="en-US" sz="2000" dirty="0" smtClean="0"/>
                  <a:t> value </a:t>
                </a:r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for which the solution of the following recurrence is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𝑶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0" smtClean="0">
                        <a:latin typeface="Cambria Math"/>
                      </a:rPr>
                      <m:t>𝐥𝐨𝐠</m:t>
                    </m:r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?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latin typeface="Cambria Math"/>
                      </a:rPr>
                      <m:t>𝒄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e>
                    </m:d>
                  </m:oMath>
                </a14:m>
                <a:endParaRPr lang="en-US" sz="2000" b="1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  <a:blipFill rotWithShape="1">
                <a:blip r:embed="rId2"/>
                <a:stretch>
                  <a:fillRect l="-741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14336" y="1681848"/>
                <a:ext cx="857863" cy="37555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𝑶</m:t>
                      </m:r>
                      <m:r>
                        <a:rPr lang="en-US" b="1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336" y="1681848"/>
                <a:ext cx="857863" cy="375552"/>
              </a:xfrm>
              <a:prstGeom prst="rect">
                <a:avLst/>
              </a:prstGeom>
              <a:blipFill rotWithShape="1">
                <a:blip r:embed="rId3"/>
                <a:stretch>
                  <a:fillRect t="-6452" r="-9286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14337" y="2672448"/>
                <a:ext cx="857863" cy="37555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𝑶</m:t>
                      </m:r>
                      <m:r>
                        <a:rPr lang="en-US" b="1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337" y="2672448"/>
                <a:ext cx="857863" cy="375552"/>
              </a:xfrm>
              <a:prstGeom prst="rect">
                <a:avLst/>
              </a:prstGeom>
              <a:blipFill rotWithShape="1">
                <a:blip r:embed="rId4"/>
                <a:stretch>
                  <a:fillRect t="-6452" r="-8511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34000" y="3967848"/>
                <a:ext cx="857863" cy="37555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𝑶</m:t>
                      </m:r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3967848"/>
                <a:ext cx="857863" cy="375552"/>
              </a:xfrm>
              <a:prstGeom prst="rect">
                <a:avLst/>
              </a:prstGeom>
              <a:blipFill rotWithShape="1">
                <a:blip r:embed="rId5"/>
                <a:stretch>
                  <a:fillRect t="-6452" r="-8511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Left Arrow 2"/>
              <p:cNvSpPr/>
              <p:nvPr/>
            </p:nvSpPr>
            <p:spPr>
              <a:xfrm>
                <a:off x="5334000" y="5535168"/>
                <a:ext cx="1219200" cy="637032"/>
              </a:xfrm>
              <a:prstGeom prst="lef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𝒂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√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Left Arrow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5535168"/>
                <a:ext cx="1219200" cy="637032"/>
              </a:xfrm>
              <a:prstGeom prst="leftArrow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457200" y="5410200"/>
            <a:ext cx="3276600" cy="838200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600200" y="4648200"/>
            <a:ext cx="3962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81800" y="5029200"/>
            <a:ext cx="3124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0800000">
            <a:off x="3200400" y="6139880"/>
            <a:ext cx="121158" cy="2446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886211" y="6375317"/>
                <a:ext cx="4876720" cy="3755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Closer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dirty="0" smtClean="0"/>
                  <a:t> gets to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,  the farther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dirty="0" smtClean="0"/>
                  <a:t> gets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11" y="6375317"/>
                <a:ext cx="4876720" cy="375552"/>
              </a:xfrm>
              <a:prstGeom prst="rect">
                <a:avLst/>
              </a:prstGeom>
              <a:blipFill rotWithShape="1">
                <a:blip r:embed="rId7"/>
                <a:stretch>
                  <a:fillRect l="-873" t="-4762" r="-1122" b="-238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798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7" grpId="0" animBg="1"/>
      <p:bldP spid="8" grpId="0" animBg="1"/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1981200"/>
            <a:ext cx="8077199" cy="1362075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Faster Min-cut algorithm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81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0" y="3048000"/>
            <a:ext cx="420422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To </a:t>
            </a:r>
            <a:r>
              <a:rPr lang="en-US" b="1" dirty="0" err="1" smtClean="0"/>
              <a:t>analyse</a:t>
            </a:r>
            <a:r>
              <a:rPr lang="en-US" dirty="0" smtClean="0"/>
              <a:t> time complexity of an algorithm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/>
              <a:t>Overview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1. Recap of the previous lecture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>
                        <a:latin typeface="Cambria Math"/>
                      </a:rPr>
                      <m:t>𝐥𝐨</m:t>
                    </m:r>
                    <m:r>
                      <a:rPr lang="en-US" sz="2000" b="1" i="1">
                        <a:latin typeface="Cambria Math"/>
                      </a:rPr>
                      <m:t>𝒈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dirty="0"/>
                  <a:t>time </a:t>
                </a:r>
                <a:r>
                  <a:rPr lang="en-US" sz="2000" b="1" dirty="0" smtClean="0"/>
                  <a:t>Monte Carlo </a:t>
                </a:r>
                <a:r>
                  <a:rPr lang="en-US" sz="2000" dirty="0" smtClean="0"/>
                  <a:t>algorithm for min-cut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2. Knowledge of recurrence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3.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>
                        <a:latin typeface="Cambria Math"/>
                      </a:rPr>
                      <m:t>𝐥𝐨</m:t>
                    </m:r>
                    <m:sSup>
                      <m:sSup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0">
                            <a:latin typeface="Cambria Math"/>
                          </a:rPr>
                          <m:t>𝐠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dirty="0"/>
                  <a:t>time </a:t>
                </a:r>
                <a:r>
                  <a:rPr lang="en-US" sz="2000" b="1" dirty="0"/>
                  <a:t>Monte Carlo </a:t>
                </a:r>
                <a:r>
                  <a:rPr lang="en-US" sz="2000" dirty="0"/>
                  <a:t>algorithm for </a:t>
                </a:r>
                <a:r>
                  <a:rPr lang="en-US" sz="2000" dirty="0" smtClean="0"/>
                  <a:t>min-cut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0" y="3048000"/>
            <a:ext cx="422776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    To </a:t>
            </a:r>
            <a:r>
              <a:rPr lang="en-US" b="1" dirty="0" smtClean="0"/>
              <a:t>design</a:t>
            </a:r>
            <a:r>
              <a:rPr lang="en-US" dirty="0" smtClean="0"/>
              <a:t> efficient </a:t>
            </a:r>
            <a:r>
              <a:rPr lang="en-US" dirty="0" smtClean="0"/>
              <a:t>algorithm          </a:t>
            </a:r>
            <a:endParaRPr lang="en-US" dirty="0"/>
          </a:p>
        </p:txBody>
      </p:sp>
      <p:sp>
        <p:nvSpPr>
          <p:cNvPr id="6" name="Curved Down Ribbon 5"/>
          <p:cNvSpPr/>
          <p:nvPr/>
        </p:nvSpPr>
        <p:spPr>
          <a:xfrm>
            <a:off x="2286000" y="4648200"/>
            <a:ext cx="4191000" cy="911352"/>
          </a:xfrm>
          <a:prstGeom prst="ellipseRibbon">
            <a:avLst>
              <a:gd name="adj1" fmla="val 25000"/>
              <a:gd name="adj2" fmla="val 75000"/>
              <a:gd name="adj3" fmla="val 125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There are so many lessons that you can learn from today’s lecture… 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3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uiExpand="1" build="p"/>
      <p:bldP spid="3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Revisiting algorithm for min-cut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Min-cut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400" dirty="0" smtClean="0"/>
                  <a:t>):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  </a:t>
                </a:r>
                <a:r>
                  <a:rPr lang="en-US" sz="2000" b="1" dirty="0" smtClean="0"/>
                  <a:t>Repeat </a:t>
                </a:r>
                <a:r>
                  <a:rPr lang="en-US" sz="2000" dirty="0" smtClean="0"/>
                  <a:t>     ??     times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{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 </a:t>
                </a: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/>
                  <a:t>).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</a:t>
                </a:r>
                <a:r>
                  <a:rPr lang="en-US" sz="2000" b="1" dirty="0" smtClean="0"/>
                  <a:t>return</a:t>
                </a:r>
                <a:r>
                  <a:rPr lang="en-US" sz="2000" dirty="0" smtClean="0"/>
                  <a:t> the edges of multi-graph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} 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Running time</a:t>
                </a:r>
                <a:r>
                  <a:rPr lang="en-US" sz="2000" dirty="0" smtClean="0"/>
                  <a:t>: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90581" y="2514600"/>
                <a:ext cx="80021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81" y="2514600"/>
                <a:ext cx="80021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916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175710" y="5791200"/>
            <a:ext cx="6368090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 shall modify this algorithm to </a:t>
            </a:r>
            <a:r>
              <a:rPr lang="en-US" u="sng" dirty="0"/>
              <a:t>improve</a:t>
            </a:r>
            <a:r>
              <a:rPr lang="en-US" dirty="0"/>
              <a:t> </a:t>
            </a:r>
            <a:r>
              <a:rPr lang="en-US" dirty="0" smtClean="0"/>
              <a:t>its </a:t>
            </a:r>
            <a:r>
              <a:rPr lang="en-US" b="1" dirty="0" smtClean="0"/>
              <a:t>success </a:t>
            </a:r>
            <a:r>
              <a:rPr lang="en-US" b="1" dirty="0"/>
              <a:t>probability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we shall </a:t>
            </a:r>
            <a:r>
              <a:rPr lang="en-US" b="1" dirty="0"/>
              <a:t>not allow </a:t>
            </a:r>
            <a:r>
              <a:rPr lang="en-US" dirty="0"/>
              <a:t>any significant blow up in the running time</a:t>
            </a:r>
            <a:r>
              <a:rPr lang="en-US" dirty="0" smtClean="0"/>
              <a:t>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Left Arrow Callout 6"/>
              <p:cNvSpPr/>
              <p:nvPr/>
            </p:nvSpPr>
            <p:spPr>
              <a:xfrm>
                <a:off x="3581400" y="2743200"/>
                <a:ext cx="5562600" cy="2145268"/>
              </a:xfrm>
              <a:prstGeom prst="leftArrowCallout">
                <a:avLst>
                  <a:gd name="adj1" fmla="val 8439"/>
                  <a:gd name="adj2" fmla="val 13033"/>
                  <a:gd name="adj3" fmla="val 13202"/>
                  <a:gd name="adj4" fmla="val 8009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sz="1600" dirty="0" smtClean="0">
                    <a:solidFill>
                      <a:schemeClr val="tx1"/>
                    </a:solidFill>
                  </a:rPr>
                  <a:t>As the number of iterations rise, the graph has fewer vertices. </a:t>
                </a:r>
              </a:p>
              <a:p>
                <a:pPr algn="just"/>
                <a:r>
                  <a:rPr lang="en-US" sz="1600" dirty="0" smtClean="0">
                    <a:solidFill>
                      <a:schemeClr val="tx1"/>
                    </a:solidFill>
                  </a:rPr>
                  <a:t>So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time may be too much for each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 Contract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𝑮</m:t>
                    </m:r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𝒆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). </a:t>
                </a:r>
              </a:p>
              <a:p>
                <a:pPr algn="just"/>
                <a:r>
                  <a:rPr lang="en-US" sz="1600" dirty="0" smtClean="0">
                    <a:solidFill>
                      <a:schemeClr val="tx1"/>
                    </a:solidFill>
                  </a:rPr>
                  <a:t>Interestingly, we can implement 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𝑮</m:t>
                    </m:r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𝒆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) such that its time complexity will be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1600" b="1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only, </a:t>
                </a:r>
              </a:p>
              <a:p>
                <a:pPr algn="just"/>
                <a:r>
                  <a:rPr lang="en-US" sz="1600" dirty="0" smtClean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1600" b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) is the no. of vertices in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in that iteration. </a:t>
                </a:r>
              </a:p>
              <a:p>
                <a:pPr algn="just"/>
                <a:r>
                  <a:rPr lang="en-US" sz="1600" dirty="0" smtClean="0">
                    <a:solidFill>
                      <a:schemeClr val="tx1"/>
                    </a:solidFill>
                  </a:rPr>
                  <a:t>Ponder over this insight </a:t>
                </a:r>
                <a:r>
                  <a:rPr lang="en-US" sz="1600" dirty="0" smtClean="0">
                    <a:solidFill>
                      <a:schemeClr val="tx1"/>
                    </a:solidFill>
                    <a:sym typeface="Wingdings" pitchFamily="2" charset="2"/>
                  </a:rPr>
                  <a:t>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Left Arrow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743200"/>
                <a:ext cx="5562600" cy="2145268"/>
              </a:xfrm>
              <a:prstGeom prst="leftArrowCallout">
                <a:avLst>
                  <a:gd name="adj1" fmla="val 8439"/>
                  <a:gd name="adj2" fmla="val 13033"/>
                  <a:gd name="adj3" fmla="val 13202"/>
                  <a:gd name="adj4" fmla="val 80091"/>
                </a:avLst>
              </a:prstGeom>
              <a:blipFill rotWithShape="1">
                <a:blip r:embed="rId4"/>
                <a:stretch>
                  <a:fillRect t="-3652" r="-1309" b="-6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30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2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Algorithm for min-cut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Probability </a:t>
                </a:r>
                <a:r>
                  <a:rPr lang="en-US" sz="2000" dirty="0"/>
                  <a:t>that </a:t>
                </a:r>
                <a:r>
                  <a:rPr lang="en-US" sz="2000" b="1" dirty="0" smtClean="0"/>
                  <a:t>min-cut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preserved </a:t>
                </a:r>
                <a:r>
                  <a:rPr lang="en-US" sz="2000" dirty="0" smtClean="0"/>
                  <a:t>during the algorithm   :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d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d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den>
                        </m:f>
                      </m:e>
                    </m:d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 smtClean="0"/>
                  <a:t>What is probability that </a:t>
                </a:r>
                <a:r>
                  <a:rPr lang="en-US" sz="2000" b="1" dirty="0"/>
                  <a:t>min-cut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preserved in first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iteration 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endParaRPr lang="en-US" sz="2000" b="1" i="1" dirty="0" smtClean="0"/>
              </a:p>
              <a:p>
                <a:pPr marL="0" indent="0">
                  <a:buNone/>
                </a:pPr>
                <a:r>
                  <a:rPr lang="en-US" sz="2000" b="1" i="1" dirty="0"/>
                  <a:t> </a:t>
                </a:r>
                <a:r>
                  <a:rPr lang="en-US" sz="2000" b="1" i="1" dirty="0" smtClean="0"/>
                  <a:t>                </a:t>
                </a:r>
              </a:p>
              <a:p>
                <a:pPr marL="0" indent="0" algn="ctr">
                  <a:buNone/>
                </a:pPr>
                <a:r>
                  <a:rPr lang="en-US" sz="2000" b="1" i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Try to make careful observations based on the above answer to improve the success probability of the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min-cut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algorithm.</a:t>
                </a:r>
                <a:endParaRPr lang="en-US" sz="2000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67228" y="3795198"/>
                <a:ext cx="1095172" cy="6244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≈</m:t>
                      </m:r>
                      <m:sSup>
                        <m:sSupPr>
                          <m:ctrlP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sz="1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1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num>
                                <m:den>
                                  <m:r>
                                    <a:rPr lang="en-US" sz="1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228" y="3795198"/>
                <a:ext cx="1095172" cy="624402"/>
              </a:xfrm>
              <a:prstGeom prst="rect">
                <a:avLst/>
              </a:prstGeom>
              <a:blipFill rotWithShape="1">
                <a:blip r:embed="rId3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600200" y="3124200"/>
            <a:ext cx="25146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14800" y="3200400"/>
            <a:ext cx="23622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77000" y="3200400"/>
            <a:ext cx="23622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0" y="3810000"/>
            <a:ext cx="23622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41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Key observations about </a:t>
            </a:r>
            <a:br>
              <a:rPr lang="en-US" sz="2800" b="1" dirty="0" smtClean="0">
                <a:solidFill>
                  <a:srgbClr val="7030A0"/>
                </a:solidFill>
              </a:rPr>
            </a:br>
            <a:r>
              <a:rPr lang="en-US" sz="2800" b="1" dirty="0" smtClean="0"/>
              <a:t>Min-Cut algorithm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Algorithm performs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contractions 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After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contractions: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r>
                  <a:rPr lang="en-US" sz="2000" b="1" dirty="0"/>
                  <a:t>Min-cut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preserved with probability </a:t>
                </a:r>
                <a:r>
                  <a:rPr lang="en-US" sz="2000" dirty="0">
                    <a:solidFill>
                      <a:srgbClr val="0070C0"/>
                    </a:solidFill>
                  </a:rPr>
                  <a:t>¼</a:t>
                </a:r>
                <a:r>
                  <a:rPr lang="en-US" sz="2000" dirty="0"/>
                  <a:t> .</a:t>
                </a:r>
              </a:p>
              <a:p>
                <a:r>
                  <a:rPr lang="en-US" sz="2000" dirty="0"/>
                  <a:t>There are only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vertices </a:t>
                </a:r>
                <a:r>
                  <a:rPr lang="en-US" sz="2000" dirty="0" smtClean="0"/>
                  <a:t>left. (the graph size is </a:t>
                </a:r>
                <a:r>
                  <a:rPr lang="en-US" sz="2000" u="sng" dirty="0" smtClean="0"/>
                  <a:t>significantly reduced</a:t>
                </a:r>
                <a:r>
                  <a:rPr lang="en-US" sz="2000" dirty="0" smtClean="0"/>
                  <a:t>).</a:t>
                </a:r>
                <a:r>
                  <a:rPr lang="en-US" sz="2000" b="1" i="1" dirty="0" smtClean="0"/>
                  <a:t> </a:t>
                </a:r>
              </a:p>
              <a:p>
                <a:endParaRPr lang="en-US" sz="2000" b="1" i="1" dirty="0"/>
              </a:p>
              <a:p>
                <a:pPr marL="0" indent="0">
                  <a:buNone/>
                </a:pPr>
                <a:r>
                  <a:rPr lang="en-US" sz="2000" b="1" i="1" dirty="0" smtClean="0">
                    <a:solidFill>
                      <a:srgbClr val="7030A0"/>
                    </a:solidFill>
                  </a:rPr>
                  <a:t>IDEA</a:t>
                </a:r>
                <a:r>
                  <a:rPr lang="en-US" sz="2000" b="1" i="1" dirty="0" smtClean="0"/>
                  <a:t>: </a:t>
                </a:r>
                <a:r>
                  <a:rPr lang="en-US" sz="2000" dirty="0" smtClean="0"/>
                  <a:t>Invoke two calls of </a:t>
                </a:r>
                <a:r>
                  <a:rPr lang="en-US" sz="2000" b="1" dirty="0"/>
                  <a:t>Min-cut 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algorithm</a:t>
                </a:r>
                <a:r>
                  <a:rPr lang="en-US" sz="2000" b="1" dirty="0" smtClean="0"/>
                  <a:t>  </a:t>
                </a:r>
                <a:r>
                  <a:rPr lang="en-US" sz="2000" dirty="0" smtClean="0"/>
                  <a:t>after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contractions and return the smaller of the two cuts computed.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Since the graph size is reduced significantly, we can afford to do it. </a:t>
                </a:r>
                <a:endParaRPr lang="en-US" sz="2000" b="1" i="1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9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85800" y="2514600"/>
            <a:ext cx="7239000" cy="228600"/>
            <a:chOff x="685800" y="4572000"/>
            <a:chExt cx="7239000" cy="228600"/>
          </a:xfrm>
        </p:grpSpPr>
        <p:grpSp>
          <p:nvGrpSpPr>
            <p:cNvPr id="12" name="Group 11"/>
            <p:cNvGrpSpPr/>
            <p:nvPr/>
          </p:nvGrpSpPr>
          <p:grpSpPr>
            <a:xfrm>
              <a:off x="685800" y="4572000"/>
              <a:ext cx="1143000" cy="228600"/>
              <a:chOff x="685800" y="4572000"/>
              <a:chExt cx="1143000" cy="2286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6858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2954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6002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124200" y="4572000"/>
              <a:ext cx="1143000" cy="228600"/>
              <a:chOff x="685800" y="4572000"/>
              <a:chExt cx="1143000" cy="2286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6858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2954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6002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905000" y="4572000"/>
              <a:ext cx="1143000" cy="228600"/>
              <a:chOff x="685800" y="4572000"/>
              <a:chExt cx="1143000" cy="2286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858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2954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6002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343400" y="4572000"/>
              <a:ext cx="1143000" cy="228600"/>
              <a:chOff x="685800" y="4572000"/>
              <a:chExt cx="1143000" cy="2286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6858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2954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6002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5562600" y="4572000"/>
              <a:ext cx="1143000" cy="228600"/>
              <a:chOff x="685800" y="4572000"/>
              <a:chExt cx="1143000" cy="22860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6858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2954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6002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781800" y="4572000"/>
              <a:ext cx="1143000" cy="228600"/>
              <a:chOff x="685800" y="4572000"/>
              <a:chExt cx="1143000" cy="22860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6858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2954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6002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40" name="Straight Connector 39"/>
          <p:cNvCxnSpPr/>
          <p:nvPr/>
        </p:nvCxnSpPr>
        <p:spPr>
          <a:xfrm>
            <a:off x="4343400" y="2362200"/>
            <a:ext cx="0" cy="762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800100" y="2907268"/>
            <a:ext cx="3467100" cy="369332"/>
            <a:chOff x="800100" y="2907268"/>
            <a:chExt cx="3467100" cy="369332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800100" y="2971800"/>
              <a:ext cx="34671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2362200" y="2907268"/>
                  <a:ext cx="6383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2907268"/>
                  <a:ext cx="63831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25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TextBox 47"/>
          <p:cNvSpPr txBox="1"/>
          <p:nvPr/>
        </p:nvSpPr>
        <p:spPr>
          <a:xfrm>
            <a:off x="4038600" y="4953000"/>
            <a:ext cx="1066800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recursively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4827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Key observations about </a:t>
            </a:r>
            <a:br>
              <a:rPr lang="en-US" sz="2800" b="1" dirty="0" smtClean="0">
                <a:solidFill>
                  <a:srgbClr val="7030A0"/>
                </a:solidFill>
              </a:rPr>
            </a:br>
            <a:r>
              <a:rPr lang="en-US" sz="2800" b="1" dirty="0" smtClean="0"/>
              <a:t>Min-Cut algorithm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Algorithm performs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contractions 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b="1" i="1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85800" y="2514600"/>
            <a:ext cx="7239000" cy="228600"/>
            <a:chOff x="685800" y="4572000"/>
            <a:chExt cx="7239000" cy="228600"/>
          </a:xfrm>
        </p:grpSpPr>
        <p:grpSp>
          <p:nvGrpSpPr>
            <p:cNvPr id="12" name="Group 11"/>
            <p:cNvGrpSpPr/>
            <p:nvPr/>
          </p:nvGrpSpPr>
          <p:grpSpPr>
            <a:xfrm>
              <a:off x="685800" y="4572000"/>
              <a:ext cx="1143000" cy="228600"/>
              <a:chOff x="685800" y="4572000"/>
              <a:chExt cx="1143000" cy="2286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6858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2954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6002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124200" y="4572000"/>
              <a:ext cx="1143000" cy="228600"/>
              <a:chOff x="685800" y="4572000"/>
              <a:chExt cx="1143000" cy="2286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6858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2954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6002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905000" y="4572000"/>
              <a:ext cx="1143000" cy="228600"/>
              <a:chOff x="685800" y="4572000"/>
              <a:chExt cx="1143000" cy="2286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858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2954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6002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343400" y="4572000"/>
              <a:ext cx="1143000" cy="228600"/>
              <a:chOff x="685800" y="4572000"/>
              <a:chExt cx="1143000" cy="2286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6858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2954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6002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5562600" y="4572000"/>
              <a:ext cx="1143000" cy="228600"/>
              <a:chOff x="685800" y="4572000"/>
              <a:chExt cx="1143000" cy="22860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6858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2954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6002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781800" y="4572000"/>
              <a:ext cx="1143000" cy="228600"/>
              <a:chOff x="685800" y="4572000"/>
              <a:chExt cx="1143000" cy="22860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6858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2954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6002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40" name="Straight Connector 39"/>
          <p:cNvCxnSpPr/>
          <p:nvPr/>
        </p:nvCxnSpPr>
        <p:spPr>
          <a:xfrm>
            <a:off x="4343400" y="2362200"/>
            <a:ext cx="0" cy="762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800100" y="2907268"/>
            <a:ext cx="3467100" cy="369332"/>
            <a:chOff x="800100" y="2907268"/>
            <a:chExt cx="3467100" cy="369332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800100" y="2971800"/>
              <a:ext cx="34671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2362200" y="2907268"/>
                  <a:ext cx="6383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2907268"/>
                  <a:ext cx="63831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25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Line Callout 2 8"/>
              <p:cNvSpPr/>
              <p:nvPr/>
            </p:nvSpPr>
            <p:spPr>
              <a:xfrm>
                <a:off x="990600" y="4876800"/>
                <a:ext cx="2857500" cy="612648"/>
              </a:xfrm>
              <a:prstGeom prst="borderCallout2">
                <a:avLst>
                  <a:gd name="adj1" fmla="val 548"/>
                  <a:gd name="adj2" fmla="val 48931"/>
                  <a:gd name="adj3" fmla="val -130504"/>
                  <a:gd name="adj4" fmla="val 49929"/>
                  <a:gd name="adj5" fmla="val -297038"/>
                  <a:gd name="adj6" fmla="val 11579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Min-cut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preserved with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probability at least </a:t>
                </a:r>
                <a:r>
                  <a:rPr lang="en-US" dirty="0">
                    <a:solidFill>
                      <a:srgbClr val="0070C0"/>
                    </a:solidFill>
                  </a:rPr>
                  <a:t>¼</a:t>
                </a:r>
                <a:endParaRPr lang="en-US" dirty="0"/>
              </a:p>
            </p:txBody>
          </p:sp>
        </mc:Choice>
        <mc:Fallback xmlns="">
          <p:sp>
            <p:nvSpPr>
              <p:cNvPr id="9" name="Line Callout 2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876800"/>
                <a:ext cx="2857500" cy="612648"/>
              </a:xfrm>
              <a:prstGeom prst="borderCallout2">
                <a:avLst>
                  <a:gd name="adj1" fmla="val 548"/>
                  <a:gd name="adj2" fmla="val 48931"/>
                  <a:gd name="adj3" fmla="val -130504"/>
                  <a:gd name="adj4" fmla="val 49929"/>
                  <a:gd name="adj5" fmla="val -297038"/>
                  <a:gd name="adj6" fmla="val 115793"/>
                </a:avLst>
              </a:prstGeom>
              <a:blipFill rotWithShape="1">
                <a:blip r:embed="rId4"/>
                <a:stretch>
                  <a:fillRect b="-3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Line Callout 2 41"/>
              <p:cNvSpPr/>
              <p:nvPr/>
            </p:nvSpPr>
            <p:spPr>
              <a:xfrm>
                <a:off x="5295900" y="4876800"/>
                <a:ext cx="2857500" cy="612648"/>
              </a:xfrm>
              <a:prstGeom prst="borderCallout2">
                <a:avLst>
                  <a:gd name="adj1" fmla="val 548"/>
                  <a:gd name="adj2" fmla="val 48931"/>
                  <a:gd name="adj3" fmla="val -130504"/>
                  <a:gd name="adj4" fmla="val 49929"/>
                  <a:gd name="adj5" fmla="val -293398"/>
                  <a:gd name="adj6" fmla="val -31329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There are only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vertices left</a:t>
                </a:r>
              </a:p>
            </p:txBody>
          </p:sp>
        </mc:Choice>
        <mc:Fallback xmlns="">
          <p:sp>
            <p:nvSpPr>
              <p:cNvPr id="42" name="Line Callout 2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4876800"/>
                <a:ext cx="2857500" cy="612648"/>
              </a:xfrm>
              <a:prstGeom prst="borderCallout2">
                <a:avLst>
                  <a:gd name="adj1" fmla="val 548"/>
                  <a:gd name="adj2" fmla="val 48931"/>
                  <a:gd name="adj3" fmla="val -130504"/>
                  <a:gd name="adj4" fmla="val 49929"/>
                  <a:gd name="adj5" fmla="val -293398"/>
                  <a:gd name="adj6" fmla="val -31329"/>
                </a:avLst>
              </a:prstGeom>
              <a:blipFill rotWithShape="1">
                <a:blip r:embed="rId5"/>
                <a:stretch>
                  <a:fillRect r="-646" b="-3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miley Face 9"/>
          <p:cNvSpPr/>
          <p:nvPr/>
        </p:nvSpPr>
        <p:spPr>
          <a:xfrm>
            <a:off x="4207727" y="4114800"/>
            <a:ext cx="457200" cy="457200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4178" y="5503783"/>
                <a:ext cx="4918822" cy="135421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indent="0" algn="ctr">
                  <a:buNone/>
                </a:pPr>
                <a:r>
                  <a:rPr lang="en-US" b="1" dirty="0" smtClean="0">
                    <a:solidFill>
                      <a:srgbClr val="7030A0"/>
                    </a:solidFill>
                  </a:rPr>
                  <a:t>Idea:</a:t>
                </a: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600" dirty="0"/>
                  <a:t>T</a:t>
                </a:r>
                <a:r>
                  <a:rPr lang="en-US" sz="1600" dirty="0" smtClean="0"/>
                  <a:t>he graph </a:t>
                </a:r>
                <a:r>
                  <a:rPr lang="en-US" sz="1600" dirty="0"/>
                  <a:t>is reduced </a:t>
                </a:r>
                <a:r>
                  <a:rPr lang="en-US" sz="1600" b="1" dirty="0" smtClean="0"/>
                  <a:t>significantly </a:t>
                </a:r>
                <a:r>
                  <a:rPr lang="en-US" sz="1600" dirty="0"/>
                  <a:t>after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/>
                  <a:t>contractions</a:t>
                </a:r>
                <a:r>
                  <a:rPr lang="en-US" sz="1600" dirty="0" smtClean="0"/>
                  <a:t>, 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so 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/>
                      </a:rPr>
                      <m:t>𝑮</m:t>
                    </m:r>
                    <m:r>
                      <a:rPr lang="en-US" sz="1600" b="1" i="1">
                        <a:latin typeface="Cambria Math"/>
                      </a:rPr>
                      <m:t>,</m:t>
                    </m:r>
                    <m:r>
                      <a:rPr lang="en-US" sz="16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1600" dirty="0" smtClean="0"/>
                  <a:t>) will take much less time,</a:t>
                </a:r>
              </a:p>
              <a:p>
                <a:pPr marL="0" indent="0">
                  <a:buNone/>
                </a:pPr>
                <a:r>
                  <a:rPr lang="en-US" sz="1600" dirty="0" smtClean="0">
                    <a:sym typeface="Wingdings" pitchFamily="2" charset="2"/>
                  </a:rPr>
                  <a:t></a:t>
                </a:r>
                <a:r>
                  <a:rPr lang="en-US" sz="1600" dirty="0" smtClean="0"/>
                  <a:t>we may do extra computation </a:t>
                </a:r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 to get better success probability.</a:t>
                </a: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8" y="5503783"/>
                <a:ext cx="4918822" cy="1354217"/>
              </a:xfrm>
              <a:prstGeom prst="rect">
                <a:avLst/>
              </a:prstGeom>
              <a:blipFill rotWithShape="1">
                <a:blip r:embed="rId6"/>
                <a:stretch>
                  <a:fillRect l="-618" t="-1786" r="-3214" b="-446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Cloud Callout 38"/>
          <p:cNvSpPr/>
          <p:nvPr/>
        </p:nvSpPr>
        <p:spPr>
          <a:xfrm>
            <a:off x="6456108" y="5762535"/>
            <a:ext cx="3086100" cy="8382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How to materialize this idea ?</a:t>
            </a:r>
            <a:endParaRPr 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4953000" y="5803592"/>
                <a:ext cx="4271465" cy="83099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After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600" dirty="0"/>
                  <a:t> contractions </a:t>
                </a: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 smtClean="0"/>
                  <a:t>invoke </a:t>
                </a:r>
                <a:r>
                  <a:rPr lang="en-US" sz="1600" dirty="0"/>
                  <a:t>two calls of </a:t>
                </a:r>
                <a:r>
                  <a:rPr lang="en-US" sz="1600" b="1" dirty="0"/>
                  <a:t>Min-cut </a:t>
                </a:r>
                <a:r>
                  <a:rPr lang="en-US" sz="1600" b="1" dirty="0"/>
                  <a:t> </a:t>
                </a:r>
                <a:r>
                  <a:rPr lang="en-US" sz="1600" dirty="0" smtClean="0"/>
                  <a:t>algorithm,</a:t>
                </a:r>
                <a:r>
                  <a:rPr lang="en-US" sz="16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and </a:t>
                </a:r>
                <a:r>
                  <a:rPr lang="en-US" sz="1600" dirty="0"/>
                  <a:t>return the smaller of the two cuts computed. </a:t>
                </a:r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5803592"/>
                <a:ext cx="4271465" cy="830997"/>
              </a:xfrm>
              <a:prstGeom prst="rect">
                <a:avLst/>
              </a:prstGeom>
              <a:blipFill rotWithShape="1">
                <a:blip r:embed="rId7"/>
                <a:stretch>
                  <a:fillRect l="-712" t="-1449" r="-2422" b="-79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7391400" y="6019800"/>
            <a:ext cx="1104470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recursively</a:t>
            </a:r>
            <a:endParaRPr 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36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 animBg="1"/>
      <p:bldP spid="42" grpId="0" animBg="1"/>
      <p:bldP spid="10" grpId="0" animBg="1"/>
      <p:bldP spid="11" grpId="0" animBg="1"/>
      <p:bldP spid="39" grpId="0" animBg="1"/>
      <p:bldP spid="39" grpId="1" animBg="1"/>
      <p:bldP spid="41" grpId="0" animBg="1"/>
      <p:bldP spid="4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Revised algorithm </a:t>
            </a:r>
            <a:r>
              <a:rPr lang="en-US" sz="3600" b="1" dirty="0">
                <a:solidFill>
                  <a:srgbClr val="7030A0"/>
                </a:solidFill>
              </a:rPr>
              <a:t>for min-cut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28600" y="1295400"/>
                <a:ext cx="441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B050"/>
                    </a:solidFill>
                  </a:rPr>
                  <a:t>Fast-Min-cut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400" dirty="0"/>
                  <a:t>):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If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 has at most 10 vertices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 co</a:t>
                </a:r>
                <a:r>
                  <a:rPr lang="en-US" sz="2000" dirty="0" smtClean="0"/>
                  <a:t>mpute exact min-cut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else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</a:t>
                </a:r>
                <a:r>
                  <a:rPr lang="en-US" sz="2000" dirty="0" smtClean="0"/>
                  <a:t>{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;</a:t>
                </a: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Repeat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times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</a:t>
                </a:r>
                <a:r>
                  <a:rPr lang="en-US" sz="2000" dirty="0" smtClean="0"/>
                  <a:t>{   </a:t>
                </a: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  </m:t>
                    </m:r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</a:t>
                </a: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Fast-Min-cut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);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Fast-Min-cut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 be smaller of the cuts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</a:t>
                </a:r>
                <a:r>
                  <a:rPr lang="en-US" sz="2000" dirty="0" smtClean="0"/>
                  <a:t>}</a:t>
                </a:r>
                <a:r>
                  <a:rPr lang="en-US" sz="20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return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;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28600" y="1295400"/>
                <a:ext cx="4419600" cy="5029200"/>
              </a:xfrm>
              <a:blipFill rotWithShape="1">
                <a:blip r:embed="rId2"/>
                <a:stretch>
                  <a:fillRect l="-2207" t="-970" r="-690" b="-5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371600"/>
                <a:ext cx="4267200" cy="4754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latin typeface="Cambria Math"/>
                      </a:rPr>
                      <m:t>𝒄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: </a:t>
                </a:r>
                <a:r>
                  <a:rPr lang="en-US" sz="1800" dirty="0" smtClean="0"/>
                  <a:t>What is the smallest value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to ensure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latin typeface="Cambria Math"/>
                      </a:rPr>
                      <m:t>𝑶</m:t>
                    </m:r>
                    <m:r>
                      <a:rPr lang="en-US" sz="1800" b="1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 smtClean="0">
                    <a:solidFill>
                      <a:schemeClr val="tx1"/>
                    </a:solidFill>
                  </a:rPr>
                  <a:t>?</a:t>
                </a:r>
                <a:endParaRPr lang="en-US" sz="18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b="1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371600"/>
                <a:ext cx="4267200" cy="4754563"/>
              </a:xfrm>
              <a:blipFill rotWithShape="1">
                <a:blip r:embed="rId3"/>
                <a:stretch>
                  <a:fillRect l="-1571" t="-641" r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943600" y="5029200"/>
                <a:ext cx="1426096" cy="35695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4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/√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5029200"/>
                <a:ext cx="1426096" cy="356957"/>
              </a:xfrm>
              <a:prstGeom prst="rect">
                <a:avLst/>
              </a:prstGeom>
              <a:blipFill rotWithShape="1">
                <a:blip r:embed="rId4"/>
                <a:stretch>
                  <a:fillRect r="-4274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914400" y="4419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2 6"/>
          <p:cNvSpPr/>
          <p:nvPr/>
        </p:nvSpPr>
        <p:spPr>
          <a:xfrm>
            <a:off x="4146395" y="4191000"/>
            <a:ext cx="3321205" cy="685800"/>
          </a:xfrm>
          <a:prstGeom prst="borderCallout2">
            <a:avLst>
              <a:gd name="adj1" fmla="val 47873"/>
              <a:gd name="adj2" fmla="val -2235"/>
              <a:gd name="adj3" fmla="val 47873"/>
              <a:gd name="adj4" fmla="val -1633"/>
              <a:gd name="adj5" fmla="val 50614"/>
              <a:gd name="adj6" fmla="val -8805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Prob.</a:t>
            </a:r>
            <a:r>
              <a:rPr lang="en-US" dirty="0">
                <a:solidFill>
                  <a:schemeClr val="tx1"/>
                </a:solidFill>
              </a:rPr>
              <a:t>  t</a:t>
            </a:r>
            <a:r>
              <a:rPr lang="en-US" dirty="0" smtClean="0">
                <a:solidFill>
                  <a:schemeClr val="tx1"/>
                </a:solidFill>
              </a:rPr>
              <a:t>he min-cut </a:t>
            </a:r>
            <a:r>
              <a:rPr lang="en-US" dirty="0">
                <a:solidFill>
                  <a:schemeClr val="tx1"/>
                </a:solidFill>
              </a:rPr>
              <a:t>is preserved </a:t>
            </a:r>
            <a:r>
              <a:rPr lang="en-US" dirty="0" smtClean="0">
                <a:solidFill>
                  <a:schemeClr val="tx1"/>
                </a:solidFill>
              </a:rPr>
              <a:t>till here =  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06742" y="4478923"/>
                <a:ext cx="526106" cy="33855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70C0"/>
                    </a:solidFill>
                  </a:rPr>
                  <a:t>1/4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742" y="4478923"/>
                <a:ext cx="526106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5814" t="-5455" r="-13953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loud Callout 8"/>
          <p:cNvSpPr/>
          <p:nvPr/>
        </p:nvSpPr>
        <p:spPr>
          <a:xfrm>
            <a:off x="3886200" y="2628900"/>
            <a:ext cx="3352800" cy="8382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to increase this </a:t>
            </a:r>
            <a:r>
              <a:rPr lang="en-US" b="1" dirty="0">
                <a:solidFill>
                  <a:schemeClr val="tx1"/>
                </a:solidFill>
              </a:rPr>
              <a:t>prob</a:t>
            </a:r>
            <a:r>
              <a:rPr lang="en-US" b="1" dirty="0" smtClean="0">
                <a:solidFill>
                  <a:schemeClr val="tx1"/>
                </a:solidFill>
              </a:rPr>
              <a:t>. </a:t>
            </a:r>
            <a:r>
              <a:rPr lang="en-US" dirty="0" smtClean="0">
                <a:solidFill>
                  <a:schemeClr val="tx1"/>
                </a:solidFill>
              </a:rPr>
              <a:t>even further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570906" y="2847945"/>
                <a:ext cx="1121013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reduce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.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906" y="2847945"/>
                <a:ext cx="1121013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4891" t="-7576" r="-9783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381000" y="2847944"/>
            <a:ext cx="0" cy="180025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715000" y="3810000"/>
            <a:ext cx="2895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700312" y="1066800"/>
            <a:ext cx="172457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7086600" y="1752600"/>
                <a:ext cx="854721" cy="36933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1752600"/>
                <a:ext cx="85472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8571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943600" y="5510443"/>
                <a:ext cx="1692195" cy="35695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ym typeface="Wingdings" pitchFamily="2" charset="2"/>
                  </a:rPr>
                  <a:t></a:t>
                </a:r>
                <a:r>
                  <a:rPr lang="en-US" sz="1600" b="1" dirty="0" smtClean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4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/√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5510443"/>
                <a:ext cx="1692195" cy="356957"/>
              </a:xfrm>
              <a:prstGeom prst="rect">
                <a:avLst/>
              </a:prstGeom>
              <a:blipFill rotWithShape="1">
                <a:blip r:embed="rId8"/>
                <a:stretch>
                  <a:fillRect l="-1799" t="-1695" r="-2878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96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0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125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uiExpand="1" build="p"/>
      <p:bldP spid="10" grpId="0" animBg="1"/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5" grpId="0" animBg="1"/>
      <p:bldP spid="12" grpId="0" animBg="1"/>
      <p:bldP spid="16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Faster algorithm </a:t>
            </a:r>
            <a:r>
              <a:rPr lang="en-US" sz="3600" b="1" dirty="0">
                <a:solidFill>
                  <a:srgbClr val="7030A0"/>
                </a:solidFill>
              </a:rPr>
              <a:t>for min-cut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28600" y="1295400"/>
                <a:ext cx="441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B050"/>
                    </a:solidFill>
                  </a:rPr>
                  <a:t>Fast-Min-cut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400" dirty="0"/>
                  <a:t>):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If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 has at most 10 vertices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 co</a:t>
                </a:r>
                <a:r>
                  <a:rPr lang="en-US" sz="2000" dirty="0" smtClean="0"/>
                  <a:t>mpute exact min-cut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else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</a:t>
                </a:r>
                <a:r>
                  <a:rPr lang="en-US" sz="2000" dirty="0" smtClean="0"/>
                  <a:t>{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√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;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    Repeat</a:t>
                </a:r>
                <a:r>
                  <a:rPr lang="en-US" sz="2000" dirty="0" smtClean="0"/>
                  <a:t>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times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</a:t>
                </a:r>
                <a:r>
                  <a:rPr lang="en-US" sz="2000" dirty="0" smtClean="0"/>
                  <a:t>{   </a:t>
                </a: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  </m:t>
                    </m:r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</a:t>
                </a: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Fast-Min-cut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);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Fast-Min-cut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 be smaller of the cuts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/>
                  <a:t>;  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</a:t>
                </a:r>
                <a:r>
                  <a:rPr lang="en-US" sz="2000" dirty="0" smtClean="0"/>
                  <a:t>}</a:t>
                </a:r>
                <a:r>
                  <a:rPr lang="en-US" sz="20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return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;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28600" y="1295400"/>
                <a:ext cx="4419600" cy="5029200"/>
              </a:xfrm>
              <a:blipFill rotWithShape="1">
                <a:blip r:embed="rId2"/>
                <a:stretch>
                  <a:fillRect l="-2207" t="-970" r="-690" b="-6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19600" y="1371600"/>
                <a:ext cx="47244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Running time of the </a:t>
                </a:r>
                <a:r>
                  <a:rPr lang="en-US" sz="2000" dirty="0"/>
                  <a:t>algorithm </a:t>
                </a:r>
                <a:r>
                  <a:rPr lang="en-US" sz="2000" dirty="0" smtClean="0"/>
                  <a:t>: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>
                        <a:latin typeface="Cambria Math"/>
                      </a:rPr>
                      <m:t>𝐥𝐨𝐠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 </a:t>
                </a:r>
                <a:endParaRPr lang="en-US" sz="2000" b="1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: </a:t>
                </a:r>
                <a:r>
                  <a:rPr lang="en-US" sz="2000" b="1" dirty="0"/>
                  <a:t>Prob.</a:t>
                </a:r>
                <a:r>
                  <a:rPr lang="en-US" sz="2000" dirty="0"/>
                  <a:t>  min-cut is preserved at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the </a:t>
                </a:r>
                <a:r>
                  <a:rPr lang="en-US" sz="2000" dirty="0"/>
                  <a:t>end of the </a:t>
                </a:r>
                <a:r>
                  <a:rPr lang="en-US" sz="2000" b="1" dirty="0"/>
                  <a:t>Repeat</a:t>
                </a:r>
                <a:r>
                  <a:rPr lang="en-US" sz="2000" dirty="0"/>
                  <a:t> loop  =  </a:t>
                </a:r>
                <a:r>
                  <a:rPr lang="en-US" sz="2000" dirty="0" smtClean="0"/>
                  <a:t>?</a:t>
                </a:r>
                <a:endParaRPr lang="en-US" sz="2000" b="1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 smtClean="0"/>
                  <a:t> :  the probability that algorithm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returns the min-cut.</a:t>
                </a:r>
                <a:endParaRPr lang="en-US" sz="2000" b="1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endParaRPr lang="en-US" sz="2000" b="1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dirty="0" smtClean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i="1" dirty="0" smtClean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dirty="0" smtClean="0"/>
                  <a:t>??</a:t>
                </a: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⋅</m:t>
                      </m:r>
                      <m:r>
                        <a:rPr lang="en-US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/>
                            </a:rPr>
                            <m:t>at</m:t>
                          </m:r>
                          <m:r>
                            <a:rPr lang="en-US" sz="16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/>
                            </a:rPr>
                            <m:t>least</m:t>
                          </m:r>
                          <m:r>
                            <a:rPr lang="en-US" sz="16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/>
                            </a:rPr>
                            <m:t>one</m:t>
                          </m:r>
                          <m:r>
                            <a:rPr lang="en-US" sz="16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/>
                            </a:rPr>
                            <m:t>recursive</m:t>
                          </m:r>
                          <m:r>
                            <a:rPr lang="en-US" sz="16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/>
                            </a:rPr>
                            <m:t>call</m:t>
                          </m:r>
                          <m:r>
                            <a:rPr lang="en-US" sz="16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/>
                            </a:rPr>
                            <m:t>is</m:t>
                          </m:r>
                          <m:r>
                            <a:rPr lang="en-US" sz="16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/>
                            </a:rPr>
                            <m:t>correct</m:t>
                          </m:r>
                        </m:e>
                      </m:d>
                    </m:oMath>
                  </m:oMathPara>
                </a14:m>
                <a:endParaRPr lang="en-US" sz="2000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600" b="1" dirty="0" smtClean="0"/>
                  <a:t>       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sz="14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0" smtClean="0"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400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n-US" sz="16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𝒒</m:t>
                                </m:r>
                                <m:d>
                                  <m:dPr>
                                    <m:ctrlPr>
                                      <a:rPr lang="en-US" sz="1600" b="1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𝒏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600" b="1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600" b="1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/>
                                              </a:rPr>
                                              <m:t>𝟐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19600" y="1371600"/>
                <a:ext cx="4724400" cy="4754563"/>
              </a:xfrm>
              <a:blipFill rotWithShape="1">
                <a:blip r:embed="rId3"/>
                <a:stretch>
                  <a:fillRect l="-1290" t="-641" r="-2968" b="-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634621" y="2480846"/>
                <a:ext cx="526106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70C0"/>
                    </a:solidFill>
                  </a:rPr>
                  <a:t>1/2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621" y="2480846"/>
                <a:ext cx="526106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5747" t="-5357" r="-1264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562600" y="2057400"/>
            <a:ext cx="3276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57800" y="3200400"/>
            <a:ext cx="3276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67400" y="4343400"/>
            <a:ext cx="3276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Success probability </a:t>
                </a:r>
                <a:r>
                  <a:rPr lang="en-US" sz="3600" b="1" dirty="0" smtClean="0"/>
                  <a:t>of</a:t>
                </a:r>
                <a:r>
                  <a:rPr lang="en-US" sz="3600" dirty="0" smtClean="0"/>
                  <a:t> </a:t>
                </a:r>
                <a:r>
                  <a:rPr lang="en-US" sz="3600" b="1" dirty="0">
                    <a:solidFill>
                      <a:srgbClr val="00B050"/>
                    </a:solidFill>
                  </a:rPr>
                  <a:t>Fast-Min-cut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3600" dirty="0" smtClean="0"/>
                  <a:t>)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n-US" sz="24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𝒒</m:t>
                                </m:r>
                                <m:d>
                                  <m:dPr>
                                    <m:ctrlPr>
                                      <a:rPr lang="en-US" sz="2400" b="1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𝒏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2400" b="1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2400" b="1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/>
                                              </a:rPr>
                                              <m:t>𝟐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400" dirty="0" smtClean="0"/>
                  <a:t>                             =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d>
                      <m:dPr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 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𝒒</m:t>
                            </m:r>
                            <m:d>
                              <m:dPr>
                                <m:ctrlPr>
                                  <a:rPr lang="en-US" sz="24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𝒏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24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4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𝟐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Cambria Math"/>
                  </a:rPr>
                  <a:t> </a:t>
                </a:r>
                <a:r>
                  <a:rPr lang="en-US" sz="1600" dirty="0" smtClean="0">
                    <a:latin typeface="Cambria Math"/>
                  </a:rPr>
                  <a:t>                               </a:t>
                </a:r>
                <a:endParaRPr lang="en-US" sz="1600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We shall now show that recurrence has a solution: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>
                  <a:buFont typeface="Wingdings"/>
                  <a:buChar char="è"/>
                </a:pPr>
                <a:r>
                  <a:rPr lang="en-US" sz="2000" dirty="0" smtClean="0">
                    <a:sym typeface="Wingdings" pitchFamily="2" charset="2"/>
                  </a:rPr>
                  <a:t>If we repeat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Fast-Min-cut </a:t>
                </a:r>
                <a:r>
                  <a:rPr lang="en-US" sz="2000" dirty="0" smtClean="0">
                    <a:sym typeface="Wingdings" pitchFamily="2" charset="2"/>
                  </a:rPr>
                  <a:t>total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e>
                      <m:sup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times and 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 smtClean="0"/>
                  <a:t>report the smallest of all the  output, probability of error= ??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915301" y="5313478"/>
                <a:ext cx="2128340" cy="81772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b="0" i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𝟖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log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301" y="5313478"/>
                <a:ext cx="2128340" cy="817724"/>
              </a:xfrm>
              <a:prstGeom prst="rect">
                <a:avLst/>
              </a:prstGeom>
              <a:blipFill rotWithShape="1">
                <a:blip r:embed="rId4"/>
                <a:stretch>
                  <a:fillRect r="-31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961768" y="6178354"/>
                <a:ext cx="734432" cy="374846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768" y="6178354"/>
                <a:ext cx="734432" cy="374846"/>
              </a:xfrm>
              <a:prstGeom prst="rect">
                <a:avLst/>
              </a:prstGeom>
              <a:blipFill rotWithShape="1">
                <a:blip r:embed="rId5"/>
                <a:stretch>
                  <a:fillRect l="-6612" t="-6557" r="-13223" b="-262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246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Success probability </a:t>
                </a:r>
                <a:r>
                  <a:rPr lang="en-US" sz="3600" b="1" dirty="0" smtClean="0"/>
                  <a:t>of</a:t>
                </a:r>
                <a:r>
                  <a:rPr lang="en-US" sz="3600" dirty="0" smtClean="0"/>
                  <a:t> </a:t>
                </a:r>
                <a:r>
                  <a:rPr lang="en-US" sz="3600" b="1" dirty="0">
                    <a:solidFill>
                      <a:srgbClr val="00B050"/>
                    </a:solidFill>
                  </a:rPr>
                  <a:t>Fast-Min-cut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3600" dirty="0" smtClean="0"/>
                  <a:t>)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n-US" sz="24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𝒒</m:t>
                                </m:r>
                                <m:d>
                                  <m:dPr>
                                    <m:ctrlPr>
                                      <a:rPr lang="en-US" sz="2400" b="1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𝒏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2400" b="1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2400" b="1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/>
                                              </a:rPr>
                                              <m:t>𝟐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400" dirty="0" smtClean="0"/>
                  <a:t>                             =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d>
                      <m:dPr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 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𝒒</m:t>
                            </m:r>
                            <m:d>
                              <m:dPr>
                                <m:ctrlPr>
                                  <a:rPr lang="en-US" sz="24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𝒏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24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4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𝟐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Cambria Math"/>
                  </a:rPr>
                  <a:t> </a:t>
                </a:r>
                <a:r>
                  <a:rPr lang="en-US" sz="1600" dirty="0" smtClean="0">
                    <a:latin typeface="Cambria Math"/>
                  </a:rPr>
                  <a:t>                               </a:t>
                </a:r>
                <a:endParaRPr lang="en-US" sz="1600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</a:rPr>
                        <m:t>𝒒</m:t>
                      </m:r>
                      <m:d>
                        <m:d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≥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0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log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sz="2000" dirty="0" smtClean="0"/>
              </a:p>
              <a:p>
                <a:pPr>
                  <a:buFont typeface="Wingdings"/>
                  <a:buChar char="è"/>
                </a:pPr>
                <a:r>
                  <a:rPr lang="en-US" sz="2000" dirty="0" smtClean="0">
                    <a:sym typeface="Wingdings" pitchFamily="2" charset="2"/>
                  </a:rPr>
                  <a:t>If we repeat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Fast-Min-cut </a:t>
                </a:r>
                <a:r>
                  <a:rPr lang="en-US" sz="2000" dirty="0" smtClean="0">
                    <a:sym typeface="Wingdings" pitchFamily="2" charset="2"/>
                  </a:rPr>
                  <a:t>total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e>
                      <m:sup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times and 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 smtClean="0"/>
                  <a:t>report the smallest of all the  output, probability of error= ??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915301" y="5313478"/>
                <a:ext cx="2128340" cy="81772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b="0" i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𝟖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log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301" y="5313478"/>
                <a:ext cx="2128340" cy="817724"/>
              </a:xfrm>
              <a:prstGeom prst="rect">
                <a:avLst/>
              </a:prstGeom>
              <a:blipFill rotWithShape="1">
                <a:blip r:embed="rId4"/>
                <a:stretch>
                  <a:fillRect r="-31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961768" y="6178354"/>
                <a:ext cx="734432" cy="374846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768" y="6178354"/>
                <a:ext cx="734432" cy="374846"/>
              </a:xfrm>
              <a:prstGeom prst="rect">
                <a:avLst/>
              </a:prstGeom>
              <a:blipFill rotWithShape="1">
                <a:blip r:embed="rId5"/>
                <a:stretch>
                  <a:fillRect l="-6612" t="-6557" r="-13223" b="-262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581400" y="5029201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24400" y="5475249"/>
            <a:ext cx="2971800" cy="3921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3657600" y="4343400"/>
            <a:ext cx="2133600" cy="6858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58644" y="4501634"/>
            <a:ext cx="25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shall soon show that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92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 animBg="1"/>
      <p:bldP spid="8" grpId="0" animBg="1"/>
      <p:bldP spid="3" grpId="0" animBg="1"/>
      <p:bldP spid="9" grpId="0" animBg="1"/>
      <p:bldP spid="2" grpId="0" animBg="1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Solving the recurrence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n-US" sz="24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𝒒</m:t>
                                </m:r>
                                <m:d>
                                  <m:dPr>
                                    <m:ctrlPr>
                                      <a:rPr lang="en-US" sz="2400" b="1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𝒏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2400" b="1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2400" b="1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/>
                                              </a:rPr>
                                              <m:t>𝟐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1600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400" dirty="0" smtClean="0"/>
                  <a:t>                             =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d>
                      <m:dPr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 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𝒒</m:t>
                            </m:r>
                            <m:d>
                              <m:dPr>
                                <m:ctrlPr>
                                  <a:rPr lang="en-US" sz="24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𝒏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24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4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𝟐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Cambria Math"/>
                  </a:rPr>
                  <a:t> </a:t>
                </a:r>
                <a:r>
                  <a:rPr lang="en-US" sz="1600" dirty="0" smtClean="0">
                    <a:latin typeface="Cambria Math"/>
                  </a:rPr>
                  <a:t>                               </a:t>
                </a:r>
                <a:endParaRPr lang="en-US" sz="1600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It suffices to consider the above recurrence only for those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which are powers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For the sake of </a:t>
                </a:r>
                <a:r>
                  <a:rPr lang="en-US" sz="2000" i="1" dirty="0" smtClean="0"/>
                  <a:t>neatness</a:t>
                </a:r>
                <a:r>
                  <a:rPr lang="en-US" sz="2000" dirty="0" smtClean="0"/>
                  <a:t>, let us use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to denote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e>
                                </m:rad>
                              </m:e>
                            </m:d>
                          </m:e>
                          <m:sup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dirty="0" smtClean="0"/>
                  <a:t>the above recurrence can be expressed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</m:d>
                      <m:r>
                        <a:rPr lang="en-US" sz="2000" b="1" i="1">
                          <a:latin typeface="Cambria Math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𝒑</m:t>
                              </m:r>
                              <m:d>
                                <m:dPr>
                                  <m:ctrlPr>
                                    <a:rPr lang="en-US" sz="2000" b="1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𝒌</m:t>
                                  </m:r>
                                  <m: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 b="-175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Solving the recurrence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n-US" sz="24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𝒒</m:t>
                                </m:r>
                                <m:d>
                                  <m:dPr>
                                    <m:ctrlPr>
                                      <a:rPr lang="en-US" sz="2400" b="1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𝒏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2400" b="1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2400" b="1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/>
                                              </a:rPr>
                                              <m:t>𝟐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1600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400" dirty="0" smtClean="0"/>
                  <a:t>                             =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d>
                      <m:dPr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 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𝒒</m:t>
                            </m:r>
                            <m:d>
                              <m:dPr>
                                <m:ctrlPr>
                                  <a:rPr lang="en-US" sz="24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𝒏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24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4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𝟐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Cambria Math"/>
                  </a:rPr>
                  <a:t> </a:t>
                </a:r>
                <a:r>
                  <a:rPr lang="en-US" sz="1600" dirty="0" smtClean="0">
                    <a:latin typeface="Cambria Math"/>
                  </a:rPr>
                  <a:t>       </a:t>
                </a:r>
                <a:endParaRPr lang="en-US" sz="1600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1600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It </a:t>
                </a:r>
                <a:r>
                  <a:rPr lang="en-US" sz="1800" dirty="0"/>
                  <a:t>suffices to consider the above recurrence only for those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which are powers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:endParaRPr lang="en-US" sz="2000" b="1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</m:d>
                      <m:r>
                        <a:rPr lang="en-US" sz="2000" b="1" i="1">
                          <a:latin typeface="Cambria Math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𝒑</m:t>
                              </m:r>
                              <m:d>
                                <m:dPr>
                                  <m:ctrlPr>
                                    <a:rPr lang="en-US" sz="2000" b="1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𝒌</m:t>
                                  </m:r>
                                  <m: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629400" y="3552517"/>
                <a:ext cx="2463495" cy="71468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L</a:t>
                </a:r>
                <a:r>
                  <a:rPr lang="en-US" b="1" dirty="0" smtClean="0"/>
                  <a:t>et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e>
                                </m:rad>
                              </m:e>
                            </m:d>
                          </m:e>
                          <m:sup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552517"/>
                <a:ext cx="2463495" cy="714683"/>
              </a:xfrm>
              <a:prstGeom prst="rect">
                <a:avLst/>
              </a:prstGeom>
              <a:blipFill rotWithShape="1">
                <a:blip r:embed="rId3"/>
                <a:stretch>
                  <a:fillRect l="-1970" r="-29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581400" y="5410200"/>
            <a:ext cx="32004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00600" y="5410200"/>
            <a:ext cx="32004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8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 animBg="1"/>
      <p:bldP spid="3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Recap </a:t>
            </a:r>
            <a:r>
              <a:rPr lang="en-US" sz="3600" dirty="0" smtClean="0"/>
              <a:t>of the previous lecture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srgbClr val="7030A0"/>
                </a:solidFill>
              </a:rPr>
              <a:t>Min-cut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8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Solving the recurrence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It suffices to solve the following recurrence.</a:t>
                </a:r>
                <a:endParaRPr lang="en-US" sz="2000" b="1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𝒑</m:t>
                            </m:r>
                            <m:d>
                              <m:dPr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>
                  <a:buFont typeface="Wingdings" pitchFamily="2" charset="2"/>
                  <a:buChar char="v"/>
                </a:pPr>
                <a:r>
                  <a:rPr lang="en-US" sz="2000" dirty="0" smtClean="0"/>
                  <a:t>The recurrence still looks difficult since it does not belong to the pool of  recurrences you are familiar with. </a:t>
                </a:r>
              </a:p>
              <a:p>
                <a:pPr>
                  <a:buFont typeface="Wingdings" pitchFamily="2" charset="2"/>
                  <a:buChar char="v"/>
                </a:pPr>
                <a:r>
                  <a:rPr lang="en-US" sz="2000" dirty="0" smtClean="0"/>
                  <a:t>However, it has a very short and elementary solution. In fact the solution is very inspiring. </a:t>
                </a:r>
              </a:p>
              <a:p>
                <a:pPr>
                  <a:buFont typeface="Wingdings" pitchFamily="2" charset="2"/>
                  <a:buChar char="v"/>
                </a:pPr>
                <a:r>
                  <a:rPr lang="en-US" sz="2000" dirty="0"/>
                  <a:t>F</a:t>
                </a:r>
                <a:r>
                  <a:rPr lang="en-US" sz="2000" dirty="0" smtClean="0"/>
                  <a:t>irst try on your own before proceeding to the following slides.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2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Solving the recurrence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𝒑</m:t>
                            </m:r>
                            <m:d>
                              <m:dPr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>
                  <a:buFont typeface="Wingdings" pitchFamily="2" charset="2"/>
                  <a:buChar char="v"/>
                </a:pPr>
                <a:r>
                  <a:rPr lang="en-US" sz="2000" dirty="0"/>
                  <a:t>The recurrence still looks difficult since it does not belong to the pool of  recurrences you are familiar with. </a:t>
                </a:r>
              </a:p>
              <a:p>
                <a:pPr>
                  <a:buFont typeface="Wingdings" pitchFamily="2" charset="2"/>
                  <a:buChar char="v"/>
                </a:pPr>
                <a:r>
                  <a:rPr lang="en-US" sz="2000" dirty="0"/>
                  <a:t>However, it has a very short and elementary solution. In fact the solution is very inspiring. </a:t>
                </a:r>
              </a:p>
              <a:p>
                <a:pPr>
                  <a:buFont typeface="Wingdings" pitchFamily="2" charset="2"/>
                  <a:buChar char="v"/>
                </a:pPr>
                <a:r>
                  <a:rPr lang="en-US" sz="2000" dirty="0"/>
                  <a:t>First try on your own before proceeding to the following slides.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7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Solving the recurrence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𝒑</m:t>
                            </m:r>
                            <m:d>
                              <m:dPr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400" b="1" dirty="0" smtClean="0">
                    <a:solidFill>
                      <a:srgbClr val="0070C0"/>
                    </a:solidFill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 1: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 2: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≥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Hence,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≥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den>
                    </m:f>
                    <m:r>
                      <a:rPr lang="en-US" sz="2000" b="1" i="1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e>
                        </m:d>
                      </m:den>
                    </m:f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e>
                        </m:d>
                      </m:den>
                    </m:f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0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den>
                    </m:f>
                  </m:oMath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e>
                        </m:d>
                      </m:den>
                    </m:f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      </a:t>
                </a:r>
                <a:r>
                  <a:rPr lang="en-US" sz="2000" dirty="0" smtClean="0"/>
                  <a:t>// by unfolding and using the fact that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741" t="-606" b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057400" y="2209800"/>
            <a:ext cx="7086600" cy="1755648"/>
            <a:chOff x="2057400" y="2209800"/>
            <a:chExt cx="7086600" cy="1755648"/>
          </a:xfrm>
        </p:grpSpPr>
        <p:grpSp>
          <p:nvGrpSpPr>
            <p:cNvPr id="7" name="Group 6"/>
            <p:cNvGrpSpPr/>
            <p:nvPr/>
          </p:nvGrpSpPr>
          <p:grpSpPr>
            <a:xfrm>
              <a:off x="4495800" y="2209800"/>
              <a:ext cx="4648200" cy="1755648"/>
              <a:chOff x="4495800" y="2209800"/>
              <a:chExt cx="4648200" cy="17556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Line Callout 2 4"/>
                  <p:cNvSpPr/>
                  <p:nvPr/>
                </p:nvSpPr>
                <p:spPr>
                  <a:xfrm>
                    <a:off x="4495800" y="2590800"/>
                    <a:ext cx="4648200" cy="1374648"/>
                  </a:xfrm>
                  <a:prstGeom prst="borderCallout2">
                    <a:avLst>
                      <a:gd name="adj1" fmla="val 46053"/>
                      <a:gd name="adj2" fmla="val -576"/>
                      <a:gd name="adj3" fmla="val 64097"/>
                      <a:gd name="adj4" fmla="val -713"/>
                      <a:gd name="adj5" fmla="val 63828"/>
                      <a:gd name="adj6" fmla="val -5403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14:m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e>
                        </m:d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1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  <m:d>
                                  <m:dPr>
                                    <m:ctrlP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oMath>
                    </a14:m>
                    <a:r>
                      <a:rPr lang="en-US" sz="1600" dirty="0" smtClean="0"/>
                      <a:t> </a:t>
                    </a:r>
                  </a:p>
                  <a:p>
                    <a:r>
                      <a:rPr lang="en-US" sz="1600" b="1" dirty="0" smtClean="0">
                        <a:solidFill>
                          <a:schemeClr val="tx1"/>
                        </a:solidFill>
                      </a:rPr>
                      <a:t>        </a:t>
                    </a:r>
                    <a14:m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  <m:r>
                          <a:rPr lang="en-US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oMath>
                    </a14:m>
                    <a:r>
                      <a:rPr lang="en-US" sz="1600" dirty="0" smtClean="0"/>
                      <a:t>  </a:t>
                    </a:r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//since </a:t>
                    </a:r>
                    <a14:m>
                      <m:oMath xmlns:m="http://schemas.openxmlformats.org/officeDocument/2006/math">
                        <m:r>
                          <a:rPr lang="en-US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a14:m>
                    <a:endParaRPr lang="en-US" sz="1600" b="1" i="1" dirty="0" smtClean="0">
                      <a:solidFill>
                        <a:srgbClr val="0070C0"/>
                      </a:solidFill>
                      <a:latin typeface="Cambria Math"/>
                    </a:endParaRPr>
                  </a:p>
                  <a:p>
                    <a:r>
                      <a:rPr lang="en-US" sz="1600" b="1" dirty="0" smtClean="0">
                        <a:solidFill>
                          <a:schemeClr val="tx1"/>
                        </a:solidFill>
                      </a:rPr>
                      <a:t>        </a:t>
                    </a:r>
                    <a14:m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1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  <m:r>
                          <a:rPr lang="en-US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oMath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Line Callout 2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5800" y="2590800"/>
                    <a:ext cx="4648200" cy="1374648"/>
                  </a:xfrm>
                  <a:prstGeom prst="borderCallout2">
                    <a:avLst>
                      <a:gd name="adj1" fmla="val 46053"/>
                      <a:gd name="adj2" fmla="val -576"/>
                      <a:gd name="adj3" fmla="val 64097"/>
                      <a:gd name="adj4" fmla="val -713"/>
                      <a:gd name="adj5" fmla="val 63828"/>
                      <a:gd name="adj6" fmla="val -5403"/>
                    </a:avLst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TextBox 5"/>
              <p:cNvSpPr txBox="1"/>
              <p:nvPr/>
            </p:nvSpPr>
            <p:spPr>
              <a:xfrm>
                <a:off x="6465686" y="2209800"/>
                <a:ext cx="697114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proof</a:t>
                </a:r>
                <a:endParaRPr lang="en-US" dirty="0"/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2057400" y="3200400"/>
              <a:ext cx="2209800" cy="6096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4854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Solving the recurrence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𝒑</m:t>
                            </m:r>
                            <m:d>
                              <m:dPr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400" b="1" dirty="0" smtClean="0">
                    <a:solidFill>
                      <a:srgbClr val="0070C0"/>
                    </a:solidFill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 1: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 2: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Hence,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≥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den>
                    </m:f>
                    <m:r>
                      <a:rPr lang="en-US" sz="2000" b="1" i="1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e>
                        </m:d>
                      </m:den>
                    </m:f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e>
                        </m:d>
                      </m:den>
                    </m:f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0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den>
                    </m:f>
                  </m:oMath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e>
                        </m:d>
                      </m:den>
                    </m:f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      </a:t>
                </a:r>
                <a:r>
                  <a:rPr lang="en-US" sz="2000" dirty="0" smtClean="0"/>
                  <a:t>// by unfolding and using the fact that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endParaRPr lang="en-US" sz="2000" b="1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741" t="-606" b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57400" y="2209800"/>
            <a:ext cx="7086600" cy="1755648"/>
            <a:chOff x="2057400" y="2209800"/>
            <a:chExt cx="7086600" cy="1755648"/>
          </a:xfrm>
        </p:grpSpPr>
        <p:grpSp>
          <p:nvGrpSpPr>
            <p:cNvPr id="6" name="Group 5"/>
            <p:cNvGrpSpPr/>
            <p:nvPr/>
          </p:nvGrpSpPr>
          <p:grpSpPr>
            <a:xfrm>
              <a:off x="4495800" y="2209800"/>
              <a:ext cx="4648200" cy="1755648"/>
              <a:chOff x="4495800" y="2209800"/>
              <a:chExt cx="4648200" cy="17556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Line Callout 2 7"/>
                  <p:cNvSpPr/>
                  <p:nvPr/>
                </p:nvSpPr>
                <p:spPr>
                  <a:xfrm>
                    <a:off x="4495800" y="2590800"/>
                    <a:ext cx="4648200" cy="1374648"/>
                  </a:xfrm>
                  <a:prstGeom prst="borderCallout2">
                    <a:avLst>
                      <a:gd name="adj1" fmla="val 46053"/>
                      <a:gd name="adj2" fmla="val -576"/>
                      <a:gd name="adj3" fmla="val 64097"/>
                      <a:gd name="adj4" fmla="val -713"/>
                      <a:gd name="adj5" fmla="val 63828"/>
                      <a:gd name="adj6" fmla="val -5403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14:m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e>
                        </m:d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1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  <m:d>
                                  <m:dPr>
                                    <m:ctrlP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oMath>
                    </a14:m>
                    <a:r>
                      <a:rPr lang="en-US" sz="1600" dirty="0" smtClean="0"/>
                      <a:t> </a:t>
                    </a:r>
                  </a:p>
                  <a:p>
                    <a:r>
                      <a:rPr lang="en-US" sz="1600" b="1" dirty="0" smtClean="0">
                        <a:solidFill>
                          <a:schemeClr val="tx1"/>
                        </a:solidFill>
                      </a:rPr>
                      <a:t>        </a:t>
                    </a:r>
                    <a14:m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  <m:r>
                          <a:rPr lang="en-US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oMath>
                    </a14:m>
                    <a:r>
                      <a:rPr lang="en-US" sz="1600" dirty="0" smtClean="0"/>
                      <a:t>  </a:t>
                    </a:r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//since </a:t>
                    </a:r>
                    <a14:m>
                      <m:oMath xmlns:m="http://schemas.openxmlformats.org/officeDocument/2006/math">
                        <m:r>
                          <a:rPr lang="en-US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a14:m>
                    <a:endParaRPr lang="en-US" sz="1600" b="1" i="1" dirty="0" smtClean="0">
                      <a:solidFill>
                        <a:srgbClr val="0070C0"/>
                      </a:solidFill>
                      <a:latin typeface="Cambria Math"/>
                    </a:endParaRPr>
                  </a:p>
                  <a:p>
                    <a:r>
                      <a:rPr lang="en-US" sz="1600" b="1" dirty="0" smtClean="0">
                        <a:solidFill>
                          <a:schemeClr val="tx1"/>
                        </a:solidFill>
                      </a:rPr>
                      <a:t>        </a:t>
                    </a:r>
                    <a14:m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1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  <m:r>
                          <a:rPr lang="en-US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oMath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Line Callout 2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5800" y="2590800"/>
                    <a:ext cx="4648200" cy="1374648"/>
                  </a:xfrm>
                  <a:prstGeom prst="borderCallout2">
                    <a:avLst>
                      <a:gd name="adj1" fmla="val 46053"/>
                      <a:gd name="adj2" fmla="val -576"/>
                      <a:gd name="adj3" fmla="val 64097"/>
                      <a:gd name="adj4" fmla="val -713"/>
                      <a:gd name="adj5" fmla="val 63828"/>
                      <a:gd name="adj6" fmla="val -5403"/>
                    </a:avLst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TextBox 8"/>
              <p:cNvSpPr txBox="1"/>
              <p:nvPr/>
            </p:nvSpPr>
            <p:spPr>
              <a:xfrm>
                <a:off x="6465686" y="2209800"/>
                <a:ext cx="697114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proof</a:t>
                </a:r>
                <a:endParaRPr lang="en-US" dirty="0"/>
              </a:p>
            </p:txBody>
          </p:sp>
        </p:grpSp>
        <p:sp>
          <p:nvSpPr>
            <p:cNvPr id="7" name="Rounded Rectangle 6"/>
            <p:cNvSpPr/>
            <p:nvPr/>
          </p:nvSpPr>
          <p:spPr>
            <a:xfrm>
              <a:off x="2057400" y="3200400"/>
              <a:ext cx="2209800" cy="6096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292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endParaRPr lang="en-US" sz="2000" b="1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denotes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e>
                                </m:rad>
                              </m:e>
                            </m:d>
                          </m:e>
                          <m:sup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.</a:t>
                </a:r>
                <a:endParaRPr lang="en-US" sz="2000" dirty="0" smtClean="0"/>
              </a:p>
              <a:p>
                <a:endParaRPr lang="en-US" sz="2000" dirty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𝐥𝐨𝐠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endParaRPr lang="en-IN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Theorem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exists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𝐥𝐨</m:t>
                    </m:r>
                    <m:sSup>
                      <m:sSup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>
                            <a:latin typeface="Cambria Math"/>
                          </a:rPr>
                          <m:t>𝐠</m:t>
                        </m:r>
                      </m:e>
                      <m:sup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time Monte Carlo algorithm to min-cut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With success probability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≥</m:t>
                    </m:r>
                    <m:r>
                      <a:rPr lang="en-US" sz="2000" b="1" i="1" smtClean="0"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p>
                        </m:sSup>
                      </m:den>
                    </m:f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1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6C31"/>
                </a:solidFill>
              </a:rPr>
              <a:t>Homework</a:t>
            </a:r>
            <a:endParaRPr lang="en-IN" b="1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What is success probability if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 smtClean="0"/>
                  <a:t> in the algorithm ?</a:t>
                </a:r>
              </a:p>
              <a:p>
                <a:endParaRPr lang="en-US" sz="2000" dirty="0"/>
              </a:p>
              <a:p>
                <a:r>
                  <a:rPr lang="en-US" sz="2000" dirty="0" smtClean="0"/>
                  <a:t>Min weight cut </a:t>
                </a:r>
                <a:r>
                  <a:rPr lang="en-US" sz="2000" dirty="0" smtClean="0"/>
                  <a:t>?</a:t>
                </a:r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(Assume each edge is an integer in the range 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sup>
                    </m:sSup>
                  </m:oMath>
                </a14:m>
                <a:r>
                  <a:rPr lang="en-US" sz="2000" dirty="0" smtClean="0"/>
                  <a:t>])</a:t>
                </a: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r>
                  <a:rPr lang="en-US" sz="2000" dirty="0" smtClean="0"/>
                  <a:t>Give an implementation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 smtClean="0"/>
                  <a:t>) in our algorithm that takes time of the order of the number of vertices in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IN" sz="2000" dirty="0" smtClean="0"/>
                  <a:t> in that iteration.</a:t>
                </a:r>
                <a:endParaRPr lang="en-IN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6400" y="5410200"/>
            <a:ext cx="6206827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Hint</a:t>
            </a:r>
            <a:r>
              <a:rPr lang="en-US" dirty="0" smtClean="0"/>
              <a:t>: Do we need to store all edges of the </a:t>
            </a:r>
            <a:r>
              <a:rPr lang="en-US" dirty="0" err="1" smtClean="0"/>
              <a:t>multigraph</a:t>
            </a:r>
            <a:r>
              <a:rPr lang="en-US" dirty="0" smtClean="0"/>
              <a:t> </a:t>
            </a:r>
            <a:r>
              <a:rPr lang="en-US" u="sng" dirty="0" smtClean="0"/>
              <a:t>explicitly</a:t>
            </a:r>
            <a:r>
              <a:rPr lang="en-US" dirty="0" smtClean="0"/>
              <a:t>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15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400" dirty="0" smtClean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This lecture introduced many concepts which can be used for design and analysis of efficient randomized algorithms. 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Try to reflect upon these concept…</a:t>
            </a:r>
            <a:r>
              <a:rPr lang="en-US" sz="2400" dirty="0" smtClean="0">
                <a:solidFill>
                  <a:srgbClr val="7030A0"/>
                </a:solidFill>
                <a:sym typeface="Wingdings" pitchFamily="2" charset="2"/>
              </a:rPr>
              <a:t>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6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Graph and Multi-graph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A multi-graph may have:</a:t>
            </a:r>
          </a:p>
          <a:p>
            <a:r>
              <a:rPr lang="en-US" sz="2000" b="1" dirty="0" smtClean="0"/>
              <a:t>More than one edge </a:t>
            </a:r>
            <a:r>
              <a:rPr lang="en-US" sz="2000" dirty="0" smtClean="0"/>
              <a:t>between a pair of vertices</a:t>
            </a:r>
          </a:p>
          <a:p>
            <a:r>
              <a:rPr lang="en-US" sz="2000" b="1" dirty="0" smtClean="0"/>
              <a:t>No self loop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201476" y="1981200"/>
            <a:ext cx="6189924" cy="2209800"/>
            <a:chOff x="1125276" y="3962400"/>
            <a:chExt cx="6189924" cy="2209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834927" y="51054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4927" y="5105400"/>
                  <a:ext cx="37061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2333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2268276" y="39624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8276" y="3962400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1125276" y="50408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276" y="5040868"/>
                  <a:ext cx="375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2197652" y="5802868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652" y="5802868"/>
                  <a:ext cx="41870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884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5326662" y="4202668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6662" y="4202668"/>
                  <a:ext cx="38023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5317044" y="5650468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7044" y="5650468"/>
                  <a:ext cx="377026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6920450" y="5574268"/>
                  <a:ext cx="3834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𝒉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0450" y="5574268"/>
                  <a:ext cx="383438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6992676" y="420266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𝒍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2676" y="4202668"/>
                  <a:ext cx="32252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1447800" y="2362200"/>
            <a:ext cx="5638800" cy="1447800"/>
            <a:chOff x="1447800" y="3200400"/>
            <a:chExt cx="5638800" cy="1447800"/>
          </a:xfrm>
        </p:grpSpPr>
        <p:sp>
          <p:nvSpPr>
            <p:cNvPr id="36" name="Oval 35"/>
            <p:cNvSpPr/>
            <p:nvPr/>
          </p:nvSpPr>
          <p:spPr>
            <a:xfrm>
              <a:off x="24384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362200" y="4572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0386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4864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      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447800" y="3886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4864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0104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70104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41" idx="7"/>
              <a:endCxn id="36" idx="3"/>
            </p:cNvCxnSpPr>
            <p:nvPr/>
          </p:nvCxnSpPr>
          <p:spPr>
            <a:xfrm flipV="1">
              <a:off x="1512841" y="3265441"/>
              <a:ext cx="936718" cy="631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1" idx="5"/>
              <a:endCxn id="38" idx="1"/>
            </p:cNvCxnSpPr>
            <p:nvPr/>
          </p:nvCxnSpPr>
          <p:spPr>
            <a:xfrm>
              <a:off x="1512841" y="3951241"/>
              <a:ext cx="860518" cy="631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8" idx="5"/>
              <a:endCxn id="39" idx="2"/>
            </p:cNvCxnSpPr>
            <p:nvPr/>
          </p:nvCxnSpPr>
          <p:spPr>
            <a:xfrm flipV="1">
              <a:off x="2427241" y="4000500"/>
              <a:ext cx="1611359" cy="636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9" idx="2"/>
              <a:endCxn id="36" idx="6"/>
            </p:cNvCxnSpPr>
            <p:nvPr/>
          </p:nvCxnSpPr>
          <p:spPr>
            <a:xfrm flipH="1" flipV="1">
              <a:off x="2514600" y="3238500"/>
              <a:ext cx="15240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36" idx="4"/>
              <a:endCxn id="38" idx="0"/>
            </p:cNvCxnSpPr>
            <p:nvPr/>
          </p:nvCxnSpPr>
          <p:spPr>
            <a:xfrm flipH="1">
              <a:off x="2400300" y="3276600"/>
              <a:ext cx="762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1" idx="7"/>
              <a:endCxn id="39" idx="1"/>
            </p:cNvCxnSpPr>
            <p:nvPr/>
          </p:nvCxnSpPr>
          <p:spPr>
            <a:xfrm>
              <a:off x="1512841" y="3897359"/>
              <a:ext cx="253691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0" idx="6"/>
              <a:endCxn id="44" idx="3"/>
            </p:cNvCxnSpPr>
            <p:nvPr/>
          </p:nvCxnSpPr>
          <p:spPr>
            <a:xfrm flipV="1">
              <a:off x="5562600" y="3417841"/>
              <a:ext cx="1458959" cy="492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2" idx="1"/>
              <a:endCxn id="43" idx="0"/>
            </p:cNvCxnSpPr>
            <p:nvPr/>
          </p:nvCxnSpPr>
          <p:spPr>
            <a:xfrm flipV="1">
              <a:off x="5497559" y="4419600"/>
              <a:ext cx="1550941" cy="111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0" idx="5"/>
              <a:endCxn id="42" idx="0"/>
            </p:cNvCxnSpPr>
            <p:nvPr/>
          </p:nvCxnSpPr>
          <p:spPr>
            <a:xfrm flipH="1">
              <a:off x="5524500" y="3494041"/>
              <a:ext cx="26941" cy="925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4" idx="3"/>
              <a:endCxn id="43" idx="0"/>
            </p:cNvCxnSpPr>
            <p:nvPr/>
          </p:nvCxnSpPr>
          <p:spPr>
            <a:xfrm>
              <a:off x="7021559" y="3417841"/>
              <a:ext cx="26941" cy="10017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0" idx="5"/>
              <a:endCxn id="43" idx="1"/>
            </p:cNvCxnSpPr>
            <p:nvPr/>
          </p:nvCxnSpPr>
          <p:spPr>
            <a:xfrm>
              <a:off x="5551441" y="3494041"/>
              <a:ext cx="1470118" cy="9367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4" idx="3"/>
              <a:endCxn id="42" idx="7"/>
            </p:cNvCxnSpPr>
            <p:nvPr/>
          </p:nvCxnSpPr>
          <p:spPr>
            <a:xfrm flipH="1">
              <a:off x="5551441" y="3417841"/>
              <a:ext cx="1470118" cy="1012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0" idx="3"/>
              <a:endCxn id="39" idx="7"/>
            </p:cNvCxnSpPr>
            <p:nvPr/>
          </p:nvCxnSpPr>
          <p:spPr>
            <a:xfrm flipH="1">
              <a:off x="4103641" y="3494041"/>
              <a:ext cx="1393918" cy="479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2" idx="0"/>
              <a:endCxn id="39" idx="6"/>
            </p:cNvCxnSpPr>
            <p:nvPr/>
          </p:nvCxnSpPr>
          <p:spPr>
            <a:xfrm flipH="1" flipV="1">
              <a:off x="4114800" y="4000500"/>
              <a:ext cx="1409700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Freeform 84"/>
          <p:cNvSpPr/>
          <p:nvPr/>
        </p:nvSpPr>
        <p:spPr>
          <a:xfrm>
            <a:off x="2419815" y="3200400"/>
            <a:ext cx="1650380" cy="646837"/>
          </a:xfrm>
          <a:custGeom>
            <a:avLst/>
            <a:gdLst>
              <a:gd name="connsiteX0" fmla="*/ 0 w 1650380"/>
              <a:gd name="connsiteY0" fmla="*/ 591015 h 707078"/>
              <a:gd name="connsiteX1" fmla="*/ 557561 w 1650380"/>
              <a:gd name="connsiteY1" fmla="*/ 702527 h 707078"/>
              <a:gd name="connsiteX2" fmla="*/ 1182029 w 1650380"/>
              <a:gd name="connsiteY2" fmla="*/ 613317 h 707078"/>
              <a:gd name="connsiteX3" fmla="*/ 1650380 w 1650380"/>
              <a:gd name="connsiteY3" fmla="*/ 0 h 707078"/>
              <a:gd name="connsiteX0" fmla="*/ 0 w 1650380"/>
              <a:gd name="connsiteY0" fmla="*/ 591015 h 706883"/>
              <a:gd name="connsiteX1" fmla="*/ 557561 w 1650380"/>
              <a:gd name="connsiteY1" fmla="*/ 702527 h 706883"/>
              <a:gd name="connsiteX2" fmla="*/ 1248937 w 1650380"/>
              <a:gd name="connsiteY2" fmla="*/ 446049 h 706883"/>
              <a:gd name="connsiteX3" fmla="*/ 1650380 w 1650380"/>
              <a:gd name="connsiteY3" fmla="*/ 0 h 706883"/>
              <a:gd name="connsiteX0" fmla="*/ 0 w 1650380"/>
              <a:gd name="connsiteY0" fmla="*/ 591015 h 646837"/>
              <a:gd name="connsiteX1" fmla="*/ 557561 w 1650380"/>
              <a:gd name="connsiteY1" fmla="*/ 635620 h 646837"/>
              <a:gd name="connsiteX2" fmla="*/ 1248937 w 1650380"/>
              <a:gd name="connsiteY2" fmla="*/ 446049 h 646837"/>
              <a:gd name="connsiteX3" fmla="*/ 1650380 w 1650380"/>
              <a:gd name="connsiteY3" fmla="*/ 0 h 64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0380" h="646837">
                <a:moveTo>
                  <a:pt x="0" y="591015"/>
                </a:moveTo>
                <a:cubicBezTo>
                  <a:pt x="180278" y="644912"/>
                  <a:pt x="349405" y="659781"/>
                  <a:pt x="557561" y="635620"/>
                </a:cubicBezTo>
                <a:cubicBezTo>
                  <a:pt x="765717" y="611459"/>
                  <a:pt x="1066801" y="551986"/>
                  <a:pt x="1248937" y="446049"/>
                </a:cubicBezTo>
                <a:cubicBezTo>
                  <a:pt x="1431073" y="340112"/>
                  <a:pt x="1507273" y="248114"/>
                  <a:pt x="1650380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 rot="12971213">
            <a:off x="2509142" y="2445560"/>
            <a:ext cx="1735728" cy="521317"/>
          </a:xfrm>
          <a:custGeom>
            <a:avLst/>
            <a:gdLst>
              <a:gd name="connsiteX0" fmla="*/ 0 w 1650380"/>
              <a:gd name="connsiteY0" fmla="*/ 591015 h 707078"/>
              <a:gd name="connsiteX1" fmla="*/ 557561 w 1650380"/>
              <a:gd name="connsiteY1" fmla="*/ 702527 h 707078"/>
              <a:gd name="connsiteX2" fmla="*/ 1182029 w 1650380"/>
              <a:gd name="connsiteY2" fmla="*/ 613317 h 707078"/>
              <a:gd name="connsiteX3" fmla="*/ 1650380 w 1650380"/>
              <a:gd name="connsiteY3" fmla="*/ 0 h 707078"/>
              <a:gd name="connsiteX0" fmla="*/ 0 w 1650380"/>
              <a:gd name="connsiteY0" fmla="*/ 591015 h 705113"/>
              <a:gd name="connsiteX1" fmla="*/ 557561 w 1650380"/>
              <a:gd name="connsiteY1" fmla="*/ 702527 h 705113"/>
              <a:gd name="connsiteX2" fmla="*/ 978350 w 1650380"/>
              <a:gd name="connsiteY2" fmla="*/ 485987 h 705113"/>
              <a:gd name="connsiteX3" fmla="*/ 1650380 w 1650380"/>
              <a:gd name="connsiteY3" fmla="*/ 0 h 705113"/>
              <a:gd name="connsiteX0" fmla="*/ 0 w 1650380"/>
              <a:gd name="connsiteY0" fmla="*/ 591015 h 606087"/>
              <a:gd name="connsiteX1" fmla="*/ 466050 w 1650380"/>
              <a:gd name="connsiteY1" fmla="*/ 520774 h 606087"/>
              <a:gd name="connsiteX2" fmla="*/ 978350 w 1650380"/>
              <a:gd name="connsiteY2" fmla="*/ 485987 h 606087"/>
              <a:gd name="connsiteX3" fmla="*/ 1650380 w 1650380"/>
              <a:gd name="connsiteY3" fmla="*/ 0 h 606087"/>
              <a:gd name="connsiteX0" fmla="*/ 0 w 1735728"/>
              <a:gd name="connsiteY0" fmla="*/ 266590 h 549930"/>
              <a:gd name="connsiteX1" fmla="*/ 551398 w 1735728"/>
              <a:gd name="connsiteY1" fmla="*/ 520774 h 549930"/>
              <a:gd name="connsiteX2" fmla="*/ 1063698 w 1735728"/>
              <a:gd name="connsiteY2" fmla="*/ 485987 h 549930"/>
              <a:gd name="connsiteX3" fmla="*/ 1735728 w 1735728"/>
              <a:gd name="connsiteY3" fmla="*/ 0 h 549930"/>
              <a:gd name="connsiteX0" fmla="*/ 0 w 1735728"/>
              <a:gd name="connsiteY0" fmla="*/ 266590 h 525494"/>
              <a:gd name="connsiteX1" fmla="*/ 551398 w 1735728"/>
              <a:gd name="connsiteY1" fmla="*/ 520774 h 525494"/>
              <a:gd name="connsiteX2" fmla="*/ 1220867 w 1735728"/>
              <a:gd name="connsiteY2" fmla="*/ 398645 h 525494"/>
              <a:gd name="connsiteX3" fmla="*/ 1735728 w 1735728"/>
              <a:gd name="connsiteY3" fmla="*/ 0 h 525494"/>
              <a:gd name="connsiteX0" fmla="*/ 0 w 1735728"/>
              <a:gd name="connsiteY0" fmla="*/ 266590 h 479443"/>
              <a:gd name="connsiteX1" fmla="*/ 431558 w 1735728"/>
              <a:gd name="connsiteY1" fmla="*/ 470276 h 479443"/>
              <a:gd name="connsiteX2" fmla="*/ 1220867 w 1735728"/>
              <a:gd name="connsiteY2" fmla="*/ 398645 h 479443"/>
              <a:gd name="connsiteX3" fmla="*/ 1735728 w 1735728"/>
              <a:gd name="connsiteY3" fmla="*/ 0 h 479443"/>
              <a:gd name="connsiteX0" fmla="*/ 0 w 1735728"/>
              <a:gd name="connsiteY0" fmla="*/ 266590 h 474043"/>
              <a:gd name="connsiteX1" fmla="*/ 431558 w 1735728"/>
              <a:gd name="connsiteY1" fmla="*/ 470276 h 474043"/>
              <a:gd name="connsiteX2" fmla="*/ 1074027 w 1735728"/>
              <a:gd name="connsiteY2" fmla="*/ 367900 h 474043"/>
              <a:gd name="connsiteX3" fmla="*/ 1735728 w 1735728"/>
              <a:gd name="connsiteY3" fmla="*/ 0 h 474043"/>
              <a:gd name="connsiteX0" fmla="*/ 0 w 1735728"/>
              <a:gd name="connsiteY0" fmla="*/ 266590 h 437145"/>
              <a:gd name="connsiteX1" fmla="*/ 374054 w 1735728"/>
              <a:gd name="connsiteY1" fmla="*/ 429442 h 437145"/>
              <a:gd name="connsiteX2" fmla="*/ 1074027 w 1735728"/>
              <a:gd name="connsiteY2" fmla="*/ 367900 h 437145"/>
              <a:gd name="connsiteX3" fmla="*/ 1735728 w 1735728"/>
              <a:gd name="connsiteY3" fmla="*/ 0 h 437145"/>
              <a:gd name="connsiteX0" fmla="*/ 0 w 1735728"/>
              <a:gd name="connsiteY0" fmla="*/ 266590 h 432853"/>
              <a:gd name="connsiteX1" fmla="*/ 494558 w 1735728"/>
              <a:gd name="connsiteY1" fmla="*/ 424187 h 432853"/>
              <a:gd name="connsiteX2" fmla="*/ 1074027 w 1735728"/>
              <a:gd name="connsiteY2" fmla="*/ 367900 h 432853"/>
              <a:gd name="connsiteX3" fmla="*/ 1735728 w 1735728"/>
              <a:gd name="connsiteY3" fmla="*/ 0 h 432853"/>
              <a:gd name="connsiteX0" fmla="*/ 0 w 1735728"/>
              <a:gd name="connsiteY0" fmla="*/ 266590 h 482911"/>
              <a:gd name="connsiteX1" fmla="*/ 494558 w 1735728"/>
              <a:gd name="connsiteY1" fmla="*/ 424187 h 482911"/>
              <a:gd name="connsiteX2" fmla="*/ 997194 w 1735728"/>
              <a:gd name="connsiteY2" fmla="*/ 451740 h 482911"/>
              <a:gd name="connsiteX3" fmla="*/ 1735728 w 1735728"/>
              <a:gd name="connsiteY3" fmla="*/ 0 h 482911"/>
              <a:gd name="connsiteX0" fmla="*/ 0 w 1735728"/>
              <a:gd name="connsiteY0" fmla="*/ 266590 h 515658"/>
              <a:gd name="connsiteX1" fmla="*/ 475894 w 1735728"/>
              <a:gd name="connsiteY1" fmla="*/ 493107 h 515658"/>
              <a:gd name="connsiteX2" fmla="*/ 997194 w 1735728"/>
              <a:gd name="connsiteY2" fmla="*/ 451740 h 515658"/>
              <a:gd name="connsiteX3" fmla="*/ 1735728 w 1735728"/>
              <a:gd name="connsiteY3" fmla="*/ 0 h 515658"/>
              <a:gd name="connsiteX0" fmla="*/ 0 w 1735728"/>
              <a:gd name="connsiteY0" fmla="*/ 266590 h 528603"/>
              <a:gd name="connsiteX1" fmla="*/ 696486 w 1735728"/>
              <a:gd name="connsiteY1" fmla="*/ 511351 h 528603"/>
              <a:gd name="connsiteX2" fmla="*/ 997194 w 1735728"/>
              <a:gd name="connsiteY2" fmla="*/ 451740 h 528603"/>
              <a:gd name="connsiteX3" fmla="*/ 1735728 w 1735728"/>
              <a:gd name="connsiteY3" fmla="*/ 0 h 528603"/>
              <a:gd name="connsiteX0" fmla="*/ 0 w 1735728"/>
              <a:gd name="connsiteY0" fmla="*/ 266590 h 543976"/>
              <a:gd name="connsiteX1" fmla="*/ 696486 w 1735728"/>
              <a:gd name="connsiteY1" fmla="*/ 511351 h 543976"/>
              <a:gd name="connsiteX2" fmla="*/ 1007946 w 1735728"/>
              <a:gd name="connsiteY2" fmla="*/ 485324 h 543976"/>
              <a:gd name="connsiteX3" fmla="*/ 1735728 w 1735728"/>
              <a:gd name="connsiteY3" fmla="*/ 0 h 543976"/>
              <a:gd name="connsiteX0" fmla="*/ 0 w 1735728"/>
              <a:gd name="connsiteY0" fmla="*/ 266590 h 535299"/>
              <a:gd name="connsiteX1" fmla="*/ 696486 w 1735728"/>
              <a:gd name="connsiteY1" fmla="*/ 511351 h 535299"/>
              <a:gd name="connsiteX2" fmla="*/ 1007946 w 1735728"/>
              <a:gd name="connsiteY2" fmla="*/ 485324 h 535299"/>
              <a:gd name="connsiteX3" fmla="*/ 1735728 w 1735728"/>
              <a:gd name="connsiteY3" fmla="*/ 0 h 535299"/>
              <a:gd name="connsiteX0" fmla="*/ 0 w 1735728"/>
              <a:gd name="connsiteY0" fmla="*/ 266590 h 521317"/>
              <a:gd name="connsiteX1" fmla="*/ 696486 w 1735728"/>
              <a:gd name="connsiteY1" fmla="*/ 511351 h 521317"/>
              <a:gd name="connsiteX2" fmla="*/ 1007946 w 1735728"/>
              <a:gd name="connsiteY2" fmla="*/ 485324 h 521317"/>
              <a:gd name="connsiteX3" fmla="*/ 1735728 w 1735728"/>
              <a:gd name="connsiteY3" fmla="*/ 0 h 521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5728" h="521317">
                <a:moveTo>
                  <a:pt x="0" y="266590"/>
                </a:moveTo>
                <a:cubicBezTo>
                  <a:pt x="180278" y="320487"/>
                  <a:pt x="499079" y="510230"/>
                  <a:pt x="696486" y="511351"/>
                </a:cubicBezTo>
                <a:cubicBezTo>
                  <a:pt x="893893" y="512472"/>
                  <a:pt x="774819" y="545301"/>
                  <a:pt x="1007946" y="485324"/>
                </a:cubicBezTo>
                <a:cubicBezTo>
                  <a:pt x="1241073" y="425347"/>
                  <a:pt x="1592621" y="248114"/>
                  <a:pt x="1735728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>
            <a:off x="3945948" y="2667000"/>
            <a:ext cx="351376" cy="475480"/>
          </a:xfrm>
          <a:custGeom>
            <a:avLst/>
            <a:gdLst>
              <a:gd name="connsiteX0" fmla="*/ 101945 w 351376"/>
              <a:gd name="connsiteY0" fmla="*/ 442027 h 475480"/>
              <a:gd name="connsiteX1" fmla="*/ 12735 w 351376"/>
              <a:gd name="connsiteY1" fmla="*/ 40583 h 475480"/>
              <a:gd name="connsiteX2" fmla="*/ 347272 w 351376"/>
              <a:gd name="connsiteY2" fmla="*/ 62885 h 475480"/>
              <a:gd name="connsiteX3" fmla="*/ 168852 w 351376"/>
              <a:gd name="connsiteY3" fmla="*/ 475480 h 47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76" h="475480">
                <a:moveTo>
                  <a:pt x="101945" y="442027"/>
                </a:moveTo>
                <a:cubicBezTo>
                  <a:pt x="36896" y="272900"/>
                  <a:pt x="-28153" y="103773"/>
                  <a:pt x="12735" y="40583"/>
                </a:cubicBezTo>
                <a:cubicBezTo>
                  <a:pt x="53623" y="-22607"/>
                  <a:pt x="321253" y="-9598"/>
                  <a:pt x="347272" y="62885"/>
                </a:cubicBezTo>
                <a:cubicBezTo>
                  <a:pt x="373291" y="135368"/>
                  <a:pt x="271071" y="305424"/>
                  <a:pt x="168852" y="47548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5542156" y="3601844"/>
            <a:ext cx="1516566" cy="157778"/>
          </a:xfrm>
          <a:custGeom>
            <a:avLst/>
            <a:gdLst>
              <a:gd name="connsiteX0" fmla="*/ 0 w 1516566"/>
              <a:gd name="connsiteY0" fmla="*/ 11151 h 157778"/>
              <a:gd name="connsiteX1" fmla="*/ 289932 w 1516566"/>
              <a:gd name="connsiteY1" fmla="*/ 78058 h 157778"/>
              <a:gd name="connsiteX2" fmla="*/ 959005 w 1516566"/>
              <a:gd name="connsiteY2" fmla="*/ 156117 h 157778"/>
              <a:gd name="connsiteX3" fmla="*/ 1516566 w 1516566"/>
              <a:gd name="connsiteY3" fmla="*/ 0 h 157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566" h="157778">
                <a:moveTo>
                  <a:pt x="0" y="11151"/>
                </a:moveTo>
                <a:cubicBezTo>
                  <a:pt x="65049" y="32524"/>
                  <a:pt x="130098" y="53897"/>
                  <a:pt x="289932" y="78058"/>
                </a:cubicBezTo>
                <a:cubicBezTo>
                  <a:pt x="449766" y="102219"/>
                  <a:pt x="754566" y="169127"/>
                  <a:pt x="959005" y="156117"/>
                </a:cubicBezTo>
                <a:cubicBezTo>
                  <a:pt x="1163444" y="143107"/>
                  <a:pt x="1423639" y="22302"/>
                  <a:pt x="1516566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5519854" y="3601844"/>
            <a:ext cx="1538868" cy="499739"/>
            <a:chOff x="5519854" y="3601844"/>
            <a:chExt cx="1538868" cy="499739"/>
          </a:xfrm>
        </p:grpSpPr>
        <p:sp>
          <p:nvSpPr>
            <p:cNvPr id="3" name="Freeform 2"/>
            <p:cNvSpPr/>
            <p:nvPr/>
          </p:nvSpPr>
          <p:spPr>
            <a:xfrm>
              <a:off x="5519854" y="3601844"/>
              <a:ext cx="1527717" cy="315476"/>
            </a:xfrm>
            <a:custGeom>
              <a:avLst/>
              <a:gdLst>
                <a:gd name="connsiteX0" fmla="*/ 0 w 1527717"/>
                <a:gd name="connsiteY0" fmla="*/ 0 h 315476"/>
                <a:gd name="connsiteX1" fmla="*/ 256478 w 1527717"/>
                <a:gd name="connsiteY1" fmla="*/ 167268 h 315476"/>
                <a:gd name="connsiteX2" fmla="*/ 914400 w 1527717"/>
                <a:gd name="connsiteY2" fmla="*/ 312234 h 315476"/>
                <a:gd name="connsiteX3" fmla="*/ 1527717 w 1527717"/>
                <a:gd name="connsiteY3" fmla="*/ 22302 h 31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7717" h="315476">
                  <a:moveTo>
                    <a:pt x="0" y="0"/>
                  </a:moveTo>
                  <a:cubicBezTo>
                    <a:pt x="52039" y="57614"/>
                    <a:pt x="104078" y="115229"/>
                    <a:pt x="256478" y="167268"/>
                  </a:cubicBezTo>
                  <a:cubicBezTo>
                    <a:pt x="408878" y="219307"/>
                    <a:pt x="702527" y="336395"/>
                    <a:pt x="914400" y="312234"/>
                  </a:cubicBezTo>
                  <a:cubicBezTo>
                    <a:pt x="1126273" y="288073"/>
                    <a:pt x="1326995" y="155187"/>
                    <a:pt x="1527717" y="22302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5531005" y="3612995"/>
              <a:ext cx="1527717" cy="488588"/>
            </a:xfrm>
            <a:custGeom>
              <a:avLst/>
              <a:gdLst>
                <a:gd name="connsiteX0" fmla="*/ 0 w 1527717"/>
                <a:gd name="connsiteY0" fmla="*/ 0 h 488588"/>
                <a:gd name="connsiteX1" fmla="*/ 189571 w 1527717"/>
                <a:gd name="connsiteY1" fmla="*/ 278781 h 488588"/>
                <a:gd name="connsiteX2" fmla="*/ 613317 w 1527717"/>
                <a:gd name="connsiteY2" fmla="*/ 434898 h 488588"/>
                <a:gd name="connsiteX3" fmla="*/ 1081668 w 1527717"/>
                <a:gd name="connsiteY3" fmla="*/ 457200 h 488588"/>
                <a:gd name="connsiteX4" fmla="*/ 1527717 w 1527717"/>
                <a:gd name="connsiteY4" fmla="*/ 22303 h 488588"/>
                <a:gd name="connsiteX5" fmla="*/ 1527717 w 1527717"/>
                <a:gd name="connsiteY5" fmla="*/ 22303 h 48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7717" h="488588">
                  <a:moveTo>
                    <a:pt x="0" y="0"/>
                  </a:moveTo>
                  <a:cubicBezTo>
                    <a:pt x="43676" y="103149"/>
                    <a:pt x="87352" y="206298"/>
                    <a:pt x="189571" y="278781"/>
                  </a:cubicBezTo>
                  <a:cubicBezTo>
                    <a:pt x="291790" y="351264"/>
                    <a:pt x="464634" y="405161"/>
                    <a:pt x="613317" y="434898"/>
                  </a:cubicBezTo>
                  <a:cubicBezTo>
                    <a:pt x="762000" y="464635"/>
                    <a:pt x="929268" y="525966"/>
                    <a:pt x="1081668" y="457200"/>
                  </a:cubicBezTo>
                  <a:cubicBezTo>
                    <a:pt x="1234068" y="388434"/>
                    <a:pt x="1527717" y="22303"/>
                    <a:pt x="1527717" y="22303"/>
                  </a:cubicBezTo>
                  <a:lnTo>
                    <a:pt x="1527717" y="22303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962400" y="2514600"/>
            <a:ext cx="297964" cy="304800"/>
            <a:chOff x="4121636" y="4191000"/>
            <a:chExt cx="297964" cy="304800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4121636" y="4191000"/>
              <a:ext cx="297964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4121636" y="4191000"/>
              <a:ext cx="297964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Freeform 100"/>
          <p:cNvSpPr/>
          <p:nvPr/>
        </p:nvSpPr>
        <p:spPr>
          <a:xfrm>
            <a:off x="7058722" y="2542478"/>
            <a:ext cx="297784" cy="1059366"/>
          </a:xfrm>
          <a:custGeom>
            <a:avLst/>
            <a:gdLst>
              <a:gd name="connsiteX0" fmla="*/ 0 w 297784"/>
              <a:gd name="connsiteY0" fmla="*/ 0 h 1059366"/>
              <a:gd name="connsiteX1" fmla="*/ 245327 w 297784"/>
              <a:gd name="connsiteY1" fmla="*/ 379142 h 1059366"/>
              <a:gd name="connsiteX2" fmla="*/ 278780 w 297784"/>
              <a:gd name="connsiteY2" fmla="*/ 691376 h 1059366"/>
              <a:gd name="connsiteX3" fmla="*/ 11151 w 297784"/>
              <a:gd name="connsiteY3" fmla="*/ 1059366 h 1059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784" h="1059366">
                <a:moveTo>
                  <a:pt x="0" y="0"/>
                </a:moveTo>
                <a:cubicBezTo>
                  <a:pt x="99432" y="131956"/>
                  <a:pt x="198864" y="263913"/>
                  <a:pt x="245327" y="379142"/>
                </a:cubicBezTo>
                <a:cubicBezTo>
                  <a:pt x="291790" y="494371"/>
                  <a:pt x="317809" y="578005"/>
                  <a:pt x="278780" y="691376"/>
                </a:cubicBezTo>
                <a:cubicBezTo>
                  <a:pt x="239751" y="804747"/>
                  <a:pt x="125451" y="932056"/>
                  <a:pt x="11151" y="105936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85" grpId="0" animBg="1"/>
      <p:bldP spid="86" grpId="0" animBg="1"/>
      <p:bldP spid="89" grpId="0" animBg="1"/>
      <p:bldP spid="89" grpId="1" animBg="1"/>
      <p:bldP spid="37" grpId="0" animBg="1"/>
      <p:bldP spid="10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Min-Cut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=(</m:t>
                    </m:r>
                    <m:r>
                      <a:rPr lang="en-US" sz="2000" b="1" i="1" smtClean="0"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latin typeface="Cambria Math"/>
                      </a:rPr>
                      <m:t>𝑬</m:t>
                    </m:r>
                    <m:r>
                      <a:rPr lang="en-US" sz="2000" b="1" i="1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b="1" dirty="0" smtClean="0">
                    <a:solidFill>
                      <a:srgbClr val="C00000"/>
                    </a:solidFill>
                  </a:rPr>
                  <a:t>: </a:t>
                </a:r>
                <a:r>
                  <a:rPr lang="en-US" sz="2000" dirty="0"/>
                  <a:t>undirected </a:t>
                </a:r>
                <a:r>
                  <a:rPr lang="en-US" sz="2000" dirty="0" smtClean="0"/>
                  <a:t>connected graph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Definition (cut):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subset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𝑪</m:t>
                    </m:r>
                    <m:r>
                      <a:rPr lang="en-US" sz="2000" b="1" i="1" smtClean="0">
                        <a:latin typeface="Cambria Math"/>
                      </a:rPr>
                      <m:t>⊆</m:t>
                    </m:r>
                    <m:r>
                      <a:rPr lang="en-US" sz="2000" b="1" i="1" smtClean="0">
                        <a:latin typeface="Cambria Math"/>
                      </a:rPr>
                      <m:t>𝑬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whose removal disconnects the graph.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Definition (min-cut): </a:t>
                </a:r>
                <a:r>
                  <a:rPr lang="en-US" sz="2000" dirty="0" smtClean="0"/>
                  <a:t>A cut of smallest size.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 Definition: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Design algorithm to compute min-cut of a given graph.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1447800" y="3200400"/>
            <a:ext cx="5638800" cy="1447800"/>
            <a:chOff x="1447800" y="3200400"/>
            <a:chExt cx="5638800" cy="1447800"/>
          </a:xfrm>
        </p:grpSpPr>
        <p:sp>
          <p:nvSpPr>
            <p:cNvPr id="7" name="Oval 6"/>
            <p:cNvSpPr/>
            <p:nvPr/>
          </p:nvSpPr>
          <p:spPr>
            <a:xfrm>
              <a:off x="24384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0386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362200" y="4572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386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864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      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447800" y="3886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864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0104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0104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/>
            <p:cNvCxnSpPr>
              <a:stCxn id="12" idx="7"/>
              <a:endCxn id="7" idx="3"/>
            </p:cNvCxnSpPr>
            <p:nvPr/>
          </p:nvCxnSpPr>
          <p:spPr>
            <a:xfrm flipV="1">
              <a:off x="1512841" y="3265441"/>
              <a:ext cx="936718" cy="631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" idx="6"/>
              <a:endCxn id="8" idx="3"/>
            </p:cNvCxnSpPr>
            <p:nvPr/>
          </p:nvCxnSpPr>
          <p:spPr>
            <a:xfrm>
              <a:off x="2514600" y="3238500"/>
              <a:ext cx="1535159" cy="255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2" idx="5"/>
              <a:endCxn id="9" idx="1"/>
            </p:cNvCxnSpPr>
            <p:nvPr/>
          </p:nvCxnSpPr>
          <p:spPr>
            <a:xfrm>
              <a:off x="1512841" y="3951241"/>
              <a:ext cx="860518" cy="631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9" idx="5"/>
              <a:endCxn id="10" idx="2"/>
            </p:cNvCxnSpPr>
            <p:nvPr/>
          </p:nvCxnSpPr>
          <p:spPr>
            <a:xfrm flipV="1">
              <a:off x="2427241" y="4381500"/>
              <a:ext cx="1611359" cy="255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0"/>
              <a:endCxn id="8" idx="5"/>
            </p:cNvCxnSpPr>
            <p:nvPr/>
          </p:nvCxnSpPr>
          <p:spPr>
            <a:xfrm flipV="1">
              <a:off x="4076700" y="3494041"/>
              <a:ext cx="26941" cy="849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0" idx="2"/>
              <a:endCxn id="7" idx="6"/>
            </p:cNvCxnSpPr>
            <p:nvPr/>
          </p:nvCxnSpPr>
          <p:spPr>
            <a:xfrm flipH="1" flipV="1">
              <a:off x="2514600" y="3238500"/>
              <a:ext cx="1524000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8" idx="5"/>
              <a:endCxn id="12" idx="7"/>
            </p:cNvCxnSpPr>
            <p:nvPr/>
          </p:nvCxnSpPr>
          <p:spPr>
            <a:xfrm flipH="1">
              <a:off x="1512841" y="3494041"/>
              <a:ext cx="2590800" cy="4033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8" idx="3"/>
              <a:endCxn id="9" idx="0"/>
            </p:cNvCxnSpPr>
            <p:nvPr/>
          </p:nvCxnSpPr>
          <p:spPr>
            <a:xfrm flipH="1">
              <a:off x="2400300" y="3494041"/>
              <a:ext cx="1649459" cy="1077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7" idx="4"/>
              <a:endCxn id="9" idx="0"/>
            </p:cNvCxnSpPr>
            <p:nvPr/>
          </p:nvCxnSpPr>
          <p:spPr>
            <a:xfrm flipH="1">
              <a:off x="2400300" y="3276600"/>
              <a:ext cx="762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2" idx="7"/>
              <a:endCxn id="10" idx="1"/>
            </p:cNvCxnSpPr>
            <p:nvPr/>
          </p:nvCxnSpPr>
          <p:spPr>
            <a:xfrm>
              <a:off x="1512841" y="3897359"/>
              <a:ext cx="2536918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1" idx="6"/>
              <a:endCxn id="16" idx="3"/>
            </p:cNvCxnSpPr>
            <p:nvPr/>
          </p:nvCxnSpPr>
          <p:spPr>
            <a:xfrm flipV="1">
              <a:off x="5562600" y="3417841"/>
              <a:ext cx="1458959" cy="492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14" idx="1"/>
              <a:endCxn id="15" idx="0"/>
            </p:cNvCxnSpPr>
            <p:nvPr/>
          </p:nvCxnSpPr>
          <p:spPr>
            <a:xfrm flipV="1">
              <a:off x="5497559" y="4419600"/>
              <a:ext cx="1550941" cy="111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1" idx="5"/>
              <a:endCxn id="14" idx="0"/>
            </p:cNvCxnSpPr>
            <p:nvPr/>
          </p:nvCxnSpPr>
          <p:spPr>
            <a:xfrm flipH="1">
              <a:off x="5524500" y="3494041"/>
              <a:ext cx="26941" cy="925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16" idx="3"/>
              <a:endCxn id="15" idx="0"/>
            </p:cNvCxnSpPr>
            <p:nvPr/>
          </p:nvCxnSpPr>
          <p:spPr>
            <a:xfrm>
              <a:off x="7021559" y="3417841"/>
              <a:ext cx="26941" cy="10017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11" idx="5"/>
              <a:endCxn id="15" idx="1"/>
            </p:cNvCxnSpPr>
            <p:nvPr/>
          </p:nvCxnSpPr>
          <p:spPr>
            <a:xfrm>
              <a:off x="5551441" y="3494041"/>
              <a:ext cx="1470118" cy="9367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16" idx="3"/>
              <a:endCxn id="14" idx="7"/>
            </p:cNvCxnSpPr>
            <p:nvPr/>
          </p:nvCxnSpPr>
          <p:spPr>
            <a:xfrm flipH="1">
              <a:off x="5551441" y="3417841"/>
              <a:ext cx="1470118" cy="1012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1" idx="3"/>
              <a:endCxn id="8" idx="5"/>
            </p:cNvCxnSpPr>
            <p:nvPr/>
          </p:nvCxnSpPr>
          <p:spPr>
            <a:xfrm flipH="1">
              <a:off x="4103641" y="3494041"/>
              <a:ext cx="13939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4" idx="0"/>
              <a:endCxn id="10" idx="6"/>
            </p:cNvCxnSpPr>
            <p:nvPr/>
          </p:nvCxnSpPr>
          <p:spPr>
            <a:xfrm flipH="1" flipV="1">
              <a:off x="4114800" y="4381500"/>
              <a:ext cx="140970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/>
          <p:cNvCxnSpPr/>
          <p:nvPr/>
        </p:nvCxnSpPr>
        <p:spPr>
          <a:xfrm>
            <a:off x="1981200" y="3048000"/>
            <a:ext cx="0" cy="198120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133600" y="3048000"/>
            <a:ext cx="1600200" cy="198120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800600" y="3048000"/>
            <a:ext cx="0" cy="205740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19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Min-Cut 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07273"/>
                <a:ext cx="8229600" cy="4817327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How many cuts 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Answer: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sup>
                        </m:s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 </a:t>
                </a:r>
                <a:r>
                  <a:rPr lang="en-US" sz="2000" dirty="0" smtClean="0"/>
                  <a:t>: what is relation between </a:t>
                </a:r>
                <a:r>
                  <a:rPr lang="en-US" sz="2000" b="1" dirty="0" smtClean="0"/>
                  <a:t>degree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) and </a:t>
                </a:r>
                <a:r>
                  <a:rPr lang="en-US" sz="2000" b="1" dirty="0" smtClean="0"/>
                  <a:t>size</a:t>
                </a:r>
                <a:r>
                  <a:rPr lang="en-US" sz="2000" dirty="0" smtClean="0"/>
                  <a:t> of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min-cut</a:t>
                </a:r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</a:t>
                </a:r>
                <a:r>
                  <a:rPr lang="en-US" sz="2000" dirty="0" smtClean="0"/>
                  <a:t>: </a:t>
                </a:r>
                <a:r>
                  <a:rPr lang="en-US" sz="2000" b="1" dirty="0"/>
                  <a:t>size</a:t>
                </a:r>
                <a:r>
                  <a:rPr lang="en-US" sz="2000" dirty="0"/>
                  <a:t> of </a:t>
                </a:r>
                <a:r>
                  <a:rPr lang="en-US" sz="2000" dirty="0">
                    <a:solidFill>
                      <a:srgbClr val="7030A0"/>
                    </a:solidFill>
                  </a:rPr>
                  <a:t>min-cut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b="1" dirty="0"/>
                  <a:t> degree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 </a:t>
                </a:r>
                <a:r>
                  <a:rPr lang="en-US" sz="2000" dirty="0"/>
                  <a:t>: </a:t>
                </a:r>
                <a:r>
                  <a:rPr lang="en-US" sz="2000" dirty="0" smtClean="0"/>
                  <a:t>If </a:t>
                </a:r>
                <a:r>
                  <a:rPr lang="en-US" sz="2000" b="1" dirty="0"/>
                  <a:t>size</a:t>
                </a:r>
                <a:r>
                  <a:rPr lang="en-US" sz="2000" dirty="0"/>
                  <a:t> of </a:t>
                </a:r>
                <a:r>
                  <a:rPr lang="en-US" sz="2000" dirty="0">
                    <a:solidFill>
                      <a:srgbClr val="7030A0"/>
                    </a:solidFill>
                  </a:rPr>
                  <a:t>min-cut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is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, what can be minimum value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𝒏𝒌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07273"/>
                <a:ext cx="8229600" cy="4817327"/>
              </a:xfrm>
              <a:blipFill rotWithShape="1">
                <a:blip r:embed="rId2"/>
                <a:stretch>
                  <a:fillRect l="-741" t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447800" y="1828800"/>
            <a:ext cx="5638800" cy="1447800"/>
            <a:chOff x="1447800" y="3200400"/>
            <a:chExt cx="5638800" cy="1447800"/>
          </a:xfrm>
        </p:grpSpPr>
        <p:sp>
          <p:nvSpPr>
            <p:cNvPr id="6" name="Oval 5"/>
            <p:cNvSpPr/>
            <p:nvPr/>
          </p:nvSpPr>
          <p:spPr>
            <a:xfrm>
              <a:off x="24384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0386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362200" y="4572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0386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4864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      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447800" y="3886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864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0104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0104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11" idx="7"/>
              <a:endCxn id="6" idx="3"/>
            </p:cNvCxnSpPr>
            <p:nvPr/>
          </p:nvCxnSpPr>
          <p:spPr>
            <a:xfrm flipV="1">
              <a:off x="1512841" y="3265441"/>
              <a:ext cx="936718" cy="631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6"/>
              <a:endCxn id="7" idx="3"/>
            </p:cNvCxnSpPr>
            <p:nvPr/>
          </p:nvCxnSpPr>
          <p:spPr>
            <a:xfrm>
              <a:off x="2514600" y="3238500"/>
              <a:ext cx="1535159" cy="255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1" idx="5"/>
              <a:endCxn id="8" idx="1"/>
            </p:cNvCxnSpPr>
            <p:nvPr/>
          </p:nvCxnSpPr>
          <p:spPr>
            <a:xfrm>
              <a:off x="1512841" y="3951241"/>
              <a:ext cx="860518" cy="631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5"/>
              <a:endCxn id="9" idx="2"/>
            </p:cNvCxnSpPr>
            <p:nvPr/>
          </p:nvCxnSpPr>
          <p:spPr>
            <a:xfrm flipV="1">
              <a:off x="2427241" y="4381500"/>
              <a:ext cx="1611359" cy="255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0"/>
              <a:endCxn id="7" idx="5"/>
            </p:cNvCxnSpPr>
            <p:nvPr/>
          </p:nvCxnSpPr>
          <p:spPr>
            <a:xfrm flipV="1">
              <a:off x="4076700" y="3494041"/>
              <a:ext cx="26941" cy="849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9" idx="2"/>
              <a:endCxn id="6" idx="6"/>
            </p:cNvCxnSpPr>
            <p:nvPr/>
          </p:nvCxnSpPr>
          <p:spPr>
            <a:xfrm flipH="1" flipV="1">
              <a:off x="2514600" y="3238500"/>
              <a:ext cx="1524000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7" idx="3"/>
              <a:endCxn id="8" idx="0"/>
            </p:cNvCxnSpPr>
            <p:nvPr/>
          </p:nvCxnSpPr>
          <p:spPr>
            <a:xfrm flipH="1">
              <a:off x="2400300" y="3494041"/>
              <a:ext cx="1649459" cy="1077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6" idx="4"/>
              <a:endCxn id="8" idx="0"/>
            </p:cNvCxnSpPr>
            <p:nvPr/>
          </p:nvCxnSpPr>
          <p:spPr>
            <a:xfrm flipH="1">
              <a:off x="2400300" y="3276600"/>
              <a:ext cx="762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7"/>
              <a:endCxn id="9" idx="1"/>
            </p:cNvCxnSpPr>
            <p:nvPr/>
          </p:nvCxnSpPr>
          <p:spPr>
            <a:xfrm>
              <a:off x="1512841" y="3897359"/>
              <a:ext cx="2536918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6"/>
              <a:endCxn id="14" idx="3"/>
            </p:cNvCxnSpPr>
            <p:nvPr/>
          </p:nvCxnSpPr>
          <p:spPr>
            <a:xfrm flipV="1">
              <a:off x="5562600" y="3417841"/>
              <a:ext cx="1458959" cy="492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2" idx="1"/>
              <a:endCxn id="13" idx="0"/>
            </p:cNvCxnSpPr>
            <p:nvPr/>
          </p:nvCxnSpPr>
          <p:spPr>
            <a:xfrm flipV="1">
              <a:off x="5497559" y="4419600"/>
              <a:ext cx="1550941" cy="111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5"/>
              <a:endCxn id="12" idx="0"/>
            </p:cNvCxnSpPr>
            <p:nvPr/>
          </p:nvCxnSpPr>
          <p:spPr>
            <a:xfrm flipH="1">
              <a:off x="5524500" y="3494041"/>
              <a:ext cx="26941" cy="925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4" idx="3"/>
              <a:endCxn id="13" idx="0"/>
            </p:cNvCxnSpPr>
            <p:nvPr/>
          </p:nvCxnSpPr>
          <p:spPr>
            <a:xfrm>
              <a:off x="7021559" y="3417841"/>
              <a:ext cx="26941" cy="10017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0" idx="5"/>
              <a:endCxn id="13" idx="1"/>
            </p:cNvCxnSpPr>
            <p:nvPr/>
          </p:nvCxnSpPr>
          <p:spPr>
            <a:xfrm>
              <a:off x="5551441" y="3494041"/>
              <a:ext cx="1470118" cy="9367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4" idx="3"/>
              <a:endCxn id="12" idx="7"/>
            </p:cNvCxnSpPr>
            <p:nvPr/>
          </p:nvCxnSpPr>
          <p:spPr>
            <a:xfrm flipH="1">
              <a:off x="5551441" y="3417841"/>
              <a:ext cx="1470118" cy="1012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0" idx="3"/>
              <a:endCxn id="7" idx="5"/>
            </p:cNvCxnSpPr>
            <p:nvPr/>
          </p:nvCxnSpPr>
          <p:spPr>
            <a:xfrm flipH="1">
              <a:off x="4103641" y="3494041"/>
              <a:ext cx="13939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2" idx="0"/>
              <a:endCxn id="9" idx="6"/>
            </p:cNvCxnSpPr>
            <p:nvPr/>
          </p:nvCxnSpPr>
          <p:spPr>
            <a:xfrm flipH="1" flipV="1">
              <a:off x="4114800" y="4381500"/>
              <a:ext cx="140970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905000" y="1368472"/>
            <a:ext cx="4800601" cy="2212928"/>
            <a:chOff x="1981200" y="2892472"/>
            <a:chExt cx="4800601" cy="2212928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981200" y="3048000"/>
              <a:ext cx="0" cy="198120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029200" y="2892472"/>
              <a:ext cx="1752601" cy="2136728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800600" y="3048000"/>
              <a:ext cx="0" cy="205740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66800" y="23622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362200"/>
                <a:ext cx="38664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063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1471961" y="1668791"/>
            <a:ext cx="5586761" cy="1878948"/>
            <a:chOff x="1471961" y="1668791"/>
            <a:chExt cx="5586761" cy="1878948"/>
          </a:xfrm>
        </p:grpSpPr>
        <p:grpSp>
          <p:nvGrpSpPr>
            <p:cNvPr id="38" name="Group 37"/>
            <p:cNvGrpSpPr/>
            <p:nvPr/>
          </p:nvGrpSpPr>
          <p:grpSpPr>
            <a:xfrm>
              <a:off x="5519854" y="3048000"/>
              <a:ext cx="1538868" cy="499739"/>
              <a:chOff x="5519854" y="3601844"/>
              <a:chExt cx="1538868" cy="499739"/>
            </a:xfrm>
          </p:grpSpPr>
          <p:sp>
            <p:nvSpPr>
              <p:cNvPr id="39" name="Freeform 38"/>
              <p:cNvSpPr/>
              <p:nvPr/>
            </p:nvSpPr>
            <p:spPr>
              <a:xfrm>
                <a:off x="5519854" y="3601844"/>
                <a:ext cx="1527717" cy="315476"/>
              </a:xfrm>
              <a:custGeom>
                <a:avLst/>
                <a:gdLst>
                  <a:gd name="connsiteX0" fmla="*/ 0 w 1527717"/>
                  <a:gd name="connsiteY0" fmla="*/ 0 h 315476"/>
                  <a:gd name="connsiteX1" fmla="*/ 256478 w 1527717"/>
                  <a:gd name="connsiteY1" fmla="*/ 167268 h 315476"/>
                  <a:gd name="connsiteX2" fmla="*/ 914400 w 1527717"/>
                  <a:gd name="connsiteY2" fmla="*/ 312234 h 315476"/>
                  <a:gd name="connsiteX3" fmla="*/ 1527717 w 1527717"/>
                  <a:gd name="connsiteY3" fmla="*/ 22302 h 315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7717" h="315476">
                    <a:moveTo>
                      <a:pt x="0" y="0"/>
                    </a:moveTo>
                    <a:cubicBezTo>
                      <a:pt x="52039" y="57614"/>
                      <a:pt x="104078" y="115229"/>
                      <a:pt x="256478" y="167268"/>
                    </a:cubicBezTo>
                    <a:cubicBezTo>
                      <a:pt x="408878" y="219307"/>
                      <a:pt x="702527" y="336395"/>
                      <a:pt x="914400" y="312234"/>
                    </a:cubicBezTo>
                    <a:cubicBezTo>
                      <a:pt x="1126273" y="288073"/>
                      <a:pt x="1326995" y="155187"/>
                      <a:pt x="1527717" y="22302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5531005" y="3612995"/>
                <a:ext cx="1527717" cy="488588"/>
              </a:xfrm>
              <a:custGeom>
                <a:avLst/>
                <a:gdLst>
                  <a:gd name="connsiteX0" fmla="*/ 0 w 1527717"/>
                  <a:gd name="connsiteY0" fmla="*/ 0 h 488588"/>
                  <a:gd name="connsiteX1" fmla="*/ 189571 w 1527717"/>
                  <a:gd name="connsiteY1" fmla="*/ 278781 h 488588"/>
                  <a:gd name="connsiteX2" fmla="*/ 613317 w 1527717"/>
                  <a:gd name="connsiteY2" fmla="*/ 434898 h 488588"/>
                  <a:gd name="connsiteX3" fmla="*/ 1081668 w 1527717"/>
                  <a:gd name="connsiteY3" fmla="*/ 457200 h 488588"/>
                  <a:gd name="connsiteX4" fmla="*/ 1527717 w 1527717"/>
                  <a:gd name="connsiteY4" fmla="*/ 22303 h 488588"/>
                  <a:gd name="connsiteX5" fmla="*/ 1527717 w 1527717"/>
                  <a:gd name="connsiteY5" fmla="*/ 22303 h 488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7717" h="488588">
                    <a:moveTo>
                      <a:pt x="0" y="0"/>
                    </a:moveTo>
                    <a:cubicBezTo>
                      <a:pt x="43676" y="103149"/>
                      <a:pt x="87352" y="206298"/>
                      <a:pt x="189571" y="278781"/>
                    </a:cubicBezTo>
                    <a:cubicBezTo>
                      <a:pt x="291790" y="351264"/>
                      <a:pt x="464634" y="405161"/>
                      <a:pt x="613317" y="434898"/>
                    </a:cubicBezTo>
                    <a:cubicBezTo>
                      <a:pt x="762000" y="464635"/>
                      <a:pt x="929268" y="525966"/>
                      <a:pt x="1081668" y="457200"/>
                    </a:cubicBezTo>
                    <a:cubicBezTo>
                      <a:pt x="1234068" y="388434"/>
                      <a:pt x="1527717" y="22303"/>
                      <a:pt x="1527717" y="22303"/>
                    </a:cubicBezTo>
                    <a:lnTo>
                      <a:pt x="1527717" y="22303"/>
                    </a:ln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Freeform 40"/>
            <p:cNvSpPr/>
            <p:nvPr/>
          </p:nvSpPr>
          <p:spPr>
            <a:xfrm rot="12264566">
              <a:off x="2509338" y="1668791"/>
              <a:ext cx="1566934" cy="524753"/>
            </a:xfrm>
            <a:custGeom>
              <a:avLst/>
              <a:gdLst>
                <a:gd name="connsiteX0" fmla="*/ 0 w 1650380"/>
                <a:gd name="connsiteY0" fmla="*/ 591015 h 707078"/>
                <a:gd name="connsiteX1" fmla="*/ 557561 w 1650380"/>
                <a:gd name="connsiteY1" fmla="*/ 702527 h 707078"/>
                <a:gd name="connsiteX2" fmla="*/ 1182029 w 1650380"/>
                <a:gd name="connsiteY2" fmla="*/ 613317 h 707078"/>
                <a:gd name="connsiteX3" fmla="*/ 1650380 w 1650380"/>
                <a:gd name="connsiteY3" fmla="*/ 0 h 707078"/>
                <a:gd name="connsiteX0" fmla="*/ 0 w 1650380"/>
                <a:gd name="connsiteY0" fmla="*/ 591015 h 705113"/>
                <a:gd name="connsiteX1" fmla="*/ 557561 w 1650380"/>
                <a:gd name="connsiteY1" fmla="*/ 702527 h 705113"/>
                <a:gd name="connsiteX2" fmla="*/ 978350 w 1650380"/>
                <a:gd name="connsiteY2" fmla="*/ 485987 h 705113"/>
                <a:gd name="connsiteX3" fmla="*/ 1650380 w 1650380"/>
                <a:gd name="connsiteY3" fmla="*/ 0 h 705113"/>
                <a:gd name="connsiteX0" fmla="*/ 0 w 1650380"/>
                <a:gd name="connsiteY0" fmla="*/ 591015 h 606087"/>
                <a:gd name="connsiteX1" fmla="*/ 466050 w 1650380"/>
                <a:gd name="connsiteY1" fmla="*/ 520774 h 606087"/>
                <a:gd name="connsiteX2" fmla="*/ 978350 w 1650380"/>
                <a:gd name="connsiteY2" fmla="*/ 485987 h 606087"/>
                <a:gd name="connsiteX3" fmla="*/ 1650380 w 1650380"/>
                <a:gd name="connsiteY3" fmla="*/ 0 h 606087"/>
                <a:gd name="connsiteX0" fmla="*/ 0 w 1735728"/>
                <a:gd name="connsiteY0" fmla="*/ 266590 h 549930"/>
                <a:gd name="connsiteX1" fmla="*/ 551398 w 1735728"/>
                <a:gd name="connsiteY1" fmla="*/ 520774 h 549930"/>
                <a:gd name="connsiteX2" fmla="*/ 1063698 w 1735728"/>
                <a:gd name="connsiteY2" fmla="*/ 485987 h 549930"/>
                <a:gd name="connsiteX3" fmla="*/ 1735728 w 1735728"/>
                <a:gd name="connsiteY3" fmla="*/ 0 h 549930"/>
                <a:gd name="connsiteX0" fmla="*/ 0 w 1735728"/>
                <a:gd name="connsiteY0" fmla="*/ 266590 h 525494"/>
                <a:gd name="connsiteX1" fmla="*/ 551398 w 1735728"/>
                <a:gd name="connsiteY1" fmla="*/ 520774 h 525494"/>
                <a:gd name="connsiteX2" fmla="*/ 1220867 w 1735728"/>
                <a:gd name="connsiteY2" fmla="*/ 398645 h 525494"/>
                <a:gd name="connsiteX3" fmla="*/ 1735728 w 1735728"/>
                <a:gd name="connsiteY3" fmla="*/ 0 h 525494"/>
                <a:gd name="connsiteX0" fmla="*/ 0 w 1735728"/>
                <a:gd name="connsiteY0" fmla="*/ 266590 h 479443"/>
                <a:gd name="connsiteX1" fmla="*/ 431558 w 1735728"/>
                <a:gd name="connsiteY1" fmla="*/ 470276 h 479443"/>
                <a:gd name="connsiteX2" fmla="*/ 1220867 w 1735728"/>
                <a:gd name="connsiteY2" fmla="*/ 398645 h 479443"/>
                <a:gd name="connsiteX3" fmla="*/ 1735728 w 1735728"/>
                <a:gd name="connsiteY3" fmla="*/ 0 h 479443"/>
                <a:gd name="connsiteX0" fmla="*/ 0 w 1735728"/>
                <a:gd name="connsiteY0" fmla="*/ 266590 h 474043"/>
                <a:gd name="connsiteX1" fmla="*/ 431558 w 1735728"/>
                <a:gd name="connsiteY1" fmla="*/ 470276 h 474043"/>
                <a:gd name="connsiteX2" fmla="*/ 1074027 w 1735728"/>
                <a:gd name="connsiteY2" fmla="*/ 367900 h 474043"/>
                <a:gd name="connsiteX3" fmla="*/ 1735728 w 1735728"/>
                <a:gd name="connsiteY3" fmla="*/ 0 h 474043"/>
                <a:gd name="connsiteX0" fmla="*/ 0 w 1735728"/>
                <a:gd name="connsiteY0" fmla="*/ 266590 h 437145"/>
                <a:gd name="connsiteX1" fmla="*/ 374054 w 1735728"/>
                <a:gd name="connsiteY1" fmla="*/ 429442 h 437145"/>
                <a:gd name="connsiteX2" fmla="*/ 1074027 w 1735728"/>
                <a:gd name="connsiteY2" fmla="*/ 367900 h 437145"/>
                <a:gd name="connsiteX3" fmla="*/ 1735728 w 1735728"/>
                <a:gd name="connsiteY3" fmla="*/ 0 h 437145"/>
                <a:gd name="connsiteX0" fmla="*/ 0 w 1735728"/>
                <a:gd name="connsiteY0" fmla="*/ 266590 h 432853"/>
                <a:gd name="connsiteX1" fmla="*/ 494558 w 1735728"/>
                <a:gd name="connsiteY1" fmla="*/ 424187 h 432853"/>
                <a:gd name="connsiteX2" fmla="*/ 1074027 w 1735728"/>
                <a:gd name="connsiteY2" fmla="*/ 367900 h 432853"/>
                <a:gd name="connsiteX3" fmla="*/ 1735728 w 1735728"/>
                <a:gd name="connsiteY3" fmla="*/ 0 h 432853"/>
                <a:gd name="connsiteX0" fmla="*/ 0 w 1735728"/>
                <a:gd name="connsiteY0" fmla="*/ 266590 h 482911"/>
                <a:gd name="connsiteX1" fmla="*/ 494558 w 1735728"/>
                <a:gd name="connsiteY1" fmla="*/ 424187 h 482911"/>
                <a:gd name="connsiteX2" fmla="*/ 997194 w 1735728"/>
                <a:gd name="connsiteY2" fmla="*/ 451740 h 482911"/>
                <a:gd name="connsiteX3" fmla="*/ 1735728 w 1735728"/>
                <a:gd name="connsiteY3" fmla="*/ 0 h 482911"/>
                <a:gd name="connsiteX0" fmla="*/ 0 w 1735728"/>
                <a:gd name="connsiteY0" fmla="*/ 266590 h 515658"/>
                <a:gd name="connsiteX1" fmla="*/ 475894 w 1735728"/>
                <a:gd name="connsiteY1" fmla="*/ 493107 h 515658"/>
                <a:gd name="connsiteX2" fmla="*/ 997194 w 1735728"/>
                <a:gd name="connsiteY2" fmla="*/ 451740 h 515658"/>
                <a:gd name="connsiteX3" fmla="*/ 1735728 w 1735728"/>
                <a:gd name="connsiteY3" fmla="*/ 0 h 515658"/>
                <a:gd name="connsiteX0" fmla="*/ 0 w 1735728"/>
                <a:gd name="connsiteY0" fmla="*/ 266590 h 528603"/>
                <a:gd name="connsiteX1" fmla="*/ 696486 w 1735728"/>
                <a:gd name="connsiteY1" fmla="*/ 511351 h 528603"/>
                <a:gd name="connsiteX2" fmla="*/ 997194 w 1735728"/>
                <a:gd name="connsiteY2" fmla="*/ 451740 h 528603"/>
                <a:gd name="connsiteX3" fmla="*/ 1735728 w 1735728"/>
                <a:gd name="connsiteY3" fmla="*/ 0 h 528603"/>
                <a:gd name="connsiteX0" fmla="*/ 0 w 1735728"/>
                <a:gd name="connsiteY0" fmla="*/ 266590 h 543976"/>
                <a:gd name="connsiteX1" fmla="*/ 696486 w 1735728"/>
                <a:gd name="connsiteY1" fmla="*/ 511351 h 543976"/>
                <a:gd name="connsiteX2" fmla="*/ 1007946 w 1735728"/>
                <a:gd name="connsiteY2" fmla="*/ 485324 h 543976"/>
                <a:gd name="connsiteX3" fmla="*/ 1735728 w 1735728"/>
                <a:gd name="connsiteY3" fmla="*/ 0 h 543976"/>
                <a:gd name="connsiteX0" fmla="*/ 0 w 1735728"/>
                <a:gd name="connsiteY0" fmla="*/ 266590 h 535299"/>
                <a:gd name="connsiteX1" fmla="*/ 696486 w 1735728"/>
                <a:gd name="connsiteY1" fmla="*/ 511351 h 535299"/>
                <a:gd name="connsiteX2" fmla="*/ 1007946 w 1735728"/>
                <a:gd name="connsiteY2" fmla="*/ 485324 h 535299"/>
                <a:gd name="connsiteX3" fmla="*/ 1735728 w 1735728"/>
                <a:gd name="connsiteY3" fmla="*/ 0 h 535299"/>
                <a:gd name="connsiteX0" fmla="*/ 0 w 1735728"/>
                <a:gd name="connsiteY0" fmla="*/ 266590 h 521317"/>
                <a:gd name="connsiteX1" fmla="*/ 696486 w 1735728"/>
                <a:gd name="connsiteY1" fmla="*/ 511351 h 521317"/>
                <a:gd name="connsiteX2" fmla="*/ 1007946 w 1735728"/>
                <a:gd name="connsiteY2" fmla="*/ 485324 h 521317"/>
                <a:gd name="connsiteX3" fmla="*/ 1735728 w 1735728"/>
                <a:gd name="connsiteY3" fmla="*/ 0 h 521317"/>
                <a:gd name="connsiteX0" fmla="*/ 0 w 1566934"/>
                <a:gd name="connsiteY0" fmla="*/ 422660 h 524753"/>
                <a:gd name="connsiteX1" fmla="*/ 527692 w 1566934"/>
                <a:gd name="connsiteY1" fmla="*/ 511351 h 524753"/>
                <a:gd name="connsiteX2" fmla="*/ 839152 w 1566934"/>
                <a:gd name="connsiteY2" fmla="*/ 485324 h 524753"/>
                <a:gd name="connsiteX3" fmla="*/ 1566934 w 1566934"/>
                <a:gd name="connsiteY3" fmla="*/ 0 h 52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6934" h="524753">
                  <a:moveTo>
                    <a:pt x="0" y="422660"/>
                  </a:moveTo>
                  <a:cubicBezTo>
                    <a:pt x="180278" y="476557"/>
                    <a:pt x="387833" y="500907"/>
                    <a:pt x="527692" y="511351"/>
                  </a:cubicBezTo>
                  <a:cubicBezTo>
                    <a:pt x="667551" y="521795"/>
                    <a:pt x="606025" y="545301"/>
                    <a:pt x="839152" y="485324"/>
                  </a:cubicBezTo>
                  <a:cubicBezTo>
                    <a:pt x="1072279" y="425347"/>
                    <a:pt x="1423827" y="248114"/>
                    <a:pt x="1566934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4125951" y="2821687"/>
              <a:ext cx="1393903" cy="233747"/>
            </a:xfrm>
            <a:custGeom>
              <a:avLst/>
              <a:gdLst>
                <a:gd name="connsiteX0" fmla="*/ 0 w 1393903"/>
                <a:gd name="connsiteY0" fmla="*/ 155689 h 233747"/>
                <a:gd name="connsiteX1" fmla="*/ 334537 w 1393903"/>
                <a:gd name="connsiteY1" fmla="*/ 21874 h 233747"/>
                <a:gd name="connsiteX2" fmla="*/ 1003610 w 1393903"/>
                <a:gd name="connsiteY2" fmla="*/ 21874 h 233747"/>
                <a:gd name="connsiteX3" fmla="*/ 1393903 w 1393903"/>
                <a:gd name="connsiteY3" fmla="*/ 233747 h 233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3903" h="233747">
                  <a:moveTo>
                    <a:pt x="0" y="155689"/>
                  </a:moveTo>
                  <a:cubicBezTo>
                    <a:pt x="83634" y="99932"/>
                    <a:pt x="167269" y="44176"/>
                    <a:pt x="334537" y="21874"/>
                  </a:cubicBezTo>
                  <a:cubicBezTo>
                    <a:pt x="501805" y="-428"/>
                    <a:pt x="827049" y="-13438"/>
                    <a:pt x="1003610" y="21874"/>
                  </a:cubicBezTo>
                  <a:cubicBezTo>
                    <a:pt x="1180171" y="57186"/>
                    <a:pt x="1287037" y="145466"/>
                    <a:pt x="1393903" y="233747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1471961" y="2531327"/>
              <a:ext cx="914400" cy="779781"/>
            </a:xfrm>
            <a:custGeom>
              <a:avLst/>
              <a:gdLst>
                <a:gd name="connsiteX0" fmla="*/ 0 w 914400"/>
                <a:gd name="connsiteY0" fmla="*/ 0 h 779781"/>
                <a:gd name="connsiteX1" fmla="*/ 133815 w 914400"/>
                <a:gd name="connsiteY1" fmla="*/ 468351 h 779781"/>
                <a:gd name="connsiteX2" fmla="*/ 557561 w 914400"/>
                <a:gd name="connsiteY2" fmla="*/ 758283 h 779781"/>
                <a:gd name="connsiteX3" fmla="*/ 914400 w 914400"/>
                <a:gd name="connsiteY3" fmla="*/ 735980 h 779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779781">
                  <a:moveTo>
                    <a:pt x="0" y="0"/>
                  </a:moveTo>
                  <a:cubicBezTo>
                    <a:pt x="20444" y="170985"/>
                    <a:pt x="40888" y="341971"/>
                    <a:pt x="133815" y="468351"/>
                  </a:cubicBezTo>
                  <a:cubicBezTo>
                    <a:pt x="226742" y="594731"/>
                    <a:pt x="427464" y="713678"/>
                    <a:pt x="557561" y="758283"/>
                  </a:cubicBezTo>
                  <a:cubicBezTo>
                    <a:pt x="687658" y="802888"/>
                    <a:pt x="801029" y="769434"/>
                    <a:pt x="914400" y="73598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/>
          <p:cNvSpPr/>
          <p:nvPr/>
        </p:nvSpPr>
        <p:spPr>
          <a:xfrm>
            <a:off x="3962400" y="53340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676400" y="53340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676400" y="4648200"/>
            <a:ext cx="6172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Ribbon 46"/>
          <p:cNvSpPr/>
          <p:nvPr/>
        </p:nvSpPr>
        <p:spPr>
          <a:xfrm>
            <a:off x="4114800" y="3581400"/>
            <a:ext cx="4572000" cy="685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How about cuts in multi-graph ?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7021559" y="2057400"/>
            <a:ext cx="1970041" cy="1118175"/>
            <a:chOff x="5355528" y="5486400"/>
            <a:chExt cx="1970041" cy="1118175"/>
          </a:xfrm>
        </p:grpSpPr>
        <p:sp>
          <p:nvSpPr>
            <p:cNvPr id="52" name="Smiley Face 51"/>
            <p:cNvSpPr/>
            <p:nvPr/>
          </p:nvSpPr>
          <p:spPr>
            <a:xfrm>
              <a:off x="6042254" y="5486400"/>
              <a:ext cx="609600" cy="533400"/>
            </a:xfrm>
            <a:prstGeom prst="smileyFac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355528" y="6019800"/>
              <a:ext cx="1970041" cy="5847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These answers are correct there as well.</a:t>
              </a:r>
              <a:endParaRPr lang="en-IN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8823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1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7" grpId="0" uiExpand="1"/>
      <p:bldP spid="48" grpId="0" animBg="1"/>
      <p:bldP spid="49" grpId="0" animBg="1"/>
      <p:bldP spid="50" grpId="0" animBg="1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Contract</a:t>
                </a:r>
                <a:r>
                  <a:rPr lang="en-US" sz="3600" dirty="0" smtClean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latin typeface="Cambria Math"/>
                      </a:rPr>
                      <m:t>𝑮</m:t>
                    </m:r>
                    <m:r>
                      <a:rPr lang="en-US" sz="3600" b="1" i="1" smtClean="0">
                        <a:latin typeface="Cambria Math"/>
                      </a:rPr>
                      <m:t>,</m:t>
                    </m:r>
                    <m:r>
                      <a:rPr lang="en-US" sz="3600" b="1" i="1" smtClean="0">
                        <a:latin typeface="Cambria Math"/>
                      </a:rPr>
                      <m:t>𝒆</m:t>
                    </m:r>
                  </m:oMath>
                </a14:m>
                <a:r>
                  <a:rPr lang="en-US" sz="3600" dirty="0" smtClean="0">
                    <a:solidFill>
                      <a:srgbClr val="7030A0"/>
                    </a:solidFill>
                  </a:rPr>
                  <a:t>)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447800" y="1828800"/>
            <a:ext cx="5638800" cy="1447800"/>
            <a:chOff x="1447800" y="1828800"/>
            <a:chExt cx="5638800" cy="1447800"/>
          </a:xfrm>
        </p:grpSpPr>
        <p:grpSp>
          <p:nvGrpSpPr>
            <p:cNvPr id="7" name="Group 6"/>
            <p:cNvGrpSpPr/>
            <p:nvPr/>
          </p:nvGrpSpPr>
          <p:grpSpPr>
            <a:xfrm>
              <a:off x="1447800" y="1828800"/>
              <a:ext cx="5638800" cy="1447800"/>
              <a:chOff x="1447800" y="3200400"/>
              <a:chExt cx="5638800" cy="14478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438400" y="32004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038600" y="3429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362200" y="4572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038600" y="43434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486400" y="3429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       </a:t>
                </a:r>
                <a:endParaRPr lang="en-US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447800" y="3886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86400" y="44196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010400" y="44196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010400" y="33528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>
                <a:stCxn id="13" idx="7"/>
                <a:endCxn id="8" idx="3"/>
              </p:cNvCxnSpPr>
              <p:nvPr/>
            </p:nvCxnSpPr>
            <p:spPr>
              <a:xfrm flipV="1">
                <a:off x="1512841" y="3265441"/>
                <a:ext cx="936718" cy="6319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8" idx="6"/>
                <a:endCxn id="9" idx="3"/>
              </p:cNvCxnSpPr>
              <p:nvPr/>
            </p:nvCxnSpPr>
            <p:spPr>
              <a:xfrm>
                <a:off x="2514600" y="3238500"/>
                <a:ext cx="1535159" cy="2555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13" idx="5"/>
                <a:endCxn id="10" idx="1"/>
              </p:cNvCxnSpPr>
              <p:nvPr/>
            </p:nvCxnSpPr>
            <p:spPr>
              <a:xfrm>
                <a:off x="1512841" y="3951241"/>
                <a:ext cx="860518" cy="6319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0" idx="5"/>
                <a:endCxn id="11" idx="2"/>
              </p:cNvCxnSpPr>
              <p:nvPr/>
            </p:nvCxnSpPr>
            <p:spPr>
              <a:xfrm flipV="1">
                <a:off x="2427241" y="4381500"/>
                <a:ext cx="1611359" cy="2555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1" idx="0"/>
                <a:endCxn id="9" idx="5"/>
              </p:cNvCxnSpPr>
              <p:nvPr/>
            </p:nvCxnSpPr>
            <p:spPr>
              <a:xfrm flipV="1">
                <a:off x="4076700" y="3494041"/>
                <a:ext cx="26941" cy="84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9" idx="3"/>
                <a:endCxn id="10" idx="0"/>
              </p:cNvCxnSpPr>
              <p:nvPr/>
            </p:nvCxnSpPr>
            <p:spPr>
              <a:xfrm flipH="1">
                <a:off x="2400300" y="3494041"/>
                <a:ext cx="1649459" cy="1077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8" idx="4"/>
                <a:endCxn id="10" idx="0"/>
              </p:cNvCxnSpPr>
              <p:nvPr/>
            </p:nvCxnSpPr>
            <p:spPr>
              <a:xfrm flipH="1">
                <a:off x="2400300" y="3276600"/>
                <a:ext cx="76200" cy="1295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13" idx="7"/>
                <a:endCxn id="11" idx="1"/>
              </p:cNvCxnSpPr>
              <p:nvPr/>
            </p:nvCxnSpPr>
            <p:spPr>
              <a:xfrm>
                <a:off x="1512841" y="3897359"/>
                <a:ext cx="2536918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12" idx="6"/>
                <a:endCxn id="16" idx="3"/>
              </p:cNvCxnSpPr>
              <p:nvPr/>
            </p:nvCxnSpPr>
            <p:spPr>
              <a:xfrm flipV="1">
                <a:off x="5562600" y="3417841"/>
                <a:ext cx="1458959" cy="492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14" idx="1"/>
                <a:endCxn id="15" idx="0"/>
              </p:cNvCxnSpPr>
              <p:nvPr/>
            </p:nvCxnSpPr>
            <p:spPr>
              <a:xfrm flipV="1">
                <a:off x="5497559" y="4419600"/>
                <a:ext cx="1550941" cy="111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2" idx="5"/>
                <a:endCxn id="14" idx="0"/>
              </p:cNvCxnSpPr>
              <p:nvPr/>
            </p:nvCxnSpPr>
            <p:spPr>
              <a:xfrm flipH="1">
                <a:off x="5524500" y="3494041"/>
                <a:ext cx="26941" cy="9255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16" idx="3"/>
                <a:endCxn id="15" idx="0"/>
              </p:cNvCxnSpPr>
              <p:nvPr/>
            </p:nvCxnSpPr>
            <p:spPr>
              <a:xfrm>
                <a:off x="7021559" y="3417841"/>
                <a:ext cx="26941" cy="10017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12" idx="5"/>
                <a:endCxn id="15" idx="1"/>
              </p:cNvCxnSpPr>
              <p:nvPr/>
            </p:nvCxnSpPr>
            <p:spPr>
              <a:xfrm>
                <a:off x="5551441" y="3494041"/>
                <a:ext cx="1470118" cy="9367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16" idx="3"/>
                <a:endCxn id="14" idx="7"/>
              </p:cNvCxnSpPr>
              <p:nvPr/>
            </p:nvCxnSpPr>
            <p:spPr>
              <a:xfrm flipH="1">
                <a:off x="5551441" y="3417841"/>
                <a:ext cx="1470118" cy="10129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12" idx="3"/>
                <a:endCxn id="9" idx="5"/>
              </p:cNvCxnSpPr>
              <p:nvPr/>
            </p:nvCxnSpPr>
            <p:spPr>
              <a:xfrm flipH="1">
                <a:off x="4103641" y="3494041"/>
                <a:ext cx="139391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14" idx="0"/>
                <a:endCxn id="11" idx="6"/>
              </p:cNvCxnSpPr>
              <p:nvPr/>
            </p:nvCxnSpPr>
            <p:spPr>
              <a:xfrm flipH="1" flipV="1">
                <a:off x="4114800" y="4381500"/>
                <a:ext cx="1409700" cy="381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Connector 62"/>
            <p:cNvCxnSpPr/>
            <p:nvPr/>
          </p:nvCxnSpPr>
          <p:spPr>
            <a:xfrm flipH="1" flipV="1">
              <a:off x="2514600" y="1866900"/>
              <a:ext cx="1524000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1143000" y="1447800"/>
            <a:ext cx="6189924" cy="2209800"/>
            <a:chOff x="1143000" y="1447800"/>
            <a:chExt cx="6189924" cy="2209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2286000" y="14478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1447800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11430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2526268"/>
                  <a:ext cx="375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2215376" y="3288268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5376" y="3288268"/>
                  <a:ext cx="41870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884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3886200" y="3048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3048000"/>
                  <a:ext cx="375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3972786" y="16880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688068"/>
                  <a:ext cx="37061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5344386" y="1688068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386" y="1688068"/>
                  <a:ext cx="38023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5334768" y="3135868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768" y="3135868"/>
                  <a:ext cx="37702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6938174" y="3059668"/>
                  <a:ext cx="3834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𝒉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174" y="3059668"/>
                  <a:ext cx="383438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22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7010400" y="168806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𝒍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1688068"/>
                  <a:ext cx="3225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834927" y="5105400"/>
                <a:ext cx="508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𝒙𝒚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927" y="5105400"/>
                <a:ext cx="50847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154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/>
          <p:cNvGrpSpPr/>
          <p:nvPr/>
        </p:nvGrpSpPr>
        <p:grpSpPr>
          <a:xfrm>
            <a:off x="1125276" y="3962400"/>
            <a:ext cx="6189924" cy="2209800"/>
            <a:chOff x="1125276" y="3962400"/>
            <a:chExt cx="6189924" cy="2209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2268276" y="39624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8276" y="3962400"/>
                  <a:ext cx="38664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1125276" y="50408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276" y="5040868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2197652" y="5802868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652" y="5802868"/>
                  <a:ext cx="41870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91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5326662" y="4202668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6662" y="4202668"/>
                  <a:ext cx="38023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5317044" y="5650468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7044" y="5650468"/>
                  <a:ext cx="377026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6920450" y="5574268"/>
                  <a:ext cx="3834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𝒉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0450" y="5574268"/>
                  <a:ext cx="383438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2222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6992676" y="420266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𝒍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2676" y="4202668"/>
                  <a:ext cx="322524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245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0" name="Group 89"/>
            <p:cNvGrpSpPr/>
            <p:nvPr/>
          </p:nvGrpSpPr>
          <p:grpSpPr>
            <a:xfrm>
              <a:off x="1447800" y="4267200"/>
              <a:ext cx="5638800" cy="1475743"/>
              <a:chOff x="1447800" y="4267200"/>
              <a:chExt cx="5638800" cy="1475743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447800" y="4267200"/>
                <a:ext cx="5638800" cy="1447800"/>
                <a:chOff x="1447800" y="3200400"/>
                <a:chExt cx="5638800" cy="1447800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2438400" y="32004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2362200" y="45720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4038600" y="39624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5486400" y="34290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             </a:t>
                  </a:r>
                  <a:endParaRPr lang="en-US" dirty="0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1447800" y="3886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5486400" y="44196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7010400" y="44196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7010400" y="33528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Connector 44"/>
                <p:cNvCxnSpPr>
                  <a:stCxn id="41" idx="7"/>
                  <a:endCxn id="36" idx="3"/>
                </p:cNvCxnSpPr>
                <p:nvPr/>
              </p:nvCxnSpPr>
              <p:spPr>
                <a:xfrm flipV="1">
                  <a:off x="1512841" y="3265441"/>
                  <a:ext cx="936718" cy="6319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>
                  <a:stCxn id="41" idx="5"/>
                  <a:endCxn id="38" idx="1"/>
                </p:cNvCxnSpPr>
                <p:nvPr/>
              </p:nvCxnSpPr>
              <p:spPr>
                <a:xfrm>
                  <a:off x="1512841" y="3951241"/>
                  <a:ext cx="860518" cy="6319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>
                  <a:stCxn id="38" idx="5"/>
                  <a:endCxn id="39" idx="2"/>
                </p:cNvCxnSpPr>
                <p:nvPr/>
              </p:nvCxnSpPr>
              <p:spPr>
                <a:xfrm flipV="1">
                  <a:off x="2427241" y="4000500"/>
                  <a:ext cx="1611359" cy="6365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>
                  <a:stCxn id="39" idx="2"/>
                  <a:endCxn id="36" idx="6"/>
                </p:cNvCxnSpPr>
                <p:nvPr/>
              </p:nvCxnSpPr>
              <p:spPr>
                <a:xfrm flipH="1" flipV="1">
                  <a:off x="2514600" y="3238500"/>
                  <a:ext cx="1524000" cy="762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>
                  <a:stCxn id="36" idx="4"/>
                  <a:endCxn id="38" idx="0"/>
                </p:cNvCxnSpPr>
                <p:nvPr/>
              </p:nvCxnSpPr>
              <p:spPr>
                <a:xfrm flipH="1">
                  <a:off x="2400300" y="3276600"/>
                  <a:ext cx="76200" cy="1295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>
                  <a:stCxn id="41" idx="7"/>
                  <a:endCxn id="39" idx="1"/>
                </p:cNvCxnSpPr>
                <p:nvPr/>
              </p:nvCxnSpPr>
              <p:spPr>
                <a:xfrm>
                  <a:off x="1512841" y="3897359"/>
                  <a:ext cx="2536918" cy="76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>
                  <a:stCxn id="40" idx="6"/>
                  <a:endCxn id="44" idx="3"/>
                </p:cNvCxnSpPr>
                <p:nvPr/>
              </p:nvCxnSpPr>
              <p:spPr>
                <a:xfrm flipV="1">
                  <a:off x="5562600" y="3417841"/>
                  <a:ext cx="1458959" cy="492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>
                  <a:stCxn id="42" idx="1"/>
                  <a:endCxn id="43" idx="0"/>
                </p:cNvCxnSpPr>
                <p:nvPr/>
              </p:nvCxnSpPr>
              <p:spPr>
                <a:xfrm flipV="1">
                  <a:off x="5497559" y="4419600"/>
                  <a:ext cx="1550941" cy="111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>
                  <a:stCxn id="40" idx="5"/>
                  <a:endCxn id="42" idx="0"/>
                </p:cNvCxnSpPr>
                <p:nvPr/>
              </p:nvCxnSpPr>
              <p:spPr>
                <a:xfrm flipH="1">
                  <a:off x="5524500" y="3494041"/>
                  <a:ext cx="26941" cy="9255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>
                  <a:stCxn id="44" idx="3"/>
                  <a:endCxn id="43" idx="0"/>
                </p:cNvCxnSpPr>
                <p:nvPr/>
              </p:nvCxnSpPr>
              <p:spPr>
                <a:xfrm>
                  <a:off x="7021559" y="3417841"/>
                  <a:ext cx="26941" cy="10017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>
                  <a:stCxn id="40" idx="5"/>
                  <a:endCxn id="43" idx="1"/>
                </p:cNvCxnSpPr>
                <p:nvPr/>
              </p:nvCxnSpPr>
              <p:spPr>
                <a:xfrm>
                  <a:off x="5551441" y="3494041"/>
                  <a:ext cx="1470118" cy="9367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>
                  <a:stCxn id="44" idx="3"/>
                  <a:endCxn id="42" idx="7"/>
                </p:cNvCxnSpPr>
                <p:nvPr/>
              </p:nvCxnSpPr>
              <p:spPr>
                <a:xfrm flipH="1">
                  <a:off x="5551441" y="3417841"/>
                  <a:ext cx="1470118" cy="10129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>
                  <a:stCxn id="40" idx="3"/>
                  <a:endCxn id="39" idx="7"/>
                </p:cNvCxnSpPr>
                <p:nvPr/>
              </p:nvCxnSpPr>
              <p:spPr>
                <a:xfrm flipH="1">
                  <a:off x="4103641" y="3494041"/>
                  <a:ext cx="1393918" cy="4795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>
                  <a:stCxn id="42" idx="0"/>
                  <a:endCxn id="39" idx="6"/>
                </p:cNvCxnSpPr>
                <p:nvPr/>
              </p:nvCxnSpPr>
              <p:spPr>
                <a:xfrm flipH="1" flipV="1">
                  <a:off x="4114800" y="4000500"/>
                  <a:ext cx="1409700" cy="4191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5" name="Freeform 84"/>
              <p:cNvSpPr/>
              <p:nvPr/>
            </p:nvSpPr>
            <p:spPr>
              <a:xfrm>
                <a:off x="2419815" y="5096106"/>
                <a:ext cx="1650380" cy="646837"/>
              </a:xfrm>
              <a:custGeom>
                <a:avLst/>
                <a:gdLst>
                  <a:gd name="connsiteX0" fmla="*/ 0 w 1650380"/>
                  <a:gd name="connsiteY0" fmla="*/ 591015 h 707078"/>
                  <a:gd name="connsiteX1" fmla="*/ 557561 w 1650380"/>
                  <a:gd name="connsiteY1" fmla="*/ 702527 h 707078"/>
                  <a:gd name="connsiteX2" fmla="*/ 1182029 w 1650380"/>
                  <a:gd name="connsiteY2" fmla="*/ 613317 h 707078"/>
                  <a:gd name="connsiteX3" fmla="*/ 1650380 w 1650380"/>
                  <a:gd name="connsiteY3" fmla="*/ 0 h 707078"/>
                  <a:gd name="connsiteX0" fmla="*/ 0 w 1650380"/>
                  <a:gd name="connsiteY0" fmla="*/ 591015 h 706883"/>
                  <a:gd name="connsiteX1" fmla="*/ 557561 w 1650380"/>
                  <a:gd name="connsiteY1" fmla="*/ 702527 h 706883"/>
                  <a:gd name="connsiteX2" fmla="*/ 1248937 w 1650380"/>
                  <a:gd name="connsiteY2" fmla="*/ 446049 h 706883"/>
                  <a:gd name="connsiteX3" fmla="*/ 1650380 w 1650380"/>
                  <a:gd name="connsiteY3" fmla="*/ 0 h 706883"/>
                  <a:gd name="connsiteX0" fmla="*/ 0 w 1650380"/>
                  <a:gd name="connsiteY0" fmla="*/ 591015 h 646837"/>
                  <a:gd name="connsiteX1" fmla="*/ 557561 w 1650380"/>
                  <a:gd name="connsiteY1" fmla="*/ 635620 h 646837"/>
                  <a:gd name="connsiteX2" fmla="*/ 1248937 w 1650380"/>
                  <a:gd name="connsiteY2" fmla="*/ 446049 h 646837"/>
                  <a:gd name="connsiteX3" fmla="*/ 1650380 w 1650380"/>
                  <a:gd name="connsiteY3" fmla="*/ 0 h 646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50380" h="646837">
                    <a:moveTo>
                      <a:pt x="0" y="591015"/>
                    </a:moveTo>
                    <a:cubicBezTo>
                      <a:pt x="180278" y="644912"/>
                      <a:pt x="349405" y="659781"/>
                      <a:pt x="557561" y="635620"/>
                    </a:cubicBezTo>
                    <a:cubicBezTo>
                      <a:pt x="765717" y="611459"/>
                      <a:pt x="1066801" y="551986"/>
                      <a:pt x="1248937" y="446049"/>
                    </a:cubicBezTo>
                    <a:cubicBezTo>
                      <a:pt x="1431073" y="340112"/>
                      <a:pt x="1507273" y="248114"/>
                      <a:pt x="1650380" y="0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 85"/>
              <p:cNvSpPr/>
              <p:nvPr/>
            </p:nvSpPr>
            <p:spPr>
              <a:xfrm rot="12971213">
                <a:off x="2509142" y="4307839"/>
                <a:ext cx="1735728" cy="521317"/>
              </a:xfrm>
              <a:custGeom>
                <a:avLst/>
                <a:gdLst>
                  <a:gd name="connsiteX0" fmla="*/ 0 w 1650380"/>
                  <a:gd name="connsiteY0" fmla="*/ 591015 h 707078"/>
                  <a:gd name="connsiteX1" fmla="*/ 557561 w 1650380"/>
                  <a:gd name="connsiteY1" fmla="*/ 702527 h 707078"/>
                  <a:gd name="connsiteX2" fmla="*/ 1182029 w 1650380"/>
                  <a:gd name="connsiteY2" fmla="*/ 613317 h 707078"/>
                  <a:gd name="connsiteX3" fmla="*/ 1650380 w 1650380"/>
                  <a:gd name="connsiteY3" fmla="*/ 0 h 707078"/>
                  <a:gd name="connsiteX0" fmla="*/ 0 w 1650380"/>
                  <a:gd name="connsiteY0" fmla="*/ 591015 h 705113"/>
                  <a:gd name="connsiteX1" fmla="*/ 557561 w 1650380"/>
                  <a:gd name="connsiteY1" fmla="*/ 702527 h 705113"/>
                  <a:gd name="connsiteX2" fmla="*/ 978350 w 1650380"/>
                  <a:gd name="connsiteY2" fmla="*/ 485987 h 705113"/>
                  <a:gd name="connsiteX3" fmla="*/ 1650380 w 1650380"/>
                  <a:gd name="connsiteY3" fmla="*/ 0 h 705113"/>
                  <a:gd name="connsiteX0" fmla="*/ 0 w 1650380"/>
                  <a:gd name="connsiteY0" fmla="*/ 591015 h 606087"/>
                  <a:gd name="connsiteX1" fmla="*/ 466050 w 1650380"/>
                  <a:gd name="connsiteY1" fmla="*/ 520774 h 606087"/>
                  <a:gd name="connsiteX2" fmla="*/ 978350 w 1650380"/>
                  <a:gd name="connsiteY2" fmla="*/ 485987 h 606087"/>
                  <a:gd name="connsiteX3" fmla="*/ 1650380 w 1650380"/>
                  <a:gd name="connsiteY3" fmla="*/ 0 h 606087"/>
                  <a:gd name="connsiteX0" fmla="*/ 0 w 1735728"/>
                  <a:gd name="connsiteY0" fmla="*/ 266590 h 549930"/>
                  <a:gd name="connsiteX1" fmla="*/ 551398 w 1735728"/>
                  <a:gd name="connsiteY1" fmla="*/ 520774 h 549930"/>
                  <a:gd name="connsiteX2" fmla="*/ 1063698 w 1735728"/>
                  <a:gd name="connsiteY2" fmla="*/ 485987 h 549930"/>
                  <a:gd name="connsiteX3" fmla="*/ 1735728 w 1735728"/>
                  <a:gd name="connsiteY3" fmla="*/ 0 h 549930"/>
                  <a:gd name="connsiteX0" fmla="*/ 0 w 1735728"/>
                  <a:gd name="connsiteY0" fmla="*/ 266590 h 525494"/>
                  <a:gd name="connsiteX1" fmla="*/ 551398 w 1735728"/>
                  <a:gd name="connsiteY1" fmla="*/ 520774 h 525494"/>
                  <a:gd name="connsiteX2" fmla="*/ 1220867 w 1735728"/>
                  <a:gd name="connsiteY2" fmla="*/ 398645 h 525494"/>
                  <a:gd name="connsiteX3" fmla="*/ 1735728 w 1735728"/>
                  <a:gd name="connsiteY3" fmla="*/ 0 h 525494"/>
                  <a:gd name="connsiteX0" fmla="*/ 0 w 1735728"/>
                  <a:gd name="connsiteY0" fmla="*/ 266590 h 479443"/>
                  <a:gd name="connsiteX1" fmla="*/ 431558 w 1735728"/>
                  <a:gd name="connsiteY1" fmla="*/ 470276 h 479443"/>
                  <a:gd name="connsiteX2" fmla="*/ 1220867 w 1735728"/>
                  <a:gd name="connsiteY2" fmla="*/ 398645 h 479443"/>
                  <a:gd name="connsiteX3" fmla="*/ 1735728 w 1735728"/>
                  <a:gd name="connsiteY3" fmla="*/ 0 h 479443"/>
                  <a:gd name="connsiteX0" fmla="*/ 0 w 1735728"/>
                  <a:gd name="connsiteY0" fmla="*/ 266590 h 474043"/>
                  <a:gd name="connsiteX1" fmla="*/ 431558 w 1735728"/>
                  <a:gd name="connsiteY1" fmla="*/ 470276 h 474043"/>
                  <a:gd name="connsiteX2" fmla="*/ 1074027 w 1735728"/>
                  <a:gd name="connsiteY2" fmla="*/ 367900 h 474043"/>
                  <a:gd name="connsiteX3" fmla="*/ 1735728 w 1735728"/>
                  <a:gd name="connsiteY3" fmla="*/ 0 h 474043"/>
                  <a:gd name="connsiteX0" fmla="*/ 0 w 1735728"/>
                  <a:gd name="connsiteY0" fmla="*/ 266590 h 437145"/>
                  <a:gd name="connsiteX1" fmla="*/ 374054 w 1735728"/>
                  <a:gd name="connsiteY1" fmla="*/ 429442 h 437145"/>
                  <a:gd name="connsiteX2" fmla="*/ 1074027 w 1735728"/>
                  <a:gd name="connsiteY2" fmla="*/ 367900 h 437145"/>
                  <a:gd name="connsiteX3" fmla="*/ 1735728 w 1735728"/>
                  <a:gd name="connsiteY3" fmla="*/ 0 h 437145"/>
                  <a:gd name="connsiteX0" fmla="*/ 0 w 1735728"/>
                  <a:gd name="connsiteY0" fmla="*/ 266590 h 432853"/>
                  <a:gd name="connsiteX1" fmla="*/ 494558 w 1735728"/>
                  <a:gd name="connsiteY1" fmla="*/ 424187 h 432853"/>
                  <a:gd name="connsiteX2" fmla="*/ 1074027 w 1735728"/>
                  <a:gd name="connsiteY2" fmla="*/ 367900 h 432853"/>
                  <a:gd name="connsiteX3" fmla="*/ 1735728 w 1735728"/>
                  <a:gd name="connsiteY3" fmla="*/ 0 h 432853"/>
                  <a:gd name="connsiteX0" fmla="*/ 0 w 1735728"/>
                  <a:gd name="connsiteY0" fmla="*/ 266590 h 482911"/>
                  <a:gd name="connsiteX1" fmla="*/ 494558 w 1735728"/>
                  <a:gd name="connsiteY1" fmla="*/ 424187 h 482911"/>
                  <a:gd name="connsiteX2" fmla="*/ 997194 w 1735728"/>
                  <a:gd name="connsiteY2" fmla="*/ 451740 h 482911"/>
                  <a:gd name="connsiteX3" fmla="*/ 1735728 w 1735728"/>
                  <a:gd name="connsiteY3" fmla="*/ 0 h 482911"/>
                  <a:gd name="connsiteX0" fmla="*/ 0 w 1735728"/>
                  <a:gd name="connsiteY0" fmla="*/ 266590 h 515658"/>
                  <a:gd name="connsiteX1" fmla="*/ 475894 w 1735728"/>
                  <a:gd name="connsiteY1" fmla="*/ 493107 h 515658"/>
                  <a:gd name="connsiteX2" fmla="*/ 997194 w 1735728"/>
                  <a:gd name="connsiteY2" fmla="*/ 451740 h 515658"/>
                  <a:gd name="connsiteX3" fmla="*/ 1735728 w 1735728"/>
                  <a:gd name="connsiteY3" fmla="*/ 0 h 515658"/>
                  <a:gd name="connsiteX0" fmla="*/ 0 w 1735728"/>
                  <a:gd name="connsiteY0" fmla="*/ 266590 h 528603"/>
                  <a:gd name="connsiteX1" fmla="*/ 696486 w 1735728"/>
                  <a:gd name="connsiteY1" fmla="*/ 511351 h 528603"/>
                  <a:gd name="connsiteX2" fmla="*/ 997194 w 1735728"/>
                  <a:gd name="connsiteY2" fmla="*/ 451740 h 528603"/>
                  <a:gd name="connsiteX3" fmla="*/ 1735728 w 1735728"/>
                  <a:gd name="connsiteY3" fmla="*/ 0 h 528603"/>
                  <a:gd name="connsiteX0" fmla="*/ 0 w 1735728"/>
                  <a:gd name="connsiteY0" fmla="*/ 266590 h 543976"/>
                  <a:gd name="connsiteX1" fmla="*/ 696486 w 1735728"/>
                  <a:gd name="connsiteY1" fmla="*/ 511351 h 543976"/>
                  <a:gd name="connsiteX2" fmla="*/ 1007946 w 1735728"/>
                  <a:gd name="connsiteY2" fmla="*/ 485324 h 543976"/>
                  <a:gd name="connsiteX3" fmla="*/ 1735728 w 1735728"/>
                  <a:gd name="connsiteY3" fmla="*/ 0 h 543976"/>
                  <a:gd name="connsiteX0" fmla="*/ 0 w 1735728"/>
                  <a:gd name="connsiteY0" fmla="*/ 266590 h 535299"/>
                  <a:gd name="connsiteX1" fmla="*/ 696486 w 1735728"/>
                  <a:gd name="connsiteY1" fmla="*/ 511351 h 535299"/>
                  <a:gd name="connsiteX2" fmla="*/ 1007946 w 1735728"/>
                  <a:gd name="connsiteY2" fmla="*/ 485324 h 535299"/>
                  <a:gd name="connsiteX3" fmla="*/ 1735728 w 1735728"/>
                  <a:gd name="connsiteY3" fmla="*/ 0 h 535299"/>
                  <a:gd name="connsiteX0" fmla="*/ 0 w 1735728"/>
                  <a:gd name="connsiteY0" fmla="*/ 266590 h 521317"/>
                  <a:gd name="connsiteX1" fmla="*/ 696486 w 1735728"/>
                  <a:gd name="connsiteY1" fmla="*/ 511351 h 521317"/>
                  <a:gd name="connsiteX2" fmla="*/ 1007946 w 1735728"/>
                  <a:gd name="connsiteY2" fmla="*/ 485324 h 521317"/>
                  <a:gd name="connsiteX3" fmla="*/ 1735728 w 1735728"/>
                  <a:gd name="connsiteY3" fmla="*/ 0 h 521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35728" h="521317">
                    <a:moveTo>
                      <a:pt x="0" y="266590"/>
                    </a:moveTo>
                    <a:cubicBezTo>
                      <a:pt x="180278" y="320487"/>
                      <a:pt x="499079" y="510230"/>
                      <a:pt x="696486" y="511351"/>
                    </a:cubicBezTo>
                    <a:cubicBezTo>
                      <a:pt x="893893" y="512472"/>
                      <a:pt x="774819" y="545301"/>
                      <a:pt x="1007946" y="485324"/>
                    </a:cubicBezTo>
                    <a:cubicBezTo>
                      <a:pt x="1241073" y="425347"/>
                      <a:pt x="1592621" y="248114"/>
                      <a:pt x="1735728" y="0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9" name="Freeform 88"/>
          <p:cNvSpPr/>
          <p:nvPr/>
        </p:nvSpPr>
        <p:spPr>
          <a:xfrm>
            <a:off x="3945948" y="4576022"/>
            <a:ext cx="351376" cy="475480"/>
          </a:xfrm>
          <a:custGeom>
            <a:avLst/>
            <a:gdLst>
              <a:gd name="connsiteX0" fmla="*/ 101945 w 351376"/>
              <a:gd name="connsiteY0" fmla="*/ 442027 h 475480"/>
              <a:gd name="connsiteX1" fmla="*/ 12735 w 351376"/>
              <a:gd name="connsiteY1" fmla="*/ 40583 h 475480"/>
              <a:gd name="connsiteX2" fmla="*/ 347272 w 351376"/>
              <a:gd name="connsiteY2" fmla="*/ 62885 h 475480"/>
              <a:gd name="connsiteX3" fmla="*/ 168852 w 351376"/>
              <a:gd name="connsiteY3" fmla="*/ 475480 h 47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76" h="475480">
                <a:moveTo>
                  <a:pt x="101945" y="442027"/>
                </a:moveTo>
                <a:cubicBezTo>
                  <a:pt x="36896" y="272900"/>
                  <a:pt x="-28153" y="103773"/>
                  <a:pt x="12735" y="40583"/>
                </a:cubicBezTo>
                <a:cubicBezTo>
                  <a:pt x="53623" y="-22607"/>
                  <a:pt x="321253" y="-9598"/>
                  <a:pt x="347272" y="62885"/>
                </a:cubicBezTo>
                <a:cubicBezTo>
                  <a:pt x="373291" y="135368"/>
                  <a:pt x="271071" y="305424"/>
                  <a:pt x="168852" y="47548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4087859" y="2133600"/>
            <a:ext cx="26941" cy="84935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4261624" y="3581400"/>
            <a:ext cx="3129776" cy="489466"/>
            <a:chOff x="4261624" y="3581400"/>
            <a:chExt cx="3129776" cy="489466"/>
          </a:xfrm>
        </p:grpSpPr>
        <p:sp>
          <p:nvSpPr>
            <p:cNvPr id="92" name="Down Arrow 91"/>
            <p:cNvSpPr/>
            <p:nvPr/>
          </p:nvSpPr>
          <p:spPr>
            <a:xfrm>
              <a:off x="4261624" y="3581400"/>
              <a:ext cx="1055420" cy="489466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5364050" y="3593068"/>
                  <a:ext cx="20273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7030A0"/>
                      </a:solidFill>
                    </a:rPr>
                    <a:t>Contract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𝑮</m:t>
                      </m:r>
                      <m:r>
                        <a:rPr lang="en-US" b="1" i="1">
                          <a:latin typeface="Cambria Math"/>
                        </a:rPr>
                        <m:t>,(</m:t>
                      </m:r>
                      <m:r>
                        <a:rPr lang="en-US" b="1" i="1" smtClean="0">
                          <a:latin typeface="Cambria Math"/>
                        </a:rPr>
                        <m:t>𝒙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𝒚</m:t>
                      </m:r>
                      <m:r>
                        <a:rPr lang="en-US" b="1" i="1" smtClean="0">
                          <a:latin typeface="Cambria Math"/>
                        </a:rPr>
                        <m:t>))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050" y="3593068"/>
                  <a:ext cx="2027350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2703" t="-8197" r="-120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2879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0" grpId="0"/>
      <p:bldP spid="89" grpId="0" animBg="1"/>
      <p:bldP spid="8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latin typeface="Cambria Math"/>
                      </a:rPr>
                      <m:t>𝑮</m:t>
                    </m:r>
                    <m:r>
                      <a:rPr lang="en-US" sz="3600" b="1" i="1">
                        <a:latin typeface="Cambria Math"/>
                      </a:rPr>
                      <m:t>,</m:t>
                    </m:r>
                    <m:r>
                      <a:rPr lang="en-US" sz="36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3600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Contract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  <m:r>
                      <a:rPr lang="en-US" sz="2000" b="1" i="1" smtClean="0">
                        <a:latin typeface="Cambria Math"/>
                      </a:rPr>
                      <m:t>=(</m:t>
                    </m:r>
                    <m:r>
                      <a:rPr lang="en-US" sz="2000" b="1" i="1" smtClean="0">
                        <a:latin typeface="Cambria Math"/>
                      </a:rPr>
                      <m:t>𝒙</m:t>
                    </m:r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latin typeface="Cambria Math"/>
                      </a:rPr>
                      <m:t>𝒚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Merge the two vertices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𝒙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 into one vertex;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Preserve </a:t>
                </a:r>
                <a:r>
                  <a:rPr lang="en-US" sz="2000" dirty="0" smtClean="0"/>
                  <a:t>multi-edges;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Remove the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  <m:r>
                          <a:rPr lang="en-US" sz="2000" b="1" i="1">
                            <a:latin typeface="Cambria Math"/>
                          </a:rPr>
                          <m:t>,</m:t>
                        </m:r>
                        <m:r>
                          <a:rPr lang="en-US" sz="2000" b="1" i="1"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be the modified graph;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return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Time complexity </a:t>
                </a:r>
                <a:r>
                  <a:rPr lang="en-US" sz="2000" dirty="0" smtClean="0"/>
                  <a:t>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 smtClean="0"/>
                  <a:t>):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                                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205681" y="5257800"/>
                <a:ext cx="7473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𝑶</m:t>
                      </m:r>
                      <m:r>
                        <a:rPr lang="en-US" b="1" i="1">
                          <a:latin typeface="Cambria Math"/>
                        </a:rPr>
                        <m:t>(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681" y="5257800"/>
                <a:ext cx="74731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97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4932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Observations </a:t>
                </a:r>
                <a:r>
                  <a:rPr lang="en-US" sz="3600" b="1" dirty="0" smtClean="0"/>
                  <a:t>about 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>Contract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latin typeface="Cambria Math"/>
                      </a:rPr>
                      <m:t>𝑮</m:t>
                    </m:r>
                    <m:r>
                      <a:rPr lang="en-US" sz="3600" b="1" i="1">
                        <a:latin typeface="Cambria Math"/>
                      </a:rPr>
                      <m:t>,</m:t>
                    </m:r>
                    <m:r>
                      <a:rPr lang="en-US" sz="36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3600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be the size of min-cut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 be any min-cut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be the graph after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.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1</a:t>
                </a:r>
                <a:r>
                  <a:rPr lang="en-US" sz="2000" b="1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 smtClean="0"/>
                  <a:t>may be a multi-graph.</a:t>
                </a: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 2</a:t>
                </a:r>
                <a:r>
                  <a:rPr lang="en-US" sz="2000" b="1" dirty="0" smtClean="0"/>
                  <a:t>: </a:t>
                </a:r>
                <a:r>
                  <a:rPr lang="en-US" sz="2000" dirty="0" smtClean="0"/>
                  <a:t>Every cut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is also a cut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 3</a:t>
                </a:r>
                <a:r>
                  <a:rPr lang="en-US" sz="2000" b="1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smtClean="0"/>
                  <a:t>remains </a:t>
                </a:r>
                <a:r>
                  <a:rPr lang="en-US" sz="2000" dirty="0" smtClean="0"/>
                  <a:t>a </a:t>
                </a:r>
                <a:r>
                  <a:rPr lang="en-US" sz="2000" dirty="0"/>
                  <a:t>cut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 smtClean="0"/>
                  <a:t>if  …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 smtClean="0"/>
                  <a:t>: </a:t>
                </a: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is selected randomly uniformly,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what is the probability that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is not present in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den>
                    </m:f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3"/>
                <a:stretch>
                  <a:fillRect l="-741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63099" y="4986211"/>
                <a:ext cx="1108701" cy="728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𝒏𝒌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099" y="4986211"/>
                <a:ext cx="1108701" cy="728789"/>
              </a:xfrm>
              <a:prstGeom prst="rect">
                <a:avLst/>
              </a:prstGeom>
              <a:blipFill rotWithShape="1">
                <a:blip r:embed="rId4"/>
                <a:stretch>
                  <a:fillRect r="-82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33711" y="5026068"/>
                <a:ext cx="623889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711" y="5026068"/>
                <a:ext cx="623889" cy="612732"/>
              </a:xfrm>
              <a:prstGeom prst="rect">
                <a:avLst/>
              </a:prstGeom>
              <a:blipFill rotWithShape="1">
                <a:blip r:embed="rId5"/>
                <a:stretch>
                  <a:fillRect r="-127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Down Ribbon 6"/>
              <p:cNvSpPr/>
              <p:nvPr/>
            </p:nvSpPr>
            <p:spPr>
              <a:xfrm>
                <a:off x="5638800" y="5257800"/>
                <a:ext cx="30480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Recall that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𝒏𝒌</m:t>
                        </m:r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Down Ribbo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257800"/>
                <a:ext cx="30480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72000" y="3440668"/>
                <a:ext cx="792205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𝒆</m:t>
                    </m:r>
                    <m:r>
                      <a:rPr lang="en-US" b="1" i="1">
                        <a:latin typeface="Cambria Math"/>
                      </a:rPr>
                      <m:t>∉</m:t>
                    </m:r>
                    <m:r>
                      <a:rPr lang="en-US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b="1" dirty="0"/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440668"/>
                <a:ext cx="79220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230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133600" y="2743200"/>
            <a:ext cx="2667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33600" y="3124200"/>
            <a:ext cx="33528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33600" y="3429000"/>
            <a:ext cx="3505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00200" y="4191000"/>
            <a:ext cx="3810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00200" y="4572000"/>
            <a:ext cx="28956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95800" y="4572000"/>
            <a:ext cx="28956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7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5443</TotalTime>
  <Words>3428</Words>
  <Application>Microsoft Office PowerPoint</Application>
  <PresentationFormat>On-screen Show (4:3)</PresentationFormat>
  <Paragraphs>518</Paragraphs>
  <Slides>36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Randomized Algorithms CS648 </vt:lpstr>
      <vt:lpstr>Overview</vt:lpstr>
      <vt:lpstr>Recap of the previous lecture</vt:lpstr>
      <vt:lpstr>Graph and Multi-graph</vt:lpstr>
      <vt:lpstr>Min-Cut</vt:lpstr>
      <vt:lpstr>Min-Cut </vt:lpstr>
      <vt:lpstr>Contract(G,e)</vt:lpstr>
      <vt:lpstr>Contract(G,e)</vt:lpstr>
      <vt:lpstr>Observations about Contract(G,e)</vt:lpstr>
      <vt:lpstr>Observations about Contract(G,e)</vt:lpstr>
      <vt:lpstr>Algorithm for min-cut</vt:lpstr>
      <vt:lpstr>PowerPoint Presentation</vt:lpstr>
      <vt:lpstr>Algorithm for min-cut</vt:lpstr>
      <vt:lpstr>Algorithm for min-cut</vt:lpstr>
      <vt:lpstr>Revisiting Recurrences  </vt:lpstr>
      <vt:lpstr>Revisiting Recurrences  </vt:lpstr>
      <vt:lpstr>Common recurrences</vt:lpstr>
      <vt:lpstr>Common recurrences</vt:lpstr>
      <vt:lpstr>Faster Min-cut algorithm</vt:lpstr>
      <vt:lpstr>Revisiting algorithm for min-cut</vt:lpstr>
      <vt:lpstr>Algorithm for min-cut</vt:lpstr>
      <vt:lpstr>Key observations about  Min-Cut algorithm</vt:lpstr>
      <vt:lpstr>Key observations about  Min-Cut algorithm</vt:lpstr>
      <vt:lpstr>Revised algorithm for min-cut</vt:lpstr>
      <vt:lpstr>Faster algorithm for min-cut</vt:lpstr>
      <vt:lpstr>Success probability of Fast-Min-cut(G)</vt:lpstr>
      <vt:lpstr>Success probability of Fast-Min-cut(G)</vt:lpstr>
      <vt:lpstr>Solving the recurrence</vt:lpstr>
      <vt:lpstr>Solving the recurrence</vt:lpstr>
      <vt:lpstr>Solving the recurrence</vt:lpstr>
      <vt:lpstr>Solving the recurrence</vt:lpstr>
      <vt:lpstr>Solving the recurrence</vt:lpstr>
      <vt:lpstr>Solving the recurrence</vt:lpstr>
      <vt:lpstr>PowerPoint Presentation</vt:lpstr>
      <vt:lpstr>Homework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687</cp:revision>
  <dcterms:created xsi:type="dcterms:W3CDTF">2011-12-03T04:13:03Z</dcterms:created>
  <dcterms:modified xsi:type="dcterms:W3CDTF">2017-03-09T12:12:33Z</dcterms:modified>
</cp:coreProperties>
</file>