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0"/>
  </p:notesMasterIdLst>
  <p:sldIdLst>
    <p:sldId id="428" r:id="rId2"/>
    <p:sldId id="512" r:id="rId3"/>
    <p:sldId id="513" r:id="rId4"/>
    <p:sldId id="514" r:id="rId5"/>
    <p:sldId id="515" r:id="rId6"/>
    <p:sldId id="464" r:id="rId7"/>
    <p:sldId id="447" r:id="rId8"/>
    <p:sldId id="498" r:id="rId9"/>
    <p:sldId id="516" r:id="rId10"/>
    <p:sldId id="500" r:id="rId11"/>
    <p:sldId id="517" r:id="rId12"/>
    <p:sldId id="502" r:id="rId13"/>
    <p:sldId id="451" r:id="rId14"/>
    <p:sldId id="452" r:id="rId15"/>
    <p:sldId id="457" r:id="rId16"/>
    <p:sldId id="518" r:id="rId17"/>
    <p:sldId id="520" r:id="rId18"/>
    <p:sldId id="469" r:id="rId19"/>
    <p:sldId id="455" r:id="rId20"/>
    <p:sldId id="508" r:id="rId21"/>
    <p:sldId id="470" r:id="rId22"/>
    <p:sldId id="453" r:id="rId23"/>
    <p:sldId id="444" r:id="rId24"/>
    <p:sldId id="458" r:id="rId25"/>
    <p:sldId id="442" r:id="rId26"/>
    <p:sldId id="462" r:id="rId27"/>
    <p:sldId id="484" r:id="rId28"/>
    <p:sldId id="485" r:id="rId29"/>
    <p:sldId id="486" r:id="rId30"/>
    <p:sldId id="521" r:id="rId31"/>
    <p:sldId id="487" r:id="rId32"/>
    <p:sldId id="488" r:id="rId33"/>
    <p:sldId id="489" r:id="rId34"/>
    <p:sldId id="510" r:id="rId35"/>
    <p:sldId id="490" r:id="rId36"/>
    <p:sldId id="491" r:id="rId37"/>
    <p:sldId id="492" r:id="rId38"/>
    <p:sldId id="493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3/21/2017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3/21/2017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3/21/2017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3/21/2017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3/21/2017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12.png"/><Relationship Id="rId4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0.png"/><Relationship Id="rId7" Type="http://schemas.openxmlformats.org/officeDocument/2006/relationships/image" Target="../media/image19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12.png"/><Relationship Id="rId4" Type="http://schemas.openxmlformats.org/officeDocument/2006/relationships/image" Target="../media/image24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1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230.png"/><Relationship Id="rId4" Type="http://schemas.openxmlformats.org/officeDocument/2006/relationships/image" Target="../media/image30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16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Randomized Incremental </a:t>
            </a:r>
            <a:r>
              <a:rPr lang="en-US" sz="2400" b="1" dirty="0" smtClean="0">
                <a:solidFill>
                  <a:schemeClr val="tx1"/>
                </a:solidFill>
              </a:rPr>
              <a:t>Construction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2060"/>
                </a:solidFill>
              </a:rPr>
              <a:t>(Backward Analysis)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1321905" y="1828800"/>
            <a:ext cx="320040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Backward </a:t>
                </a:r>
                <a:r>
                  <a:rPr lang="en-US" sz="3200" b="1" dirty="0"/>
                  <a:t>analysis for</a:t>
                </a:r>
                <a14:m>
                  <m:oMath xmlns:m="http://schemas.openxmlformats.org/officeDocument/2006/math">
                    <m:r>
                      <a:rPr lang="en-US" sz="2800" b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/>
                          </a:rPr>
                          <m:t>𝐏</m:t>
                        </m:r>
                        <m:r>
                          <a:rPr lang="en-US" sz="2800" b="1">
                            <a:latin typeface="Cambria Math"/>
                          </a:rPr>
                          <m:t>(</m:t>
                        </m:r>
                        <m:r>
                          <a:rPr lang="en-US" sz="2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/>
                </a:r>
                <a:br>
                  <a:rPr lang="en-US" sz="1800" b="1" dirty="0"/>
                </a:br>
                <a:r>
                  <a:rPr lang="en-US" sz="1800" b="1" dirty="0"/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371600"/>
                <a:ext cx="4038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Find-Min</a:t>
                </a:r>
                <a:r>
                  <a:rPr lang="en-US" sz="1800" dirty="0" smtClean="0"/>
                  <a:t>(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..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])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A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 smtClean="0">
                    <a:sym typeface="Wingdings" pitchFamily="2" charset="2"/>
                  </a:rPr>
                  <a:t>];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</a:t>
                </a:r>
                <a:r>
                  <a:rPr lang="en-US" sz="1800" b="1" dirty="0" smtClean="0">
                    <a:sym typeface="Wingdings" pitchFamily="2" charset="2"/>
                  </a:rPr>
                  <a:t>For</a:t>
                </a:r>
                <a:r>
                  <a:rPr lang="en-US" sz="1800" dirty="0" smtClean="0"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𝟐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do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{      </a:t>
                </a:r>
                <a:r>
                  <a:rPr lang="en-US" sz="1800" b="1" dirty="0" smtClean="0"/>
                  <a:t>if </a:t>
                </a:r>
                <a:r>
                  <a:rPr lang="en-US" sz="1800" dirty="0" smtClean="0"/>
                  <a:t>(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</a:t>
                </a:r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</a:t>
                </a:r>
                <a:r>
                  <a:rPr lang="en-US" sz="1800" b="1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1800" b="1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}  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371600"/>
                <a:ext cx="4038600" cy="4754563"/>
              </a:xfrm>
              <a:blipFill rotWithShape="1">
                <a:blip r:embed="rId3"/>
                <a:stretch>
                  <a:fillRect l="-1207" t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295400"/>
                <a:ext cx="47244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Notations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: set of all subsets of </a:t>
                </a:r>
                <a:r>
                  <a:rPr lang="en-US" sz="1800" b="1" dirty="0"/>
                  <a:t>A </a:t>
                </a:r>
                <a:r>
                  <a:rPr lang="en-US" sz="1800" dirty="0"/>
                  <a:t>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b="1" dirty="0"/>
                  <a:t> </a:t>
                </a:r>
                <a:r>
                  <a:rPr lang="en-US" sz="1800" dirty="0"/>
                  <a:t>For any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</a:t>
                </a:r>
                <a:r>
                  <a:rPr lang="en-US" sz="1800" b="1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b="1" dirty="0"/>
                  <a:t>: </a:t>
                </a:r>
                <a:r>
                  <a:rPr lang="en-US" sz="1800" dirty="0"/>
                  <a:t>first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elements of </a:t>
                </a:r>
                <a:r>
                  <a:rPr lang="en-US" sz="1800" b="1" dirty="0"/>
                  <a:t>A </a:t>
                </a:r>
                <a:r>
                  <a:rPr lang="en-US" sz="1800" dirty="0"/>
                  <a:t>are </a:t>
                </a:r>
                <a:r>
                  <a:rPr lang="en-US" sz="1800" dirty="0" smtClean="0"/>
                  <a:t>some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permutation of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.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Using</a:t>
                </a:r>
                <a:r>
                  <a:rPr lang="en-US" sz="1800" b="1" dirty="0"/>
                  <a:t> Partition Theorem,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=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/>
                              </a:rPr>
                              <m:t>𝐏</m:t>
                            </m:r>
                            <m:r>
                              <a:rPr lang="en-US" sz="1800" b="1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d>
                          <m:dPr>
                            <m:begChr m:val="|"/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/>
                                  </a:rPr>
                                  <m:t>𝓔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sub>
                            </m:sSub>
                          </m:e>
                        </m:d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  <m:r>
                          <a:rPr lang="en-US" sz="18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29" name="Content Placeholder 2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295400"/>
                <a:ext cx="4724400" cy="4830763"/>
              </a:xfrm>
              <a:blipFill rotWithShape="1">
                <a:blip r:embed="rId4"/>
                <a:stretch>
                  <a:fillRect l="-1032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flipV="1">
            <a:off x="609599" y="3505200"/>
            <a:ext cx="311979" cy="838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097076" y="22860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076" y="2286000"/>
                <a:ext cx="32252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45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21579" y="1828800"/>
            <a:ext cx="7117640" cy="826532"/>
            <a:chOff x="921579" y="1828800"/>
            <a:chExt cx="711764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7239000" y="2286000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00" y="2286000"/>
                  <a:ext cx="80021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91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Group 57"/>
            <p:cNvGrpSpPr/>
            <p:nvPr/>
          </p:nvGrpSpPr>
          <p:grpSpPr>
            <a:xfrm>
              <a:off x="921579" y="1828800"/>
              <a:ext cx="6801128" cy="826532"/>
              <a:chOff x="666472" y="5105400"/>
              <a:chExt cx="6801128" cy="82653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1066800" y="5105400"/>
                <a:ext cx="6400800" cy="457200"/>
                <a:chOff x="1066800" y="5105400"/>
                <a:chExt cx="6400800" cy="457200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1066800" y="5105400"/>
                  <a:ext cx="64008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5240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9812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3528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38100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2672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47244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51816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56388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60960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5532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70104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/>
              <p:cNvSpPr txBox="1"/>
              <p:nvPr/>
            </p:nvSpPr>
            <p:spPr>
              <a:xfrm>
                <a:off x="1082633" y="5562600"/>
                <a:ext cx="2217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      </a:t>
                </a:r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               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…       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66472" y="5117068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1321907" y="1183549"/>
            <a:ext cx="3200401" cy="656918"/>
            <a:chOff x="1318151" y="1170289"/>
            <a:chExt cx="2746956" cy="582310"/>
          </a:xfrm>
        </p:grpSpPr>
        <p:sp>
          <p:nvSpPr>
            <p:cNvPr id="75" name="Right Brace 74"/>
            <p:cNvSpPr/>
            <p:nvPr/>
          </p:nvSpPr>
          <p:spPr>
            <a:xfrm rot="16200000">
              <a:off x="2533394" y="220887"/>
              <a:ext cx="316469" cy="274695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940168" y="1170289"/>
                  <a:ext cx="16443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First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b="1" dirty="0" smtClean="0"/>
                    <a:t> </a:t>
                  </a:r>
                  <a:r>
                    <a:rPr lang="en-US" dirty="0" smtClean="0"/>
                    <a:t>elements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168" y="1170289"/>
                  <a:ext cx="164436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866" t="-7246" b="-101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Oval 7"/>
          <p:cNvSpPr/>
          <p:nvPr/>
        </p:nvSpPr>
        <p:spPr>
          <a:xfrm>
            <a:off x="737154" y="4495800"/>
            <a:ext cx="101046" cy="1140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194830" y="4876800"/>
            <a:ext cx="1444279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257800" y="3581400"/>
            <a:ext cx="3429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029200" y="2971800"/>
            <a:ext cx="3429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6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2" grpId="0"/>
      <p:bldP spid="29" grpId="0" uiExpand="1" build="p"/>
      <p:bldP spid="6" grpId="0" animBg="1"/>
      <p:bldP spid="55" grpId="0"/>
      <p:bldP spid="8" grpId="0" animBg="1"/>
      <p:bldP spid="82" grpId="0" animBg="1"/>
      <p:bldP spid="32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Backward </a:t>
                </a:r>
                <a:r>
                  <a:rPr lang="en-US" sz="3200" b="1" dirty="0"/>
                  <a:t>analysis </a:t>
                </a:r>
                <a:r>
                  <a:rPr lang="en-US" sz="3200" b="1" dirty="0" smtClean="0"/>
                  <a:t>for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/>
                          </a:rPr>
                          <m:t>𝐏</m:t>
                        </m:r>
                        <m:r>
                          <a:rPr lang="en-US" sz="2800" b="1">
                            <a:latin typeface="Cambria Math"/>
                          </a:rPr>
                          <m:t>(</m:t>
                        </m:r>
                        <m:r>
                          <a:rPr lang="en-US" sz="2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 smtClean="0"/>
                  <a:t/>
                </a:r>
                <a:br>
                  <a:rPr lang="en-US" sz="1800" b="1" dirty="0" smtClean="0"/>
                </a:br>
                <a:r>
                  <a:rPr lang="en-US" sz="1800" b="1" dirty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 : a subset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elements.</a:t>
                </a: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d>
                      <m:dPr>
                        <m:begChr m:val="|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  = 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“Given that first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elements of  </a:t>
                </a:r>
                <a:r>
                  <a:rPr lang="en-US" sz="2000" b="1" dirty="0" smtClean="0"/>
                  <a:t>A 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are some permutation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what is prob. that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?”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For this event to happen, the smallest element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 must appear at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].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d>
                      <m:dPr>
                        <m:begChr m:val="|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 </a:t>
                </a:r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 i="0" smtClean="0">
                        <a:latin typeface="Cambria Math"/>
                      </a:rPr>
                      <m:t>(                                        ??                                      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>
                  <a:buFont typeface="Wingdings"/>
                  <a:buChar char="è"/>
                </a:pPr>
                <a:endParaRPr lang="en-US" sz="2000" dirty="0" smtClean="0"/>
              </a:p>
              <a:p>
                <a:pPr>
                  <a:buFont typeface="Wingdings"/>
                  <a:buChar char="è"/>
                </a:pPr>
                <a:r>
                  <a:rPr lang="en-US" sz="2000" dirty="0" smtClean="0"/>
                  <a:t>Every element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 is equally likely to appear at place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].</a:t>
                </a:r>
              </a:p>
              <a:p>
                <a:pPr>
                  <a:buFont typeface="Wingdings"/>
                  <a:buChar char="è"/>
                </a:pPr>
                <a:endParaRPr lang="en-US" sz="2000" dirty="0" smtClean="0"/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d>
                      <m:dPr>
                        <m:begChr m:val="|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 </a:t>
                </a:r>
                <a:r>
                  <a:rPr lang="en-US" sz="2000" dirty="0" smtClean="0"/>
                  <a:t>= ??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741" t="-875" b="-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95600" y="4191000"/>
                <a:ext cx="4646657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“the smallest element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appear at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]</a:t>
                </a:r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”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191000"/>
                <a:ext cx="4646657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312" t="-7692" r="-787" b="-26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67000" y="5864268"/>
                <a:ext cx="375424" cy="6127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864268"/>
                <a:ext cx="375424" cy="612732"/>
              </a:xfrm>
              <a:prstGeom prst="rect">
                <a:avLst/>
              </a:prstGeom>
              <a:blipFill rotWithShape="1">
                <a:blip r:embed="rId5"/>
                <a:stretch>
                  <a:fillRect r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362200" y="4736068"/>
            <a:ext cx="401834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Fact</a:t>
            </a:r>
            <a:r>
              <a:rPr lang="en-US" dirty="0" smtClean="0"/>
              <a:t>:  </a:t>
            </a:r>
            <a:r>
              <a:rPr lang="en-US" b="1" dirty="0" smtClean="0"/>
              <a:t>A </a:t>
            </a:r>
            <a:r>
              <a:rPr lang="en-US" dirty="0" smtClean="0"/>
              <a:t>is permuted randomly </a:t>
            </a:r>
            <a:r>
              <a:rPr lang="en-US" u="sng" dirty="0" smtClean="0"/>
              <a:t>uniformly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Left Arrow 7"/>
              <p:cNvSpPr/>
              <p:nvPr/>
            </p:nvSpPr>
            <p:spPr>
              <a:xfrm>
                <a:off x="3657600" y="5864268"/>
                <a:ext cx="2209800" cy="563964"/>
              </a:xfrm>
              <a:prstGeom prst="lef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Same for each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Left Arrow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864268"/>
                <a:ext cx="2209800" cy="563964"/>
              </a:xfrm>
              <a:prstGeom prst="leftArrow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440259" y="2724090"/>
                <a:ext cx="4493923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the smallest element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appear at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]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”</a:t>
                </a:r>
                <a:endParaRPr lang="en-US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259" y="2724090"/>
                <a:ext cx="4493923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1357" t="-7576" r="-203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752601" y="2362200"/>
            <a:ext cx="220979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62400" y="2362200"/>
            <a:ext cx="2969923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6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1321905" y="1828800"/>
            <a:ext cx="320040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Backward </a:t>
                </a:r>
                <a:r>
                  <a:rPr lang="en-US" sz="3200" b="1" dirty="0" smtClean="0"/>
                  <a:t>analysis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/>
                          </a:rPr>
                          <m:t>𝐏</m:t>
                        </m:r>
                        <m:r>
                          <a:rPr lang="en-US" sz="2800" b="1">
                            <a:latin typeface="Cambria Math"/>
                          </a:rPr>
                          <m:t>(</m:t>
                        </m:r>
                        <m:r>
                          <a:rPr lang="en-US" sz="2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 smtClean="0"/>
                  <a:t/>
                </a:r>
                <a:br>
                  <a:rPr lang="en-US" sz="1800" b="1" dirty="0" smtClean="0"/>
                </a:br>
                <a:r>
                  <a:rPr lang="en-US" sz="1800" b="1" dirty="0" smtClean="0"/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371600"/>
                <a:ext cx="4038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Find-Min</a:t>
                </a:r>
                <a:r>
                  <a:rPr lang="en-US" sz="1800" dirty="0" smtClean="0"/>
                  <a:t>(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..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])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A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 smtClean="0">
                    <a:sym typeface="Wingdings" pitchFamily="2" charset="2"/>
                  </a:rPr>
                  <a:t>];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</a:t>
                </a:r>
                <a:r>
                  <a:rPr lang="en-US" sz="1800" b="1" dirty="0" smtClean="0">
                    <a:sym typeface="Wingdings" pitchFamily="2" charset="2"/>
                  </a:rPr>
                  <a:t>For</a:t>
                </a:r>
                <a:r>
                  <a:rPr lang="en-US" sz="1800" dirty="0" smtClean="0"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𝟐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do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{      </a:t>
                </a:r>
                <a:r>
                  <a:rPr lang="en-US" sz="1800" b="1" dirty="0" smtClean="0"/>
                  <a:t>if </a:t>
                </a:r>
                <a:r>
                  <a:rPr lang="en-US" sz="1800" dirty="0" smtClean="0"/>
                  <a:t>(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</a:t>
                </a:r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</a:t>
                </a:r>
                <a:r>
                  <a:rPr lang="en-US" sz="1800" b="1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1800" b="1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}  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371600"/>
                <a:ext cx="4038600" cy="4754563"/>
              </a:xfrm>
              <a:blipFill rotWithShape="1">
                <a:blip r:embed="rId3"/>
                <a:stretch>
                  <a:fillRect l="-1207" t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295400"/>
                <a:ext cx="47244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Notations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: set of all subsets of </a:t>
                </a:r>
                <a:r>
                  <a:rPr lang="en-US" sz="1800" b="1" dirty="0"/>
                  <a:t>A </a:t>
                </a:r>
                <a:r>
                  <a:rPr lang="en-US" sz="1800" dirty="0"/>
                  <a:t>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b="1" dirty="0"/>
                  <a:t> </a:t>
                </a:r>
                <a:r>
                  <a:rPr lang="en-US" sz="1800" dirty="0"/>
                  <a:t>For any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</a:t>
                </a:r>
                <a:r>
                  <a:rPr lang="en-US" sz="1800" b="1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b="1" dirty="0"/>
                  <a:t>: </a:t>
                </a:r>
                <a:r>
                  <a:rPr lang="en-US" sz="1800" dirty="0"/>
                  <a:t>first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elements of </a:t>
                </a:r>
                <a:r>
                  <a:rPr lang="en-US" sz="1800" b="1" dirty="0"/>
                  <a:t>A </a:t>
                </a:r>
                <a:r>
                  <a:rPr lang="en-US" sz="1800" dirty="0"/>
                  <a:t>are </a:t>
                </a:r>
                <a:r>
                  <a:rPr lang="en-US" sz="1800" dirty="0" smtClean="0"/>
                  <a:t>some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permutation of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.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Using</a:t>
                </a:r>
                <a:r>
                  <a:rPr lang="en-US" sz="1800" b="1" dirty="0"/>
                  <a:t> Partition Theorem,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=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/>
                              </a:rPr>
                              <m:t>𝐏</m:t>
                            </m:r>
                            <m:r>
                              <a:rPr lang="en-US" sz="1800" b="1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d>
                          <m:dPr>
                            <m:begChr m:val="|"/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/>
                                  </a:rPr>
                                  <m:t>𝓔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sub>
                            </m:sSub>
                          </m:e>
                        </m:d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  <m:r>
                          <a:rPr lang="en-US" sz="18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=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smtClean="0">
                            <a:latin typeface="Cambria Math"/>
                          </a:rPr>
                          <m:t>𝐏</m:t>
                        </m:r>
                        <m:r>
                          <a:rPr lang="en-US" sz="1800" b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  <m:r>
                          <a:rPr lang="en-US" sz="18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=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⋅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dirty="0"/>
              </a:p>
            </p:txBody>
          </p:sp>
        </mc:Choice>
        <mc:Fallback xmlns="">
          <p:sp>
            <p:nvSpPr>
              <p:cNvPr id="29" name="Content Placeholder 2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295400"/>
                <a:ext cx="4724400" cy="5181600"/>
              </a:xfrm>
              <a:blipFill rotWithShape="1">
                <a:blip r:embed="rId4"/>
                <a:stretch>
                  <a:fillRect l="-1032" t="-588" b="-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flipV="1">
            <a:off x="609599" y="3429000"/>
            <a:ext cx="311979" cy="9906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097076" y="22860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076" y="2286000"/>
                <a:ext cx="32252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45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21579" y="1828800"/>
            <a:ext cx="7117640" cy="826532"/>
            <a:chOff x="921579" y="1828800"/>
            <a:chExt cx="711764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7239000" y="2286000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00" y="2286000"/>
                  <a:ext cx="80021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91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Group 57"/>
            <p:cNvGrpSpPr/>
            <p:nvPr/>
          </p:nvGrpSpPr>
          <p:grpSpPr>
            <a:xfrm>
              <a:off x="921579" y="1828800"/>
              <a:ext cx="6801128" cy="826532"/>
              <a:chOff x="666472" y="5105400"/>
              <a:chExt cx="6801128" cy="82653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1066800" y="5105400"/>
                <a:ext cx="6400800" cy="457200"/>
                <a:chOff x="1066800" y="5105400"/>
                <a:chExt cx="6400800" cy="457200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1066800" y="5105400"/>
                  <a:ext cx="64008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5240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9812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3528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38100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2672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47244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51816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56388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60960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5532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70104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/>
              <p:cNvSpPr txBox="1"/>
              <p:nvPr/>
            </p:nvSpPr>
            <p:spPr>
              <a:xfrm>
                <a:off x="1082633" y="5562600"/>
                <a:ext cx="2217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      </a:t>
                </a:r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               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…       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66472" y="5117068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1321907" y="1183549"/>
            <a:ext cx="3200401" cy="656918"/>
            <a:chOff x="1318151" y="1170289"/>
            <a:chExt cx="2746956" cy="582310"/>
          </a:xfrm>
        </p:grpSpPr>
        <p:sp>
          <p:nvSpPr>
            <p:cNvPr id="75" name="Right Brace 74"/>
            <p:cNvSpPr/>
            <p:nvPr/>
          </p:nvSpPr>
          <p:spPr>
            <a:xfrm rot="16200000">
              <a:off x="2533394" y="220887"/>
              <a:ext cx="316469" cy="274695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940168" y="1170289"/>
                  <a:ext cx="16443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First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b="1" dirty="0" smtClean="0"/>
                    <a:t> </a:t>
                  </a:r>
                  <a:r>
                    <a:rPr lang="en-US" dirty="0" smtClean="0"/>
                    <a:t>elements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168" y="1170289"/>
                  <a:ext cx="164436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866" t="-7246" b="-101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Oval 7"/>
          <p:cNvSpPr/>
          <p:nvPr/>
        </p:nvSpPr>
        <p:spPr>
          <a:xfrm>
            <a:off x="737154" y="4495800"/>
            <a:ext cx="101046" cy="1140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194830" y="4933818"/>
            <a:ext cx="1444279" cy="4001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172200" y="4873258"/>
                <a:ext cx="1527878" cy="53694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</m:oMath>
                </a14:m>
                <a:r>
                  <a:rPr lang="en-US" sz="2000" dirty="0" smtClean="0"/>
                  <a:t>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873258"/>
                <a:ext cx="1527878" cy="536942"/>
              </a:xfrm>
              <a:prstGeom prst="rect">
                <a:avLst/>
              </a:prstGeom>
              <a:blipFill rotWithShape="1">
                <a:blip r:embed="rId8"/>
                <a:stretch>
                  <a:fillRect l="-4400" r="-17600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97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8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2</a:t>
            </a:r>
            <a:br>
              <a:rPr lang="en-US" sz="3600" dirty="0" smtClean="0"/>
            </a:br>
            <a:r>
              <a:rPr lang="en-US" sz="3600" dirty="0">
                <a:solidFill>
                  <a:srgbClr val="7030A0"/>
                </a:solidFill>
              </a:rPr>
              <a:t>Closest Pair of Points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8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Closest Pair of Points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Definition: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points in plane,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compute the pair of points with minimum Euclidean distance.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Deterministic algorithms:</a:t>
                </a:r>
              </a:p>
              <a:p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/>
                  <a:t>) :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Trivial algorithm</a:t>
                </a:r>
              </a:p>
              <a:p>
                <a:r>
                  <a:rPr lang="en-US" sz="2000" b="1" dirty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: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Divide and Conquer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based algorithm</a:t>
                </a:r>
              </a:p>
              <a:p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Randomized algorithm: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r>
                  <a:rPr lang="en-US" sz="2000" b="1" dirty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: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Randomized Incremental Construction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based algorithm</a:t>
                </a: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Notations and assumptions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Notations: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: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points in plane.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Coordinates of each point are positive integers.</a:t>
                </a:r>
              </a:p>
              <a:p>
                <a:endParaRPr lang="en-US" sz="2000" dirty="0" smtClean="0"/>
              </a:p>
              <a:p>
                <a:r>
                  <a:rPr lang="en-US" sz="2000" dirty="0"/>
                  <a:t>d</a:t>
                </a:r>
                <a:r>
                  <a:rPr lang="en-US" sz="2000" dirty="0" smtClean="0"/>
                  <a:t>istance(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 smtClean="0"/>
                  <a:t>) : Euclidean distance between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Assumption: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r>
                  <a:rPr lang="en-US" sz="2000" dirty="0" smtClean="0"/>
                  <a:t>Distance between each pair of points is </a:t>
                </a:r>
                <a:r>
                  <a:rPr lang="en-US" sz="2000" b="1" dirty="0" smtClean="0"/>
                  <a:t>distinct</a:t>
                </a:r>
                <a:r>
                  <a:rPr lang="en-US" sz="2000" dirty="0" smtClean="0"/>
                  <a:t>.</a:t>
                </a: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4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 smtClean="0">
                <a:solidFill>
                  <a:srgbClr val="7030A0"/>
                </a:solidFill>
              </a:rPr>
              <a:t>discrete math </a:t>
            </a:r>
            <a:r>
              <a:rPr lang="en-US" sz="3600" b="1" dirty="0" smtClean="0"/>
              <a:t>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Exercise: </a:t>
            </a:r>
          </a:p>
          <a:p>
            <a:pPr marL="0" indent="0">
              <a:buNone/>
            </a:pPr>
            <a:r>
              <a:rPr lang="en-US" sz="2000" dirty="0" smtClean="0"/>
              <a:t>What is the maximum number of points that can be placed in a </a:t>
            </a:r>
            <a:r>
              <a:rPr lang="en-US" sz="2000" u="sng" dirty="0" smtClean="0"/>
              <a:t>unit square </a:t>
            </a:r>
          </a:p>
          <a:p>
            <a:pPr marL="0" indent="0">
              <a:buNone/>
            </a:pPr>
            <a:r>
              <a:rPr lang="en-US" sz="2000" dirty="0" smtClean="0"/>
              <a:t>such that the minimum distance is at least </a:t>
            </a:r>
            <a:r>
              <a:rPr lang="en-US" sz="2000" dirty="0" smtClean="0">
                <a:solidFill>
                  <a:srgbClr val="0070C0"/>
                </a:solidFill>
              </a:rPr>
              <a:t>1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b="1" dirty="0" smtClean="0"/>
              <a:t>Answer: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4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exercise is used </a:t>
            </a:r>
            <a:r>
              <a:rPr lang="en-US" sz="2000" dirty="0" smtClean="0"/>
              <a:t>in </a:t>
            </a:r>
            <a:r>
              <a:rPr lang="en-US" sz="2000" dirty="0"/>
              <a:t>deterministic algorithm as well the randomized algorithm that we shall discuss now.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3429000"/>
            <a:ext cx="2057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943600" y="3429000"/>
            <a:ext cx="457200" cy="1828800"/>
            <a:chOff x="5943600" y="3429000"/>
            <a:chExt cx="457200" cy="18288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943600" y="3429000"/>
              <a:ext cx="0" cy="18288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991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cxnSp>
        <p:nvCxnSpPr>
          <p:cNvPr id="13" name="Straight Connector 12"/>
          <p:cNvCxnSpPr>
            <a:stCxn id="5" idx="0"/>
            <a:endCxn id="5" idx="2"/>
          </p:cNvCxnSpPr>
          <p:nvPr/>
        </p:nvCxnSpPr>
        <p:spPr>
          <a:xfrm>
            <a:off x="4533900" y="3429000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1"/>
            <a:endCxn id="5" idx="3"/>
          </p:cNvCxnSpPr>
          <p:nvPr/>
        </p:nvCxnSpPr>
        <p:spPr>
          <a:xfrm>
            <a:off x="3505200" y="4343400"/>
            <a:ext cx="2057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800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533900" y="3429000"/>
            <a:ext cx="1028700" cy="914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65073" y="3733800"/>
                <a:ext cx="387927" cy="441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50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05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5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073" y="3733800"/>
                <a:ext cx="387927" cy="4419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4724400" y="19812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Callout 17"/>
          <p:cNvSpPr/>
          <p:nvPr/>
        </p:nvSpPr>
        <p:spPr>
          <a:xfrm>
            <a:off x="6249957" y="2590800"/>
            <a:ext cx="2817843" cy="1603248"/>
          </a:xfrm>
          <a:prstGeom prst="cloudCallout">
            <a:avLst>
              <a:gd name="adj1" fmla="val -26889"/>
              <a:gd name="adj2" fmla="val 83366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 there are more than 4 points, at least one of the four small squares will have more than 1 points.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00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19" grpId="0" animBg="1"/>
      <p:bldP spid="20" grpId="0" animBg="1"/>
      <p:bldP spid="24" grpId="0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Randomized Incremental Algorithm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71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Overview of the </a:t>
            </a:r>
            <a:r>
              <a:rPr lang="en-US" sz="3200" b="1" dirty="0" smtClean="0">
                <a:solidFill>
                  <a:srgbClr val="7030A0"/>
                </a:solidFill>
              </a:rPr>
              <a:t>randomized algorithm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Incremental algorithm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 smtClean="0"/>
              <a:t>      starts with a set of </a:t>
            </a:r>
            <a:r>
              <a:rPr lang="en-US" sz="2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/>
              <a:t> points, computes their distance;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inserts </a:t>
            </a:r>
            <a:r>
              <a:rPr lang="en-US" sz="2000" dirty="0" smtClean="0">
                <a:solidFill>
                  <a:srgbClr val="0070C0"/>
                </a:solidFill>
              </a:rPr>
              <a:t>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point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inserts </a:t>
            </a:r>
            <a:r>
              <a:rPr lang="en-US" sz="2000" dirty="0" smtClean="0">
                <a:solidFill>
                  <a:srgbClr val="0070C0"/>
                </a:solidFill>
              </a:rPr>
              <a:t>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point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…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</a:t>
            </a:r>
          </a:p>
          <a:p>
            <a:r>
              <a:rPr lang="en-US" sz="2000" dirty="0" smtClean="0"/>
              <a:t>Uses an efficient data structure, called </a:t>
            </a:r>
            <a:r>
              <a:rPr lang="en-US" sz="2000" b="1" dirty="0" smtClean="0">
                <a:solidFill>
                  <a:srgbClr val="7030A0"/>
                </a:solidFill>
              </a:rPr>
              <a:t>Grid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     Aim of </a:t>
            </a:r>
            <a:r>
              <a:rPr lang="en-US" sz="2400" b="1" dirty="0">
                <a:solidFill>
                  <a:srgbClr val="7030A0"/>
                </a:solidFill>
              </a:rPr>
              <a:t>Grid </a:t>
            </a:r>
            <a:r>
              <a:rPr lang="en-US" sz="2400" dirty="0" smtClean="0"/>
              <a:t>:  to facilitate </a:t>
            </a:r>
            <a:r>
              <a:rPr lang="en-US" sz="2400" dirty="0"/>
              <a:t>efficient processing during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 err="1"/>
              <a:t>th</a:t>
            </a:r>
            <a:r>
              <a:rPr lang="en-US" sz="2400" dirty="0"/>
              <a:t> step: </a:t>
            </a:r>
          </a:p>
          <a:p>
            <a:pPr marL="0" indent="0">
              <a:buNone/>
            </a:pPr>
            <a:r>
              <a:rPr lang="en-US" sz="2400" dirty="0"/>
              <a:t>          </a:t>
            </a:r>
            <a:r>
              <a:rPr lang="en-US" sz="2400" dirty="0" smtClean="0"/>
              <a:t>-  </a:t>
            </a:r>
            <a:r>
              <a:rPr lang="en-US" sz="2000" dirty="0"/>
              <a:t>To determine if 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 err="1"/>
              <a:t>th</a:t>
            </a:r>
            <a:r>
              <a:rPr lang="en-US" sz="2000" dirty="0"/>
              <a:t> point is going to </a:t>
            </a:r>
            <a:r>
              <a:rPr lang="en-US" sz="2000" b="1" dirty="0"/>
              <a:t>change</a:t>
            </a:r>
            <a:r>
              <a:rPr lang="en-US" sz="2000" dirty="0"/>
              <a:t> the closest pair distance.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2343090"/>
            <a:ext cx="4048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updates the closest pair distance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581112" y="2724090"/>
            <a:ext cx="4048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updates the closest pair distance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30011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Grid</a:t>
                </a:r>
                <a:r>
                  <a:rPr lang="en-US" sz="3600" dirty="0" smtClean="0"/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sz="3600" b="1" i="1" smtClean="0">
                        <a:latin typeface="Cambria Math"/>
                      </a:rPr>
                      <m:t>,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3600" dirty="0" smtClean="0"/>
                  <a:t>)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191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A data structure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with operations:</a:t>
                </a:r>
              </a:p>
              <a:p>
                <a:r>
                  <a:rPr lang="en-US" sz="1800" b="1" dirty="0" err="1" smtClean="0"/>
                  <a:t>Locate_cell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Locates the cell to which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belongs.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b="1" dirty="0" err="1" smtClean="0"/>
                  <a:t>Report_points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):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Report all points belonging to cell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 smtClean="0"/>
                  <a:t>.  </a:t>
                </a:r>
              </a:p>
              <a:p>
                <a:endParaRPr lang="en-US" sz="1800" b="1" dirty="0" smtClean="0"/>
              </a:p>
              <a:p>
                <a:r>
                  <a:rPr lang="en-US" sz="1800" b="1" dirty="0" err="1" smtClean="0"/>
                  <a:t>Insert_point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Insert point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 smtClean="0"/>
                  <a:t> in grid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r>
                  <a:rPr lang="en-US" sz="1800" b="1" dirty="0" err="1" smtClean="0"/>
                  <a:t>Build_Grid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8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Build grid for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with parameter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191000" cy="4525963"/>
              </a:xfrm>
              <a:blipFill rotWithShape="1">
                <a:blip r:embed="rId3"/>
                <a:stretch>
                  <a:fillRect l="-1310" t="-674" r="-4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609600" y="2208212"/>
            <a:ext cx="3405877" cy="2668588"/>
            <a:chOff x="2362200" y="2057400"/>
            <a:chExt cx="4800600" cy="3657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667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24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81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38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95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3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10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867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324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81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362200" y="2286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362200" y="2743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362200" y="3200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362200" y="36576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362200" y="4114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362200" y="4572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62200" y="5029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362200" y="5486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003123" y="2362202"/>
            <a:ext cx="264077" cy="346373"/>
            <a:chOff x="7341387" y="2268458"/>
            <a:chExt cx="372217" cy="474742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7391400" y="2286000"/>
              <a:ext cx="0" cy="4572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341387" y="2268458"/>
                  <a:ext cx="372217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1387" y="2268458"/>
                  <a:ext cx="372217" cy="36933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1364" r="-60465" b="-70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879908" y="2486190"/>
            <a:ext cx="3027446" cy="2223824"/>
            <a:chOff x="879908" y="2486190"/>
            <a:chExt cx="3027446" cy="2223824"/>
          </a:xfrm>
        </p:grpSpPr>
        <p:sp>
          <p:nvSpPr>
            <p:cNvPr id="34" name="Oval 33"/>
            <p:cNvSpPr/>
            <p:nvPr/>
          </p:nvSpPr>
          <p:spPr>
            <a:xfrm>
              <a:off x="1258338" y="2819763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528646" y="3542506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637046" y="3264528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231446" y="4154057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907077" y="4320844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204554" y="3542506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3258615" y="4487631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2609877" y="2486190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2339569" y="3153337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1150215" y="4598822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879908" y="3375719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3853292" y="3987271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3528923" y="2597381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555815" y="4654418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05000" y="3962400"/>
            <a:ext cx="334363" cy="386242"/>
            <a:chOff x="1905000" y="3962400"/>
            <a:chExt cx="334363" cy="386242"/>
          </a:xfrm>
        </p:grpSpPr>
        <p:cxnSp>
          <p:nvCxnSpPr>
            <p:cNvPr id="44" name="Straight Arrow Connector 43"/>
            <p:cNvCxnSpPr>
              <a:stCxn id="37" idx="3"/>
              <a:endCxn id="38" idx="6"/>
            </p:cNvCxnSpPr>
            <p:nvPr/>
          </p:nvCxnSpPr>
          <p:spPr>
            <a:xfrm flipH="1">
              <a:off x="1961138" y="4201511"/>
              <a:ext cx="278225" cy="147131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905000" y="3962400"/>
                  <a:ext cx="264077" cy="2694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0" y="3962400"/>
                  <a:ext cx="264077" cy="2694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1364" r="-60465" b="-7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0" y="4953000"/>
                <a:ext cx="1646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 smtClean="0"/>
                  <a:t> : set of points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953000"/>
                <a:ext cx="164647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592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911450" y="5373469"/>
                <a:ext cx="28985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dirty="0" smtClean="0"/>
                  <a:t> : distance between closest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pair of points in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50" y="5373469"/>
                <a:ext cx="2898550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1895" t="-4673" r="-2737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52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A motivational gem</a:t>
            </a:r>
            <a:endParaRPr lang="en-IN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 smtClean="0"/>
                  <a:t> points in plane.</a:t>
                </a:r>
              </a:p>
              <a:p>
                <a:r>
                  <a:rPr lang="en-US" sz="2000" dirty="0" smtClean="0"/>
                  <a:t>We select a </a:t>
                </a:r>
                <a:r>
                  <a:rPr lang="en-US" sz="2000" b="1" dirty="0" smtClean="0"/>
                  <a:t>random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sample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2000" dirty="0" smtClean="0"/>
                  <a:t> points. 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95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95300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767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1480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36245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Grid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sz="3600" b="1" i="1">
                        <a:latin typeface="Cambria Math"/>
                      </a:rPr>
                      <m:t>,</m:t>
                    </m:r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64449242"/>
                  </p:ext>
                </p:extLst>
              </p:nvPr>
            </p:nvGraphicFramePr>
            <p:xfrm>
              <a:off x="838200" y="2667000"/>
              <a:ext cx="2971800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71800"/>
                  </a:tblGrid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bg2"/>
                              </a:solidFill>
                            </a:rPr>
                            <a:t>Height</a:t>
                          </a:r>
                          <a:r>
                            <a:rPr lang="en-US" b="1" baseline="0" dirty="0" smtClean="0">
                              <a:solidFill>
                                <a:schemeClr val="bg2"/>
                              </a:solidFill>
                            </a:rPr>
                            <a:t> Balanced Binary search tree</a:t>
                          </a:r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/>
                            <a:t>Locate_cell</a:t>
                          </a:r>
                          <a:r>
                            <a:rPr lang="en-US" sz="18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1800" dirty="0" smtClean="0"/>
                            <a:t>,</a:t>
                          </a:r>
                          <a:r>
                            <a:rPr lang="en-US" sz="1800" b="1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/>
                            <a:t>Report_points</a:t>
                          </a:r>
                          <a:r>
                            <a:rPr lang="en-US" sz="18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a14:m>
                          <a:r>
                            <a:rPr lang="en-US" sz="1800" dirty="0"/>
                            <a:t>,</a:t>
                          </a:r>
                          <a:r>
                            <a:rPr lang="en-US" sz="1800" b="1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/>
                            <a:t>Insert_point</a:t>
                          </a:r>
                          <a:r>
                            <a:rPr lang="en-US" sz="18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1800" dirty="0"/>
                            <a:t>,</a:t>
                          </a:r>
                          <a:r>
                            <a:rPr lang="en-US" sz="1800" b="1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/>
                            <a:t>Build_Grid</a:t>
                          </a:r>
                          <a:r>
                            <a:rPr lang="en-US" sz="18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US" sz="1800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oMath>
                          </a14:m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64449242"/>
                  </p:ext>
                </p:extLst>
              </p:nvPr>
            </p:nvGraphicFramePr>
            <p:xfrm>
              <a:off x="838200" y="2667000"/>
              <a:ext cx="2971800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71800"/>
                  </a:tblGrid>
                  <a:tr h="6400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bg2"/>
                              </a:solidFill>
                            </a:rPr>
                            <a:t>Height</a:t>
                          </a:r>
                          <a:r>
                            <a:rPr lang="en-US" b="1" baseline="0" dirty="0" smtClean="0">
                              <a:solidFill>
                                <a:schemeClr val="bg2"/>
                              </a:solidFill>
                            </a:rPr>
                            <a:t> Balanced Binary search tree</a:t>
                          </a:r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5" t="-125000" b="-297727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5" t="-227586" b="-20114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5" t="-323864" b="-98864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5" t="-42873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Down Ribbon 5"/>
          <p:cNvSpPr/>
          <p:nvPr/>
        </p:nvSpPr>
        <p:spPr>
          <a:xfrm>
            <a:off x="2209800" y="1524000"/>
            <a:ext cx="419100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following time bounds are possible.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2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Grid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sz="3600" b="1" i="1">
                        <a:latin typeface="Cambria Math"/>
                      </a:rPr>
                      <m:t>,</m:t>
                    </m:r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91020224"/>
                  </p:ext>
                </p:extLst>
              </p:nvPr>
            </p:nvGraphicFramePr>
            <p:xfrm>
              <a:off x="838200" y="2667000"/>
              <a:ext cx="7239000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71800"/>
                    <a:gridCol w="2209800"/>
                    <a:gridCol w="2057400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Height</a:t>
                          </a:r>
                          <a:r>
                            <a:rPr lang="en-US" b="1" baseline="0" dirty="0" smtClean="0">
                              <a:solidFill>
                                <a:srgbClr val="7030A0"/>
                              </a:solidFill>
                            </a:rPr>
                            <a:t> Balanced Binary search tree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Dynamic hashing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/>
                            <a:t>Locate_cell</a:t>
                          </a:r>
                          <a:r>
                            <a:rPr lang="en-US" sz="18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1800" dirty="0" smtClean="0"/>
                            <a:t>,</a:t>
                          </a:r>
                          <a:r>
                            <a:rPr lang="en-US" sz="1800" b="1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1" i="0" smtClean="0">
                                    <a:latin typeface="Cambria Math"/>
                                  </a:rPr>
                                  <m:t>𝐥𝐨𝐠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|</m:t>
                                </m:r>
                                <m:r>
                                  <a:rPr lang="en-US" sz="1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𝑶</m:t>
                              </m:r>
                            </m:oMath>
                          </a14:m>
                          <a:r>
                            <a:rPr lang="en-US" dirty="0" smtClean="0"/>
                            <a:t>(</a:t>
                          </a:r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r>
                            <a:rPr lang="en-US" dirty="0" smtClean="0"/>
                            <a:t>)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/>
                            <a:t>Report_points</a:t>
                          </a:r>
                          <a:r>
                            <a:rPr lang="en-US" sz="18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a14:m>
                          <a:r>
                            <a:rPr lang="en-US" sz="1800" dirty="0"/>
                            <a:t>,</a:t>
                          </a:r>
                          <a:r>
                            <a:rPr lang="en-US" sz="1800" b="1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1" i="0" smtClean="0">
                                    <a:latin typeface="Cambria Math"/>
                                  </a:rPr>
                                  <m:t>𝐥𝐨𝐠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|</m:t>
                                </m:r>
                                <m:r>
                                  <a:rPr lang="en-US" sz="1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𝑶</m:t>
                              </m:r>
                            </m:oMath>
                          </a14:m>
                          <a:r>
                            <a:rPr lang="en-US" dirty="0" smtClean="0"/>
                            <a:t>(</a:t>
                          </a:r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r>
                            <a:rPr lang="en-US" dirty="0" smtClean="0"/>
                            <a:t>)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/>
                            <a:t>Insert_point</a:t>
                          </a:r>
                          <a:r>
                            <a:rPr lang="en-US" sz="18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1800" dirty="0"/>
                            <a:t>,</a:t>
                          </a:r>
                          <a:r>
                            <a:rPr lang="en-US" sz="1800" b="1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1" i="0" smtClean="0">
                                    <a:latin typeface="Cambria Math"/>
                                  </a:rPr>
                                  <m:t>𝐥𝐨𝐠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|</m:t>
                                </m:r>
                                <m:r>
                                  <a:rPr lang="en-US" sz="1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𝑶</m:t>
                              </m:r>
                            </m:oMath>
                          </a14:m>
                          <a:r>
                            <a:rPr lang="en-US" dirty="0" smtClean="0"/>
                            <a:t>(</a:t>
                          </a:r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r>
                            <a:rPr lang="en-US" dirty="0" smtClean="0"/>
                            <a:t>) expected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/>
                            <a:t>Build_Grid</a:t>
                          </a:r>
                          <a:r>
                            <a:rPr lang="en-US" sz="18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US" sz="1800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oMath>
                          </a14:m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𝑺</m:t>
                                    </m:r>
                                  </m:e>
                                </m:d>
                                <m:r>
                                  <a:rPr lang="en-US" sz="18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0" smtClean="0">
                                    <a:latin typeface="Cambria Math"/>
                                  </a:rPr>
                                  <m:t>𝐥𝐨𝐠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|</m:t>
                                </m:r>
                                <m:r>
                                  <a:rPr lang="en-US" sz="1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𝑶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(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𝑺</m:t>
                                  </m:r>
                                </m:e>
                              </m:d>
                              <m:r>
                                <a:rPr lang="en-US" sz="1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/>
                            <a:t>) expected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91020224"/>
                  </p:ext>
                </p:extLst>
              </p:nvPr>
            </p:nvGraphicFramePr>
            <p:xfrm>
              <a:off x="838200" y="2667000"/>
              <a:ext cx="7239000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71800"/>
                    <a:gridCol w="2209800"/>
                    <a:gridCol w="2057400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Height</a:t>
                          </a:r>
                          <a:r>
                            <a:rPr lang="en-US" b="1" baseline="0" dirty="0" smtClean="0">
                              <a:solidFill>
                                <a:srgbClr val="7030A0"/>
                              </a:solidFill>
                            </a:rPr>
                            <a:t> Balanced Binary search tree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Dynamic hashing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5" t="-125000" r="-143737" b="-2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4435" t="-125000" r="-92837" b="-2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2522" t="-125000" b="-297727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5" t="-227586" r="-143737" b="-2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4435" t="-227586" r="-92837" b="-2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2522" t="-227586" b="-20114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5" t="-323864" r="-143737" b="-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4435" t="-323864" r="-92837" b="-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2522" t="-323864" b="-98864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5" t="-428736" r="-143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4435" t="-428736" r="-92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2522" t="-42873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Down Ribbon 5"/>
          <p:cNvSpPr/>
          <p:nvPr/>
        </p:nvSpPr>
        <p:spPr>
          <a:xfrm>
            <a:off x="2209800" y="1524000"/>
            <a:ext cx="419100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following time bounds are possible.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1862" y="5791200"/>
            <a:ext cx="7388626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Excluding </a:t>
            </a:r>
            <a:r>
              <a:rPr lang="en-US" b="1" dirty="0" err="1" smtClean="0"/>
              <a:t>Insert_point</a:t>
            </a:r>
            <a:r>
              <a:rPr lang="en-US" dirty="0" smtClean="0"/>
              <a:t>()</a:t>
            </a:r>
            <a:r>
              <a:rPr lang="en-US" b="1" dirty="0" smtClean="0"/>
              <a:t> </a:t>
            </a:r>
            <a:r>
              <a:rPr lang="en-US" dirty="0" smtClean="0"/>
              <a:t>operation, show as a homework, that </a:t>
            </a:r>
          </a:p>
          <a:p>
            <a:pPr algn="ctr"/>
            <a:r>
              <a:rPr lang="en-US" dirty="0" smtClean="0"/>
              <a:t>we can achieve all other bounds using </a:t>
            </a:r>
            <a:r>
              <a:rPr lang="en-US" b="1" dirty="0" smtClean="0"/>
              <a:t>static hashing </a:t>
            </a:r>
            <a:r>
              <a:rPr lang="en-US" dirty="0" smtClean="0"/>
              <a:t>discussed in this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59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Closest Pair of Points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Closest-pair-algorithm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</a:t>
                </a:r>
                <a:r>
                  <a:rPr lang="en-US" sz="1800" b="1" dirty="0" smtClean="0"/>
                  <a:t>Let</a:t>
                </a:r>
                <a:r>
                  <a:rPr lang="en-US" sz="1800" dirty="0" smtClean="0"/>
                  <a:t> 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dirty="0" smtClean="0"/>
                  <a:t>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/>
                  <a:t> &gt; be a </a:t>
                </a:r>
                <a:r>
                  <a:rPr lang="en-US" sz="1800" u="sng" dirty="0" smtClean="0"/>
                  <a:t>uniformly random</a:t>
                </a:r>
                <a:r>
                  <a:rPr lang="en-US" sz="1800" dirty="0" smtClean="0"/>
                  <a:t> permutation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distance(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</a:t>
                </a:r>
                <a:r>
                  <a:rPr lang="en-US" sz="1800" b="1" dirty="0">
                    <a:sym typeface="Wingdings" pitchFamily="2" charset="2"/>
                  </a:rPr>
                  <a:t>Build_Grid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</a:t>
                </a:r>
                <a:r>
                  <a:rPr lang="en-US" sz="1800" b="1" dirty="0" smtClean="0"/>
                  <a:t>For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do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{       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Step 1</a:t>
                </a:r>
                <a:r>
                  <a:rPr lang="en-US" sz="1800" dirty="0" smtClean="0"/>
                  <a:t>:  locate the cell of the grid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1800" i="1" dirty="0" smtClean="0">
                    <a:solidFill>
                      <a:srgbClr val="7030A0"/>
                    </a:solidFill>
                  </a:rPr>
                  <a:t>               Step 2</a:t>
                </a:r>
                <a:r>
                  <a:rPr lang="en-US" sz="1800" dirty="0" smtClean="0"/>
                  <a:t>:  find the point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∈{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 smtClean="0"/>
                  <a:t>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800" dirty="0" smtClean="0"/>
                  <a:t> = distance(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Step 3</a:t>
                </a:r>
                <a:r>
                  <a:rPr lang="en-US" sz="1800" dirty="0" smtClean="0"/>
                  <a:t>:  </a:t>
                </a:r>
                <a:r>
                  <a:rPr lang="en-US" sz="1800" b="1" dirty="0" smtClean="0"/>
                  <a:t>If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;  </a:t>
                </a:r>
                <a:r>
                  <a:rPr lang="en-US" sz="1800" b="1" dirty="0" smtClean="0"/>
                  <a:t>Insert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                Else             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800" dirty="0" smtClean="0"/>
                  <a:t>; </a:t>
                </a:r>
                <a:r>
                  <a:rPr lang="en-US" sz="1800" b="1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b="1" dirty="0" smtClean="0">
                    <a:sym typeface="Wingdings" pitchFamily="2" charset="2"/>
                  </a:rPr>
                  <a:t> </a:t>
                </a:r>
                <a:r>
                  <a:rPr lang="en-US" sz="1800" b="1" dirty="0" err="1" smtClean="0">
                    <a:sym typeface="Wingdings" pitchFamily="2" charset="2"/>
                  </a:rPr>
                  <a:t>Build_Grid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smtClean="0">
                    <a:sym typeface="Wingdings" pitchFamily="2" charset="2"/>
                  </a:rPr>
                  <a:t>      </a:t>
                </a:r>
                <a:r>
                  <a:rPr lang="en-US" sz="1800" dirty="0" smtClean="0">
                    <a:sym typeface="Wingdings" pitchFamily="2" charset="2"/>
                  </a:rPr>
                  <a:t>}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return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  <a:blipFill rotWithShape="1">
                <a:blip r:embed="rId2"/>
                <a:stretch>
                  <a:fillRect l="-741" t="-60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31242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05400" y="35052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7400" y="35052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04939" y="44196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18288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5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V="1">
            <a:off x="4038600" y="3502412"/>
            <a:ext cx="2057400" cy="20601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4000" b="1" dirty="0" err="1" smtClean="0"/>
                  <a:t>th</a:t>
                </a:r>
                <a:r>
                  <a:rPr lang="en-US" sz="4000" b="1" dirty="0" smtClean="0"/>
                  <a:t> iteration</a:t>
                </a:r>
                <a:endParaRPr lang="en-US" sz="40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362200" y="2057400"/>
            <a:ext cx="4800600" cy="3657600"/>
            <a:chOff x="2362200" y="2057400"/>
            <a:chExt cx="4800600" cy="3657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667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352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38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10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096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81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362200" y="2209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362200" y="2819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362200" y="3505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362200" y="4191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62200" y="4876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362200" y="55626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800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162800" y="2209800"/>
            <a:ext cx="667106" cy="620759"/>
            <a:chOff x="7162800" y="2209800"/>
            <a:chExt cx="667106" cy="620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162800" y="2297668"/>
                  <a:ext cx="667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2297668"/>
                  <a:ext cx="66710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19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>
              <a:off x="7162800" y="2209800"/>
              <a:ext cx="0" cy="62075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/>
          <p:cNvSpPr/>
          <p:nvPr/>
        </p:nvSpPr>
        <p:spPr>
          <a:xfrm>
            <a:off x="5257800" y="45720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46" idx="2"/>
            <a:endCxn id="53" idx="1"/>
          </p:cNvCxnSpPr>
          <p:nvPr/>
        </p:nvCxnSpPr>
        <p:spPr>
          <a:xfrm flipH="1">
            <a:off x="5116559" y="4610100"/>
            <a:ext cx="141241" cy="8112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84841" y="3570241"/>
            <a:ext cx="830665" cy="456691"/>
            <a:chOff x="6084841" y="3570241"/>
            <a:chExt cx="830665" cy="456691"/>
          </a:xfrm>
        </p:grpSpPr>
        <p:cxnSp>
          <p:nvCxnSpPr>
            <p:cNvPr id="39" name="Straight Arrow Connector 38"/>
            <p:cNvCxnSpPr>
              <a:stCxn id="36" idx="3"/>
              <a:endCxn id="40" idx="7"/>
            </p:cNvCxnSpPr>
            <p:nvPr/>
          </p:nvCxnSpPr>
          <p:spPr>
            <a:xfrm flipH="1">
              <a:off x="6084841" y="3570241"/>
              <a:ext cx="555718" cy="327118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3657600"/>
                  <a:ext cx="667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657600"/>
                  <a:ext cx="6671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19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762000" y="2590800"/>
            <a:ext cx="685800" cy="369332"/>
            <a:chOff x="762000" y="2590800"/>
            <a:chExt cx="6858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60844" y="2590800"/>
                  <a:ext cx="5869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 :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44" y="2590800"/>
                  <a:ext cx="5869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34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/>
            <p:cNvSpPr/>
            <p:nvPr/>
          </p:nvSpPr>
          <p:spPr>
            <a:xfrm>
              <a:off x="762000" y="2743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Down Ribbon 55"/>
              <p:cNvSpPr/>
              <p:nvPr/>
            </p:nvSpPr>
            <p:spPr>
              <a:xfrm>
                <a:off x="533400" y="3197352"/>
                <a:ext cx="1371600" cy="1069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We just need to insert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sz="1600" dirty="0" smtClean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Down Ribbon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197352"/>
                <a:ext cx="1371600" cy="1069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3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2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6" grpId="0" animBg="1"/>
      <p:bldP spid="46" grpId="1" animBg="1"/>
      <p:bldP spid="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 flipV="1">
            <a:off x="3352800" y="3502412"/>
            <a:ext cx="2057400" cy="20601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4000" b="1" dirty="0" err="1" smtClean="0"/>
                  <a:t>th</a:t>
                </a:r>
                <a:r>
                  <a:rPr lang="en-US" sz="4000" b="1" dirty="0" smtClean="0"/>
                  <a:t> iteration</a:t>
                </a:r>
                <a:endParaRPr lang="en-US" sz="40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362200" y="2057400"/>
            <a:ext cx="4800600" cy="3657600"/>
            <a:chOff x="2362200" y="2057400"/>
            <a:chExt cx="4800600" cy="3657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667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352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38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10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096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81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362200" y="2209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362200" y="2819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362200" y="3505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362200" y="4191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62200" y="4876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362200" y="55626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800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162800" y="2209800"/>
            <a:ext cx="667106" cy="620759"/>
            <a:chOff x="7162800" y="2209800"/>
            <a:chExt cx="667106" cy="620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162800" y="2297668"/>
                  <a:ext cx="667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2297668"/>
                  <a:ext cx="66710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19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>
              <a:off x="7162800" y="2209800"/>
              <a:ext cx="0" cy="62075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267200" y="4789441"/>
            <a:ext cx="392159" cy="2016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84841" y="3570241"/>
            <a:ext cx="830665" cy="456691"/>
            <a:chOff x="6084841" y="3570241"/>
            <a:chExt cx="830665" cy="456691"/>
          </a:xfrm>
        </p:grpSpPr>
        <p:cxnSp>
          <p:nvCxnSpPr>
            <p:cNvPr id="39" name="Straight Arrow Connector 38"/>
            <p:cNvCxnSpPr>
              <a:stCxn id="36" idx="3"/>
              <a:endCxn id="40" idx="7"/>
            </p:cNvCxnSpPr>
            <p:nvPr/>
          </p:nvCxnSpPr>
          <p:spPr>
            <a:xfrm flipH="1">
              <a:off x="6084841" y="3570241"/>
              <a:ext cx="555718" cy="327118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3657600"/>
                  <a:ext cx="667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657600"/>
                  <a:ext cx="6671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19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343400" y="4812268"/>
                <a:ext cx="444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812268"/>
                <a:ext cx="44428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762000" y="2590800"/>
            <a:ext cx="685800" cy="369332"/>
            <a:chOff x="762000" y="2590800"/>
            <a:chExt cx="6858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60844" y="2590800"/>
                  <a:ext cx="5869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 :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44" y="2590800"/>
                  <a:ext cx="5869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34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762000" y="2743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Down Ribbon 5"/>
          <p:cNvSpPr/>
          <p:nvPr/>
        </p:nvSpPr>
        <p:spPr>
          <a:xfrm>
            <a:off x="533400" y="3197352"/>
            <a:ext cx="1371600" cy="1069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need to rebuild the grid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48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46" grpId="0" animBg="1"/>
      <p:bldP spid="48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4000" b="1" dirty="0" err="1"/>
                  <a:t>th</a:t>
                </a:r>
                <a:r>
                  <a:rPr lang="en-US" sz="4000" b="1" dirty="0"/>
                  <a:t> iteration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2362200" y="2057400"/>
            <a:ext cx="4800600" cy="3657600"/>
            <a:chOff x="2362200" y="2057400"/>
            <a:chExt cx="4800600" cy="3657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667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24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81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38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95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3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10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867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324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81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362200" y="2286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362200" y="2743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362200" y="3200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362200" y="36576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362200" y="4114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362200" y="4572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62200" y="5029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362200" y="5486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7391400" y="2286000"/>
            <a:ext cx="520488" cy="457200"/>
            <a:chOff x="7391400" y="2286000"/>
            <a:chExt cx="520488" cy="45720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7391400" y="2286000"/>
              <a:ext cx="0" cy="4572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467600" y="2362200"/>
                  <a:ext cx="4442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2362200"/>
                  <a:ext cx="44428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780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800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37" idx="3"/>
            <a:endCxn id="38" idx="6"/>
          </p:cNvCxnSpPr>
          <p:nvPr/>
        </p:nvCxnSpPr>
        <p:spPr>
          <a:xfrm flipH="1">
            <a:off x="4267200" y="4789441"/>
            <a:ext cx="392159" cy="2016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343400" y="4812268"/>
                <a:ext cx="444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812268"/>
                <a:ext cx="44428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762000" y="2590800"/>
            <a:ext cx="685800" cy="369332"/>
            <a:chOff x="762000" y="2590800"/>
            <a:chExt cx="6858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860844" y="2590800"/>
                  <a:ext cx="5869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 :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44" y="2590800"/>
                  <a:ext cx="58695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34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Oval 45"/>
            <p:cNvSpPr/>
            <p:nvPr/>
          </p:nvSpPr>
          <p:spPr>
            <a:xfrm>
              <a:off x="762000" y="2743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331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Analysis of 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err="1"/>
                  <a:t>th</a:t>
                </a:r>
                <a:r>
                  <a:rPr lang="en-US" sz="3600" b="1" dirty="0"/>
                  <a:t> iteration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Closest-pair-algorithm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</a:t>
                </a:r>
                <a:r>
                  <a:rPr lang="en-US" sz="1800" b="1" dirty="0" smtClean="0"/>
                  <a:t>Let</a:t>
                </a:r>
                <a:r>
                  <a:rPr lang="en-US" sz="1800" dirty="0" smtClean="0"/>
                  <a:t> 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dirty="0" smtClean="0"/>
                  <a:t>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/>
                  <a:t> &gt; be a </a:t>
                </a:r>
                <a:r>
                  <a:rPr lang="en-US" sz="1800" u="sng" dirty="0" smtClean="0"/>
                  <a:t>uniformly random</a:t>
                </a:r>
                <a:r>
                  <a:rPr lang="en-US" sz="1800" dirty="0" smtClean="0"/>
                  <a:t> permutation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distance(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</a:t>
                </a:r>
                <a:r>
                  <a:rPr lang="en-US" sz="1800" b="1" dirty="0">
                    <a:sym typeface="Wingdings" pitchFamily="2" charset="2"/>
                  </a:rPr>
                  <a:t>Build_Grid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</a:t>
                </a:r>
                <a:r>
                  <a:rPr lang="en-US" sz="1800" b="1" dirty="0" smtClean="0"/>
                  <a:t>For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do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{       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Step 1</a:t>
                </a:r>
                <a:r>
                  <a:rPr lang="en-US" sz="1800" dirty="0" smtClean="0"/>
                  <a:t>:  locate the cell of the grid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1800" i="1" dirty="0" smtClean="0">
                    <a:solidFill>
                      <a:srgbClr val="7030A0"/>
                    </a:solidFill>
                  </a:rPr>
                  <a:t>               Step 2</a:t>
                </a:r>
                <a:r>
                  <a:rPr lang="en-US" sz="1800" dirty="0" smtClean="0"/>
                  <a:t>:  find the point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∈{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 smtClean="0"/>
                  <a:t>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800" dirty="0" smtClean="0"/>
                  <a:t> = distance(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Step 3</a:t>
                </a:r>
                <a:r>
                  <a:rPr lang="en-US" sz="1800" dirty="0" smtClean="0"/>
                  <a:t>:  </a:t>
                </a:r>
                <a:r>
                  <a:rPr lang="en-US" sz="1800" b="1" dirty="0" smtClean="0"/>
                  <a:t>If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;  </a:t>
                </a:r>
                <a:r>
                  <a:rPr lang="en-US" sz="1800" b="1" dirty="0" smtClean="0"/>
                  <a:t>Insert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                Else             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800" dirty="0" smtClean="0"/>
                  <a:t>; </a:t>
                </a:r>
                <a:r>
                  <a:rPr lang="en-US" sz="1800" b="1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b="1" dirty="0" smtClean="0">
                    <a:sym typeface="Wingdings" pitchFamily="2" charset="2"/>
                  </a:rPr>
                  <a:t> </a:t>
                </a:r>
                <a:r>
                  <a:rPr lang="en-US" sz="1800" b="1" dirty="0" err="1" smtClean="0">
                    <a:sym typeface="Wingdings" pitchFamily="2" charset="2"/>
                  </a:rPr>
                  <a:t>Build_Grid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smtClean="0">
                    <a:sym typeface="Wingdings" pitchFamily="2" charset="2"/>
                  </a:rPr>
                  <a:t>      </a:t>
                </a:r>
                <a:r>
                  <a:rPr lang="en-US" sz="1800" dirty="0" smtClean="0">
                    <a:sym typeface="Wingdings" pitchFamily="2" charset="2"/>
                  </a:rPr>
                  <a:t>}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return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  <a:blipFill rotWithShape="1">
                <a:blip r:embed="rId3"/>
                <a:stretch>
                  <a:fillRect l="-741" t="-60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6629400" y="3048000"/>
            <a:ext cx="1524000" cy="457201"/>
          </a:xfrm>
          <a:prstGeom prst="leftArrow">
            <a:avLst>
              <a:gd name="adj1" fmla="val 71503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O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2060"/>
                </a:solidFill>
              </a:rPr>
              <a:t>)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6629400" y="3505200"/>
            <a:ext cx="1524000" cy="457200"/>
          </a:xfrm>
          <a:prstGeom prst="leftArrow">
            <a:avLst>
              <a:gd name="adj1" fmla="val 71503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O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2060"/>
                </a:solidFill>
              </a:rPr>
              <a:t>)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6629400" y="4419600"/>
            <a:ext cx="1524000" cy="457200"/>
          </a:xfrm>
          <a:prstGeom prst="leftArrow">
            <a:avLst>
              <a:gd name="adj1" fmla="val 71503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O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2060"/>
                </a:solidFill>
              </a:rPr>
              <a:t>)    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Left Arrow 7"/>
              <p:cNvSpPr/>
              <p:nvPr/>
            </p:nvSpPr>
            <p:spPr>
              <a:xfrm>
                <a:off x="6629400" y="5257800"/>
                <a:ext cx="2057400" cy="457200"/>
              </a:xfrm>
              <a:prstGeom prst="leftArrow">
                <a:avLst>
                  <a:gd name="adj1" fmla="val 71503"/>
                  <a:gd name="adj2" fmla="val 50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𝒄𝒊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for constant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  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Left Arrow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257800"/>
                <a:ext cx="2057400" cy="457200"/>
              </a:xfrm>
              <a:prstGeom prst="leftArrow">
                <a:avLst>
                  <a:gd name="adj1" fmla="val 71503"/>
                  <a:gd name="adj2" fmla="val 50000"/>
                </a:avLst>
              </a:prstGeom>
              <a:blipFill rotWithShape="1">
                <a:blip r:embed="rId4"/>
                <a:stretch>
                  <a:fillRect r="-9091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41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Running time </a:t>
                </a:r>
                <a:r>
                  <a:rPr lang="en-US" sz="36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err="1" smtClean="0"/>
                  <a:t>th</a:t>
                </a:r>
                <a:r>
                  <a:rPr lang="en-US" sz="3600" b="1" dirty="0" smtClean="0"/>
                  <a:t> iteration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: running time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iteration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] =  ??</a:t>
                </a: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92708" y="3059668"/>
                <a:ext cx="272209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/>
                  <a:t>) </a:t>
                </a:r>
                <a:r>
                  <a:rPr lang="en-US" dirty="0" smtClean="0"/>
                  <a:t>  +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𝒄𝒊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∙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𝐏</m:t>
                        </m:r>
                        <m:r>
                          <a:rPr lang="en-US" b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708" y="3059668"/>
                <a:ext cx="272209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90" t="-11475" r="-29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286000" y="30480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3622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en-US" sz="3600" b="1" dirty="0">
                    <a:solidFill>
                      <a:srgbClr val="7030A0"/>
                    </a:solidFill>
                  </a:rPr>
                  <a:t>Forward </a:t>
                </a:r>
                <a:r>
                  <a:rPr lang="en-US" sz="3600" b="1" dirty="0"/>
                  <a:t>analysis for </a:t>
                </a:r>
                <a:br>
                  <a:rPr lang="en-US" sz="3600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>
                              <a:latin typeface="Cambria Math"/>
                            </a:rPr>
                            <m:t>𝐏</m:t>
                          </m:r>
                          <m:r>
                            <a:rPr lang="en-US" sz="3200" b="1">
                              <a:latin typeface="Cambria Math"/>
                            </a:rPr>
                            <m:t>(</m:t>
                          </m:r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3200" b="1" i="1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32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447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Closest-pair-algorithm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</a:t>
                </a:r>
                <a:r>
                  <a:rPr lang="en-US" sz="1800" b="1" dirty="0" smtClean="0"/>
                  <a:t>Let</a:t>
                </a:r>
                <a:r>
                  <a:rPr lang="en-US" sz="1800" dirty="0" smtClean="0"/>
                  <a:t> 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dirty="0" smtClean="0"/>
                  <a:t>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/>
                  <a:t> &gt; be a </a:t>
                </a:r>
                <a:r>
                  <a:rPr lang="en-US" sz="1800" u="sng" dirty="0" smtClean="0"/>
                  <a:t>uniformly random</a:t>
                </a:r>
                <a:r>
                  <a:rPr lang="en-US" sz="1800" dirty="0" smtClean="0"/>
                  <a:t> permutation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distance(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>
                    <a:sym typeface="Wingdings" pitchFamily="2" charset="2"/>
                  </a:rPr>
                  <a:t> Build_Grid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</a:t>
                </a:r>
                <a:r>
                  <a:rPr lang="en-US" sz="1800" b="1" dirty="0" smtClean="0"/>
                  <a:t>For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do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{       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Step 1</a:t>
                </a:r>
                <a:r>
                  <a:rPr lang="en-US" sz="1800" dirty="0" smtClean="0"/>
                  <a:t>:  locate the cell of the grid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1800" i="1" dirty="0" smtClean="0">
                    <a:solidFill>
                      <a:srgbClr val="7030A0"/>
                    </a:solidFill>
                  </a:rPr>
                  <a:t>               Step 2</a:t>
                </a:r>
                <a:r>
                  <a:rPr lang="en-US" sz="1800" dirty="0" smtClean="0"/>
                  <a:t>:  find the point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∈{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 smtClean="0"/>
                  <a:t>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800" dirty="0" smtClean="0"/>
                  <a:t> = distance(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Step 3</a:t>
                </a:r>
                <a:r>
                  <a:rPr lang="en-US" sz="1800" dirty="0" smtClean="0"/>
                  <a:t>:  </a:t>
                </a:r>
                <a:r>
                  <a:rPr lang="en-US" sz="1800" b="1" dirty="0" smtClean="0"/>
                  <a:t>If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;  </a:t>
                </a:r>
                <a:r>
                  <a:rPr lang="en-US" sz="1800" b="1" dirty="0" smtClean="0"/>
                  <a:t>Insert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                Else             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800" dirty="0" smtClean="0"/>
                  <a:t>; </a:t>
                </a:r>
                <a:r>
                  <a:rPr lang="en-US" sz="1800" b="1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b="1" dirty="0" smtClean="0">
                    <a:sym typeface="Wingdings" pitchFamily="2" charset="2"/>
                  </a:rPr>
                  <a:t> </a:t>
                </a:r>
                <a:r>
                  <a:rPr lang="en-US" sz="1800" b="1" dirty="0" err="1" smtClean="0">
                    <a:sym typeface="Wingdings" pitchFamily="2" charset="2"/>
                  </a:rPr>
                  <a:t>Build_Grid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smtClean="0">
                    <a:sym typeface="Wingdings" pitchFamily="2" charset="2"/>
                  </a:rPr>
                  <a:t>      </a:t>
                </a:r>
                <a:r>
                  <a:rPr lang="en-US" sz="1800" dirty="0" smtClean="0">
                    <a:sym typeface="Wingdings" pitchFamily="2" charset="2"/>
                  </a:rPr>
                  <a:t>}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return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  <a:blipFill rotWithShape="1">
                <a:blip r:embed="rId3"/>
                <a:stretch>
                  <a:fillRect l="-741" t="-60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09600" y="3288792"/>
            <a:ext cx="304800" cy="97840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7154" y="3098554"/>
            <a:ext cx="101046" cy="1140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6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Forward </a:t>
                </a:r>
                <a:r>
                  <a:rPr lang="en-US" sz="3200" b="1" dirty="0"/>
                  <a:t>analysis </a:t>
                </a:r>
                <a:r>
                  <a:rPr lang="en-US" sz="3200" b="1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>
                            <a:latin typeface="Cambria Math"/>
                          </a:rPr>
                          <m:t>𝐏</m:t>
                        </m:r>
                        <m:r>
                          <a:rPr lang="en-US" sz="3200" b="1">
                            <a:latin typeface="Cambria Math"/>
                          </a:rPr>
                          <m:t>(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)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895396" y="1600200"/>
                <a:ext cx="4401004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: a subset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6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first</a:t>
                </a:r>
                <a:r>
                  <a:rPr lang="en-US" sz="18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points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6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are </a:t>
                </a: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some </a:t>
                </a:r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</a:rPr>
                  <a:t>permutation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 </a:t>
                </a:r>
                <a:r>
                  <a:rPr lang="en-US" sz="1800" dirty="0" smtClean="0"/>
                  <a:t>= ??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Calculating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600" b="1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/>
                  <a:t> be the set of all subsets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600" dirty="0"/>
                  <a:t> of size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𝐏</m:t>
                        </m:r>
                        <m:r>
                          <a:rPr lang="en-US" sz="1600" b="1"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6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=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6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𝐏</m:t>
                            </m:r>
                            <m:r>
                              <a:rPr lang="en-US" sz="1600" b="1">
                                <a:latin typeface="Cambria Math"/>
                              </a:rPr>
                              <m:t>(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600" b="1" i="1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|"/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600" b="1" i="1">
                                    <a:latin typeface="Cambria Math"/>
                                  </a:rPr>
                                  <m:t>𝓔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sub>
                            </m:sSub>
                          </m:e>
                        </m:d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600" b="1">
                            <a:latin typeface="Cambria Math"/>
                          </a:rPr>
                          <m:t>𝐏</m:t>
                        </m:r>
                        <m:r>
                          <a:rPr lang="en-US" sz="16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  <m:r>
                          <a:rPr lang="en-US" sz="16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895396" y="1600200"/>
                <a:ext cx="4401004" cy="4525963"/>
              </a:xfrm>
              <a:blipFill rotWithShape="1">
                <a:blip r:embed="rId3"/>
                <a:stretch>
                  <a:fillRect l="-1108" t="-674" r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28600" y="2082800"/>
            <a:ext cx="4666796" cy="3632200"/>
            <a:chOff x="2362200" y="2057400"/>
            <a:chExt cx="4800600" cy="3657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667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352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38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10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096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81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362200" y="2209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362200" y="2819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362200" y="3505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362200" y="4191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62200" y="4876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362200" y="55626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057194" y="2234142"/>
            <a:ext cx="648512" cy="616448"/>
            <a:chOff x="6300565" y="2209800"/>
            <a:chExt cx="667106" cy="620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300565" y="2297668"/>
                  <a:ext cx="667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565" y="2297668"/>
                  <a:ext cx="6671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320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>
              <a:off x="6889288" y="2209800"/>
              <a:ext cx="0" cy="62075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98981" y="2459567"/>
            <a:ext cx="4148263" cy="3026833"/>
            <a:chOff x="2743200" y="2438400"/>
            <a:chExt cx="4267200" cy="3048000"/>
          </a:xfrm>
        </p:grpSpPr>
        <p:sp>
          <p:nvSpPr>
            <p:cNvPr id="34" name="Oval 33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578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51054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47482" y="3583548"/>
            <a:ext cx="807512" cy="455108"/>
            <a:chOff x="6084841" y="3568642"/>
            <a:chExt cx="830665" cy="458290"/>
          </a:xfrm>
        </p:grpSpPr>
        <p:cxnSp>
          <p:nvCxnSpPr>
            <p:cNvPr id="39" name="Straight Arrow Connector 38"/>
            <p:cNvCxnSpPr>
              <a:stCxn id="36" idx="3"/>
              <a:endCxn id="40" idx="7"/>
            </p:cNvCxnSpPr>
            <p:nvPr/>
          </p:nvCxnSpPr>
          <p:spPr>
            <a:xfrm flipH="1">
              <a:off x="6084841" y="3568642"/>
              <a:ext cx="555718" cy="327118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3657600"/>
                  <a:ext cx="667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657600"/>
                  <a:ext cx="66710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19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5650468"/>
                <a:ext cx="3416448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Grid structure for first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points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50468"/>
                <a:ext cx="341644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07" t="-8197" r="-2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962507" y="2895600"/>
                <a:ext cx="180049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Depends upon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507" y="2895600"/>
                <a:ext cx="180049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703" t="-8197" r="-50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/>
          <p:cNvSpPr/>
          <p:nvPr/>
        </p:nvSpPr>
        <p:spPr>
          <a:xfrm>
            <a:off x="6858000" y="5145087"/>
            <a:ext cx="1600200" cy="3799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loud Callout 46"/>
          <p:cNvSpPr/>
          <p:nvPr/>
        </p:nvSpPr>
        <p:spPr>
          <a:xfrm>
            <a:off x="6286500" y="3264932"/>
            <a:ext cx="2857500" cy="731536"/>
          </a:xfrm>
          <a:prstGeom prst="cloudCallout">
            <a:avLst>
              <a:gd name="adj1" fmla="val 31200"/>
              <a:gd name="adj2" fmla="val 6251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 you realize it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4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uiExpand="1" build="p"/>
      <p:bldP spid="6" grpId="0" animBg="1"/>
      <p:bldP spid="3" grpId="0" animBg="1"/>
      <p:bldP spid="21" grpId="0" animBg="1"/>
      <p:bldP spid="47" grpId="0" animBg="1"/>
      <p:bldP spid="4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A motivational gem</a:t>
            </a:r>
            <a:endParaRPr lang="en-IN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/>
                  <a:t> points in plane.</a:t>
                </a:r>
              </a:p>
              <a:p>
                <a:r>
                  <a:rPr lang="en-US" sz="2000" dirty="0"/>
                  <a:t>We select a </a:t>
                </a:r>
                <a:r>
                  <a:rPr lang="en-US" sz="2000" b="1" dirty="0"/>
                  <a:t>random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sample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2000" dirty="0"/>
                  <a:t> points. 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C</a:t>
                </a:r>
                <a:r>
                  <a:rPr lang="en-US" sz="2000" dirty="0" smtClean="0"/>
                  <a:t> be the </a:t>
                </a:r>
                <a:r>
                  <a:rPr lang="en-US" sz="2000" b="1" dirty="0" smtClean="0"/>
                  <a:t>smallest enclosing circle </a:t>
                </a:r>
                <a:r>
                  <a:rPr lang="en-US" sz="2000" dirty="0" smtClean="0"/>
                  <a:t>of </a:t>
                </a:r>
                <a:r>
                  <a:rPr lang="en-US" sz="2000" dirty="0" smtClean="0">
                    <a:solidFill>
                      <a:srgbClr val="006C31"/>
                    </a:solidFill>
                  </a:rPr>
                  <a:t>sampled</a:t>
                </a:r>
                <a:r>
                  <a:rPr lang="en-US" sz="2000" dirty="0" smtClean="0"/>
                  <a:t> points.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the expected no. of </a:t>
                </a:r>
                <a:r>
                  <a:rPr lang="en-US" sz="2000" dirty="0" err="1" smtClean="0"/>
                  <a:t>unsampled</a:t>
                </a:r>
                <a:r>
                  <a:rPr lang="en-US" sz="2000" dirty="0" smtClean="0"/>
                  <a:t> points lying outside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C </a:t>
                </a:r>
                <a:r>
                  <a:rPr lang="en-US" sz="2000" b="1" dirty="0" smtClean="0"/>
                  <a:t>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:r>
                  <a:rPr lang="en-US" sz="2000" dirty="0" smtClean="0"/>
                  <a:t>&lt;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10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95850" y="26670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953000" y="38100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767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1480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36245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810001" y="2590800"/>
            <a:ext cx="1601893" cy="1447800"/>
            <a:chOff x="4219575" y="2895600"/>
            <a:chExt cx="1454771" cy="1066800"/>
          </a:xfrm>
        </p:grpSpPr>
        <p:sp>
          <p:nvSpPr>
            <p:cNvPr id="29" name="Oval 28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96001" y="3690261"/>
              <a:ext cx="278345" cy="272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C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4430287" y="4495800"/>
            <a:ext cx="222885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334000" y="4876800"/>
            <a:ext cx="222885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1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29"/>
          <p:cNvSpPr/>
          <p:nvPr/>
        </p:nvSpPr>
        <p:spPr>
          <a:xfrm>
            <a:off x="2352907" y="1572322"/>
            <a:ext cx="5876693" cy="3914078"/>
          </a:xfrm>
          <a:custGeom>
            <a:avLst/>
            <a:gdLst>
              <a:gd name="connsiteX0" fmla="*/ 334537 w 5876693"/>
              <a:gd name="connsiteY0" fmla="*/ 836341 h 3914078"/>
              <a:gd name="connsiteX1" fmla="*/ 312234 w 5876693"/>
              <a:gd name="connsiteY1" fmla="*/ 1115122 h 3914078"/>
              <a:gd name="connsiteX2" fmla="*/ 89210 w 5876693"/>
              <a:gd name="connsiteY2" fmla="*/ 1516566 h 3914078"/>
              <a:gd name="connsiteX3" fmla="*/ 0 w 5876693"/>
              <a:gd name="connsiteY3" fmla="*/ 1828800 h 3914078"/>
              <a:gd name="connsiteX4" fmla="*/ 89210 w 5876693"/>
              <a:gd name="connsiteY4" fmla="*/ 2185639 h 3914078"/>
              <a:gd name="connsiteX5" fmla="*/ 657922 w 5876693"/>
              <a:gd name="connsiteY5" fmla="*/ 2196790 h 3914078"/>
              <a:gd name="connsiteX6" fmla="*/ 825191 w 5876693"/>
              <a:gd name="connsiteY6" fmla="*/ 1728439 h 3914078"/>
              <a:gd name="connsiteX7" fmla="*/ 1862254 w 5876693"/>
              <a:gd name="connsiteY7" fmla="*/ 836341 h 3914078"/>
              <a:gd name="connsiteX8" fmla="*/ 3512634 w 5876693"/>
              <a:gd name="connsiteY8" fmla="*/ 702527 h 3914078"/>
              <a:gd name="connsiteX9" fmla="*/ 4215161 w 5876693"/>
              <a:gd name="connsiteY9" fmla="*/ 825190 h 3914078"/>
              <a:gd name="connsiteX10" fmla="*/ 4125952 w 5876693"/>
              <a:gd name="connsiteY10" fmla="*/ 1828800 h 3914078"/>
              <a:gd name="connsiteX11" fmla="*/ 2486722 w 5876693"/>
              <a:gd name="connsiteY11" fmla="*/ 2330605 h 3914078"/>
              <a:gd name="connsiteX12" fmla="*/ 2419815 w 5876693"/>
              <a:gd name="connsiteY12" fmla="*/ 2620537 h 3914078"/>
              <a:gd name="connsiteX13" fmla="*/ 2988527 w 5876693"/>
              <a:gd name="connsiteY13" fmla="*/ 3256156 h 3914078"/>
              <a:gd name="connsiteX14" fmla="*/ 2888166 w 5876693"/>
              <a:gd name="connsiteY14" fmla="*/ 3802566 h 3914078"/>
              <a:gd name="connsiteX15" fmla="*/ 3445727 w 5876693"/>
              <a:gd name="connsiteY15" fmla="*/ 3914078 h 3914078"/>
              <a:gd name="connsiteX16" fmla="*/ 3914078 w 5876693"/>
              <a:gd name="connsiteY16" fmla="*/ 3523785 h 3914078"/>
              <a:gd name="connsiteX17" fmla="*/ 5341434 w 5876693"/>
              <a:gd name="connsiteY17" fmla="*/ 2720898 h 3914078"/>
              <a:gd name="connsiteX18" fmla="*/ 5876693 w 5876693"/>
              <a:gd name="connsiteY18" fmla="*/ 1483112 h 3914078"/>
              <a:gd name="connsiteX19" fmla="*/ 5475249 w 5876693"/>
              <a:gd name="connsiteY19" fmla="*/ 524107 h 3914078"/>
              <a:gd name="connsiteX20" fmla="*/ 4125952 w 5876693"/>
              <a:gd name="connsiteY20" fmla="*/ 0 h 3914078"/>
              <a:gd name="connsiteX21" fmla="*/ 2765503 w 5876693"/>
              <a:gd name="connsiteY21" fmla="*/ 33454 h 3914078"/>
              <a:gd name="connsiteX22" fmla="*/ 2665142 w 5876693"/>
              <a:gd name="connsiteY22" fmla="*/ 33454 h 3914078"/>
              <a:gd name="connsiteX23" fmla="*/ 1115122 w 5876693"/>
              <a:gd name="connsiteY23" fmla="*/ 356839 h 3914078"/>
              <a:gd name="connsiteX24" fmla="*/ 334537 w 5876693"/>
              <a:gd name="connsiteY24" fmla="*/ 836341 h 391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876693" h="3914078">
                <a:moveTo>
                  <a:pt x="334537" y="836341"/>
                </a:moveTo>
                <a:lnTo>
                  <a:pt x="312234" y="1115122"/>
                </a:lnTo>
                <a:lnTo>
                  <a:pt x="89210" y="1516566"/>
                </a:lnTo>
                <a:lnTo>
                  <a:pt x="0" y="1828800"/>
                </a:lnTo>
                <a:lnTo>
                  <a:pt x="89210" y="2185639"/>
                </a:lnTo>
                <a:lnTo>
                  <a:pt x="657922" y="2196790"/>
                </a:lnTo>
                <a:lnTo>
                  <a:pt x="825191" y="1728439"/>
                </a:lnTo>
                <a:lnTo>
                  <a:pt x="1862254" y="836341"/>
                </a:lnTo>
                <a:lnTo>
                  <a:pt x="3512634" y="702527"/>
                </a:lnTo>
                <a:lnTo>
                  <a:pt x="4215161" y="825190"/>
                </a:lnTo>
                <a:lnTo>
                  <a:pt x="4125952" y="1828800"/>
                </a:lnTo>
                <a:lnTo>
                  <a:pt x="2486722" y="2330605"/>
                </a:lnTo>
                <a:lnTo>
                  <a:pt x="2419815" y="2620537"/>
                </a:lnTo>
                <a:lnTo>
                  <a:pt x="2988527" y="3256156"/>
                </a:lnTo>
                <a:lnTo>
                  <a:pt x="2888166" y="3802566"/>
                </a:lnTo>
                <a:lnTo>
                  <a:pt x="3445727" y="3914078"/>
                </a:lnTo>
                <a:lnTo>
                  <a:pt x="3914078" y="3523785"/>
                </a:lnTo>
                <a:lnTo>
                  <a:pt x="5341434" y="2720898"/>
                </a:lnTo>
                <a:lnTo>
                  <a:pt x="5876693" y="1483112"/>
                </a:lnTo>
                <a:lnTo>
                  <a:pt x="5475249" y="524107"/>
                </a:lnTo>
                <a:lnTo>
                  <a:pt x="4125952" y="0"/>
                </a:lnTo>
                <a:lnTo>
                  <a:pt x="2765503" y="33454"/>
                </a:lnTo>
                <a:lnTo>
                  <a:pt x="2665142" y="33454"/>
                </a:lnTo>
                <a:lnTo>
                  <a:pt x="1115122" y="356839"/>
                </a:lnTo>
                <a:lnTo>
                  <a:pt x="334537" y="83634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Forward </a:t>
                </a:r>
                <a:r>
                  <a:rPr lang="en-US" sz="3200" b="1" dirty="0"/>
                  <a:t>analysis </a:t>
                </a:r>
                <a:r>
                  <a:rPr lang="en-US" sz="3200" b="1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>
                            <a:latin typeface="Cambria Math"/>
                          </a:rPr>
                          <m:t>𝐏</m:t>
                        </m:r>
                        <m:r>
                          <a:rPr lang="en-US" sz="3200" b="1">
                            <a:latin typeface="Cambria Math"/>
                          </a:rPr>
                          <m:t>(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)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117514" y="1905529"/>
            <a:ext cx="6654886" cy="4190471"/>
            <a:chOff x="1117514" y="1905529"/>
            <a:chExt cx="6654886" cy="4190471"/>
          </a:xfrm>
        </p:grpSpPr>
        <p:grpSp>
          <p:nvGrpSpPr>
            <p:cNvPr id="26" name="Group 25"/>
            <p:cNvGrpSpPr/>
            <p:nvPr/>
          </p:nvGrpSpPr>
          <p:grpSpPr>
            <a:xfrm>
              <a:off x="1117514" y="2459567"/>
              <a:ext cx="6045286" cy="3636433"/>
              <a:chOff x="1117514" y="2459567"/>
              <a:chExt cx="6045286" cy="3636433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1117514" y="2913592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487895" y="3897313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376863" y="3518959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006427" y="4956704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784254" y="3897313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858331" y="5183717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969417" y="2459567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599036" y="3367617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43493" y="4578350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228711" y="2610909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673168" y="4502679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33070" y="3523192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903451" y="4506913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792419" y="4128559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4421983" y="5566304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6199810" y="4506913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273887" y="5793317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384973" y="3069167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014592" y="3977217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459049" y="5187950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644267" y="3220509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014537" y="4279900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310897" y="6020329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7088724" y="5112279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7" name="Oval 66"/>
            <p:cNvSpPr/>
            <p:nvPr/>
          </p:nvSpPr>
          <p:spPr>
            <a:xfrm>
              <a:off x="5537373" y="1905529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6631524" y="2057929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7469724" y="2515129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7698324" y="3658129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7698324" y="4953529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875595" y="1387656"/>
                <a:ext cx="1714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An instance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595" y="1387656"/>
                <a:ext cx="171495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203" t="-8333" r="-49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stCxn id="34" idx="7"/>
            <a:endCxn id="42" idx="5"/>
          </p:cNvCxnSpPr>
          <p:nvPr/>
        </p:nvCxnSpPr>
        <p:spPr>
          <a:xfrm flipV="1">
            <a:off x="1180742" y="2524156"/>
            <a:ext cx="1851903" cy="400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5" idx="6"/>
          </p:cNvCxnSpPr>
          <p:nvPr/>
        </p:nvCxnSpPr>
        <p:spPr>
          <a:xfrm flipV="1">
            <a:off x="1561971" y="3405452"/>
            <a:ext cx="1037065" cy="529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50" idx="6"/>
          </p:cNvCxnSpPr>
          <p:nvPr/>
        </p:nvCxnSpPr>
        <p:spPr>
          <a:xfrm flipV="1">
            <a:off x="2673112" y="2648745"/>
            <a:ext cx="1629675" cy="718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50" idx="5"/>
          </p:cNvCxnSpPr>
          <p:nvPr/>
        </p:nvCxnSpPr>
        <p:spPr>
          <a:xfrm>
            <a:off x="3043493" y="2524156"/>
            <a:ext cx="1248446" cy="151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0" idx="2"/>
            <a:endCxn id="67" idx="3"/>
          </p:cNvCxnSpPr>
          <p:nvPr/>
        </p:nvCxnSpPr>
        <p:spPr>
          <a:xfrm flipV="1">
            <a:off x="4228711" y="1970118"/>
            <a:ext cx="1319510" cy="678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0" idx="5"/>
            <a:endCxn id="68" idx="3"/>
          </p:cNvCxnSpPr>
          <p:nvPr/>
        </p:nvCxnSpPr>
        <p:spPr>
          <a:xfrm flipV="1">
            <a:off x="4291939" y="2122518"/>
            <a:ext cx="2350433" cy="552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9" idx="1"/>
            <a:endCxn id="69" idx="1"/>
          </p:cNvCxnSpPr>
          <p:nvPr/>
        </p:nvCxnSpPr>
        <p:spPr>
          <a:xfrm flipV="1">
            <a:off x="5395821" y="2526211"/>
            <a:ext cx="2084751" cy="554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6" idx="2"/>
            <a:endCxn id="62" idx="0"/>
          </p:cNvCxnSpPr>
          <p:nvPr/>
        </p:nvCxnSpPr>
        <p:spPr>
          <a:xfrm flipV="1">
            <a:off x="4376863" y="3220509"/>
            <a:ext cx="2304442" cy="336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6" idx="3"/>
            <a:endCxn id="60" idx="1"/>
          </p:cNvCxnSpPr>
          <p:nvPr/>
        </p:nvCxnSpPr>
        <p:spPr>
          <a:xfrm>
            <a:off x="4387711" y="3583548"/>
            <a:ext cx="637729" cy="404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48" idx="1"/>
          </p:cNvCxnSpPr>
          <p:nvPr/>
        </p:nvCxnSpPr>
        <p:spPr>
          <a:xfrm>
            <a:off x="2673112" y="3388652"/>
            <a:ext cx="870806" cy="145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3" idx="3"/>
            <a:endCxn id="64" idx="1"/>
          </p:cNvCxnSpPr>
          <p:nvPr/>
        </p:nvCxnSpPr>
        <p:spPr>
          <a:xfrm>
            <a:off x="2609884" y="3432206"/>
            <a:ext cx="415501" cy="858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60" idx="3"/>
            <a:endCxn id="54" idx="0"/>
          </p:cNvCxnSpPr>
          <p:nvPr/>
        </p:nvCxnSpPr>
        <p:spPr>
          <a:xfrm flipH="1">
            <a:off x="4710206" y="4041806"/>
            <a:ext cx="315234" cy="460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7" idx="1"/>
            <a:endCxn id="66" idx="0"/>
          </p:cNvCxnSpPr>
          <p:nvPr/>
        </p:nvCxnSpPr>
        <p:spPr>
          <a:xfrm>
            <a:off x="6210658" y="4517995"/>
            <a:ext cx="915104" cy="594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71" idx="7"/>
          </p:cNvCxnSpPr>
          <p:nvPr/>
        </p:nvCxnSpPr>
        <p:spPr>
          <a:xfrm>
            <a:off x="6820610" y="4128559"/>
            <a:ext cx="940942" cy="836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70" idx="5"/>
            <a:endCxn id="71" idx="0"/>
          </p:cNvCxnSpPr>
          <p:nvPr/>
        </p:nvCxnSpPr>
        <p:spPr>
          <a:xfrm flipH="1">
            <a:off x="7735362" y="3722718"/>
            <a:ext cx="26190" cy="1230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7" idx="1"/>
            <a:endCxn id="71" idx="0"/>
          </p:cNvCxnSpPr>
          <p:nvPr/>
        </p:nvCxnSpPr>
        <p:spPr>
          <a:xfrm>
            <a:off x="6210658" y="4517995"/>
            <a:ext cx="1524704" cy="435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1" idx="0"/>
            <a:endCxn id="58" idx="1"/>
          </p:cNvCxnSpPr>
          <p:nvPr/>
        </p:nvCxnSpPr>
        <p:spPr>
          <a:xfrm>
            <a:off x="5496087" y="5187950"/>
            <a:ext cx="788648" cy="616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61" idx="3"/>
            <a:endCxn id="65" idx="7"/>
          </p:cNvCxnSpPr>
          <p:nvPr/>
        </p:nvCxnSpPr>
        <p:spPr>
          <a:xfrm flipH="1">
            <a:off x="5374125" y="5252539"/>
            <a:ext cx="95772" cy="778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1" idx="1"/>
            <a:endCxn id="56" idx="0"/>
          </p:cNvCxnSpPr>
          <p:nvPr/>
        </p:nvCxnSpPr>
        <p:spPr>
          <a:xfrm flipH="1">
            <a:off x="4459021" y="5199032"/>
            <a:ext cx="1010876" cy="367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60" idx="3"/>
          </p:cNvCxnSpPr>
          <p:nvPr/>
        </p:nvCxnSpPr>
        <p:spPr>
          <a:xfrm flipH="1">
            <a:off x="3953583" y="4041806"/>
            <a:ext cx="1071857" cy="48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60" idx="2"/>
            <a:endCxn id="40" idx="6"/>
          </p:cNvCxnSpPr>
          <p:nvPr/>
        </p:nvCxnSpPr>
        <p:spPr>
          <a:xfrm flipH="1" flipV="1">
            <a:off x="3858330" y="3935149"/>
            <a:ext cx="1156262" cy="79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60" idx="5"/>
            <a:endCxn id="46" idx="5"/>
          </p:cNvCxnSpPr>
          <p:nvPr/>
        </p:nvCxnSpPr>
        <p:spPr>
          <a:xfrm flipH="1">
            <a:off x="3106721" y="4041806"/>
            <a:ext cx="1971099" cy="601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43" idx="4"/>
            <a:endCxn id="46" idx="4"/>
          </p:cNvCxnSpPr>
          <p:nvPr/>
        </p:nvCxnSpPr>
        <p:spPr>
          <a:xfrm>
            <a:off x="2636074" y="3443288"/>
            <a:ext cx="444457" cy="121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43" idx="4"/>
            <a:endCxn id="38" idx="4"/>
          </p:cNvCxnSpPr>
          <p:nvPr/>
        </p:nvCxnSpPr>
        <p:spPr>
          <a:xfrm flipH="1">
            <a:off x="2043465" y="3443288"/>
            <a:ext cx="592609" cy="1589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Down Ribbon 141"/>
              <p:cNvSpPr/>
              <p:nvPr/>
            </p:nvSpPr>
            <p:spPr>
              <a:xfrm>
                <a:off x="0" y="5793317"/>
                <a:ext cx="9144000" cy="1064683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𝐏</m:t>
                        </m:r>
                        <m:r>
                          <a:rPr lang="en-US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depends upon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as well  as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Convince yourself  from the picture above.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(Not all edges between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are drawn in the picture.)</a:t>
                </a:r>
                <a:endParaRPr lang="en-US" dirty="0"/>
              </a:p>
            </p:txBody>
          </p:sp>
        </mc:Choice>
        <mc:Fallback>
          <p:sp>
            <p:nvSpPr>
              <p:cNvPr id="142" name="Down Ribbon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93317"/>
                <a:ext cx="9144000" cy="1064683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8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36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14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Backward </a:t>
                </a:r>
                <a:r>
                  <a:rPr lang="en-US" sz="3200" b="1" dirty="0" smtClean="0"/>
                  <a:t>analysis </a:t>
                </a:r>
                <a:r>
                  <a:rPr lang="en-US" sz="3200" b="1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/>
                          </a:rPr>
                          <m:t>𝐏</m:t>
                        </m:r>
                        <m:r>
                          <a:rPr lang="en-US" sz="2800" b="1">
                            <a:latin typeface="Cambria Math"/>
                          </a:rPr>
                          <m:t>(</m:t>
                        </m:r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8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Closest-pair-algorithm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</a:t>
                </a:r>
                <a:r>
                  <a:rPr lang="en-US" sz="1800" b="1" dirty="0" smtClean="0"/>
                  <a:t>Let</a:t>
                </a:r>
                <a:r>
                  <a:rPr lang="en-US" sz="1800" dirty="0" smtClean="0"/>
                  <a:t> 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dirty="0" smtClean="0"/>
                  <a:t>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/>
                  <a:t> &gt; be a </a:t>
                </a:r>
                <a:r>
                  <a:rPr lang="en-US" sz="1800" u="sng" dirty="0" smtClean="0"/>
                  <a:t>uniformly random</a:t>
                </a:r>
                <a:r>
                  <a:rPr lang="en-US" sz="1800" dirty="0" smtClean="0"/>
                  <a:t> permutation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distance(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>
                    <a:sym typeface="Wingdings" pitchFamily="2" charset="2"/>
                  </a:rPr>
                  <a:t> Build_Grid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</a:t>
                </a:r>
                <a:r>
                  <a:rPr lang="en-US" sz="1800" b="1" dirty="0" smtClean="0"/>
                  <a:t>For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do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{       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Step 1</a:t>
                </a:r>
                <a:r>
                  <a:rPr lang="en-US" sz="1800" dirty="0" smtClean="0"/>
                  <a:t>:  locate the cell of the grid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1800" i="1" dirty="0" smtClean="0">
                    <a:solidFill>
                      <a:srgbClr val="7030A0"/>
                    </a:solidFill>
                  </a:rPr>
                  <a:t>               Step 2</a:t>
                </a:r>
                <a:r>
                  <a:rPr lang="en-US" sz="1800" dirty="0" smtClean="0"/>
                  <a:t>:  find the point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∈{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 smtClean="0"/>
                  <a:t>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800" dirty="0" smtClean="0"/>
                  <a:t> = distance(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Step 3</a:t>
                </a:r>
                <a:r>
                  <a:rPr lang="en-US" sz="1800" dirty="0" smtClean="0"/>
                  <a:t>:  </a:t>
                </a:r>
                <a:r>
                  <a:rPr lang="en-US" sz="1800" b="1" dirty="0" smtClean="0"/>
                  <a:t>If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;  </a:t>
                </a:r>
                <a:r>
                  <a:rPr lang="en-US" sz="1800" b="1" dirty="0" smtClean="0"/>
                  <a:t>Insert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                Else             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800" dirty="0" smtClean="0"/>
                  <a:t>; </a:t>
                </a:r>
                <a:r>
                  <a:rPr lang="en-US" sz="1800" b="1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b="1" dirty="0" smtClean="0">
                    <a:sym typeface="Wingdings" pitchFamily="2" charset="2"/>
                  </a:rPr>
                  <a:t> </a:t>
                </a:r>
                <a:r>
                  <a:rPr lang="en-US" sz="1800" b="1" dirty="0" err="1" smtClean="0">
                    <a:sym typeface="Wingdings" pitchFamily="2" charset="2"/>
                  </a:rPr>
                  <a:t>Build_Grid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smtClean="0">
                    <a:sym typeface="Wingdings" pitchFamily="2" charset="2"/>
                  </a:rPr>
                  <a:t>      </a:t>
                </a:r>
                <a:r>
                  <a:rPr lang="en-US" sz="1800" dirty="0" smtClean="0">
                    <a:sym typeface="Wingdings" pitchFamily="2" charset="2"/>
                  </a:rPr>
                  <a:t>}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return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  <a:blipFill rotWithShape="1">
                <a:blip r:embed="rId3"/>
                <a:stretch>
                  <a:fillRect l="-741" t="-60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Down Arrow 8"/>
          <p:cNvSpPr/>
          <p:nvPr/>
        </p:nvSpPr>
        <p:spPr>
          <a:xfrm flipV="1">
            <a:off x="685800" y="4483608"/>
            <a:ext cx="271689" cy="13075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0243" y="5867400"/>
            <a:ext cx="101046" cy="1140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3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Backward </a:t>
                </a:r>
                <a:r>
                  <a:rPr lang="en-US" sz="3200" b="1" dirty="0"/>
                  <a:t>analysis </a:t>
                </a:r>
                <a:r>
                  <a:rPr lang="en-US" sz="3200" b="1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>
                            <a:latin typeface="Cambria Math"/>
                          </a:rPr>
                          <m:t>𝐏</m:t>
                        </m:r>
                        <m:r>
                          <a:rPr lang="en-US" sz="3200" b="1">
                            <a:latin typeface="Cambria Math"/>
                          </a:rPr>
                          <m:t>(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79925" y="1600200"/>
                <a:ext cx="4664075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: a subset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dirty="0" smtClean="0"/>
                  <a:t>:</a:t>
                </a:r>
                <a:r>
                  <a:rPr lang="en-US" sz="18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first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points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are some </a:t>
                </a:r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</a:rPr>
                  <a:t>permutation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 =  </a:t>
                </a:r>
                <a:r>
                  <a:rPr lang="en-US" sz="1800" dirty="0" smtClean="0"/>
                  <a:t>??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Calculating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 be the set of all subsets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 smtClean="0"/>
                  <a:t> 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/>
                              </a:rPr>
                              <m:t>𝐏</m:t>
                            </m:r>
                            <m:r>
                              <a:rPr lang="en-US" sz="1800" b="1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|"/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800" b="1" i="1">
                                    <a:latin typeface="Cambria Math"/>
                                  </a:rPr>
                                  <m:t>𝓔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sub>
                            </m:sSub>
                          </m:e>
                        </m:d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  <m:r>
                          <a:rPr lang="en-US" sz="18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=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 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den>
                        </m:f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  <m:r>
                          <a:rPr lang="en-US" sz="18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  <m:r>
                      <a:rPr lang="en-US" sz="1800" b="1" i="1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  <m:sup/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  <m:r>
                          <a:rPr lang="en-US" sz="18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79925" y="1600200"/>
                <a:ext cx="4664075" cy="4724400"/>
              </a:xfrm>
              <a:blipFill rotWithShape="1">
                <a:blip r:embed="rId3"/>
                <a:stretch>
                  <a:fillRect l="-1176" t="-645" r="-1961" b="-4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444288" y="2438400"/>
            <a:ext cx="3636475" cy="2895600"/>
            <a:chOff x="2362200" y="2057400"/>
            <a:chExt cx="4800600" cy="3657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667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24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81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38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95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3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10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867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324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81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362200" y="2286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362200" y="2743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362200" y="3200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362200" y="36576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362200" y="4114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362200" y="4572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62200" y="5029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362200" y="5486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962400" y="2619375"/>
            <a:ext cx="394272" cy="361950"/>
            <a:chOff x="7391400" y="2286000"/>
            <a:chExt cx="520488" cy="45720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7391400" y="2286000"/>
              <a:ext cx="0" cy="4572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467600" y="2362200"/>
                  <a:ext cx="4442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2362200"/>
                  <a:ext cx="44428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80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1887334" y="4601266"/>
            <a:ext cx="430416" cy="351734"/>
            <a:chOff x="1887334" y="4601266"/>
            <a:chExt cx="430416" cy="351734"/>
          </a:xfrm>
        </p:grpSpPr>
        <p:cxnSp>
          <p:nvCxnSpPr>
            <p:cNvPr id="44" name="Straight Arrow Connector 43"/>
            <p:cNvCxnSpPr>
              <a:endCxn id="38" idx="6"/>
            </p:cNvCxnSpPr>
            <p:nvPr/>
          </p:nvCxnSpPr>
          <p:spPr>
            <a:xfrm flipH="1">
              <a:off x="1887334" y="4601266"/>
              <a:ext cx="297062" cy="159647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981200" y="4660612"/>
                  <a:ext cx="336550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4660612"/>
                  <a:ext cx="336550" cy="2923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0417" r="-47273" b="-5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732897" y="2740025"/>
            <a:ext cx="3232422" cy="2413000"/>
            <a:chOff x="732897" y="2740025"/>
            <a:chExt cx="3232422" cy="2413000"/>
          </a:xfrm>
        </p:grpSpPr>
        <p:sp>
          <p:nvSpPr>
            <p:cNvPr id="34" name="Oval 33"/>
            <p:cNvSpPr/>
            <p:nvPr/>
          </p:nvSpPr>
          <p:spPr>
            <a:xfrm>
              <a:off x="1136950" y="3101975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425559" y="3886200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676710" y="3584575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829612" y="4730750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214935" y="3886200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3272657" y="4911725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2579995" y="2740025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2291386" y="3463925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1021506" y="5032375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732897" y="3705225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3907597" y="4368800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3561266" y="2860675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522274" y="5092700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2152078" y="4572000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Oval 4"/>
          <p:cNvSpPr/>
          <p:nvPr/>
        </p:nvSpPr>
        <p:spPr>
          <a:xfrm rot="19998144">
            <a:off x="1502477" y="4371872"/>
            <a:ext cx="914400" cy="4603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53200" y="2514600"/>
                <a:ext cx="375424" cy="6127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514600"/>
                <a:ext cx="375424" cy="612732"/>
              </a:xfrm>
              <a:prstGeom prst="rect">
                <a:avLst/>
              </a:prstGeom>
              <a:blipFill rotWithShape="1">
                <a:blip r:embed="rId6"/>
                <a:stretch>
                  <a:fillRect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23230" y="5410200"/>
                <a:ext cx="453970" cy="492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230" y="5410200"/>
                <a:ext cx="453970" cy="492379"/>
              </a:xfrm>
              <a:prstGeom prst="rect">
                <a:avLst/>
              </a:prstGeom>
              <a:blipFill rotWithShape="1">
                <a:blip r:embed="rId7"/>
                <a:stretch>
                  <a:fillRect l="-12162" r="-21622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38200" y="5650468"/>
                <a:ext cx="3002873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Grid structure for first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 points</a:t>
                </a:r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50468"/>
                <a:ext cx="300287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829" t="-8197" r="-32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98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uiExpand="1" build="p"/>
      <p:bldP spid="5" grpId="0" animBg="1"/>
      <p:bldP spid="6" grpId="0" animBg="1"/>
      <p:bldP spid="7" grpId="0"/>
      <p:bldP spid="5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running time </a:t>
                </a:r>
                <a:r>
                  <a:rPr lang="en-US" sz="36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err="1" smtClean="0"/>
                  <a:t>th</a:t>
                </a:r>
                <a:r>
                  <a:rPr lang="en-US" sz="3600" b="1" dirty="0" smtClean="0"/>
                  <a:t> iteration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: running time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iteration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] =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  +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𝒄𝒊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∙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=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  +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𝒄𝒊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∙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= 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Expected running time of the algorithm 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000" b="1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67962" y="4267200"/>
                <a:ext cx="1232838" cy="764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>
                              <a:latin typeface="Cambria Math"/>
                            </a:rPr>
                            <m:t>≤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b="1" dirty="0"/>
                            <m:t>O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70C0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62" y="4267200"/>
                <a:ext cx="1232838" cy="764376"/>
              </a:xfrm>
              <a:prstGeom prst="rect">
                <a:avLst/>
              </a:prstGeom>
              <a:blipFill rotWithShape="1">
                <a:blip r:embed="rId4"/>
                <a:stretch>
                  <a:fillRect r="-5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17083" y="4419600"/>
                <a:ext cx="798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O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083" y="4419600"/>
                <a:ext cx="79861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870" t="-8197" r="-114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05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Theorem:</a:t>
            </a:r>
          </a:p>
          <a:p>
            <a:pPr marL="0" indent="0">
              <a:buNone/>
            </a:pPr>
            <a:r>
              <a:rPr lang="en-US" sz="2000" dirty="0"/>
              <a:t>There exists a </a:t>
            </a:r>
            <a:r>
              <a:rPr lang="en-US" sz="2000" u="sng" dirty="0"/>
              <a:t>linear time</a:t>
            </a:r>
            <a:r>
              <a:rPr lang="en-US" sz="2000" dirty="0"/>
              <a:t> </a:t>
            </a:r>
            <a:r>
              <a:rPr lang="en-US" sz="2000" b="1" dirty="0"/>
              <a:t>Las Vegas </a:t>
            </a:r>
            <a:r>
              <a:rPr lang="en-US" sz="2000" dirty="0"/>
              <a:t>algorithm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to </a:t>
            </a:r>
            <a:r>
              <a:rPr lang="en-US" sz="2000" dirty="0"/>
              <a:t>compute closest pair of points in plane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C31"/>
                </a:solidFill>
              </a:rPr>
              <a:t>Note:</a:t>
            </a:r>
            <a:r>
              <a:rPr lang="en-US" sz="2000" b="1" dirty="0" smtClean="0"/>
              <a:t> </a:t>
            </a:r>
            <a:r>
              <a:rPr lang="en-US" sz="2000" dirty="0" smtClean="0"/>
              <a:t>We made an </a:t>
            </a:r>
            <a:r>
              <a:rPr lang="en-US" sz="2000" dirty="0" smtClean="0">
                <a:solidFill>
                  <a:srgbClr val="7030A0"/>
                </a:solidFill>
              </a:rPr>
              <a:t>assumption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“</a:t>
            </a:r>
            <a:r>
              <a:rPr lang="en-US" sz="2000" dirty="0"/>
              <a:t>Distance between each pair of points is </a:t>
            </a:r>
            <a:r>
              <a:rPr lang="en-US" sz="2000" b="1" dirty="0"/>
              <a:t>distinct</a:t>
            </a:r>
            <a:r>
              <a:rPr lang="en-US" sz="2000" dirty="0" smtClean="0"/>
              <a:t>.”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C31"/>
                </a:solidFill>
              </a:rPr>
              <a:t>Homework</a:t>
            </a:r>
            <a:r>
              <a:rPr lang="en-US" sz="2000" b="1" dirty="0" smtClean="0"/>
              <a:t>: </a:t>
            </a:r>
          </a:p>
          <a:p>
            <a:pPr marL="0" indent="0">
              <a:buNone/>
            </a:pPr>
            <a:r>
              <a:rPr lang="en-US" sz="2000" dirty="0" smtClean="0"/>
              <a:t>What will be the time complexity if we discard this assumption ?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2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Randomized </a:t>
            </a:r>
            <a:r>
              <a:rPr lang="en-US" sz="3600" dirty="0" smtClean="0">
                <a:solidFill>
                  <a:srgbClr val="7030A0"/>
                </a:solidFill>
              </a:rPr>
              <a:t>Incremental </a:t>
            </a:r>
            <a:r>
              <a:rPr lang="en-US" sz="3600" dirty="0" smtClean="0"/>
              <a:t>Construction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8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Randomized </a:t>
            </a:r>
            <a:r>
              <a:rPr lang="en-US" sz="3200" b="1" dirty="0">
                <a:solidFill>
                  <a:srgbClr val="7030A0"/>
                </a:solidFill>
              </a:rPr>
              <a:t>Incremental </a:t>
            </a:r>
            <a:r>
              <a:rPr lang="en-US" sz="3200" b="1" dirty="0"/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400" dirty="0" smtClean="0"/>
              </a:p>
              <a:p>
                <a:r>
                  <a:rPr lang="en-US" sz="2400" dirty="0" smtClean="0"/>
                  <a:t>Permute the elements of input </a:t>
                </a:r>
                <a:r>
                  <a:rPr lang="en-US" sz="2400" u="sng" dirty="0" smtClean="0"/>
                  <a:t>randomly uniformly</a:t>
                </a:r>
                <a:r>
                  <a:rPr lang="en-US" sz="2400" dirty="0" smtClean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Build the </a:t>
                </a:r>
                <a:r>
                  <a:rPr lang="en-US" sz="2400" b="1" dirty="0" smtClean="0"/>
                  <a:t>structure</a:t>
                </a:r>
                <a:r>
                  <a:rPr lang="en-US" sz="2400" dirty="0" smtClean="0"/>
                  <a:t> </a:t>
                </a:r>
                <a:r>
                  <a:rPr lang="en-US" sz="2400" u="sng" dirty="0" smtClean="0"/>
                  <a:t>incrementally</a:t>
                </a:r>
                <a:r>
                  <a:rPr lang="en-US" sz="2400" dirty="0" smtClean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Keep some </a:t>
                </a:r>
                <a:r>
                  <a:rPr lang="en-US" sz="2400" u="sng" dirty="0" smtClean="0"/>
                  <a:t>data structure</a:t>
                </a:r>
                <a:r>
                  <a:rPr lang="en-US" sz="2400" dirty="0" smtClean="0"/>
                  <a:t> to perform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iteration efficiently. 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Use </a:t>
                </a:r>
                <a:r>
                  <a:rPr lang="en-US" sz="2400" u="sng" dirty="0" smtClean="0"/>
                  <a:t>Backward analysis</a:t>
                </a:r>
                <a:r>
                  <a:rPr lang="en-US" sz="2400" dirty="0" smtClean="0"/>
                  <a:t> to analyze the expected running time.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114800" y="3733800"/>
            <a:ext cx="4343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3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Randomized </a:t>
            </a:r>
            <a:r>
              <a:rPr lang="en-US" sz="3200" b="1" dirty="0">
                <a:solidFill>
                  <a:srgbClr val="7030A0"/>
                </a:solidFill>
              </a:rPr>
              <a:t>Incremental </a:t>
            </a:r>
            <a:r>
              <a:rPr lang="en-US" sz="3200" b="1" dirty="0"/>
              <a:t>Construction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Convex Hull </a:t>
            </a:r>
            <a:r>
              <a:rPr lang="en-US" sz="2400" dirty="0" smtClean="0"/>
              <a:t>of a set of points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7030A0"/>
                </a:solidFill>
              </a:rPr>
              <a:t>Trapezoidal decomposition </a:t>
            </a:r>
            <a:r>
              <a:rPr lang="en-US" sz="2400" dirty="0" smtClean="0"/>
              <a:t>of a set of segments.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7030A0"/>
                </a:solidFill>
              </a:rPr>
              <a:t>Convex </a:t>
            </a:r>
            <a:r>
              <a:rPr lang="en-US" sz="2400" b="1" dirty="0" err="1" smtClean="0">
                <a:solidFill>
                  <a:srgbClr val="7030A0"/>
                </a:solidFill>
              </a:rPr>
              <a:t>polytope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of a set of half-planes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7030A0"/>
                </a:solidFill>
              </a:rPr>
              <a:t>Smallest sphere </a:t>
            </a:r>
            <a:r>
              <a:rPr lang="en-US" sz="2400" dirty="0" smtClean="0"/>
              <a:t>enclosing a set of points.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7030A0"/>
                </a:solidFill>
              </a:rPr>
              <a:t>Linear programming </a:t>
            </a:r>
            <a:r>
              <a:rPr lang="en-US" sz="2400" dirty="0" smtClean="0"/>
              <a:t>in finite dimensions.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5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3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Convex hull </a:t>
            </a:r>
            <a:r>
              <a:rPr lang="en-US" sz="3600" dirty="0">
                <a:solidFill>
                  <a:srgbClr val="7030A0"/>
                </a:solidFill>
              </a:rPr>
              <a:t>of Points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6C31"/>
                </a:solidFill>
              </a:rPr>
              <a:t>To be discussed in tomorrow’s class </a:t>
            </a:r>
            <a:r>
              <a:rPr lang="en-US" dirty="0" smtClean="0">
                <a:solidFill>
                  <a:srgbClr val="006C31"/>
                </a:solidFill>
                <a:sym typeface="Wingdings" pitchFamily="2" charset="2"/>
              </a:rPr>
              <a:t></a:t>
            </a:r>
          </a:p>
          <a:p>
            <a:pPr algn="ctr"/>
            <a:r>
              <a:rPr lang="en-US" dirty="0" smtClean="0">
                <a:solidFill>
                  <a:srgbClr val="006C31"/>
                </a:solidFill>
                <a:sym typeface="Wingdings" pitchFamily="2" charset="2"/>
              </a:rPr>
              <a:t>Come prepared.</a:t>
            </a:r>
            <a:r>
              <a:rPr lang="en-US" dirty="0" smtClean="0">
                <a:solidFill>
                  <a:srgbClr val="006C31"/>
                </a:solidFill>
              </a:rPr>
              <a:t> </a:t>
            </a:r>
            <a:endParaRPr lang="en-US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9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Partition Theorem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set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 such </a:t>
                </a:r>
                <a:endParaRPr lang="en-US" sz="20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 smtClean="0"/>
                  <a:t> </a:t>
                </a:r>
                <a:r>
                  <a:rPr lang="en-US" sz="2400" dirty="0" smtClean="0"/>
                  <a:t>=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∅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1800" dirty="0" smtClean="0">
                    <a:latin typeface="Cambria Math"/>
                    <a:ea typeface="Cambria Math"/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P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artition Theorem: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943" b="-41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057400" y="5105400"/>
                <a:ext cx="4285680" cy="838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b="1" dirty="0" smtClean="0">
                    <a:solidFill>
                      <a:schemeClr val="tx1"/>
                    </a:solidFill>
                  </a:rPr>
                  <a:t>                    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b="1" dirty="0">
                                <a:solidFill>
                                  <a:srgbClr val="0070C0"/>
                                </a:solidFill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b="1" dirty="0">
                                <a:solidFill>
                                  <a:srgbClr val="C00000"/>
                                </a:solidFill>
                              </a:rPr>
                              <m:t>∩</m:t>
                            </m:r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)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105400"/>
                <a:ext cx="4285680" cy="838200"/>
              </a:xfrm>
              <a:prstGeom prst="rect">
                <a:avLst/>
              </a:prstGeom>
              <a:blipFill rotWithShape="1">
                <a:blip r:embed="rId3"/>
                <a:stretch>
                  <a:fillRect l="-990" t="-23404" b="-5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3124200" y="2362200"/>
            <a:ext cx="3162300" cy="2133600"/>
            <a:chOff x="3124200" y="2362200"/>
            <a:chExt cx="3162300" cy="21336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219575" y="2895600"/>
            <a:ext cx="1505135" cy="1066800"/>
            <a:chOff x="4219575" y="2895600"/>
            <a:chExt cx="1505135" cy="1066800"/>
          </a:xfrm>
        </p:grpSpPr>
        <p:sp>
          <p:nvSpPr>
            <p:cNvPr id="74" name="Oval 73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10200" y="35930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B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62375" y="5345347"/>
                <a:ext cx="1975477" cy="36965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70C0"/>
                            </a:solidFill>
                          </a:rPr>
                          <m:t>B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)</a:t>
                </a:r>
                <a:r>
                  <a:rPr lang="en-US" b="1" dirty="0"/>
                  <a:t> </a:t>
                </a:r>
                <a:r>
                  <a:rPr lang="en-US" b="1" dirty="0" smtClean="0">
                    <a:latin typeface="Cambria Math"/>
                    <a:ea typeface="Cambria Math"/>
                  </a:rPr>
                  <a:t>∙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r>
                  <a:rPr lang="en-US" b="1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375" y="5345347"/>
                <a:ext cx="1975477" cy="369653"/>
              </a:xfrm>
              <a:prstGeom prst="rect">
                <a:avLst/>
              </a:prstGeom>
              <a:blipFill rotWithShape="1">
                <a:blip r:embed="rId4"/>
                <a:stretch>
                  <a:fillRect l="-16975" t="-119672" r="-432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Down Ribbon 57"/>
          <p:cNvSpPr/>
          <p:nvPr/>
        </p:nvSpPr>
        <p:spPr>
          <a:xfrm>
            <a:off x="6343080" y="4076700"/>
            <a:ext cx="2724720" cy="23241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This theorem solves many </a:t>
            </a:r>
            <a:r>
              <a:rPr lang="en-US" sz="1600" b="1" dirty="0" smtClean="0">
                <a:solidFill>
                  <a:schemeClr val="tx1"/>
                </a:solidFill>
              </a:rPr>
              <a:t>difficult</a:t>
            </a:r>
            <a:r>
              <a:rPr lang="en-US" sz="1600" dirty="0" smtClean="0">
                <a:solidFill>
                  <a:schemeClr val="tx1"/>
                </a:solidFill>
              </a:rPr>
              <a:t> problems magically. </a:t>
            </a:r>
            <a:r>
              <a:rPr lang="en-US" sz="1600" dirty="0" smtClean="0">
                <a:solidFill>
                  <a:schemeClr val="tx1"/>
                </a:solidFill>
              </a:rPr>
              <a:t>However, for this you need to come up with the right </a:t>
            </a:r>
            <a:r>
              <a:rPr lang="en-US" sz="1600" i="1" u="sng" dirty="0" smtClean="0">
                <a:solidFill>
                  <a:schemeClr val="tx1"/>
                </a:solidFill>
              </a:rPr>
              <a:t>partition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75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51" grpId="0" animBg="1"/>
      <p:bldP spid="2" grpId="0" animBg="1"/>
      <p:bldP spid="58" grpId="0" animBg="1"/>
      <p:bldP spid="5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Partition Theorem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set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 such </a:t>
                </a:r>
                <a:endParaRPr lang="en-US" sz="20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 smtClean="0"/>
                  <a:t> </a:t>
                </a:r>
                <a:r>
                  <a:rPr lang="en-US" sz="2400" dirty="0" smtClean="0"/>
                  <a:t>=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∅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1800" dirty="0" smtClean="0">
                    <a:latin typeface="Cambria Math"/>
                    <a:ea typeface="Cambria Math"/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P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artition Theorem: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943" b="-41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057400" y="5105400"/>
                <a:ext cx="4285680" cy="838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b="1" dirty="0" smtClean="0">
                    <a:solidFill>
                      <a:schemeClr val="tx1"/>
                    </a:solidFill>
                  </a:rPr>
                  <a:t>                    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b="1" dirty="0">
                                <a:solidFill>
                                  <a:srgbClr val="0070C0"/>
                                </a:solidFill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b="1" dirty="0">
                                <a:solidFill>
                                  <a:srgbClr val="C00000"/>
                                </a:solidFill>
                              </a:rPr>
                              <m:t>∩</m:t>
                            </m:r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)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105400"/>
                <a:ext cx="4285680" cy="838200"/>
              </a:xfrm>
              <a:prstGeom prst="rect">
                <a:avLst/>
              </a:prstGeom>
              <a:blipFill rotWithShape="1">
                <a:blip r:embed="rId3"/>
                <a:stretch>
                  <a:fillRect l="-990" t="-23404" b="-5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3219450" y="2379856"/>
            <a:ext cx="2952750" cy="1963544"/>
            <a:chOff x="3385139" y="2362200"/>
            <a:chExt cx="2952750" cy="1963544"/>
          </a:xfrm>
        </p:grpSpPr>
        <p:cxnSp>
          <p:nvCxnSpPr>
            <p:cNvPr id="55" name="Straight Connector 54"/>
            <p:cNvCxnSpPr/>
            <p:nvPr/>
          </p:nvCxnSpPr>
          <p:spPr>
            <a:xfrm flipH="1">
              <a:off x="4876800" y="2362200"/>
              <a:ext cx="300037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975689" y="2496944"/>
              <a:ext cx="901111" cy="7796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385139" y="3258944"/>
              <a:ext cx="1510712" cy="618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728289" y="2496944"/>
              <a:ext cx="5761" cy="7796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895850" y="3276600"/>
              <a:ext cx="699089" cy="10491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127074" y="3068444"/>
              <a:ext cx="1210815" cy="5071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219575" y="2895600"/>
            <a:ext cx="1505135" cy="1066800"/>
            <a:chOff x="4219575" y="2895600"/>
            <a:chExt cx="1505135" cy="1066800"/>
          </a:xfrm>
        </p:grpSpPr>
        <p:sp>
          <p:nvSpPr>
            <p:cNvPr id="74" name="Oval 73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10200" y="35930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B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62375" y="5345347"/>
                <a:ext cx="1975477" cy="36965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70C0"/>
                            </a:solidFill>
                          </a:rPr>
                          <m:t>B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)</a:t>
                </a:r>
                <a:r>
                  <a:rPr lang="en-US" b="1" dirty="0"/>
                  <a:t> </a:t>
                </a:r>
                <a:r>
                  <a:rPr lang="en-US" b="1" dirty="0" smtClean="0">
                    <a:latin typeface="Cambria Math"/>
                    <a:ea typeface="Cambria Math"/>
                  </a:rPr>
                  <a:t>∙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r>
                  <a:rPr lang="en-US" b="1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375" y="5345347"/>
                <a:ext cx="1975477" cy="369653"/>
              </a:xfrm>
              <a:prstGeom prst="rect">
                <a:avLst/>
              </a:prstGeom>
              <a:blipFill rotWithShape="1">
                <a:blip r:embed="rId4"/>
                <a:stretch>
                  <a:fillRect l="-16975" t="-119672" r="-432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ounded Rectangle 70"/>
          <p:cNvSpPr/>
          <p:nvPr/>
        </p:nvSpPr>
        <p:spPr>
          <a:xfrm>
            <a:off x="4096748" y="5345346"/>
            <a:ext cx="884827" cy="369653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6481308" y="4343400"/>
            <a:ext cx="2281691" cy="612648"/>
            <a:chOff x="6481308" y="4343400"/>
            <a:chExt cx="2281691" cy="612648"/>
          </a:xfrm>
        </p:grpSpPr>
        <p:sp>
          <p:nvSpPr>
            <p:cNvPr id="72" name="Line Callout 1 71"/>
            <p:cNvSpPr/>
            <p:nvPr/>
          </p:nvSpPr>
          <p:spPr>
            <a:xfrm>
              <a:off x="6481308" y="4343400"/>
              <a:ext cx="2281691" cy="612648"/>
            </a:xfrm>
            <a:prstGeom prst="borderCallout1">
              <a:avLst>
                <a:gd name="adj1" fmla="val 51513"/>
                <a:gd name="adj2" fmla="val -25"/>
                <a:gd name="adj3" fmla="val 165285"/>
                <a:gd name="adj4" fmla="val -6814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6690070" y="4495800"/>
                  <a:ext cx="18641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Same for each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070" y="4495800"/>
                  <a:ext cx="186416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614" t="-8333" r="-522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Cloud Callout 82"/>
          <p:cNvSpPr/>
          <p:nvPr/>
        </p:nvSpPr>
        <p:spPr>
          <a:xfrm>
            <a:off x="0" y="3009900"/>
            <a:ext cx="2743200" cy="879348"/>
          </a:xfrm>
          <a:prstGeom prst="cloudCallout">
            <a:avLst>
              <a:gd name="adj1" fmla="val -28150"/>
              <a:gd name="adj2" fmla="val 691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Which partition is useful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05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3" grpId="0" animBg="1"/>
      <p:bldP spid="8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1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find-min Problem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Find-Min</a:t>
            </a:r>
            <a:r>
              <a:rPr lang="en-US" sz="3600" b="1" dirty="0" smtClean="0"/>
              <a:t> algorithm</a:t>
            </a:r>
            <a:br>
              <a:rPr lang="en-US" sz="3600" b="1" dirty="0" smtClean="0"/>
            </a:br>
            <a:r>
              <a:rPr lang="en-US" sz="2000" b="1" dirty="0" smtClean="0"/>
              <a:t> 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371600"/>
                <a:ext cx="4038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Find-Min</a:t>
                </a:r>
                <a:r>
                  <a:rPr lang="en-US" sz="1800" dirty="0" smtClean="0"/>
                  <a:t>(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..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])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A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 smtClean="0">
                    <a:sym typeface="Wingdings" pitchFamily="2" charset="2"/>
                  </a:rPr>
                  <a:t>];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</a:t>
                </a:r>
                <a:r>
                  <a:rPr lang="en-US" sz="1800" b="1" dirty="0" smtClean="0">
                    <a:sym typeface="Wingdings" pitchFamily="2" charset="2"/>
                  </a:rPr>
                  <a:t>For</a:t>
                </a:r>
                <a:r>
                  <a:rPr lang="en-US" sz="1800" dirty="0" smtClean="0"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𝟐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do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{      </a:t>
                </a:r>
                <a:r>
                  <a:rPr lang="en-US" sz="1800" b="1" dirty="0" smtClean="0"/>
                  <a:t>if </a:t>
                </a:r>
                <a:r>
                  <a:rPr lang="en-US" sz="1800" dirty="0" smtClean="0"/>
                  <a:t>(            ??          )  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??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</a:t>
                </a:r>
                <a:r>
                  <a:rPr lang="en-US" sz="1800" b="1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1800" b="1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}  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371600"/>
                <a:ext cx="4038600" cy="4754563"/>
              </a:xfrm>
              <a:blipFill rotWithShape="1">
                <a:blip r:embed="rId2"/>
                <a:stretch>
                  <a:fillRect l="-1207" t="-6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295400"/>
                <a:ext cx="47244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A </a:t>
                </a:r>
                <a:r>
                  <a:rPr lang="en-US" sz="1800" dirty="0" smtClean="0"/>
                  <a:t>is </a:t>
                </a:r>
                <a:r>
                  <a:rPr lang="en-US" sz="1800" u="sng" dirty="0" smtClean="0"/>
                  <a:t>permuted randomly uniformly</a:t>
                </a:r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what is the expected number of times variable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is updated ?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b="1" dirty="0" smtClean="0"/>
                  <a:t>: </a:t>
                </a:r>
                <a:r>
                  <a:rPr lang="en-US" sz="1800" dirty="0" smtClean="0"/>
                  <a:t>no. of times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</a:t>
                </a:r>
                <a:r>
                  <a:rPr lang="en-US" sz="1800" dirty="0" smtClean="0"/>
                  <a:t>updated.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1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b="1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</m:t>
                            </m:r>
                            <m:r>
                              <a:rPr lang="en-US" sz="18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𝒎𝒊𝒏</m:t>
                            </m:r>
                            <m:r>
                              <a:rPr lang="en-US" sz="18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updated</m:t>
                            </m:r>
                            <m:r>
                              <m:rPr>
                                <m:nor/>
                              </m:rPr>
                              <a:rPr lang="en-US" sz="1800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b="0" i="0" dirty="0" smtClean="0"/>
                              <m:t>in</m:t>
                            </m:r>
                            <m:r>
                              <m:rPr>
                                <m:nor/>
                              </m:rPr>
                              <a:rPr lang="en-US" sz="1800" b="0" i="0" dirty="0" smtClean="0"/>
                              <m:t> 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𝒊</m:t>
                            </m:r>
                            <m:r>
                              <m:rPr>
                                <m:nor/>
                              </m:rPr>
                              <a:rPr lang="en-US" sz="1800" b="0" i="0" dirty="0" smtClean="0"/>
                              <m:t>th</m:t>
                            </m:r>
                            <m:r>
                              <m:rPr>
                                <m:nor/>
                              </m:rPr>
                              <a:rPr lang="en-US" sz="1800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b="0" i="0" dirty="0" smtClean="0"/>
                              <m:t>iteration</m:t>
                            </m:r>
                          </m:e>
                          <m:e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sz="1800" b="0" i="0" smtClean="0">
                                <a:latin typeface="Cambria Math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otherwise</m:t>
                            </m:r>
                            <m:r>
                              <a:rPr lang="en-US" sz="1800" b="0" i="0" smtClean="0">
                                <a:latin typeface="Cambria Math"/>
                              </a:rPr>
                              <m:t>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800" b="1" dirty="0" smtClean="0"/>
                  <a:t>  </a:t>
                </a:r>
              </a:p>
              <a:p>
                <a:pPr marL="0" indent="0">
                  <a:buNone/>
                </a:pPr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b="1" dirty="0" smtClean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0">
                            <a:latin typeface="Cambria Math"/>
                          </a:rPr>
                          <m:t>𝐗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latin typeface="Cambria Math"/>
                              </a:rPr>
                              <m:t>𝐄</m:t>
                            </m:r>
                            <m:r>
                              <a:rPr lang="en-US" sz="1800" b="1" i="0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1800" b="1" dirty="0" smtClean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800" b="1" dirty="0">
                    <a:sym typeface="Wingdings" pitchFamily="2" charset="2"/>
                  </a:rPr>
                  <a:t> </a:t>
                </a:r>
                <a:r>
                  <a:rPr lang="en-US" sz="800" b="1" dirty="0" smtClean="0">
                    <a:sym typeface="Wingdings" pitchFamily="2" charset="2"/>
                  </a:rPr>
                  <a:t>                                    </a:t>
                </a:r>
                <a:r>
                  <a:rPr lang="en-US" sz="200" b="1" dirty="0" smtClean="0">
                    <a:sym typeface="Wingdings" pitchFamily="2" charset="2"/>
                  </a:rPr>
                  <a:t> </a:t>
                </a:r>
                <a:r>
                  <a:rPr lang="en-US" sz="800" b="1" dirty="0" smtClean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smtClean="0">
                    <a:sym typeface="Wingdings" pitchFamily="2" charset="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latin typeface="Cambria Math"/>
                              </a:rPr>
                              <m:t>𝐏</m:t>
                            </m:r>
                            <m:r>
                              <a:rPr lang="en-US" sz="1800" b="1" i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29" name="Content Placeholder 2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295400"/>
                <a:ext cx="4724400" cy="4830763"/>
              </a:xfrm>
              <a:blipFill rotWithShape="1">
                <a:blip r:embed="rId3"/>
                <a:stretch>
                  <a:fillRect l="-1032" t="-631" b="-103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43000" y="1623536"/>
            <a:ext cx="653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8      5     16      11    32     4     57      6      19   82      7     42     2      23</a:t>
            </a:r>
            <a:endParaRPr lang="en-US" b="1" dirty="0">
              <a:solidFill>
                <a:srgbClr val="00206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472" y="1219200"/>
            <a:ext cx="6844524" cy="838200"/>
            <a:chOff x="666472" y="4724400"/>
            <a:chExt cx="6844524" cy="838200"/>
          </a:xfrm>
        </p:grpSpPr>
        <p:grpSp>
          <p:nvGrpSpPr>
            <p:cNvPr id="22" name="Group 21"/>
            <p:cNvGrpSpPr/>
            <p:nvPr/>
          </p:nvGrpSpPr>
          <p:grpSpPr>
            <a:xfrm>
              <a:off x="1066800" y="5093732"/>
              <a:ext cx="6400800" cy="468868"/>
              <a:chOff x="1066800" y="5093732"/>
              <a:chExt cx="6400800" cy="46886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066800" y="5093732"/>
                <a:ext cx="64008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5240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9812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4384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8956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3528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8100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2672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7244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1816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6388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0960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5532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0104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1082633" y="4724400"/>
              <a:ext cx="6428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 1       2       3       4      5       6       7      8       9     10     11   12     13   14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6472" y="51170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606465" y="3657600"/>
                <a:ext cx="128913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A</a:t>
                </a:r>
                <a:r>
                  <a:rPr lang="en-US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r>
                  <a:rPr lang="en-US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465" y="3657600"/>
                <a:ext cx="128913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265" t="-8197" r="-710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752600" y="3974068"/>
                <a:ext cx="144623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</a:t>
                </a:r>
                <a:r>
                  <a:rPr lang="en-US" b="1" dirty="0">
                    <a:sym typeface="Wingdings" pitchFamily="2" charset="2"/>
                  </a:rPr>
                  <a:t> A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r>
                  <a:rPr lang="en-US" dirty="0" smtClean="0">
                    <a:sym typeface="Wingdings" pitchFamily="2" charset="2"/>
                  </a:rPr>
                  <a:t> ;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974068"/>
                <a:ext cx="144623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9836" r="-632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Down Arrow 29"/>
          <p:cNvSpPr/>
          <p:nvPr/>
        </p:nvSpPr>
        <p:spPr>
          <a:xfrm>
            <a:off x="1205484" y="1307068"/>
            <a:ext cx="242316" cy="3048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>
            <a:off x="1662684" y="1307068"/>
            <a:ext cx="242316" cy="3048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>
            <a:off x="3491484" y="1307068"/>
            <a:ext cx="242316" cy="3048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>
            <a:off x="6629400" y="1307068"/>
            <a:ext cx="242316" cy="3048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6248400" y="5791200"/>
            <a:ext cx="983739" cy="589312"/>
            <a:chOff x="7322060" y="4492752"/>
            <a:chExt cx="983739" cy="589312"/>
          </a:xfrm>
        </p:grpSpPr>
        <p:sp>
          <p:nvSpPr>
            <p:cNvPr id="34" name="Right Brace 33"/>
            <p:cNvSpPr/>
            <p:nvPr/>
          </p:nvSpPr>
          <p:spPr>
            <a:xfrm rot="5400000">
              <a:off x="7660006" y="4154806"/>
              <a:ext cx="307847" cy="98373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08392" y="4712732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??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Line Callout 2 36"/>
              <p:cNvSpPr/>
              <p:nvPr/>
            </p:nvSpPr>
            <p:spPr>
              <a:xfrm>
                <a:off x="609600" y="6016752"/>
                <a:ext cx="4876800" cy="612648"/>
              </a:xfrm>
              <a:prstGeom prst="borderCallout2">
                <a:avLst>
                  <a:gd name="adj1" fmla="val 47873"/>
                  <a:gd name="adj2" fmla="val 100966"/>
                  <a:gd name="adj3" fmla="val 47873"/>
                  <a:gd name="adj4" fmla="val 109095"/>
                  <a:gd name="adj5" fmla="val 23312"/>
                  <a:gd name="adj6" fmla="val 12116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Probability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that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“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]</a:t>
                </a:r>
                <a:r>
                  <a:rPr lang="en-US" dirty="0">
                    <a:solidFill>
                      <a:schemeClr val="tx1"/>
                    </a:solidFill>
                  </a:rPr>
                  <a:t> is smaller than {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],…,</a:t>
                </a:r>
                <a:r>
                  <a:rPr lang="en-US" b="1" dirty="0">
                    <a:solidFill>
                      <a:schemeClr val="tx1"/>
                    </a:solidFill>
                  </a:rPr>
                  <a:t> 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]}”</a:t>
                </a:r>
                <a:endParaRPr lang="en-US" dirty="0"/>
              </a:p>
            </p:txBody>
          </p:sp>
        </mc:Choice>
        <mc:Fallback xmlns="">
          <p:sp>
            <p:nvSpPr>
              <p:cNvPr id="37" name="Line Callout 2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016752"/>
                <a:ext cx="4876800" cy="612648"/>
              </a:xfrm>
              <a:prstGeom prst="borderCallout2">
                <a:avLst>
                  <a:gd name="adj1" fmla="val 47873"/>
                  <a:gd name="adj2" fmla="val 100966"/>
                  <a:gd name="adj3" fmla="val 47873"/>
                  <a:gd name="adj4" fmla="val 109095"/>
                  <a:gd name="adj5" fmla="val 23312"/>
                  <a:gd name="adj6" fmla="val 121168"/>
                </a:avLst>
              </a:prstGeom>
              <a:blipFill rotWithShape="1">
                <a:blip r:embed="rId6"/>
                <a:stretch>
                  <a:fillRect t="-4762" b="-152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334000" y="2667000"/>
            <a:ext cx="303522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356174" y="2971800"/>
            <a:ext cx="303522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84774" y="3566119"/>
            <a:ext cx="303522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81600" y="3853934"/>
            <a:ext cx="3352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00600" y="3962400"/>
            <a:ext cx="3048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1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6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 uiExpand="1" build="p"/>
      <p:bldP spid="21" grpId="0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7" grpId="0" animBg="1"/>
      <p:bldP spid="6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1321905" y="1828800"/>
            <a:ext cx="2743201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Forward</a:t>
                </a:r>
                <a:r>
                  <a:rPr lang="en-US" sz="3200" b="1" dirty="0" smtClean="0"/>
                  <a:t> analysis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/>
                          </a:rPr>
                          <m:t>𝐏</m:t>
                        </m:r>
                        <m:r>
                          <a:rPr lang="en-US" sz="2800" b="1">
                            <a:latin typeface="Cambria Math"/>
                          </a:rPr>
                          <m:t>(</m:t>
                        </m:r>
                        <m:r>
                          <a:rPr lang="en-US" sz="2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 smtClean="0"/>
                  <a:t> </a:t>
                </a:r>
                <a:br>
                  <a:rPr lang="en-US" sz="18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371600"/>
                <a:ext cx="4038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Find-Min</a:t>
                </a:r>
                <a:r>
                  <a:rPr lang="en-US" sz="1800" dirty="0" smtClean="0"/>
                  <a:t>(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..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])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A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 smtClean="0">
                    <a:sym typeface="Wingdings" pitchFamily="2" charset="2"/>
                  </a:rPr>
                  <a:t>];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</a:t>
                </a:r>
                <a:r>
                  <a:rPr lang="en-US" sz="1800" b="1" dirty="0" smtClean="0">
                    <a:sym typeface="Wingdings" pitchFamily="2" charset="2"/>
                  </a:rPr>
                  <a:t>For</a:t>
                </a:r>
                <a:r>
                  <a:rPr lang="en-US" sz="1800" dirty="0" smtClean="0"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𝟐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do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{      </a:t>
                </a:r>
                <a:r>
                  <a:rPr lang="en-US" sz="1800" b="1" dirty="0" smtClean="0"/>
                  <a:t>if </a:t>
                </a:r>
                <a:r>
                  <a:rPr lang="en-US" sz="1800" dirty="0" smtClean="0"/>
                  <a:t>(                          )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                                      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</a:t>
                </a:r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</a:t>
                </a:r>
                <a:r>
                  <a:rPr lang="en-US" sz="1800" b="1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1800" b="1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}  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371600"/>
                <a:ext cx="4038600" cy="4754563"/>
              </a:xfrm>
              <a:blipFill rotWithShape="1">
                <a:blip r:embed="rId3"/>
                <a:stretch>
                  <a:fillRect l="-1207" t="-6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295400"/>
                <a:ext cx="47244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Notations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:</a:t>
                </a: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: set of all subsets of </a:t>
                </a:r>
                <a:r>
                  <a:rPr lang="en-US" sz="1800" b="1" dirty="0"/>
                  <a:t>A </a:t>
                </a:r>
                <a:r>
                  <a:rPr lang="en-US" sz="1800" dirty="0"/>
                  <a:t>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b="1" dirty="0"/>
                  <a:t> </a:t>
                </a:r>
                <a:r>
                  <a:rPr lang="en-US" sz="1800" dirty="0"/>
                  <a:t>For any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</a:t>
                </a:r>
                <a:r>
                  <a:rPr lang="en-US" sz="1800" b="1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b="1" dirty="0"/>
                  <a:t>: </a:t>
                </a:r>
                <a:r>
                  <a:rPr lang="en-US" sz="1800" dirty="0"/>
                  <a:t>first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elements of </a:t>
                </a:r>
                <a:r>
                  <a:rPr lang="en-US" sz="1800" b="1" dirty="0"/>
                  <a:t>A </a:t>
                </a:r>
                <a:r>
                  <a:rPr lang="en-US" sz="1800" dirty="0"/>
                  <a:t>are </a:t>
                </a:r>
                <a:r>
                  <a:rPr lang="en-US" sz="1800" dirty="0" smtClean="0"/>
                  <a:t>some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permutation </a:t>
                </a:r>
                <a:r>
                  <a:rPr lang="en-US" sz="1800" dirty="0"/>
                  <a:t>of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.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Using</a:t>
                </a:r>
                <a:r>
                  <a:rPr lang="en-US" sz="1800" b="1" dirty="0"/>
                  <a:t> Partition Theorem,</a:t>
                </a:r>
              </a:p>
              <a:p>
                <a:pPr marL="0" indent="0">
                  <a:buNone/>
                </a:pPr>
                <a:r>
                  <a:rPr lang="en-US" sz="800" b="1" dirty="0"/>
                  <a:t> </a:t>
                </a:r>
                <a:endParaRPr lang="en-US" sz="18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=           ?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29" name="Content Placeholder 2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295400"/>
                <a:ext cx="4724400" cy="4830763"/>
              </a:xfrm>
              <a:blipFill rotWithShape="1">
                <a:blip r:embed="rId4"/>
                <a:stretch>
                  <a:fillRect l="-1032" t="-6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609600" y="3962400"/>
            <a:ext cx="228600" cy="6858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097076" y="22860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076" y="2286000"/>
                <a:ext cx="32252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45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21579" y="1828800"/>
            <a:ext cx="7117640" cy="826532"/>
            <a:chOff x="921579" y="1828800"/>
            <a:chExt cx="711764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7239000" y="2286000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00" y="2286000"/>
                  <a:ext cx="80021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91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Group 57"/>
            <p:cNvGrpSpPr/>
            <p:nvPr/>
          </p:nvGrpSpPr>
          <p:grpSpPr>
            <a:xfrm>
              <a:off x="921579" y="1828800"/>
              <a:ext cx="6801128" cy="826532"/>
              <a:chOff x="666472" y="5105400"/>
              <a:chExt cx="6801128" cy="82653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1066800" y="5105400"/>
                <a:ext cx="6400800" cy="457200"/>
                <a:chOff x="1066800" y="5105400"/>
                <a:chExt cx="6400800" cy="457200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1066800" y="5105400"/>
                  <a:ext cx="64008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5240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9812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3528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38100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2672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47244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51816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56388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60960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5532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70104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/>
              <p:cNvSpPr txBox="1"/>
              <p:nvPr/>
            </p:nvSpPr>
            <p:spPr>
              <a:xfrm>
                <a:off x="1082633" y="5562600"/>
                <a:ext cx="2217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      </a:t>
                </a:r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               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…       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66472" y="5117068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1295400" y="1154668"/>
            <a:ext cx="2801678" cy="597933"/>
            <a:chOff x="1295400" y="1154668"/>
            <a:chExt cx="2801678" cy="597933"/>
          </a:xfrm>
        </p:grpSpPr>
        <p:sp>
          <p:nvSpPr>
            <p:cNvPr id="75" name="Right Brace 74"/>
            <p:cNvSpPr/>
            <p:nvPr/>
          </p:nvSpPr>
          <p:spPr>
            <a:xfrm rot="16200000">
              <a:off x="2538004" y="193527"/>
              <a:ext cx="316470" cy="2801678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828800" y="1154668"/>
                  <a:ext cx="20707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First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b="1" dirty="0" smtClean="0"/>
                    <a:t> </a:t>
                  </a:r>
                  <a:r>
                    <a:rPr lang="en-US" dirty="0" smtClean="0"/>
                    <a:t>elements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1154668"/>
                  <a:ext cx="207076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353" t="-8197" r="-4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Oval 7"/>
          <p:cNvSpPr/>
          <p:nvPr/>
        </p:nvSpPr>
        <p:spPr>
          <a:xfrm>
            <a:off x="737154" y="3772162"/>
            <a:ext cx="101046" cy="1140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606465" y="3657600"/>
                <a:ext cx="128913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A</a:t>
                </a:r>
                <a:r>
                  <a:rPr lang="en-US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r>
                  <a:rPr lang="en-US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465" y="3657600"/>
                <a:ext cx="128913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4265" t="-8197" r="-710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752600" y="3974068"/>
                <a:ext cx="144623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</a:t>
                </a:r>
                <a:r>
                  <a:rPr lang="en-US" b="1" dirty="0">
                    <a:sym typeface="Wingdings" pitchFamily="2" charset="2"/>
                  </a:rPr>
                  <a:t> A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r>
                  <a:rPr lang="en-US" dirty="0" smtClean="0">
                    <a:sym typeface="Wingdings" pitchFamily="2" charset="2"/>
                  </a:rPr>
                  <a:t> ;</a:t>
                </a:r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974068"/>
                <a:ext cx="144623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9836" r="-632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38800" y="4916576"/>
                <a:ext cx="3117456" cy="79842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1" i="1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𝐏</m:t>
                              </m:r>
                              <m:r>
                                <a:rPr lang="en-US" b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d>
                            <m:dPr>
                              <m:begChr m:val="|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𝓔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b="1">
                              <a:latin typeface="Cambria Math"/>
                            </a:rPr>
                            <m:t>𝐏</m:t>
                          </m:r>
                          <m:r>
                            <a:rPr lang="en-US" b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𝓔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sub>
                          </m:sSub>
                          <m:r>
                            <a:rPr lang="en-US" b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916576"/>
                <a:ext cx="3117456" cy="798424"/>
              </a:xfrm>
              <a:prstGeom prst="rect">
                <a:avLst/>
              </a:prstGeom>
              <a:blipFill rotWithShape="1">
                <a:blip r:embed="rId10"/>
                <a:stretch>
                  <a:fillRect r="-21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ounded Rectangle 81"/>
          <p:cNvSpPr/>
          <p:nvPr/>
        </p:nvSpPr>
        <p:spPr>
          <a:xfrm>
            <a:off x="6324600" y="5029200"/>
            <a:ext cx="1447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257800" y="3581400"/>
            <a:ext cx="3429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81600" y="2971800"/>
            <a:ext cx="3429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7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75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2" grpId="0"/>
      <p:bldP spid="29" grpId="0" uiExpand="1" build="p"/>
      <p:bldP spid="6" grpId="0" animBg="1"/>
      <p:bldP spid="55" grpId="0"/>
      <p:bldP spid="8" grpId="0" animBg="1"/>
      <p:bldP spid="5" grpId="0" animBg="1"/>
      <p:bldP spid="82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Forward </a:t>
                </a:r>
                <a:r>
                  <a:rPr lang="en-US" sz="3200" b="1" dirty="0"/>
                  <a:t>analysis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/>
                          </a:rPr>
                          <m:t>𝐏</m:t>
                        </m:r>
                        <m:r>
                          <a:rPr lang="en-US" sz="2800" b="1">
                            <a:latin typeface="Cambria Math"/>
                          </a:rPr>
                          <m:t>(</m:t>
                        </m:r>
                        <m:r>
                          <a:rPr lang="en-US" sz="2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b="1" dirty="0" smtClean="0"/>
                  <a:t/>
                </a:r>
                <a:br>
                  <a:rPr lang="en-US" sz="1800" b="1" dirty="0" smtClean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 : a subset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elements.</a:t>
                </a: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d>
                      <m:dPr>
                        <m:begChr m:val="|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  = 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] must be smaller than every element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d>
                      <m:dPr>
                        <m:begChr m:val="|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 </a:t>
                </a:r>
                <a:r>
                  <a:rPr lang="en-US" sz="2000" u="sng" dirty="0" smtClean="0"/>
                  <a:t>depends</a:t>
                </a:r>
                <a:r>
                  <a:rPr lang="en-US" sz="2000" dirty="0" smtClean="0"/>
                  <a:t> upon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For example,  if the smallest element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has rank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, then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d>
                      <m:dPr>
                        <m:begChr m:val="|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1" dirty="0" smtClean="0">
                    <a:latin typeface="Cambria Math"/>
                  </a:rPr>
                  <a:t>=  </a:t>
                </a:r>
                <a:r>
                  <a:rPr lang="en-US" sz="2000" b="1" dirty="0" smtClean="0">
                    <a:solidFill>
                      <a:srgbClr val="C00000"/>
                    </a:solidFill>
                    <a:latin typeface="Cambria Math"/>
                  </a:rPr>
                  <a:t>??</a:t>
                </a:r>
                <a:endParaRPr lang="en-US" sz="2000" b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 rotWithShape="1">
                <a:blip r:embed="rId3"/>
                <a:stretch>
                  <a:fillRect l="-714" t="-9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33600" y="4495800"/>
                <a:ext cx="1160895" cy="62305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495800"/>
                <a:ext cx="1160895" cy="623056"/>
              </a:xfrm>
              <a:prstGeom prst="rect">
                <a:avLst/>
              </a:prstGeom>
              <a:blipFill rotWithShape="1">
                <a:blip r:embed="rId4"/>
                <a:stretch>
                  <a:fillRect r="-6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1077799" y="1839802"/>
            <a:ext cx="282802" cy="1219200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/>
          <p:cNvCxnSpPr>
            <a:stCxn id="6" idx="1"/>
          </p:cNvCxnSpPr>
          <p:nvPr/>
        </p:nvCxnSpPr>
        <p:spPr>
          <a:xfrm>
            <a:off x="1219200" y="2590803"/>
            <a:ext cx="914400" cy="31579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60034" y="4191000"/>
            <a:ext cx="296436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4400" y="4191000"/>
            <a:ext cx="1676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00800" y="4191000"/>
            <a:ext cx="1676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09600" y="5562600"/>
            <a:ext cx="7506414" cy="990600"/>
            <a:chOff x="609600" y="5562600"/>
            <a:chExt cx="7506414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09600" y="5562600"/>
                  <a:ext cx="7506414" cy="4021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u="sng" dirty="0"/>
                    <a:t>Dependency</a:t>
                  </a:r>
                  <a:r>
                    <a:rPr lang="en-US" dirty="0"/>
                    <a:t> on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/>
                    <a:t>  makes it hard to calculate 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1" i="1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𝐏</m:t>
                              </m:r>
                              <m:r>
                                <a:rPr lang="en-US" b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d>
                            <m:dPr>
                              <m:begChr m:val="|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𝓔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b="1">
                              <a:latin typeface="Cambria Math"/>
                            </a:rPr>
                            <m:t>𝐏</m:t>
                          </m:r>
                          <m:r>
                            <a:rPr lang="en-US" b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𝓔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sub>
                          </m:sSub>
                          <m:r>
                            <a:rPr lang="en-US" b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" y="5562600"/>
                  <a:ext cx="7506414" cy="40216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650" t="-110769" r="-406" b="-16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Smiley Face 17"/>
            <p:cNvSpPr/>
            <p:nvPr/>
          </p:nvSpPr>
          <p:spPr>
            <a:xfrm>
              <a:off x="4038600" y="5943600"/>
              <a:ext cx="685800" cy="6096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75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6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2896</TotalTime>
  <Words>3601</Words>
  <Application>Microsoft Office PowerPoint</Application>
  <PresentationFormat>On-screen Show (4:3)</PresentationFormat>
  <Paragraphs>545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Randomized Algorithms CS648 </vt:lpstr>
      <vt:lpstr>A motivational gem</vt:lpstr>
      <vt:lpstr>A motivational gem</vt:lpstr>
      <vt:lpstr>Partition Theorem</vt:lpstr>
      <vt:lpstr>Partition Theorem</vt:lpstr>
      <vt:lpstr>problem 1 find-min Problem</vt:lpstr>
      <vt:lpstr>Find-Min algorithm  </vt:lpstr>
      <vt:lpstr>Forward analysis for 〖P(X〗_i=1)  </vt:lpstr>
      <vt:lpstr>Forward analysis for 〖P(X〗_i=1)  </vt:lpstr>
      <vt:lpstr>Backward analysis for 〖P(X〗_i=1)  </vt:lpstr>
      <vt:lpstr>Backward analysis for 〖P(X〗_i=1)  </vt:lpstr>
      <vt:lpstr>Backward analysis for 〖P(X〗_i=1)  </vt:lpstr>
      <vt:lpstr>problem 2 Closest Pair of Points</vt:lpstr>
      <vt:lpstr>Closest Pair of Points</vt:lpstr>
      <vt:lpstr>Notations and assumptions</vt:lpstr>
      <vt:lpstr>A discrete math exercise</vt:lpstr>
      <vt:lpstr>Randomized Incremental Algorithm </vt:lpstr>
      <vt:lpstr>Overview of the randomized algorithm</vt:lpstr>
      <vt:lpstr>Grid(S,δ)</vt:lpstr>
      <vt:lpstr>Grid(S,δ)</vt:lpstr>
      <vt:lpstr>Grid(S,δ)</vt:lpstr>
      <vt:lpstr>Closest Pair of Points</vt:lpstr>
      <vt:lpstr>ith iteration</vt:lpstr>
      <vt:lpstr>ith iteration</vt:lpstr>
      <vt:lpstr>ith iteration</vt:lpstr>
      <vt:lpstr>Analysis of  ith iteration</vt:lpstr>
      <vt:lpstr>Running time of ith iteration</vt:lpstr>
      <vt:lpstr>Forward analysis for  〖P(δ〗_i&lt;δ_(i-1))</vt:lpstr>
      <vt:lpstr>Forward analysis for 〖P(δ〗_i&lt;δ_(i-1))</vt:lpstr>
      <vt:lpstr>Forward analysis for 〖P(δ〗_i&lt;δ_(i-1))</vt:lpstr>
      <vt:lpstr>Backward analysis for 〖P(δ〗_i&lt;δ_(i-1)) </vt:lpstr>
      <vt:lpstr>Backward analysis for 〖P(δ〗_i&lt;δ_(i-1)) </vt:lpstr>
      <vt:lpstr>running time of ith iteration</vt:lpstr>
      <vt:lpstr>PowerPoint Presentation</vt:lpstr>
      <vt:lpstr>Randomized Incremental Construction</vt:lpstr>
      <vt:lpstr>Randomized Incremental Construction</vt:lpstr>
      <vt:lpstr>Randomized Incremental Construction</vt:lpstr>
      <vt:lpstr>problem 3 Convex hull of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521</cp:revision>
  <dcterms:created xsi:type="dcterms:W3CDTF">2011-12-03T04:13:03Z</dcterms:created>
  <dcterms:modified xsi:type="dcterms:W3CDTF">2017-03-21T07:15:42Z</dcterms:modified>
</cp:coreProperties>
</file>