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8"/>
  </p:notesMasterIdLst>
  <p:sldIdLst>
    <p:sldId id="428" r:id="rId2"/>
    <p:sldId id="521" r:id="rId3"/>
    <p:sldId id="522" r:id="rId4"/>
    <p:sldId id="524" r:id="rId5"/>
    <p:sldId id="553" r:id="rId6"/>
    <p:sldId id="482" r:id="rId7"/>
    <p:sldId id="491" r:id="rId8"/>
    <p:sldId id="493" r:id="rId9"/>
    <p:sldId id="525" r:id="rId10"/>
    <p:sldId id="527" r:id="rId11"/>
    <p:sldId id="526" r:id="rId12"/>
    <p:sldId id="512" r:id="rId13"/>
    <p:sldId id="513" r:id="rId14"/>
    <p:sldId id="528" r:id="rId15"/>
    <p:sldId id="497" r:id="rId16"/>
    <p:sldId id="514" r:id="rId17"/>
    <p:sldId id="500" r:id="rId18"/>
    <p:sldId id="501" r:id="rId19"/>
    <p:sldId id="503" r:id="rId20"/>
    <p:sldId id="504" r:id="rId21"/>
    <p:sldId id="505" r:id="rId22"/>
    <p:sldId id="507" r:id="rId23"/>
    <p:sldId id="508" r:id="rId24"/>
    <p:sldId id="509" r:id="rId25"/>
    <p:sldId id="510" r:id="rId26"/>
    <p:sldId id="516" r:id="rId27"/>
    <p:sldId id="534" r:id="rId28"/>
    <p:sldId id="517" r:id="rId29"/>
    <p:sldId id="530" r:id="rId30"/>
    <p:sldId id="555" r:id="rId31"/>
    <p:sldId id="531" r:id="rId32"/>
    <p:sldId id="535" r:id="rId33"/>
    <p:sldId id="536" r:id="rId34"/>
    <p:sldId id="537" r:id="rId35"/>
    <p:sldId id="538" r:id="rId36"/>
    <p:sldId id="552" r:id="rId37"/>
    <p:sldId id="544" r:id="rId38"/>
    <p:sldId id="545" r:id="rId39"/>
    <p:sldId id="546" r:id="rId40"/>
    <p:sldId id="539" r:id="rId41"/>
    <p:sldId id="540" r:id="rId42"/>
    <p:sldId id="541" r:id="rId43"/>
    <p:sldId id="547" r:id="rId44"/>
    <p:sldId id="548" r:id="rId45"/>
    <p:sldId id="549" r:id="rId46"/>
    <p:sldId id="551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3/23/2017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3/23/2017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3/23/2017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8" Type="http://schemas.openxmlformats.org/officeDocument/2006/relationships/image" Target="../media/image47.png"/><Relationship Id="rId3" Type="http://schemas.openxmlformats.org/officeDocument/2006/relationships/image" Target="../media/image51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7" Type="http://schemas.openxmlformats.org/officeDocument/2006/relationships/image" Target="../media/image46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15" Type="http://schemas.openxmlformats.org/officeDocument/2006/relationships/image" Target="../media/image56.png"/><Relationship Id="rId5" Type="http://schemas.openxmlformats.org/officeDocument/2006/relationships/image" Target="../media/image440.png"/><Relationship Id="rId19" Type="http://schemas.openxmlformats.org/officeDocument/2006/relationships/image" Target="../media/image60.png"/><Relationship Id="rId10" Type="http://schemas.openxmlformats.org/officeDocument/2006/relationships/image" Target="../media/image49.png"/><Relationship Id="rId14" Type="http://schemas.openxmlformats.org/officeDocument/2006/relationships/image" Target="../media/image55.png"/><Relationship Id="rId9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3" Type="http://schemas.openxmlformats.org/officeDocument/2006/relationships/image" Target="../media/image62.png"/><Relationship Id="rId12" Type="http://schemas.openxmlformats.org/officeDocument/2006/relationships/image" Target="../media/image5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63.png"/><Relationship Id="rId14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50.png"/><Relationship Id="rId7" Type="http://schemas.openxmlformats.org/officeDocument/2006/relationships/image" Target="../media/image47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0.png"/><Relationship Id="rId11" Type="http://schemas.openxmlformats.org/officeDocument/2006/relationships/image" Target="../media/image66.png"/><Relationship Id="rId5" Type="http://schemas.openxmlformats.org/officeDocument/2006/relationships/image" Target="../media/image450.png"/><Relationship Id="rId10" Type="http://schemas.openxmlformats.org/officeDocument/2006/relationships/image" Target="../media/image500.png"/><Relationship Id="rId9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46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5" Type="http://schemas.openxmlformats.org/officeDocument/2006/relationships/image" Target="../media/image44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19" Type="http://schemas.openxmlformats.org/officeDocument/2006/relationships/image" Target="../media/image11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46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5" Type="http://schemas.openxmlformats.org/officeDocument/2006/relationships/image" Target="../media/image44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19" Type="http://schemas.openxmlformats.org/officeDocument/2006/relationships/image" Target="../media/image11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46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5" Type="http://schemas.openxmlformats.org/officeDocument/2006/relationships/image" Target="../media/image44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19" Type="http://schemas.openxmlformats.org/officeDocument/2006/relationships/image" Target="../media/image11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46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5" Type="http://schemas.openxmlformats.org/officeDocument/2006/relationships/image" Target="../media/image44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19" Type="http://schemas.openxmlformats.org/officeDocument/2006/relationships/image" Target="../media/image6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46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5" Type="http://schemas.openxmlformats.org/officeDocument/2006/relationships/image" Target="../media/image44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19" Type="http://schemas.openxmlformats.org/officeDocument/2006/relationships/image" Target="../media/image6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46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5" Type="http://schemas.openxmlformats.org/officeDocument/2006/relationships/image" Target="../media/image44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19" Type="http://schemas.openxmlformats.org/officeDocument/2006/relationships/image" Target="../media/image6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46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5" Type="http://schemas.openxmlformats.org/officeDocument/2006/relationships/image" Target="../media/image44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19" Type="http://schemas.openxmlformats.org/officeDocument/2006/relationships/image" Target="../media/image6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21" Type="http://schemas.openxmlformats.org/officeDocument/2006/relationships/image" Target="../media/image15.png"/><Relationship Id="rId7" Type="http://schemas.openxmlformats.org/officeDocument/2006/relationships/image" Target="../media/image46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5" Type="http://schemas.openxmlformats.org/officeDocument/2006/relationships/image" Target="../media/image44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19" Type="http://schemas.openxmlformats.org/officeDocument/2006/relationships/image" Target="../media/image6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Relationship Id="rId2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8.png"/><Relationship Id="rId3" Type="http://schemas.openxmlformats.org/officeDocument/2006/relationships/image" Target="../media/image51.png"/><Relationship Id="rId7" Type="http://schemas.openxmlformats.org/officeDocument/2006/relationships/image" Target="../media/image48.png"/><Relationship Id="rId12" Type="http://schemas.openxmlformats.org/officeDocument/2006/relationships/image" Target="../media/image57.png"/><Relationship Id="rId2" Type="http://schemas.openxmlformats.org/officeDocument/2006/relationships/image" Target="../media/image420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0.png"/><Relationship Id="rId11" Type="http://schemas.openxmlformats.org/officeDocument/2006/relationships/image" Target="../media/image68.png"/><Relationship Id="rId5" Type="http://schemas.openxmlformats.org/officeDocument/2006/relationships/image" Target="../media/image610.png"/><Relationship Id="rId15" Type="http://schemas.openxmlformats.org/officeDocument/2006/relationships/image" Target="../media/image60.png"/><Relationship Id="rId10" Type="http://schemas.openxmlformats.org/officeDocument/2006/relationships/image" Target="../media/image67.png"/><Relationship Id="rId9" Type="http://schemas.openxmlformats.org/officeDocument/2006/relationships/image" Target="../media/image52.png"/><Relationship Id="rId1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74.png"/><Relationship Id="rId7" Type="http://schemas.openxmlformats.org/officeDocument/2006/relationships/image" Target="../media/image460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73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00.png"/><Relationship Id="rId5" Type="http://schemas.openxmlformats.org/officeDocument/2006/relationships/image" Target="../media/image75.png"/><Relationship Id="rId15" Type="http://schemas.openxmlformats.org/officeDocument/2006/relationships/image" Target="../media/image79.png"/><Relationship Id="rId10" Type="http://schemas.openxmlformats.org/officeDocument/2006/relationships/image" Target="../media/image49.png"/><Relationship Id="rId19" Type="http://schemas.openxmlformats.org/officeDocument/2006/relationships/image" Target="../media/image83.png"/><Relationship Id="rId4" Type="http://schemas.openxmlformats.org/officeDocument/2006/relationships/image" Target="../media/image50.png"/><Relationship Id="rId9" Type="http://schemas.openxmlformats.org/officeDocument/2006/relationships/image" Target="../media/image48.png"/><Relationship Id="rId14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84.png"/><Relationship Id="rId21" Type="http://schemas.openxmlformats.org/officeDocument/2006/relationships/image" Target="../media/image8.png"/><Relationship Id="rId7" Type="http://schemas.openxmlformats.org/officeDocument/2006/relationships/image" Target="../media/image460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73.png"/><Relationship Id="rId16" Type="http://schemas.openxmlformats.org/officeDocument/2006/relationships/image" Target="../media/image80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00.png"/><Relationship Id="rId5" Type="http://schemas.openxmlformats.org/officeDocument/2006/relationships/image" Target="../media/image75.png"/><Relationship Id="rId15" Type="http://schemas.openxmlformats.org/officeDocument/2006/relationships/image" Target="../media/image79.png"/><Relationship Id="rId23" Type="http://schemas.openxmlformats.org/officeDocument/2006/relationships/image" Target="../media/image10.png"/><Relationship Id="rId10" Type="http://schemas.openxmlformats.org/officeDocument/2006/relationships/image" Target="../media/image49.png"/><Relationship Id="rId19" Type="http://schemas.openxmlformats.org/officeDocument/2006/relationships/image" Target="../media/image83.png"/><Relationship Id="rId4" Type="http://schemas.openxmlformats.org/officeDocument/2006/relationships/image" Target="../media/image50.png"/><Relationship Id="rId9" Type="http://schemas.openxmlformats.org/officeDocument/2006/relationships/image" Target="../media/image48.png"/><Relationship Id="rId14" Type="http://schemas.openxmlformats.org/officeDocument/2006/relationships/image" Target="../media/image78.png"/><Relationship Id="rId2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26" Type="http://schemas.openxmlformats.org/officeDocument/2006/relationships/image" Target="../media/image14.png"/><Relationship Id="rId3" Type="http://schemas.openxmlformats.org/officeDocument/2006/relationships/image" Target="../media/image11.png"/><Relationship Id="rId21" Type="http://schemas.openxmlformats.org/officeDocument/2006/relationships/image" Target="../media/image8.png"/><Relationship Id="rId7" Type="http://schemas.openxmlformats.org/officeDocument/2006/relationships/image" Target="../media/image460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5" Type="http://schemas.openxmlformats.org/officeDocument/2006/relationships/image" Target="../media/image13.png"/><Relationship Id="rId2" Type="http://schemas.openxmlformats.org/officeDocument/2006/relationships/image" Target="../media/image73.png"/><Relationship Id="rId16" Type="http://schemas.openxmlformats.org/officeDocument/2006/relationships/image" Target="../media/image80.png"/><Relationship Id="rId20" Type="http://schemas.openxmlformats.org/officeDocument/2006/relationships/image" Target="../media/image7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00.png"/><Relationship Id="rId24" Type="http://schemas.openxmlformats.org/officeDocument/2006/relationships/image" Target="../media/image12.png"/><Relationship Id="rId5" Type="http://schemas.openxmlformats.org/officeDocument/2006/relationships/image" Target="../media/image75.png"/><Relationship Id="rId15" Type="http://schemas.openxmlformats.org/officeDocument/2006/relationships/image" Target="../media/image79.png"/><Relationship Id="rId23" Type="http://schemas.openxmlformats.org/officeDocument/2006/relationships/image" Target="../media/image10.png"/><Relationship Id="rId28" Type="http://schemas.openxmlformats.org/officeDocument/2006/relationships/image" Target="../media/image17.png"/><Relationship Id="rId10" Type="http://schemas.openxmlformats.org/officeDocument/2006/relationships/image" Target="../media/image49.png"/><Relationship Id="rId19" Type="http://schemas.openxmlformats.org/officeDocument/2006/relationships/image" Target="../media/image83.png"/><Relationship Id="rId4" Type="http://schemas.openxmlformats.org/officeDocument/2006/relationships/image" Target="../media/image50.png"/><Relationship Id="rId9" Type="http://schemas.openxmlformats.org/officeDocument/2006/relationships/image" Target="../media/image48.png"/><Relationship Id="rId14" Type="http://schemas.openxmlformats.org/officeDocument/2006/relationships/image" Target="../media/image78.png"/><Relationship Id="rId22" Type="http://schemas.openxmlformats.org/officeDocument/2006/relationships/image" Target="../media/image9.png"/><Relationship Id="rId27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510.png"/><Relationship Id="rId21" Type="http://schemas.openxmlformats.org/officeDocument/2006/relationships/image" Target="../media/image611.png"/><Relationship Id="rId7" Type="http://schemas.openxmlformats.org/officeDocument/2006/relationships/image" Target="../media/image460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73.png"/><Relationship Id="rId16" Type="http://schemas.openxmlformats.org/officeDocument/2006/relationships/image" Target="../media/image80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00.png"/><Relationship Id="rId5" Type="http://schemas.openxmlformats.org/officeDocument/2006/relationships/image" Target="../media/image75.png"/><Relationship Id="rId15" Type="http://schemas.openxmlformats.org/officeDocument/2006/relationships/image" Target="../media/image79.png"/><Relationship Id="rId10" Type="http://schemas.openxmlformats.org/officeDocument/2006/relationships/image" Target="../media/image49.png"/><Relationship Id="rId19" Type="http://schemas.openxmlformats.org/officeDocument/2006/relationships/image" Target="../media/image83.png"/><Relationship Id="rId4" Type="http://schemas.openxmlformats.org/officeDocument/2006/relationships/image" Target="../media/image50.png"/><Relationship Id="rId9" Type="http://schemas.openxmlformats.org/officeDocument/2006/relationships/image" Target="../media/image48.png"/><Relationship Id="rId14" Type="http://schemas.openxmlformats.org/officeDocument/2006/relationships/image" Target="../media/image78.png"/><Relationship Id="rId22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7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smtClean="0">
                <a:solidFill>
                  <a:srgbClr val="C00000"/>
                </a:solidFill>
              </a:rPr>
              <a:t>Lecture 17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Randomized Incremental Construction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(part II)</a:t>
            </a:r>
            <a:endParaRPr lang="en-US" sz="2400" b="1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simple</a:t>
            </a:r>
            <a:r>
              <a:rPr lang="en-US" sz="3600" b="1" dirty="0" smtClean="0"/>
              <a:t> exercise from </a:t>
            </a:r>
            <a:r>
              <a:rPr lang="en-US" sz="3600" b="1" dirty="0" smtClean="0">
                <a:solidFill>
                  <a:srgbClr val="7030A0"/>
                </a:solidFill>
              </a:rPr>
              <a:t>geometry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Exercise</a:t>
            </a:r>
            <a:r>
              <a:rPr lang="en-US" sz="2000" dirty="0" smtClean="0"/>
              <a:t>:  Given a line </a:t>
            </a:r>
            <a:r>
              <a:rPr lang="en-US" sz="2000" b="1" i="1" dirty="0" smtClean="0">
                <a:solidFill>
                  <a:srgbClr val="0070C0"/>
                </a:solidFill>
              </a:rPr>
              <a:t>L </a:t>
            </a:r>
            <a:r>
              <a:rPr lang="en-US" sz="2000" dirty="0" smtClean="0"/>
              <a:t>and two points </a:t>
            </a:r>
            <a:r>
              <a:rPr lang="en-US" sz="2000" b="1" i="1" dirty="0" smtClean="0">
                <a:solidFill>
                  <a:srgbClr val="0070C0"/>
                </a:solidFill>
              </a:rPr>
              <a:t>p</a:t>
            </a:r>
            <a:r>
              <a:rPr lang="en-US" sz="2000" dirty="0" smtClean="0"/>
              <a:t> and </a:t>
            </a:r>
            <a:r>
              <a:rPr lang="en-US" sz="2000" b="1" i="1" dirty="0" smtClean="0">
                <a:solidFill>
                  <a:srgbClr val="0070C0"/>
                </a:solidFill>
              </a:rPr>
              <a:t>q</a:t>
            </a:r>
            <a:r>
              <a:rPr lang="en-US" sz="2000" dirty="0" smtClean="0"/>
              <a:t>, </a:t>
            </a:r>
          </a:p>
          <a:p>
            <a:pPr marL="0" indent="0">
              <a:buNone/>
            </a:pPr>
            <a:r>
              <a:rPr lang="en-US" sz="2000" dirty="0" smtClean="0"/>
              <a:t>determine whether the points lie on the same/different sides of </a:t>
            </a:r>
            <a:r>
              <a:rPr lang="en-US" sz="2000" b="1" i="1" dirty="0" smtClean="0">
                <a:solidFill>
                  <a:srgbClr val="0070C0"/>
                </a:solidFill>
              </a:rPr>
              <a:t>L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24200" y="2743200"/>
            <a:ext cx="2438400" cy="2971800"/>
            <a:chOff x="3124200" y="2743200"/>
            <a:chExt cx="2438400" cy="2971800"/>
          </a:xfrm>
        </p:grpSpPr>
        <p:grpSp>
          <p:nvGrpSpPr>
            <p:cNvPr id="22" name="Group 21"/>
            <p:cNvGrpSpPr/>
            <p:nvPr/>
          </p:nvGrpSpPr>
          <p:grpSpPr>
            <a:xfrm>
              <a:off x="3124200" y="2743200"/>
              <a:ext cx="2438400" cy="2971800"/>
              <a:chOff x="3048000" y="2743200"/>
              <a:chExt cx="2438400" cy="2971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3505200" y="3276600"/>
                <a:ext cx="1752600" cy="213360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257800" y="5410200"/>
                <a:ext cx="228600" cy="30480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048000" y="2743200"/>
                <a:ext cx="457200" cy="53340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3679950" y="278130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70C0"/>
                  </a:solidFill>
                </a:rPr>
                <a:t>L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57700" y="3128846"/>
            <a:ext cx="382694" cy="369332"/>
            <a:chOff x="4875106" y="2895600"/>
            <a:chExt cx="382694" cy="369332"/>
          </a:xfrm>
        </p:grpSpPr>
        <p:sp>
          <p:nvSpPr>
            <p:cNvPr id="21" name="Oval 20"/>
            <p:cNvSpPr/>
            <p:nvPr/>
          </p:nvSpPr>
          <p:spPr>
            <a:xfrm>
              <a:off x="4875106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51306" y="2895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p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98706" y="4572000"/>
            <a:ext cx="382694" cy="369332"/>
            <a:chOff x="3198706" y="4572000"/>
            <a:chExt cx="382694" cy="369332"/>
          </a:xfrm>
        </p:grpSpPr>
        <p:sp>
          <p:nvSpPr>
            <p:cNvPr id="20" name="Oval 19"/>
            <p:cNvSpPr/>
            <p:nvPr/>
          </p:nvSpPr>
          <p:spPr>
            <a:xfrm>
              <a:off x="3198706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74906" y="4572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70C0"/>
                  </a:solidFill>
                </a:rPr>
                <a:t>q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88224" y="3810000"/>
            <a:ext cx="381000" cy="369332"/>
            <a:chOff x="6629400" y="5105400"/>
            <a:chExt cx="381000" cy="369332"/>
          </a:xfrm>
        </p:grpSpPr>
        <p:sp>
          <p:nvSpPr>
            <p:cNvPr id="31" name="Oval 30"/>
            <p:cNvSpPr/>
            <p:nvPr/>
          </p:nvSpPr>
          <p:spPr>
            <a:xfrm>
              <a:off x="6629400" y="5257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03906" y="51054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70C0"/>
                  </a:solidFill>
                </a:rPr>
                <a:t>q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52497" y="5377934"/>
                <a:ext cx="1417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𝒎𝒙</m:t>
                      </m:r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497" y="5377934"/>
                <a:ext cx="141737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51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4478831" y="3319346"/>
            <a:ext cx="0" cy="1024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326324" y="4005146"/>
            <a:ext cx="7676" cy="1405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38600" y="1954768"/>
            <a:ext cx="3581400" cy="483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 uiExpand="1" build="p"/>
      <p:bldP spid="9" grpId="0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Conflict graph </a:t>
            </a:r>
            <a:r>
              <a:rPr lang="en-US" sz="3600" b="1" dirty="0" smtClean="0"/>
              <a:t>: a powerful data structure</a:t>
            </a:r>
            <a:endParaRPr lang="en-US" sz="3600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4294967295"/>
          </p:nvPr>
        </p:nvSpPr>
        <p:spPr>
          <a:xfrm>
            <a:off x="54102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1066798" y="2236741"/>
            <a:ext cx="3352802" cy="3554459"/>
            <a:chOff x="1066798" y="2236741"/>
            <a:chExt cx="3352802" cy="355445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1099319" y="2560591"/>
              <a:ext cx="544558" cy="8224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066798" y="3429000"/>
              <a:ext cx="152401" cy="16764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97256" y="5181600"/>
              <a:ext cx="2362200" cy="609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15198" y="4648200"/>
              <a:ext cx="582659" cy="10779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51241" y="2705100"/>
              <a:ext cx="468359" cy="6588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23986" y="2263682"/>
              <a:ext cx="555717" cy="4033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730279" y="2236741"/>
              <a:ext cx="1546319" cy="2509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294142" y="3429000"/>
              <a:ext cx="125458" cy="11541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5638800" y="3505200"/>
            <a:ext cx="2640059" cy="206822"/>
            <a:chOff x="5741941" y="2667000"/>
            <a:chExt cx="2640059" cy="206822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7957433" y="1600200"/>
            <a:ext cx="957967" cy="3722132"/>
            <a:chOff x="7957433" y="1600200"/>
            <a:chExt cx="957967" cy="3722132"/>
          </a:xfrm>
        </p:grpSpPr>
        <p:grpSp>
          <p:nvGrpSpPr>
            <p:cNvPr id="106" name="Group 105"/>
            <p:cNvGrpSpPr/>
            <p:nvPr/>
          </p:nvGrpSpPr>
          <p:grpSpPr>
            <a:xfrm>
              <a:off x="8305800" y="3352800"/>
              <a:ext cx="609600" cy="369332"/>
              <a:chOff x="8305800" y="1828800"/>
              <a:chExt cx="609600" cy="369332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8305800" y="1981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8450273" y="1828800"/>
                    <a:ext cx="4651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8" name="TextBox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0273" y="1828800"/>
                    <a:ext cx="465127" cy="36933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t="-8197" r="-1688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7957433" y="1600200"/>
              <a:ext cx="957967" cy="3722132"/>
              <a:chOff x="7957433" y="1600200"/>
              <a:chExt cx="957967" cy="372213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8305800" y="2069068"/>
                <a:ext cx="609600" cy="369332"/>
                <a:chOff x="8305800" y="1828800"/>
                <a:chExt cx="609600" cy="369332"/>
              </a:xfrm>
            </p:grpSpPr>
            <p:sp>
              <p:nvSpPr>
                <p:cNvPr id="2" name="Oval 1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3" name="Text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688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4" name="Group 83"/>
              <p:cNvGrpSpPr/>
              <p:nvPr/>
            </p:nvGrpSpPr>
            <p:grpSpPr>
              <a:xfrm>
                <a:off x="8305800" y="2590800"/>
                <a:ext cx="609600" cy="369332"/>
                <a:chOff x="8305800" y="1828800"/>
                <a:chExt cx="609600" cy="369332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197" r="-1688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3" name="Group 102"/>
              <p:cNvGrpSpPr/>
              <p:nvPr/>
            </p:nvGrpSpPr>
            <p:grpSpPr>
              <a:xfrm>
                <a:off x="8305800" y="2971800"/>
                <a:ext cx="609600" cy="369332"/>
                <a:chOff x="8305800" y="1828800"/>
                <a:chExt cx="609600" cy="369332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05" name="TextBox 1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333" r="-16883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7" name="Group 136"/>
              <p:cNvGrpSpPr/>
              <p:nvPr/>
            </p:nvGrpSpPr>
            <p:grpSpPr>
              <a:xfrm>
                <a:off x="8305800" y="3657600"/>
                <a:ext cx="609600" cy="369332"/>
                <a:chOff x="8305800" y="1828800"/>
                <a:chExt cx="609600" cy="369332"/>
              </a:xfrm>
            </p:grpSpPr>
            <p:sp>
              <p:nvSpPr>
                <p:cNvPr id="138" name="Oval 137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39" name="TextBox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197" r="-1688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0" name="Group 139"/>
              <p:cNvGrpSpPr/>
              <p:nvPr/>
            </p:nvGrpSpPr>
            <p:grpSpPr>
              <a:xfrm>
                <a:off x="8305800" y="3949756"/>
                <a:ext cx="609600" cy="369332"/>
                <a:chOff x="8305800" y="1828800"/>
                <a:chExt cx="609600" cy="369332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t="-8197" r="-1688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3" name="Group 142"/>
              <p:cNvGrpSpPr/>
              <p:nvPr/>
            </p:nvGrpSpPr>
            <p:grpSpPr>
              <a:xfrm>
                <a:off x="8305800" y="4507468"/>
                <a:ext cx="609600" cy="369332"/>
                <a:chOff x="8305800" y="1828800"/>
                <a:chExt cx="609600" cy="369332"/>
              </a:xfrm>
            </p:grpSpPr>
            <p:sp>
              <p:nvSpPr>
                <p:cNvPr id="144" name="Oval 143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Box 144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45" name="TextBox 1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t="-8197" r="-1688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6" name="Group 145"/>
              <p:cNvGrpSpPr/>
              <p:nvPr/>
            </p:nvGrpSpPr>
            <p:grpSpPr>
              <a:xfrm>
                <a:off x="8305800" y="4953000"/>
                <a:ext cx="609600" cy="369332"/>
                <a:chOff x="8305800" y="1828800"/>
                <a:chExt cx="609600" cy="369332"/>
              </a:xfrm>
            </p:grpSpPr>
            <p:sp>
              <p:nvSpPr>
                <p:cNvPr id="147" name="Oval 146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48" name="TextBox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 t="-8333" r="-16883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87" name="TextBox 186"/>
              <p:cNvSpPr txBox="1"/>
              <p:nvPr/>
            </p:nvSpPr>
            <p:spPr>
              <a:xfrm>
                <a:off x="7957433" y="1600200"/>
                <a:ext cx="72936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cones</a:t>
                </a:r>
                <a:endParaRPr lang="en-US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105400" y="1600200"/>
            <a:ext cx="1481095" cy="3978722"/>
            <a:chOff x="5105400" y="1600200"/>
            <a:chExt cx="1481095" cy="3978722"/>
          </a:xfrm>
        </p:grpSpPr>
        <p:grpSp>
          <p:nvGrpSpPr>
            <p:cNvPr id="28" name="Group 27"/>
            <p:cNvGrpSpPr/>
            <p:nvPr/>
          </p:nvGrpSpPr>
          <p:grpSpPr>
            <a:xfrm>
              <a:off x="5638800" y="2117278"/>
              <a:ext cx="76200" cy="397322"/>
              <a:chOff x="5638800" y="2057400"/>
              <a:chExt cx="76200" cy="397322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638800" y="2057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638800" y="22261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638800" y="23785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638800" y="2650678"/>
              <a:ext cx="76200" cy="397322"/>
              <a:chOff x="5638800" y="2057400"/>
              <a:chExt cx="76200" cy="397322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5638800" y="2057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638800" y="22261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5638800" y="23785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5638800" y="3124200"/>
              <a:ext cx="76200" cy="397322"/>
              <a:chOff x="5638800" y="2057400"/>
              <a:chExt cx="76200" cy="397322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5638800" y="2057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5638800" y="22261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5638800" y="23785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5638800" y="3657600"/>
              <a:ext cx="76200" cy="397322"/>
              <a:chOff x="5638800" y="2057400"/>
              <a:chExt cx="76200" cy="397322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5638800" y="2057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5638800" y="22261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5638800" y="23785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638800" y="4174678"/>
              <a:ext cx="76200" cy="397322"/>
              <a:chOff x="5638800" y="2057400"/>
              <a:chExt cx="76200" cy="397322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638800" y="2057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5638800" y="22261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638800" y="23785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5638800" y="4648200"/>
              <a:ext cx="76200" cy="397322"/>
              <a:chOff x="5638800" y="2057400"/>
              <a:chExt cx="76200" cy="397322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5638800" y="2057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5638800" y="22261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5638800" y="23785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638800" y="5181600"/>
              <a:ext cx="76200" cy="397322"/>
              <a:chOff x="5638800" y="2057400"/>
              <a:chExt cx="76200" cy="397322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5638800" y="2057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5638800" y="22261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5638800" y="23785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/>
                <p:cNvSpPr txBox="1"/>
                <p:nvPr/>
              </p:nvSpPr>
              <p:spPr>
                <a:xfrm>
                  <a:off x="5257798" y="1600200"/>
                  <a:ext cx="1328697" cy="369332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 smtClean="0"/>
                    <a:t>points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798" y="1600200"/>
                  <a:ext cx="1328697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825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Oval 187"/>
            <p:cNvSpPr/>
            <p:nvPr/>
          </p:nvSpPr>
          <p:spPr>
            <a:xfrm>
              <a:off x="5105400" y="3429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90" name="Straight Arrow Connector 189"/>
            <p:cNvCxnSpPr>
              <a:endCxn id="85" idx="0"/>
            </p:cNvCxnSpPr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endCxn id="104" idx="0"/>
            </p:cNvCxnSpPr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endCxn id="107" idx="0"/>
            </p:cNvCxnSpPr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31" name="Freeform 30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381000" y="1688068"/>
            <a:ext cx="4656127" cy="4331732"/>
            <a:chOff x="381000" y="1688068"/>
            <a:chExt cx="4656127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581400" y="1688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1688068"/>
                  <a:ext cx="46512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497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3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2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Before entering the </a:t>
            </a:r>
            <a:r>
              <a:rPr lang="en-US" sz="3600" b="1" dirty="0">
                <a:solidFill>
                  <a:srgbClr val="7030A0"/>
                </a:solidFill>
              </a:rPr>
              <a:t>for loop</a:t>
            </a:r>
            <a:endParaRPr lang="en-US" sz="3600" dirty="0"/>
          </a:p>
        </p:txBody>
      </p:sp>
      <p:sp>
        <p:nvSpPr>
          <p:cNvPr id="241" name="Content Placeholder 24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2" name="Content Placeholder 24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324098" y="3543300"/>
            <a:ext cx="1420859" cy="1169941"/>
            <a:chOff x="2324098" y="3543300"/>
            <a:chExt cx="1420859" cy="1169941"/>
          </a:xfrm>
        </p:grpSpPr>
        <p:cxnSp>
          <p:nvCxnSpPr>
            <p:cNvPr id="56" name="Straight Connector 55"/>
            <p:cNvCxnSpPr>
              <a:stCxn id="11" idx="3"/>
              <a:endCxn id="9" idx="6"/>
            </p:cNvCxnSpPr>
            <p:nvPr/>
          </p:nvCxnSpPr>
          <p:spPr>
            <a:xfrm flipH="1" flipV="1">
              <a:off x="2362198" y="4686300"/>
              <a:ext cx="1382759" cy="2694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1" idx="1"/>
            </p:cNvCxnSpPr>
            <p:nvPr/>
          </p:nvCxnSpPr>
          <p:spPr>
            <a:xfrm flipH="1" flipV="1">
              <a:off x="3390898" y="3592560"/>
              <a:ext cx="354059" cy="106679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2" idx="2"/>
              <a:endCxn id="9" idx="0"/>
            </p:cNvCxnSpPr>
            <p:nvPr/>
          </p:nvCxnSpPr>
          <p:spPr>
            <a:xfrm flipH="1">
              <a:off x="2324098" y="3543300"/>
              <a:ext cx="1028700" cy="11049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>
            <a:off x="533398" y="1676400"/>
            <a:ext cx="3962400" cy="4114800"/>
            <a:chOff x="533398" y="1676400"/>
            <a:chExt cx="3962400" cy="4114800"/>
          </a:xfrm>
        </p:grpSpPr>
        <p:cxnSp>
          <p:nvCxnSpPr>
            <p:cNvPr id="40" name="Straight Connector 39"/>
            <p:cNvCxnSpPr>
              <a:stCxn id="41" idx="0"/>
            </p:cNvCxnSpPr>
            <p:nvPr/>
          </p:nvCxnSpPr>
          <p:spPr>
            <a:xfrm flipV="1">
              <a:off x="3238498" y="1676400"/>
              <a:ext cx="723900" cy="2362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1" idx="5"/>
            </p:cNvCxnSpPr>
            <p:nvPr/>
          </p:nvCxnSpPr>
          <p:spPr>
            <a:xfrm>
              <a:off x="3265439" y="4103641"/>
              <a:ext cx="1230359" cy="1535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1" idx="3"/>
            </p:cNvCxnSpPr>
            <p:nvPr/>
          </p:nvCxnSpPr>
          <p:spPr>
            <a:xfrm flipH="1">
              <a:off x="533398" y="4103641"/>
              <a:ext cx="2678159" cy="1687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>
            <a:off x="1143000" y="2286000"/>
            <a:ext cx="3733800" cy="3733800"/>
            <a:chOff x="1143000" y="2286000"/>
            <a:chExt cx="3733800" cy="3733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143000" y="22860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2286000"/>
                  <a:ext cx="46512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4411673" y="34290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1673" y="34290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2514600" y="56504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5650468"/>
                  <a:ext cx="465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9" name="Group 238"/>
          <p:cNvGrpSpPr/>
          <p:nvPr/>
        </p:nvGrpSpPr>
        <p:grpSpPr>
          <a:xfrm>
            <a:off x="5257798" y="1600200"/>
            <a:ext cx="3728608" cy="4136486"/>
            <a:chOff x="5257798" y="1600200"/>
            <a:chExt cx="3728608" cy="4136486"/>
          </a:xfrm>
        </p:grpSpPr>
        <p:grpSp>
          <p:nvGrpSpPr>
            <p:cNvPr id="60" name="Group 59"/>
            <p:cNvGrpSpPr/>
            <p:nvPr/>
          </p:nvGrpSpPr>
          <p:grpSpPr>
            <a:xfrm>
              <a:off x="5257798" y="1600200"/>
              <a:ext cx="3728608" cy="4136486"/>
              <a:chOff x="5257798" y="1600200"/>
              <a:chExt cx="3728608" cy="4136486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5638800" y="2117278"/>
                <a:ext cx="76200" cy="397322"/>
                <a:chOff x="5638800" y="2057400"/>
                <a:chExt cx="76200" cy="397322"/>
              </a:xfrm>
            </p:grpSpPr>
            <p:sp>
              <p:nvSpPr>
                <p:cNvPr id="152" name="Oval 151"/>
                <p:cNvSpPr/>
                <p:nvPr/>
              </p:nvSpPr>
              <p:spPr>
                <a:xfrm>
                  <a:off x="5638800" y="2057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5638800" y="22261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5638800" y="23785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5" name="Group 154"/>
              <p:cNvGrpSpPr/>
              <p:nvPr/>
            </p:nvGrpSpPr>
            <p:grpSpPr>
              <a:xfrm>
                <a:off x="8305800" y="2069068"/>
                <a:ext cx="609600" cy="369332"/>
                <a:chOff x="8305800" y="1828800"/>
                <a:chExt cx="609600" cy="369332"/>
              </a:xfrm>
            </p:grpSpPr>
            <p:sp>
              <p:nvSpPr>
                <p:cNvPr id="156" name="Oval 155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3" name="Text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688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8" name="Group 157"/>
              <p:cNvGrpSpPr/>
              <p:nvPr/>
            </p:nvGrpSpPr>
            <p:grpSpPr>
              <a:xfrm>
                <a:off x="8305800" y="3593068"/>
                <a:ext cx="609600" cy="369332"/>
                <a:chOff x="8305800" y="1828800"/>
                <a:chExt cx="609600" cy="369332"/>
              </a:xfrm>
            </p:grpSpPr>
            <p:sp>
              <p:nvSpPr>
                <p:cNvPr id="159" name="Oval 158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" name="TextBox 159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197" r="-1688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1" name="Group 160"/>
              <p:cNvGrpSpPr/>
              <p:nvPr/>
            </p:nvGrpSpPr>
            <p:grpSpPr>
              <a:xfrm>
                <a:off x="8305800" y="4964668"/>
                <a:ext cx="609600" cy="369332"/>
                <a:chOff x="8305800" y="1828800"/>
                <a:chExt cx="609600" cy="369332"/>
              </a:xfrm>
            </p:grpSpPr>
            <p:sp>
              <p:nvSpPr>
                <p:cNvPr id="162" name="Oval 161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TextBox 162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05" name="TextBox 1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333" r="-16883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4" name="Group 163"/>
              <p:cNvGrpSpPr/>
              <p:nvPr/>
            </p:nvGrpSpPr>
            <p:grpSpPr>
              <a:xfrm>
                <a:off x="5638800" y="2650678"/>
                <a:ext cx="76200" cy="397322"/>
                <a:chOff x="5638800" y="2057400"/>
                <a:chExt cx="76200" cy="397322"/>
              </a:xfrm>
            </p:grpSpPr>
            <p:sp>
              <p:nvSpPr>
                <p:cNvPr id="165" name="Oval 164"/>
                <p:cNvSpPr/>
                <p:nvPr/>
              </p:nvSpPr>
              <p:spPr>
                <a:xfrm>
                  <a:off x="5638800" y="2057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5638800" y="22261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5638800" y="23785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5638800" y="3124200"/>
                <a:ext cx="76200" cy="397322"/>
                <a:chOff x="5638800" y="2057400"/>
                <a:chExt cx="76200" cy="397322"/>
              </a:xfrm>
            </p:grpSpPr>
            <p:sp>
              <p:nvSpPr>
                <p:cNvPr id="169" name="Oval 168"/>
                <p:cNvSpPr/>
                <p:nvPr/>
              </p:nvSpPr>
              <p:spPr>
                <a:xfrm>
                  <a:off x="5638800" y="2057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5638800" y="22261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5638800" y="23785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72" name="Group 171"/>
              <p:cNvGrpSpPr/>
              <p:nvPr/>
            </p:nvGrpSpPr>
            <p:grpSpPr>
              <a:xfrm>
                <a:off x="5638800" y="3657600"/>
                <a:ext cx="76200" cy="397322"/>
                <a:chOff x="5638800" y="2057400"/>
                <a:chExt cx="76200" cy="397322"/>
              </a:xfrm>
            </p:grpSpPr>
            <p:sp>
              <p:nvSpPr>
                <p:cNvPr id="173" name="Oval 172"/>
                <p:cNvSpPr/>
                <p:nvPr/>
              </p:nvSpPr>
              <p:spPr>
                <a:xfrm>
                  <a:off x="5638800" y="2057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5638800" y="22261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5638800" y="23785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76" name="Group 175"/>
              <p:cNvGrpSpPr/>
              <p:nvPr/>
            </p:nvGrpSpPr>
            <p:grpSpPr>
              <a:xfrm>
                <a:off x="5638800" y="4174678"/>
                <a:ext cx="76200" cy="397322"/>
                <a:chOff x="5638800" y="2057400"/>
                <a:chExt cx="76200" cy="397322"/>
              </a:xfrm>
            </p:grpSpPr>
            <p:sp>
              <p:nvSpPr>
                <p:cNvPr id="177" name="Oval 176"/>
                <p:cNvSpPr/>
                <p:nvPr/>
              </p:nvSpPr>
              <p:spPr>
                <a:xfrm>
                  <a:off x="5638800" y="2057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5638800" y="22261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5638800" y="23785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5638800" y="4648200"/>
                <a:ext cx="76200" cy="397322"/>
                <a:chOff x="5638800" y="2057400"/>
                <a:chExt cx="76200" cy="397322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5638800" y="2057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5638800" y="22261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5638800" y="23785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>
                <a:off x="5638800" y="5181600"/>
                <a:ext cx="76200" cy="397322"/>
                <a:chOff x="5638800" y="2057400"/>
                <a:chExt cx="76200" cy="397322"/>
              </a:xfrm>
            </p:grpSpPr>
            <p:sp>
              <p:nvSpPr>
                <p:cNvPr id="185" name="Oval 184"/>
                <p:cNvSpPr/>
                <p:nvPr/>
              </p:nvSpPr>
              <p:spPr>
                <a:xfrm>
                  <a:off x="5638800" y="2057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5638800" y="22261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5638800" y="23785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88" name="Straight Connector 187"/>
              <p:cNvCxnSpPr>
                <a:stCxn id="152" idx="7"/>
                <a:endCxn id="156" idx="2"/>
              </p:cNvCxnSpPr>
              <p:nvPr/>
            </p:nvCxnSpPr>
            <p:spPr>
              <a:xfrm>
                <a:off x="5703841" y="2128437"/>
                <a:ext cx="2601959" cy="1692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>
                <a:stCxn id="153" idx="0"/>
                <a:endCxn id="156" idx="2"/>
              </p:cNvCxnSpPr>
              <p:nvPr/>
            </p:nvCxnSpPr>
            <p:spPr>
              <a:xfrm>
                <a:off x="5676900" y="2286000"/>
                <a:ext cx="2628900" cy="116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>
                <a:stCxn id="154" idx="7"/>
                <a:endCxn id="156" idx="2"/>
              </p:cNvCxnSpPr>
              <p:nvPr/>
            </p:nvCxnSpPr>
            <p:spPr>
              <a:xfrm flipV="1">
                <a:off x="5703841" y="2297668"/>
                <a:ext cx="2601959" cy="1518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 190"/>
              <p:cNvGrpSpPr/>
              <p:nvPr/>
            </p:nvGrpSpPr>
            <p:grpSpPr>
              <a:xfrm>
                <a:off x="5676900" y="2297668"/>
                <a:ext cx="2628900" cy="690455"/>
                <a:chOff x="5715000" y="2297668"/>
                <a:chExt cx="2628900" cy="690455"/>
              </a:xfrm>
            </p:grpSpPr>
            <p:cxnSp>
              <p:nvCxnSpPr>
                <p:cNvPr id="192" name="Straight Connector 191"/>
                <p:cNvCxnSpPr>
                  <a:endCxn id="156" idx="2"/>
                </p:cNvCxnSpPr>
                <p:nvPr/>
              </p:nvCxnSpPr>
              <p:spPr>
                <a:xfrm flipV="1">
                  <a:off x="5741941" y="2297668"/>
                  <a:ext cx="2601959" cy="3693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>
                  <a:endCxn id="156" idx="2"/>
                </p:cNvCxnSpPr>
                <p:nvPr/>
              </p:nvCxnSpPr>
              <p:spPr>
                <a:xfrm flipV="1">
                  <a:off x="5715000" y="2297668"/>
                  <a:ext cx="2628900" cy="5268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>
                  <a:endCxn id="156" idx="2"/>
                </p:cNvCxnSpPr>
                <p:nvPr/>
              </p:nvCxnSpPr>
              <p:spPr>
                <a:xfrm flipV="1">
                  <a:off x="5741941" y="2297668"/>
                  <a:ext cx="2601959" cy="6904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/>
              <p:cNvGrpSpPr/>
              <p:nvPr/>
            </p:nvGrpSpPr>
            <p:grpSpPr>
              <a:xfrm>
                <a:off x="5688059" y="2297668"/>
                <a:ext cx="2640059" cy="1577882"/>
                <a:chOff x="5791200" y="1459468"/>
                <a:chExt cx="2640059" cy="1577882"/>
              </a:xfrm>
            </p:grpSpPr>
            <p:cxnSp>
              <p:nvCxnSpPr>
                <p:cNvPr id="196" name="Straight Connector 195"/>
                <p:cNvCxnSpPr>
                  <a:stCxn id="170" idx="7"/>
                  <a:endCxn id="156" idx="2"/>
                </p:cNvCxnSpPr>
                <p:nvPr/>
              </p:nvCxnSpPr>
              <p:spPr>
                <a:xfrm flipV="1">
                  <a:off x="5806982" y="1459468"/>
                  <a:ext cx="2601959" cy="10064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>
                  <a:endCxn id="159" idx="3"/>
                </p:cNvCxnSpPr>
                <p:nvPr/>
              </p:nvCxnSpPr>
              <p:spPr>
                <a:xfrm>
                  <a:off x="5791200" y="2873822"/>
                  <a:ext cx="2640059" cy="1635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8" name="Straight Connector 197"/>
              <p:cNvCxnSpPr/>
              <p:nvPr/>
            </p:nvCxnSpPr>
            <p:spPr>
              <a:xfrm>
                <a:off x="5676900" y="3874532"/>
                <a:ext cx="2628900" cy="116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/>
            </p:nvGrpSpPr>
            <p:grpSpPr>
              <a:xfrm>
                <a:off x="5676900" y="3875550"/>
                <a:ext cx="2651218" cy="484173"/>
                <a:chOff x="5715000" y="2503950"/>
                <a:chExt cx="2651218" cy="484173"/>
              </a:xfrm>
            </p:grpSpPr>
            <p:cxnSp>
              <p:nvCxnSpPr>
                <p:cNvPr id="200" name="Straight Connector 199"/>
                <p:cNvCxnSpPr>
                  <a:endCxn id="159" idx="3"/>
                </p:cNvCxnSpPr>
                <p:nvPr/>
              </p:nvCxnSpPr>
              <p:spPr>
                <a:xfrm flipV="1">
                  <a:off x="5741941" y="2503950"/>
                  <a:ext cx="2624277" cy="1630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>
                  <a:endCxn id="159" idx="3"/>
                </p:cNvCxnSpPr>
                <p:nvPr/>
              </p:nvCxnSpPr>
              <p:spPr>
                <a:xfrm flipV="1">
                  <a:off x="5715000" y="2503950"/>
                  <a:ext cx="2651218" cy="3206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>
                  <a:endCxn id="159" idx="3"/>
                </p:cNvCxnSpPr>
                <p:nvPr/>
              </p:nvCxnSpPr>
              <p:spPr>
                <a:xfrm flipV="1">
                  <a:off x="5741941" y="2503950"/>
                  <a:ext cx="2624277" cy="4841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>
                <a:off x="5676900" y="3875550"/>
                <a:ext cx="2758982" cy="1317718"/>
                <a:chOff x="5715000" y="1986872"/>
                <a:chExt cx="2758982" cy="1317718"/>
              </a:xfrm>
            </p:grpSpPr>
            <p:cxnSp>
              <p:nvCxnSpPr>
                <p:cNvPr id="204" name="Straight Connector 203"/>
                <p:cNvCxnSpPr>
                  <a:endCxn id="159" idx="5"/>
                </p:cNvCxnSpPr>
                <p:nvPr/>
              </p:nvCxnSpPr>
              <p:spPr>
                <a:xfrm flipV="1">
                  <a:off x="5741941" y="1986872"/>
                  <a:ext cx="2732041" cy="6801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>
                  <a:endCxn id="159" idx="5"/>
                </p:cNvCxnSpPr>
                <p:nvPr/>
              </p:nvCxnSpPr>
              <p:spPr>
                <a:xfrm flipV="1">
                  <a:off x="5715000" y="1986872"/>
                  <a:ext cx="2758982" cy="8376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>
                  <a:endCxn id="162" idx="2"/>
                </p:cNvCxnSpPr>
                <p:nvPr/>
              </p:nvCxnSpPr>
              <p:spPr>
                <a:xfrm>
                  <a:off x="5741941" y="2988123"/>
                  <a:ext cx="2601959" cy="3164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5638800" y="5012878"/>
                <a:ext cx="2667000" cy="375544"/>
                <a:chOff x="5676900" y="2667000"/>
                <a:chExt cx="2667000" cy="375544"/>
              </a:xfrm>
            </p:grpSpPr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5741941" y="2667000"/>
                  <a:ext cx="2601959" cy="16923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>
                  <a:stCxn id="186" idx="2"/>
                </p:cNvCxnSpPr>
                <p:nvPr/>
              </p:nvCxnSpPr>
              <p:spPr>
                <a:xfrm flipV="1">
                  <a:off x="5676900" y="2836232"/>
                  <a:ext cx="2667000" cy="2063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209"/>
              <p:cNvCxnSpPr/>
              <p:nvPr/>
            </p:nvCxnSpPr>
            <p:spPr>
              <a:xfrm flipV="1">
                <a:off x="5715000" y="5181600"/>
                <a:ext cx="2590800" cy="3703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5257798" y="1600200"/>
                    <a:ext cx="1381597" cy="3693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</m:oMath>
                    </a14:m>
                    <a:r>
                      <a:rPr lang="en-US" dirty="0" smtClean="0"/>
                      <a:t>points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7798" y="1600200"/>
                    <a:ext cx="1381597" cy="36933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t="-8333" r="-7930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2" name="TextBox 211"/>
              <p:cNvSpPr txBox="1"/>
              <p:nvPr/>
            </p:nvSpPr>
            <p:spPr>
              <a:xfrm>
                <a:off x="7957433" y="1600200"/>
                <a:ext cx="72936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cones</a:t>
                </a:r>
                <a:endParaRPr lang="en-US" dirty="0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8376059" y="1958086"/>
                <a:ext cx="610347" cy="3778600"/>
                <a:chOff x="8376059" y="1958086"/>
                <a:chExt cx="610347" cy="3778600"/>
              </a:xfrm>
            </p:grpSpPr>
            <p:cxnSp>
              <p:nvCxnSpPr>
                <p:cNvPr id="215" name="Straight Arrow Connector 214"/>
                <p:cNvCxnSpPr>
                  <a:stCxn id="156" idx="4"/>
                  <a:endCxn id="159" idx="0"/>
                </p:cNvCxnSpPr>
                <p:nvPr/>
              </p:nvCxnSpPr>
              <p:spPr>
                <a:xfrm>
                  <a:off x="8382000" y="2373868"/>
                  <a:ext cx="0" cy="13716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Arrow Connector 215"/>
                <p:cNvCxnSpPr>
                  <a:stCxn id="159" idx="4"/>
                  <a:endCxn id="162" idx="0"/>
                </p:cNvCxnSpPr>
                <p:nvPr/>
              </p:nvCxnSpPr>
              <p:spPr>
                <a:xfrm>
                  <a:off x="8382000" y="3897868"/>
                  <a:ext cx="0" cy="12192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7" name="Group 216"/>
                <p:cNvGrpSpPr/>
                <p:nvPr/>
              </p:nvGrpSpPr>
              <p:grpSpPr>
                <a:xfrm>
                  <a:off x="8376059" y="1958086"/>
                  <a:ext cx="610347" cy="3778600"/>
                  <a:chOff x="8376059" y="1958086"/>
                  <a:chExt cx="610347" cy="3778600"/>
                </a:xfrm>
              </p:grpSpPr>
              <p:sp>
                <p:nvSpPr>
                  <p:cNvPr id="218" name="Freeform 217"/>
                  <p:cNvSpPr/>
                  <p:nvPr/>
                </p:nvSpPr>
                <p:spPr>
                  <a:xfrm>
                    <a:off x="8376059" y="1958086"/>
                    <a:ext cx="610347" cy="3778600"/>
                  </a:xfrm>
                  <a:custGeom>
                    <a:avLst/>
                    <a:gdLst>
                      <a:gd name="connsiteX0" fmla="*/ 9657 w 599067"/>
                      <a:gd name="connsiteY0" fmla="*/ 3353731 h 3827040"/>
                      <a:gd name="connsiteX1" fmla="*/ 9657 w 599067"/>
                      <a:gd name="connsiteY1" fmla="*/ 3599057 h 3827040"/>
                      <a:gd name="connsiteX2" fmla="*/ 110018 w 599067"/>
                      <a:gd name="connsiteY2" fmla="*/ 3766326 h 3827040"/>
                      <a:gd name="connsiteX3" fmla="*/ 478008 w 599067"/>
                      <a:gd name="connsiteY3" fmla="*/ 3788628 h 3827040"/>
                      <a:gd name="connsiteX4" fmla="*/ 567218 w 599067"/>
                      <a:gd name="connsiteY4" fmla="*/ 3264521 h 3827040"/>
                      <a:gd name="connsiteX5" fmla="*/ 556067 w 599067"/>
                      <a:gd name="connsiteY5" fmla="*/ 331750 h 3827040"/>
                      <a:gd name="connsiteX6" fmla="*/ 76564 w 599067"/>
                      <a:gd name="connsiteY6" fmla="*/ 64121 h 3827040"/>
                      <a:gd name="connsiteX7" fmla="*/ 9657 w 599067"/>
                      <a:gd name="connsiteY7" fmla="*/ 298296 h 3827040"/>
                      <a:gd name="connsiteX0" fmla="*/ 11837 w 602051"/>
                      <a:gd name="connsiteY0" fmla="*/ 3394021 h 3867330"/>
                      <a:gd name="connsiteX1" fmla="*/ 11837 w 602051"/>
                      <a:gd name="connsiteY1" fmla="*/ 3639347 h 3867330"/>
                      <a:gd name="connsiteX2" fmla="*/ 112198 w 602051"/>
                      <a:gd name="connsiteY2" fmla="*/ 3806616 h 3867330"/>
                      <a:gd name="connsiteX3" fmla="*/ 480188 w 602051"/>
                      <a:gd name="connsiteY3" fmla="*/ 3828918 h 3867330"/>
                      <a:gd name="connsiteX4" fmla="*/ 569398 w 602051"/>
                      <a:gd name="connsiteY4" fmla="*/ 3304811 h 3867330"/>
                      <a:gd name="connsiteX5" fmla="*/ 558247 w 602051"/>
                      <a:gd name="connsiteY5" fmla="*/ 372040 h 3867330"/>
                      <a:gd name="connsiteX6" fmla="*/ 67592 w 602051"/>
                      <a:gd name="connsiteY6" fmla="*/ 37504 h 3867330"/>
                      <a:gd name="connsiteX7" fmla="*/ 11837 w 602051"/>
                      <a:gd name="connsiteY7" fmla="*/ 338586 h 3867330"/>
                      <a:gd name="connsiteX0" fmla="*/ 13559 w 629053"/>
                      <a:gd name="connsiteY0" fmla="*/ 3360014 h 3833323"/>
                      <a:gd name="connsiteX1" fmla="*/ 13559 w 629053"/>
                      <a:gd name="connsiteY1" fmla="*/ 3605340 h 3833323"/>
                      <a:gd name="connsiteX2" fmla="*/ 113920 w 629053"/>
                      <a:gd name="connsiteY2" fmla="*/ 3772609 h 3833323"/>
                      <a:gd name="connsiteX3" fmla="*/ 481910 w 629053"/>
                      <a:gd name="connsiteY3" fmla="*/ 3794911 h 3833323"/>
                      <a:gd name="connsiteX4" fmla="*/ 571120 w 629053"/>
                      <a:gd name="connsiteY4" fmla="*/ 3270804 h 3833323"/>
                      <a:gd name="connsiteX5" fmla="*/ 593423 w 629053"/>
                      <a:gd name="connsiteY5" fmla="*/ 505301 h 3833323"/>
                      <a:gd name="connsiteX6" fmla="*/ 69314 w 629053"/>
                      <a:gd name="connsiteY6" fmla="*/ 3497 h 3833323"/>
                      <a:gd name="connsiteX7" fmla="*/ 13559 w 629053"/>
                      <a:gd name="connsiteY7" fmla="*/ 304579 h 3833323"/>
                      <a:gd name="connsiteX0" fmla="*/ 9658 w 610347"/>
                      <a:gd name="connsiteY0" fmla="*/ 3305291 h 3778600"/>
                      <a:gd name="connsiteX1" fmla="*/ 9658 w 610347"/>
                      <a:gd name="connsiteY1" fmla="*/ 3550617 h 3778600"/>
                      <a:gd name="connsiteX2" fmla="*/ 110019 w 610347"/>
                      <a:gd name="connsiteY2" fmla="*/ 3717886 h 3778600"/>
                      <a:gd name="connsiteX3" fmla="*/ 478009 w 610347"/>
                      <a:gd name="connsiteY3" fmla="*/ 3740188 h 3778600"/>
                      <a:gd name="connsiteX4" fmla="*/ 567219 w 610347"/>
                      <a:gd name="connsiteY4" fmla="*/ 3216081 h 3778600"/>
                      <a:gd name="connsiteX5" fmla="*/ 589522 w 610347"/>
                      <a:gd name="connsiteY5" fmla="*/ 450578 h 3778600"/>
                      <a:gd name="connsiteX6" fmla="*/ 266135 w 610347"/>
                      <a:gd name="connsiteY6" fmla="*/ 4530 h 3778600"/>
                      <a:gd name="connsiteX7" fmla="*/ 9658 w 610347"/>
                      <a:gd name="connsiteY7" fmla="*/ 249856 h 3778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10347" h="3778600">
                        <a:moveTo>
                          <a:pt x="9658" y="3305291"/>
                        </a:moveTo>
                        <a:cubicBezTo>
                          <a:pt x="1294" y="3393571"/>
                          <a:pt x="-7069" y="3481851"/>
                          <a:pt x="9658" y="3550617"/>
                        </a:cubicBezTo>
                        <a:cubicBezTo>
                          <a:pt x="26385" y="3619383"/>
                          <a:pt x="31960" y="3686291"/>
                          <a:pt x="110019" y="3717886"/>
                        </a:cubicBezTo>
                        <a:cubicBezTo>
                          <a:pt x="188078" y="3749481"/>
                          <a:pt x="401809" y="3823822"/>
                          <a:pt x="478009" y="3740188"/>
                        </a:cubicBezTo>
                        <a:cubicBezTo>
                          <a:pt x="554209" y="3656554"/>
                          <a:pt x="548634" y="3764349"/>
                          <a:pt x="567219" y="3216081"/>
                        </a:cubicBezTo>
                        <a:cubicBezTo>
                          <a:pt x="585804" y="2667813"/>
                          <a:pt x="639703" y="985836"/>
                          <a:pt x="589522" y="450578"/>
                        </a:cubicBezTo>
                        <a:cubicBezTo>
                          <a:pt x="539341" y="-84680"/>
                          <a:pt x="362779" y="37984"/>
                          <a:pt x="266135" y="4530"/>
                        </a:cubicBezTo>
                        <a:cubicBezTo>
                          <a:pt x="169491" y="-28924"/>
                          <a:pt x="-2423" y="129980"/>
                          <a:pt x="9658" y="249856"/>
                        </a:cubicBezTo>
                      </a:path>
                    </a:pathLst>
                  </a:cu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9" name="Straight Arrow Connector 218"/>
                  <p:cNvCxnSpPr/>
                  <p:nvPr/>
                </p:nvCxnSpPr>
                <p:spPr>
                  <a:xfrm flipH="1">
                    <a:off x="8382000" y="2095500"/>
                    <a:ext cx="13471" cy="1143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Arrow Connector 219"/>
                  <p:cNvCxnSpPr/>
                  <p:nvPr/>
                </p:nvCxnSpPr>
                <p:spPr>
                  <a:xfrm flipV="1">
                    <a:off x="8382000" y="5257800"/>
                    <a:ext cx="0" cy="1640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221" name="Straight Connector 220"/>
            <p:cNvCxnSpPr>
              <a:stCxn id="169" idx="3"/>
            </p:cNvCxnSpPr>
            <p:nvPr/>
          </p:nvCxnSpPr>
          <p:spPr>
            <a:xfrm flipV="1">
              <a:off x="5649959" y="2324100"/>
              <a:ext cx="2628900" cy="865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>
              <a:stCxn id="171" idx="7"/>
              <a:endCxn id="156" idx="2"/>
            </p:cNvCxnSpPr>
            <p:nvPr/>
          </p:nvCxnSpPr>
          <p:spPr>
            <a:xfrm flipV="1">
              <a:off x="5703841" y="2297668"/>
              <a:ext cx="2601959" cy="1158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V="1">
              <a:off x="5715000" y="5193268"/>
              <a:ext cx="2563859" cy="322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6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dirty="0" smtClean="0">
                    <a:solidFill>
                      <a:srgbClr val="7030A0"/>
                    </a:solidFill>
                  </a:rPr>
                  <a:t>Inserting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</a:t>
                </a:r>
                <a:r>
                  <a:rPr lang="en-US" dirty="0" err="1" smtClean="0"/>
                  <a:t>POINt</a:t>
                </a:r>
                <a:endParaRPr lang="en-US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  <a:blipFill rotWithShape="1">
                <a:blip r:embed="rId2"/>
                <a:stretch>
                  <a:fillRect t="-8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5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3" name="Group 202"/>
          <p:cNvGrpSpPr/>
          <p:nvPr/>
        </p:nvGrpSpPr>
        <p:grpSpPr>
          <a:xfrm>
            <a:off x="1066798" y="2236741"/>
            <a:ext cx="3352802" cy="3554459"/>
            <a:chOff x="1066798" y="2236741"/>
            <a:chExt cx="3352802" cy="355445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1099319" y="2560591"/>
              <a:ext cx="544558" cy="8224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066798" y="3429000"/>
              <a:ext cx="152401" cy="16764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97256" y="5181600"/>
              <a:ext cx="2362200" cy="609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15198" y="4648200"/>
              <a:ext cx="582659" cy="10779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51241" y="2705100"/>
              <a:ext cx="468359" cy="6588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23986" y="2263682"/>
              <a:ext cx="555717" cy="4033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730279" y="2236741"/>
              <a:ext cx="1546319" cy="2509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294142" y="3429000"/>
              <a:ext cx="125458" cy="11541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381000" y="1752600"/>
            <a:ext cx="4656127" cy="4267200"/>
            <a:chOff x="381000" y="1752600"/>
            <a:chExt cx="4656127" cy="4267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94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15198" y="4648200"/>
            <a:ext cx="582659" cy="10779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51241" y="2705100"/>
            <a:ext cx="468359" cy="6588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23986" y="2263682"/>
            <a:ext cx="555717" cy="4033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94142" y="3429000"/>
            <a:ext cx="125458" cy="11541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305800" y="2590800"/>
            <a:ext cx="609600" cy="369332"/>
            <a:chOff x="8305800" y="1828800"/>
            <a:chExt cx="609600" cy="369332"/>
          </a:xfrm>
        </p:grpSpPr>
        <p:sp>
          <p:nvSpPr>
            <p:cNvPr id="85" name="Oval 84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8305800" y="2971800"/>
            <a:ext cx="609600" cy="369332"/>
            <a:chOff x="8305800" y="1828800"/>
            <a:chExt cx="609600" cy="369332"/>
          </a:xfrm>
        </p:grpSpPr>
        <p:sp>
          <p:nvSpPr>
            <p:cNvPr id="104" name="Oval 10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305800" y="3352800"/>
            <a:ext cx="609600" cy="369332"/>
            <a:chOff x="8305800" y="1828800"/>
            <a:chExt cx="609600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3657600"/>
            <a:ext cx="76200" cy="397322"/>
            <a:chOff x="5638800" y="2057400"/>
            <a:chExt cx="76200" cy="397322"/>
          </a:xfrm>
        </p:grpSpPr>
        <p:sp>
          <p:nvSpPr>
            <p:cNvPr id="118" name="Oval 117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657600"/>
            <a:ext cx="609600" cy="369332"/>
            <a:chOff x="8305800" y="1828800"/>
            <a:chExt cx="609600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5638800" y="3505200"/>
            <a:ext cx="2640059" cy="206822"/>
            <a:chOff x="5741941" y="2667000"/>
            <a:chExt cx="2640059" cy="206822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74227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points</a:t>
                </a:r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742272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5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cones</a:t>
            </a:r>
            <a:endParaRPr lang="en-US" dirty="0"/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90" name="Straight Arrow Connector 189"/>
            <p:cNvCxnSpPr>
              <a:endCxn id="85" idx="0"/>
            </p:cNvCxnSpPr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endCxn id="104" idx="0"/>
            </p:cNvCxnSpPr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endCxn id="107" idx="0"/>
            </p:cNvCxnSpPr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31" name="Freeform 30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54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Oval 194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15198" y="4648200"/>
            <a:ext cx="582659" cy="10779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51241" y="2705100"/>
            <a:ext cx="468359" cy="6588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23986" y="2263682"/>
            <a:ext cx="555717" cy="4033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94142" y="3429000"/>
            <a:ext cx="125458" cy="11541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305800" y="2590800"/>
            <a:ext cx="609600" cy="369332"/>
            <a:chOff x="8305800" y="1828800"/>
            <a:chExt cx="609600" cy="369332"/>
          </a:xfrm>
        </p:grpSpPr>
        <p:sp>
          <p:nvSpPr>
            <p:cNvPr id="85" name="Oval 84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8305800" y="2971800"/>
            <a:ext cx="609600" cy="369332"/>
            <a:chOff x="8305800" y="1828800"/>
            <a:chExt cx="609600" cy="369332"/>
          </a:xfrm>
        </p:grpSpPr>
        <p:sp>
          <p:nvSpPr>
            <p:cNvPr id="104" name="Oval 10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305800" y="3352800"/>
            <a:ext cx="609600" cy="369332"/>
            <a:chOff x="8305800" y="1828800"/>
            <a:chExt cx="609600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3657600"/>
            <a:ext cx="76200" cy="397322"/>
            <a:chOff x="5638800" y="2057400"/>
            <a:chExt cx="76200" cy="397322"/>
          </a:xfrm>
        </p:grpSpPr>
        <p:sp>
          <p:nvSpPr>
            <p:cNvPr id="118" name="Oval 117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657600"/>
            <a:ext cx="609600" cy="369332"/>
            <a:chOff x="8305800" y="1828800"/>
            <a:chExt cx="609600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5638800" y="3505200"/>
            <a:ext cx="2640059" cy="206822"/>
            <a:chOff x="5741941" y="2667000"/>
            <a:chExt cx="2640059" cy="206822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74227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points</a:t>
                </a:r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742272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5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cones</a:t>
            </a:r>
            <a:endParaRPr lang="en-US" dirty="0"/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Arrow Connector 189"/>
          <p:cNvCxnSpPr>
            <a:endCxn id="85" idx="0"/>
          </p:cNvCxnSpPr>
          <p:nvPr/>
        </p:nvCxnSpPr>
        <p:spPr>
          <a:xfrm>
            <a:off x="8382000" y="2362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04" idx="0"/>
          </p:cNvCxnSpPr>
          <p:nvPr/>
        </p:nvCxnSpPr>
        <p:spPr>
          <a:xfrm>
            <a:off x="8382000" y="2895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82000" y="4800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382000" y="4267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07" idx="0"/>
          </p:cNvCxnSpPr>
          <p:nvPr/>
        </p:nvCxnSpPr>
        <p:spPr>
          <a:xfrm>
            <a:off x="8382000" y="3276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8382000" y="3657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8382000" y="3962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1" name="Group 160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62" name="Straight Arrow Connector 161"/>
            <p:cNvCxnSpPr/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Group 188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191" name="Freeform 190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644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15198" y="4648200"/>
            <a:ext cx="582659" cy="10779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51241" y="2705100"/>
            <a:ext cx="468359" cy="6588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23986" y="2263682"/>
            <a:ext cx="555717" cy="4033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94142" y="3429000"/>
            <a:ext cx="125458" cy="1154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305800" y="2590800"/>
            <a:ext cx="609600" cy="369332"/>
            <a:chOff x="8305800" y="1828800"/>
            <a:chExt cx="609600" cy="369332"/>
          </a:xfrm>
        </p:grpSpPr>
        <p:sp>
          <p:nvSpPr>
            <p:cNvPr id="85" name="Oval 84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8305800" y="2971800"/>
            <a:ext cx="609600" cy="369332"/>
            <a:chOff x="8305800" y="1828800"/>
            <a:chExt cx="609600" cy="369332"/>
          </a:xfrm>
        </p:grpSpPr>
        <p:sp>
          <p:nvSpPr>
            <p:cNvPr id="104" name="Oval 10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305800" y="3352800"/>
            <a:ext cx="609600" cy="369332"/>
            <a:chOff x="8305800" y="1828800"/>
            <a:chExt cx="609600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3826322"/>
            <a:ext cx="76200" cy="228600"/>
            <a:chOff x="5638800" y="2226122"/>
            <a:chExt cx="76200" cy="228600"/>
          </a:xfrm>
        </p:grpSpPr>
        <p:sp>
          <p:nvSpPr>
            <p:cNvPr id="119" name="Oval 118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657600"/>
            <a:ext cx="609600" cy="369332"/>
            <a:chOff x="8305800" y="1828800"/>
            <a:chExt cx="609600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/>
          <p:cNvCxnSpPr/>
          <p:nvPr/>
        </p:nvCxnSpPr>
        <p:spPr>
          <a:xfrm>
            <a:off x="5638800" y="3505200"/>
            <a:ext cx="2640059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74227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points</a:t>
                </a:r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742272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5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cones</a:t>
            </a:r>
            <a:endParaRPr lang="en-US" dirty="0"/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Arrow Connector 189"/>
          <p:cNvCxnSpPr>
            <a:endCxn id="85" idx="0"/>
          </p:cNvCxnSpPr>
          <p:nvPr/>
        </p:nvCxnSpPr>
        <p:spPr>
          <a:xfrm>
            <a:off x="8382000" y="2362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04" idx="0"/>
          </p:cNvCxnSpPr>
          <p:nvPr/>
        </p:nvCxnSpPr>
        <p:spPr>
          <a:xfrm>
            <a:off x="8382000" y="2895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82000" y="4800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382000" y="4267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07" idx="0"/>
          </p:cNvCxnSpPr>
          <p:nvPr/>
        </p:nvCxnSpPr>
        <p:spPr>
          <a:xfrm>
            <a:off x="8382000" y="3276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88" idx="2"/>
          </p:cNvCxnSpPr>
          <p:nvPr/>
        </p:nvCxnSpPr>
        <p:spPr>
          <a:xfrm flipH="1" flipV="1">
            <a:off x="3886198" y="3341132"/>
            <a:ext cx="1219202" cy="1259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8382000" y="3657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8382000" y="3962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triped Right Arrow 96"/>
          <p:cNvSpPr/>
          <p:nvPr/>
        </p:nvSpPr>
        <p:spPr>
          <a:xfrm rot="14959827">
            <a:off x="4724398" y="2323122"/>
            <a:ext cx="685802" cy="4846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Striped Right Arrow 184"/>
          <p:cNvSpPr/>
          <p:nvPr/>
        </p:nvSpPr>
        <p:spPr>
          <a:xfrm rot="16200000">
            <a:off x="8602889" y="3040289"/>
            <a:ext cx="597941" cy="33188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" name="Group 162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64" name="Straight Arrow Connector 163"/>
            <p:cNvCxnSpPr/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oup 193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195" name="Freeform 194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Arrow Connector 198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3" name="Oval 202"/>
          <p:cNvSpPr/>
          <p:nvPr/>
        </p:nvSpPr>
        <p:spPr>
          <a:xfrm>
            <a:off x="5638800" y="3657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4" name="Straight Connector 203"/>
          <p:cNvCxnSpPr/>
          <p:nvPr/>
        </p:nvCxnSpPr>
        <p:spPr>
          <a:xfrm flipV="1">
            <a:off x="5688059" y="3581400"/>
            <a:ext cx="2590800" cy="130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35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1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185" grpId="0" animBg="1"/>
      <p:bldP spid="20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15198" y="4648200"/>
            <a:ext cx="582659" cy="10779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51241" y="2705100"/>
            <a:ext cx="468359" cy="6588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23986" y="2263682"/>
            <a:ext cx="555717" cy="4033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94142" y="3429000"/>
            <a:ext cx="125458" cy="1154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305800" y="2590800"/>
            <a:ext cx="609600" cy="369332"/>
            <a:chOff x="8305800" y="1828800"/>
            <a:chExt cx="609600" cy="369332"/>
          </a:xfrm>
        </p:grpSpPr>
        <p:sp>
          <p:nvSpPr>
            <p:cNvPr id="85" name="Oval 84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8305800" y="2971800"/>
            <a:ext cx="609600" cy="369332"/>
            <a:chOff x="8305800" y="1828800"/>
            <a:chExt cx="609600" cy="369332"/>
          </a:xfrm>
        </p:grpSpPr>
        <p:sp>
          <p:nvSpPr>
            <p:cNvPr id="104" name="Oval 10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305800" y="3352800"/>
            <a:ext cx="609600" cy="369332"/>
            <a:chOff x="8305800" y="1828800"/>
            <a:chExt cx="609600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3826322"/>
            <a:ext cx="76200" cy="228600"/>
            <a:chOff x="5638800" y="2226122"/>
            <a:chExt cx="76200" cy="228600"/>
          </a:xfrm>
        </p:grpSpPr>
        <p:sp>
          <p:nvSpPr>
            <p:cNvPr id="119" name="Oval 118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657600"/>
            <a:ext cx="609600" cy="369332"/>
            <a:chOff x="8305800" y="1828800"/>
            <a:chExt cx="609600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/>
          <p:cNvCxnSpPr/>
          <p:nvPr/>
        </p:nvCxnSpPr>
        <p:spPr>
          <a:xfrm>
            <a:off x="5638800" y="3505200"/>
            <a:ext cx="2640059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points</a:t>
                </a:r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82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cones</a:t>
            </a:r>
            <a:endParaRPr lang="en-US" dirty="0"/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Arrow Connector 189"/>
          <p:cNvCxnSpPr>
            <a:endCxn id="85" idx="0"/>
          </p:cNvCxnSpPr>
          <p:nvPr/>
        </p:nvCxnSpPr>
        <p:spPr>
          <a:xfrm>
            <a:off x="8382000" y="2362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04" idx="0"/>
          </p:cNvCxnSpPr>
          <p:nvPr/>
        </p:nvCxnSpPr>
        <p:spPr>
          <a:xfrm>
            <a:off x="8382000" y="2895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82000" y="4800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382000" y="4267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07" idx="0"/>
          </p:cNvCxnSpPr>
          <p:nvPr/>
        </p:nvCxnSpPr>
        <p:spPr>
          <a:xfrm>
            <a:off x="8382000" y="3276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8382000" y="3657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8382000" y="3962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Striped Right Arrow 184"/>
          <p:cNvSpPr/>
          <p:nvPr/>
        </p:nvSpPr>
        <p:spPr>
          <a:xfrm rot="16200000">
            <a:off x="8602889" y="2723831"/>
            <a:ext cx="597941" cy="33188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>
            <a:stCxn id="188" idx="1"/>
          </p:cNvCxnSpPr>
          <p:nvPr/>
        </p:nvCxnSpPr>
        <p:spPr>
          <a:xfrm flipH="1" flipV="1">
            <a:off x="3657598" y="2590800"/>
            <a:ext cx="1458961" cy="84935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Striped Right Arrow 160"/>
          <p:cNvSpPr/>
          <p:nvPr/>
        </p:nvSpPr>
        <p:spPr>
          <a:xfrm rot="13784125">
            <a:off x="4348254" y="1916646"/>
            <a:ext cx="685802" cy="4846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" name="Group 162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64" name="Straight Arrow Connector 163"/>
            <p:cNvCxnSpPr/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199" name="Freeform 198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2" name="Straight Arrow Connector 201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549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61" grpId="0" animBg="1"/>
      <p:bldP spid="16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Randomized </a:t>
            </a:r>
            <a:r>
              <a:rPr lang="en-US" sz="3600" dirty="0" smtClean="0">
                <a:solidFill>
                  <a:srgbClr val="7030A0"/>
                </a:solidFill>
              </a:rPr>
              <a:t>Incremental </a:t>
            </a:r>
            <a:r>
              <a:rPr lang="en-US" sz="3600" dirty="0" smtClean="0"/>
              <a:t>Construction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4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15198" y="4648200"/>
            <a:ext cx="582659" cy="10779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51241" y="2705100"/>
            <a:ext cx="468359" cy="6588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23986" y="2263682"/>
            <a:ext cx="555717" cy="4033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94142" y="3429000"/>
            <a:ext cx="125458" cy="1154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305800" y="2590800"/>
            <a:ext cx="609600" cy="369332"/>
            <a:chOff x="8305800" y="1828800"/>
            <a:chExt cx="609600" cy="369332"/>
          </a:xfrm>
        </p:grpSpPr>
        <p:sp>
          <p:nvSpPr>
            <p:cNvPr id="85" name="Oval 84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8305800" y="2971800"/>
            <a:ext cx="609600" cy="369332"/>
            <a:chOff x="8305800" y="1828800"/>
            <a:chExt cx="609600" cy="369332"/>
          </a:xfrm>
        </p:grpSpPr>
        <p:sp>
          <p:nvSpPr>
            <p:cNvPr id="104" name="Oval 10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305800" y="3352800"/>
            <a:ext cx="609600" cy="369332"/>
            <a:chOff x="8305800" y="1828800"/>
            <a:chExt cx="609600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3826322"/>
            <a:ext cx="76200" cy="228600"/>
            <a:chOff x="5638800" y="2226122"/>
            <a:chExt cx="76200" cy="228600"/>
          </a:xfrm>
        </p:grpSpPr>
        <p:sp>
          <p:nvSpPr>
            <p:cNvPr id="119" name="Oval 118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657600"/>
            <a:ext cx="609600" cy="369332"/>
            <a:chOff x="8305800" y="1828800"/>
            <a:chExt cx="609600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/>
          <p:cNvCxnSpPr/>
          <p:nvPr/>
        </p:nvCxnSpPr>
        <p:spPr>
          <a:xfrm>
            <a:off x="5638800" y="3505200"/>
            <a:ext cx="2640059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points</a:t>
                </a:r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82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cones</a:t>
            </a:r>
            <a:endParaRPr lang="en-US" dirty="0"/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Arrow Connector 189"/>
          <p:cNvCxnSpPr>
            <a:endCxn id="85" idx="0"/>
          </p:cNvCxnSpPr>
          <p:nvPr/>
        </p:nvCxnSpPr>
        <p:spPr>
          <a:xfrm>
            <a:off x="8382000" y="2362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04" idx="0"/>
          </p:cNvCxnSpPr>
          <p:nvPr/>
        </p:nvCxnSpPr>
        <p:spPr>
          <a:xfrm>
            <a:off x="8382000" y="2895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82000" y="4800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382000" y="4267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07" idx="0"/>
          </p:cNvCxnSpPr>
          <p:nvPr/>
        </p:nvCxnSpPr>
        <p:spPr>
          <a:xfrm>
            <a:off x="8382000" y="3276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8382000" y="3657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8382000" y="3962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88" idx="1"/>
          </p:cNvCxnSpPr>
          <p:nvPr/>
        </p:nvCxnSpPr>
        <p:spPr>
          <a:xfrm flipH="1" flipV="1">
            <a:off x="2674927" y="1784866"/>
            <a:ext cx="2441632" cy="165529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2" name="Group 161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63" name="Straight Arrow Connector 162"/>
            <p:cNvCxnSpPr/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oup 193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195" name="Freeform 194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Arrow Connector 198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525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15198" y="4648200"/>
            <a:ext cx="582659" cy="10779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51241" y="2705100"/>
            <a:ext cx="468359" cy="6588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23986" y="2263682"/>
            <a:ext cx="555717" cy="4033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94142" y="3429000"/>
            <a:ext cx="125458" cy="1154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305800" y="2590800"/>
            <a:ext cx="609600" cy="369332"/>
            <a:chOff x="8305800" y="1828800"/>
            <a:chExt cx="609600" cy="369332"/>
          </a:xfrm>
        </p:grpSpPr>
        <p:sp>
          <p:nvSpPr>
            <p:cNvPr id="85" name="Oval 84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8305800" y="2971800"/>
            <a:ext cx="609600" cy="369332"/>
            <a:chOff x="8305800" y="1828800"/>
            <a:chExt cx="609600" cy="369332"/>
          </a:xfrm>
        </p:grpSpPr>
        <p:sp>
          <p:nvSpPr>
            <p:cNvPr id="104" name="Oval 10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305800" y="3352800"/>
            <a:ext cx="609600" cy="369332"/>
            <a:chOff x="8305800" y="1828800"/>
            <a:chExt cx="609600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3826322"/>
            <a:ext cx="76200" cy="228600"/>
            <a:chOff x="5638800" y="2226122"/>
            <a:chExt cx="76200" cy="228600"/>
          </a:xfrm>
        </p:grpSpPr>
        <p:sp>
          <p:nvSpPr>
            <p:cNvPr id="119" name="Oval 118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657600"/>
            <a:ext cx="609600" cy="369332"/>
            <a:chOff x="8305800" y="1828800"/>
            <a:chExt cx="609600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/>
          <p:cNvCxnSpPr/>
          <p:nvPr/>
        </p:nvCxnSpPr>
        <p:spPr>
          <a:xfrm>
            <a:off x="5638800" y="3505200"/>
            <a:ext cx="2640059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points</a:t>
                </a:r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82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cones</a:t>
            </a:r>
            <a:endParaRPr lang="en-US" dirty="0"/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Arrow Connector 189"/>
          <p:cNvCxnSpPr>
            <a:endCxn id="85" idx="0"/>
          </p:cNvCxnSpPr>
          <p:nvPr/>
        </p:nvCxnSpPr>
        <p:spPr>
          <a:xfrm>
            <a:off x="8382000" y="2362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04" idx="0"/>
          </p:cNvCxnSpPr>
          <p:nvPr/>
        </p:nvCxnSpPr>
        <p:spPr>
          <a:xfrm>
            <a:off x="8382000" y="2895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82000" y="4800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382000" y="4267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07" idx="0"/>
          </p:cNvCxnSpPr>
          <p:nvPr/>
        </p:nvCxnSpPr>
        <p:spPr>
          <a:xfrm>
            <a:off x="8382000" y="3276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8382000" y="3657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8382000" y="3962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Striped Right Arrow 184"/>
          <p:cNvSpPr/>
          <p:nvPr/>
        </p:nvSpPr>
        <p:spPr>
          <a:xfrm rot="5400000">
            <a:off x="8679089" y="3726089"/>
            <a:ext cx="597941" cy="33188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>
            <a:stCxn id="188" idx="1"/>
            <a:endCxn id="12" idx="1"/>
          </p:cNvCxnSpPr>
          <p:nvPr/>
        </p:nvCxnSpPr>
        <p:spPr>
          <a:xfrm flipH="1" flipV="1">
            <a:off x="3287758" y="2220959"/>
            <a:ext cx="1828801" cy="12192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Striped Right Arrow 162"/>
          <p:cNvSpPr/>
          <p:nvPr/>
        </p:nvSpPr>
        <p:spPr>
          <a:xfrm rot="6509131">
            <a:off x="4899682" y="3758961"/>
            <a:ext cx="685802" cy="4846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/>
          <p:cNvCxnSpPr>
            <a:stCxn id="188" idx="3"/>
          </p:cNvCxnSpPr>
          <p:nvPr/>
        </p:nvCxnSpPr>
        <p:spPr>
          <a:xfrm flipH="1">
            <a:off x="3951242" y="3494041"/>
            <a:ext cx="1165317" cy="164945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Group 182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84" name="Straight Arrow Connector 183"/>
            <p:cNvCxnSpPr/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202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204" name="Freeform 203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5" name="Straight Arrow Connector 204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370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63" grpId="0" animBg="1"/>
      <p:bldP spid="16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15198" y="4648200"/>
            <a:ext cx="582659" cy="10779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51241" y="2705100"/>
            <a:ext cx="468359" cy="6588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23986" y="2263682"/>
            <a:ext cx="555717" cy="4033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94142" y="3429000"/>
            <a:ext cx="125458" cy="1154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305800" y="2590800"/>
            <a:ext cx="609600" cy="369332"/>
            <a:chOff x="8305800" y="1828800"/>
            <a:chExt cx="609600" cy="369332"/>
          </a:xfrm>
        </p:grpSpPr>
        <p:sp>
          <p:nvSpPr>
            <p:cNvPr id="85" name="Oval 84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8305800" y="2971800"/>
            <a:ext cx="609600" cy="369332"/>
            <a:chOff x="8305800" y="1828800"/>
            <a:chExt cx="609600" cy="369332"/>
          </a:xfrm>
        </p:grpSpPr>
        <p:sp>
          <p:nvSpPr>
            <p:cNvPr id="104" name="Oval 10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305800" y="3352800"/>
            <a:ext cx="609600" cy="369332"/>
            <a:chOff x="8305800" y="1828800"/>
            <a:chExt cx="609600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3826322"/>
            <a:ext cx="76200" cy="228600"/>
            <a:chOff x="5638800" y="2226122"/>
            <a:chExt cx="76200" cy="228600"/>
          </a:xfrm>
        </p:grpSpPr>
        <p:sp>
          <p:nvSpPr>
            <p:cNvPr id="119" name="Oval 118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657600"/>
            <a:ext cx="609600" cy="369332"/>
            <a:chOff x="8305800" y="1828800"/>
            <a:chExt cx="609600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/>
          <p:cNvCxnSpPr/>
          <p:nvPr/>
        </p:nvCxnSpPr>
        <p:spPr>
          <a:xfrm>
            <a:off x="5638800" y="3505200"/>
            <a:ext cx="2640059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points</a:t>
                </a:r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82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cones</a:t>
            </a:r>
            <a:endParaRPr lang="en-US" dirty="0"/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Arrow Connector 189"/>
          <p:cNvCxnSpPr>
            <a:endCxn id="85" idx="0"/>
          </p:cNvCxnSpPr>
          <p:nvPr/>
        </p:nvCxnSpPr>
        <p:spPr>
          <a:xfrm>
            <a:off x="8382000" y="2362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04" idx="0"/>
          </p:cNvCxnSpPr>
          <p:nvPr/>
        </p:nvCxnSpPr>
        <p:spPr>
          <a:xfrm>
            <a:off x="8382000" y="2895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82000" y="4800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382000" y="4267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07" idx="0"/>
          </p:cNvCxnSpPr>
          <p:nvPr/>
        </p:nvCxnSpPr>
        <p:spPr>
          <a:xfrm>
            <a:off x="8382000" y="3276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8382000" y="3657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8382000" y="3962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88" idx="1"/>
            <a:endCxn id="12" idx="1"/>
          </p:cNvCxnSpPr>
          <p:nvPr/>
        </p:nvCxnSpPr>
        <p:spPr>
          <a:xfrm flipH="1" flipV="1">
            <a:off x="3287758" y="2220959"/>
            <a:ext cx="1828801" cy="12192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Striped Right Arrow 162"/>
          <p:cNvSpPr/>
          <p:nvPr/>
        </p:nvSpPr>
        <p:spPr>
          <a:xfrm rot="7881727">
            <a:off x="4637564" y="4674194"/>
            <a:ext cx="685802" cy="4846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Connector 180"/>
          <p:cNvCxnSpPr/>
          <p:nvPr/>
        </p:nvCxnSpPr>
        <p:spPr>
          <a:xfrm flipH="1">
            <a:off x="3428998" y="3505200"/>
            <a:ext cx="1676402" cy="27432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4" name="Group 183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91" name="Straight Arrow Connector 190"/>
            <p:cNvCxnSpPr/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205" name="Freeform 204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Arrow Connector 205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139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15198" y="4648200"/>
            <a:ext cx="582659" cy="10779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51241" y="2705100"/>
            <a:ext cx="468359" cy="6588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23986" y="2263682"/>
            <a:ext cx="555717" cy="4033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94142" y="3429000"/>
            <a:ext cx="125458" cy="1154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238498" y="1524000"/>
            <a:ext cx="114301" cy="2514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238498" y="1981200"/>
            <a:ext cx="2019300" cy="3042420"/>
            <a:chOff x="3238498" y="1981200"/>
            <a:chExt cx="2019300" cy="304242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/>
          <p:cNvCxnSpPr/>
          <p:nvPr/>
        </p:nvCxnSpPr>
        <p:spPr>
          <a:xfrm flipV="1">
            <a:off x="533398" y="4076700"/>
            <a:ext cx="2667000" cy="1485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1" idx="2"/>
          </p:cNvCxnSpPr>
          <p:nvPr/>
        </p:nvCxnSpPr>
        <p:spPr>
          <a:xfrm flipH="1" flipV="1">
            <a:off x="304800" y="3086101"/>
            <a:ext cx="2895598" cy="990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41" idx="5"/>
          </p:cNvCxnSpPr>
          <p:nvPr/>
        </p:nvCxnSpPr>
        <p:spPr>
          <a:xfrm flipH="1" flipV="1">
            <a:off x="3265439" y="4103641"/>
            <a:ext cx="468360" cy="1839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1" idx="1"/>
          </p:cNvCxnSpPr>
          <p:nvPr/>
        </p:nvCxnSpPr>
        <p:spPr>
          <a:xfrm flipH="1" flipV="1">
            <a:off x="838198" y="1676400"/>
            <a:ext cx="2373359" cy="23733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305800" y="2590800"/>
            <a:ext cx="609600" cy="369332"/>
            <a:chOff x="8305800" y="1828800"/>
            <a:chExt cx="609600" cy="369332"/>
          </a:xfrm>
        </p:grpSpPr>
        <p:sp>
          <p:nvSpPr>
            <p:cNvPr id="85" name="Oval 84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8305800" y="2971800"/>
            <a:ext cx="609600" cy="369332"/>
            <a:chOff x="8305800" y="1828800"/>
            <a:chExt cx="609600" cy="369332"/>
          </a:xfrm>
        </p:grpSpPr>
        <p:sp>
          <p:nvSpPr>
            <p:cNvPr id="104" name="Oval 10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305800" y="3352800"/>
            <a:ext cx="609600" cy="369332"/>
            <a:chOff x="8305800" y="1828800"/>
            <a:chExt cx="609600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Oval 118"/>
          <p:cNvSpPr/>
          <p:nvPr/>
        </p:nvSpPr>
        <p:spPr>
          <a:xfrm>
            <a:off x="5638800" y="382632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5638800" y="397872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657600"/>
            <a:ext cx="609600" cy="369332"/>
            <a:chOff x="8305800" y="1828800"/>
            <a:chExt cx="609600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/>
          <p:cNvCxnSpPr/>
          <p:nvPr/>
        </p:nvCxnSpPr>
        <p:spPr>
          <a:xfrm>
            <a:off x="5638800" y="3505200"/>
            <a:ext cx="2640059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points</a:t>
                </a:r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82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cones</a:t>
            </a:r>
            <a:endParaRPr lang="en-US" dirty="0"/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Arrow Connector 189"/>
          <p:cNvCxnSpPr>
            <a:endCxn id="85" idx="0"/>
          </p:cNvCxnSpPr>
          <p:nvPr/>
        </p:nvCxnSpPr>
        <p:spPr>
          <a:xfrm>
            <a:off x="8382000" y="2362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04" idx="0"/>
          </p:cNvCxnSpPr>
          <p:nvPr/>
        </p:nvCxnSpPr>
        <p:spPr>
          <a:xfrm>
            <a:off x="8382000" y="2895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82000" y="4800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382000" y="4267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07" idx="0"/>
          </p:cNvCxnSpPr>
          <p:nvPr/>
        </p:nvCxnSpPr>
        <p:spPr>
          <a:xfrm>
            <a:off x="8382000" y="3276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8382000" y="3657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8382000" y="3962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88" idx="1"/>
            <a:endCxn id="12" idx="1"/>
          </p:cNvCxnSpPr>
          <p:nvPr/>
        </p:nvCxnSpPr>
        <p:spPr>
          <a:xfrm flipH="1" flipV="1">
            <a:off x="3287758" y="2220959"/>
            <a:ext cx="1828801" cy="12192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3428998" y="3505200"/>
            <a:ext cx="1676402" cy="27432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endCxn id="41" idx="1"/>
          </p:cNvCxnSpPr>
          <p:nvPr/>
        </p:nvCxnSpPr>
        <p:spPr>
          <a:xfrm flipH="1">
            <a:off x="3211557" y="3369122"/>
            <a:ext cx="2198643" cy="680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1" name="Group 160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62" name="Straight Arrow Connector 161"/>
            <p:cNvCxnSpPr/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Group 191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194" name="Freeform 193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Straight Arrow Connector 194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4487873" y="2450068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13896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2058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/>
              <p:cNvSpPr txBox="1"/>
              <p:nvPr/>
            </p:nvSpPr>
            <p:spPr>
              <a:xfrm>
                <a:off x="4640273" y="4355068"/>
                <a:ext cx="44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"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3" name="TextBox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273" y="4355068"/>
                <a:ext cx="445956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197" r="-1917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5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  <p:bldP spid="202" grpId="0"/>
      <p:bldP spid="2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238498" y="1524000"/>
            <a:ext cx="114301" cy="2514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33398" y="4076700"/>
            <a:ext cx="2667000" cy="1485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1" idx="2"/>
          </p:cNvCxnSpPr>
          <p:nvPr/>
        </p:nvCxnSpPr>
        <p:spPr>
          <a:xfrm flipH="1" flipV="1">
            <a:off x="304800" y="3086101"/>
            <a:ext cx="2895598" cy="990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41" idx="5"/>
          </p:cNvCxnSpPr>
          <p:nvPr/>
        </p:nvCxnSpPr>
        <p:spPr>
          <a:xfrm flipH="1" flipV="1">
            <a:off x="3265439" y="4103641"/>
            <a:ext cx="468360" cy="1839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1" idx="1"/>
          </p:cNvCxnSpPr>
          <p:nvPr/>
        </p:nvCxnSpPr>
        <p:spPr>
          <a:xfrm flipH="1" flipV="1">
            <a:off x="838198" y="1676400"/>
            <a:ext cx="2373359" cy="23733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1389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058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640273" y="4355068"/>
                <a:ext cx="44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"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273" y="4355068"/>
                <a:ext cx="44595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1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/>
          <p:cNvGrpSpPr/>
          <p:nvPr/>
        </p:nvGrpSpPr>
        <p:grpSpPr>
          <a:xfrm>
            <a:off x="8305800" y="2819400"/>
            <a:ext cx="558369" cy="369332"/>
            <a:chOff x="8305800" y="1828800"/>
            <a:chExt cx="558369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13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1389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058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3826322"/>
            <a:ext cx="76200" cy="228600"/>
            <a:chOff x="5638800" y="2226122"/>
            <a:chExt cx="76200" cy="228600"/>
          </a:xfrm>
        </p:grpSpPr>
        <p:sp>
          <p:nvSpPr>
            <p:cNvPr id="119" name="Oval 118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352800"/>
            <a:ext cx="590429" cy="369332"/>
            <a:chOff x="8305800" y="1828800"/>
            <a:chExt cx="590429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459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"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45956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17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81000"/>
            <a:chOff x="5715000" y="2667000"/>
            <a:chExt cx="2628900" cy="381000"/>
          </a:xfrm>
        </p:grpSpPr>
        <p:cxnSp>
          <p:nvCxnSpPr>
            <p:cNvPr id="153" name="Straight Connector 152"/>
            <p:cNvCxnSpPr>
              <a:endCxn id="107" idx="2"/>
            </p:cNvCxnSpPr>
            <p:nvPr/>
          </p:nvCxnSpPr>
          <p:spPr>
            <a:xfrm>
              <a:off x="5741941" y="2667000"/>
              <a:ext cx="2601959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endCxn id="107" idx="2"/>
            </p:cNvCxnSpPr>
            <p:nvPr/>
          </p:nvCxnSpPr>
          <p:spPr>
            <a:xfrm>
              <a:off x="5715000" y="2824563"/>
              <a:ext cx="2628900" cy="223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endCxn id="107" idx="2"/>
            </p:cNvCxnSpPr>
            <p:nvPr/>
          </p:nvCxnSpPr>
          <p:spPr>
            <a:xfrm>
              <a:off x="5741941" y="2988123"/>
              <a:ext cx="2601959" cy="598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048000"/>
            <a:ext cx="2640059" cy="283022"/>
            <a:chOff x="5741941" y="2590800"/>
            <a:chExt cx="2640059" cy="283022"/>
          </a:xfrm>
        </p:grpSpPr>
        <p:cxnSp>
          <p:nvCxnSpPr>
            <p:cNvPr id="158" name="Straight Connector 157"/>
            <p:cNvCxnSpPr>
              <a:endCxn id="107" idx="2"/>
            </p:cNvCxnSpPr>
            <p:nvPr/>
          </p:nvCxnSpPr>
          <p:spPr>
            <a:xfrm flipV="1">
              <a:off x="5741941" y="25908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7" idx="2"/>
            </p:cNvCxnSpPr>
            <p:nvPr/>
          </p:nvCxnSpPr>
          <p:spPr>
            <a:xfrm flipV="1">
              <a:off x="5791200" y="2590800"/>
              <a:ext cx="2590800" cy="283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/>
          <p:cNvCxnSpPr/>
          <p:nvPr/>
        </p:nvCxnSpPr>
        <p:spPr>
          <a:xfrm>
            <a:off x="5638800" y="3505200"/>
            <a:ext cx="2640059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5676900" y="3581400"/>
            <a:ext cx="2601959" cy="293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points</a:t>
                </a:r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82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cones</a:t>
            </a:r>
            <a:endParaRPr lang="en-US" dirty="0"/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Arrow Connector 189"/>
          <p:cNvCxnSpPr>
            <a:endCxn id="107" idx="0"/>
          </p:cNvCxnSpPr>
          <p:nvPr/>
        </p:nvCxnSpPr>
        <p:spPr>
          <a:xfrm>
            <a:off x="8382000" y="2362200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82000" y="4800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382000" y="4267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38" idx="0"/>
            <a:endCxn id="107" idx="4"/>
          </p:cNvCxnSpPr>
          <p:nvPr/>
        </p:nvCxnSpPr>
        <p:spPr>
          <a:xfrm flipV="1">
            <a:off x="8382000" y="3124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38" idx="4"/>
            <a:endCxn id="141" idx="0"/>
          </p:cNvCxnSpPr>
          <p:nvPr/>
        </p:nvCxnSpPr>
        <p:spPr>
          <a:xfrm>
            <a:off x="8382000" y="3657600"/>
            <a:ext cx="0" cy="44455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88" idx="1"/>
            <a:endCxn id="12" idx="1"/>
          </p:cNvCxnSpPr>
          <p:nvPr/>
        </p:nvCxnSpPr>
        <p:spPr>
          <a:xfrm flipH="1" flipV="1">
            <a:off x="3287758" y="2220959"/>
            <a:ext cx="1828801" cy="12192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3428998" y="3505200"/>
            <a:ext cx="1676402" cy="27432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endCxn id="41" idx="1"/>
          </p:cNvCxnSpPr>
          <p:nvPr/>
        </p:nvCxnSpPr>
        <p:spPr>
          <a:xfrm flipH="1">
            <a:off x="3211557" y="3369122"/>
            <a:ext cx="2198643" cy="680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91200" y="2269008"/>
            <a:ext cx="4734931" cy="3548968"/>
            <a:chOff x="791200" y="2269008"/>
            <a:chExt cx="4734931" cy="3548968"/>
          </a:xfrm>
        </p:grpSpPr>
        <p:sp>
          <p:nvSpPr>
            <p:cNvPr id="87" name="Arc 86"/>
            <p:cNvSpPr/>
            <p:nvPr/>
          </p:nvSpPr>
          <p:spPr>
            <a:xfrm rot="4831881">
              <a:off x="1395484" y="1687328"/>
              <a:ext cx="3526364" cy="4734931"/>
            </a:xfrm>
            <a:prstGeom prst="arc">
              <a:avLst>
                <a:gd name="adj1" fmla="val 12260343"/>
                <a:gd name="adj2" fmla="val 20400601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 flipV="1">
              <a:off x="3390898" y="2269008"/>
              <a:ext cx="304801" cy="1699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flipH="1">
              <a:off x="3733800" y="5627641"/>
              <a:ext cx="315961" cy="8735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62" name="Straight Arrow Connector 161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185" name="Freeform 184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055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R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unning time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Running time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err="1"/>
                  <a:t>th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iteration </a:t>
                </a:r>
                <a:r>
                  <a:rPr lang="en-US" sz="2000" dirty="0" smtClean="0"/>
                  <a:t>is of the order of 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Number </a:t>
                </a:r>
                <a:r>
                  <a:rPr lang="en-US" sz="2000" dirty="0"/>
                  <a:t>of </a:t>
                </a:r>
                <a:r>
                  <a:rPr lang="en-US" sz="2000" dirty="0" smtClean="0"/>
                  <a:t>edges of convex hull that are </a:t>
                </a:r>
                <a:r>
                  <a:rPr lang="en-US" sz="2000" b="1" dirty="0" smtClean="0"/>
                  <a:t>destroyed</a:t>
                </a:r>
              </a:p>
              <a:p>
                <a:endParaRPr lang="en-US" sz="2000" b="1" dirty="0"/>
              </a:p>
              <a:p>
                <a:r>
                  <a:rPr lang="en-US" sz="2000" dirty="0" smtClean="0"/>
                  <a:t>Number </a:t>
                </a:r>
                <a:r>
                  <a:rPr lang="en-US" sz="2000" dirty="0"/>
                  <a:t>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new</a:t>
                </a:r>
                <a:r>
                  <a:rPr lang="en-US" sz="2000" dirty="0"/>
                  <a:t> edges of convex hull that are </a:t>
                </a:r>
                <a:r>
                  <a:rPr lang="en-US" sz="2000" b="1" dirty="0" smtClean="0"/>
                  <a:t>created</a:t>
                </a:r>
                <a:endParaRPr lang="en-US" sz="2000" b="1" dirty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Number of points in the </a:t>
                </a:r>
                <a:r>
                  <a:rPr lang="en-US" sz="2000" b="1" dirty="0" smtClean="0"/>
                  <a:t>two adjacent cones </a:t>
                </a:r>
                <a:r>
                  <a:rPr lang="en-US" sz="2000" dirty="0" smtClean="0"/>
                  <a:t>that get </a:t>
                </a:r>
                <a:r>
                  <a:rPr lang="en-US" sz="2000" b="1" dirty="0" smtClean="0"/>
                  <a:t>created 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 smtClean="0"/>
                  <a:t> </a:t>
                </a:r>
                <a:r>
                  <a:rPr lang="en-US" sz="2000" dirty="0"/>
                  <a:t>W</a:t>
                </a:r>
                <a:r>
                  <a:rPr lang="en-US" sz="2000" dirty="0" smtClean="0"/>
                  <a:t>hat is the max. number of new edges created in an iteration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2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 smtClean="0">
                    <a:sym typeface="Wingdings" pitchFamily="2" charset="2"/>
                  </a:rPr>
                  <a:t>Number of edges created during the algorithm 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Since every edge destroyed was once created, so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Total number </a:t>
                </a:r>
                <a:r>
                  <a:rPr lang="en-US" sz="2000" dirty="0"/>
                  <a:t>of edges </a:t>
                </a:r>
                <a:r>
                  <a:rPr lang="en-US" sz="2000" b="1" dirty="0" smtClean="0"/>
                  <a:t>destroyed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/>
                  <a:t>Total number of edges </a:t>
                </a:r>
                <a:r>
                  <a:rPr lang="en-US" sz="2000" b="1" dirty="0" smtClean="0"/>
                  <a:t>created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3"/>
                <a:stretch>
                  <a:fillRect l="-741" t="-635" b="-9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56248" y="2678668"/>
                <a:ext cx="2582054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Total time for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iterations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= </a:t>
                </a:r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 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248" y="2678668"/>
                <a:ext cx="2582054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2128" t="-4717" r="-401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685800" y="3657600"/>
            <a:ext cx="6553200" cy="685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251192" y="3782568"/>
            <a:ext cx="1435608" cy="484632"/>
            <a:chOff x="7251192" y="3782568"/>
            <a:chExt cx="1435608" cy="484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216864" y="3810000"/>
                  <a:ext cx="4699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6864" y="3810000"/>
                  <a:ext cx="46993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Left Arrow 11"/>
            <p:cNvSpPr/>
            <p:nvPr/>
          </p:nvSpPr>
          <p:spPr>
            <a:xfrm>
              <a:off x="7251192" y="3782568"/>
              <a:ext cx="978408" cy="484632"/>
            </a:xfrm>
            <a:prstGeom prst="lef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ight Brace 13"/>
          <p:cNvSpPr/>
          <p:nvPr/>
        </p:nvSpPr>
        <p:spPr>
          <a:xfrm>
            <a:off x="6248400" y="2209800"/>
            <a:ext cx="307848" cy="13716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3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animBg="1"/>
      <p:bldP spid="4" grpId="1" animBg="1"/>
      <p:bldP spid="10" grpId="0" animBg="1"/>
      <p:bldP spid="14" grpId="0" animBg="1"/>
      <p:bldP spid="1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Backward analysis </a:t>
                </a:r>
                <a:r>
                  <a:rPr lang="en-US" sz="36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err="1"/>
                  <a:t>th</a:t>
                </a:r>
                <a:r>
                  <a:rPr lang="en-US" sz="3600" b="1" dirty="0"/>
                  <a:t> iteration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: a subset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first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points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are some </a:t>
                </a:r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permutation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/>
                          </a:rPr>
                          <m:t>𝐄</m:t>
                        </m:r>
                        <m:r>
                          <a:rPr lang="en-US" sz="1800" b="1" i="1" smtClean="0">
                            <a:latin typeface="Cambria Math"/>
                          </a:rPr>
                          <m:t>[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= 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  <a:blipFill rotWithShape="1">
                <a:blip r:embed="rId3"/>
                <a:stretch>
                  <a:fillRect l="-1305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609600" y="2895600"/>
                <a:ext cx="3810000" cy="993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Convex hull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at the </a:t>
                </a:r>
                <a:r>
                  <a:rPr lang="en-US" u="sng" dirty="0" smtClean="0">
                    <a:solidFill>
                      <a:srgbClr val="C00000"/>
                    </a:solidFill>
                  </a:rPr>
                  <a:t>end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IN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 iteration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895600"/>
                <a:ext cx="3810000" cy="993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562600" y="1524000"/>
            <a:ext cx="2667000" cy="341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8800" y="1868424"/>
            <a:ext cx="2667000" cy="341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2209800"/>
            <a:ext cx="2667000" cy="341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0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uiExpand="1" build="p"/>
      <p:bldP spid="2" grpId="0" animBg="1"/>
      <p:bldP spid="3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Backward analysis </a:t>
                </a:r>
                <a:r>
                  <a:rPr lang="en-US" sz="36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err="1"/>
                  <a:t>th</a:t>
                </a:r>
                <a:r>
                  <a:rPr lang="en-US" sz="3600" b="1" dirty="0"/>
                  <a:t> iteration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: a subset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first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points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are some </a:t>
                </a:r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permutation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/>
                          </a:rPr>
                          <m:t>𝐄</m:t>
                        </m:r>
                        <m:r>
                          <a:rPr lang="en-US" sz="1800" b="1" i="1" smtClean="0">
                            <a:latin typeface="Cambria Math"/>
                          </a:rPr>
                          <m:t>[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= 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  <a:blipFill rotWithShape="1">
                <a:blip r:embed="rId3"/>
                <a:stretch>
                  <a:fillRect l="-1305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3" name="Group 202"/>
          <p:cNvGrpSpPr/>
          <p:nvPr/>
        </p:nvGrpSpPr>
        <p:grpSpPr>
          <a:xfrm>
            <a:off x="1066798" y="2236741"/>
            <a:ext cx="3352802" cy="3554459"/>
            <a:chOff x="1066798" y="2236741"/>
            <a:chExt cx="3352802" cy="355445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1099319" y="2560591"/>
              <a:ext cx="544558" cy="8224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066798" y="3429000"/>
              <a:ext cx="152401" cy="16764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97256" y="5181600"/>
              <a:ext cx="2362200" cy="609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15198" y="4648200"/>
              <a:ext cx="582659" cy="10779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51241" y="2705100"/>
              <a:ext cx="468359" cy="6588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23986" y="2263682"/>
              <a:ext cx="555717" cy="4033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730279" y="2236741"/>
              <a:ext cx="1546319" cy="2509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294142" y="3429000"/>
              <a:ext cx="125458" cy="11541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381000" y="1688068"/>
            <a:ext cx="4656127" cy="4331732"/>
            <a:chOff x="381000" y="1688068"/>
            <a:chExt cx="4656127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802073" y="1688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073" y="1688068"/>
                  <a:ext cx="46512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1066800" y="2286000"/>
            <a:ext cx="3462575" cy="3352800"/>
            <a:chOff x="1066800" y="2286000"/>
            <a:chExt cx="3462575" cy="3352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2971800" y="2286000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2286000"/>
                  <a:ext cx="49077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624025" y="2743200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025" y="2743200"/>
                  <a:ext cx="49077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038600" y="3440668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3440668"/>
                  <a:ext cx="490775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3810000" y="4507468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4507468"/>
                  <a:ext cx="490775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48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3243025" y="5269468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025" y="5269468"/>
                  <a:ext cx="490775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48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1219200" y="4648200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648200"/>
                  <a:ext cx="490775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066800" y="3352800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3352800"/>
                  <a:ext cx="490775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148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414225" y="2602468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225" y="2602468"/>
                  <a:ext cx="490775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48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807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Backward analysis </a:t>
                </a:r>
                <a:r>
                  <a:rPr lang="en-US" sz="3600" b="1" dirty="0"/>
                  <a:t>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err="1"/>
                  <a:t>th</a:t>
                </a:r>
                <a:r>
                  <a:rPr lang="en-US" sz="3600" b="1" dirty="0"/>
                  <a:t> iteration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: a subset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first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points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are some </a:t>
                </a:r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permutation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𝐄</m:t>
                        </m:r>
                        <m:r>
                          <a:rPr lang="en-US" sz="1800" b="1" i="1">
                            <a:latin typeface="Cambria Math"/>
                          </a:rPr>
                          <m:t>[</m:t>
                        </m:r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= 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  <a:blipFill rotWithShape="1">
                <a:blip r:embed="rId3"/>
                <a:stretch>
                  <a:fillRect l="-3263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3" name="Group 202"/>
          <p:cNvGrpSpPr/>
          <p:nvPr/>
        </p:nvGrpSpPr>
        <p:grpSpPr>
          <a:xfrm>
            <a:off x="1066798" y="2236741"/>
            <a:ext cx="3352802" cy="3554459"/>
            <a:chOff x="1066798" y="2236741"/>
            <a:chExt cx="3352802" cy="355445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1099319" y="2560591"/>
              <a:ext cx="544558" cy="8224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066798" y="3429000"/>
              <a:ext cx="152401" cy="16764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97256" y="5181600"/>
              <a:ext cx="2362200" cy="609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15198" y="4648200"/>
              <a:ext cx="582659" cy="10779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51241" y="2705100"/>
              <a:ext cx="468359" cy="6588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23986" y="2263682"/>
              <a:ext cx="555717" cy="4033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730279" y="2236741"/>
              <a:ext cx="1546319" cy="2509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294142" y="3429000"/>
              <a:ext cx="125458" cy="11541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381000" y="1688068"/>
            <a:ext cx="4656127" cy="4331732"/>
            <a:chOff x="381000" y="1688068"/>
            <a:chExt cx="4656127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802073" y="1688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073" y="1688068"/>
                  <a:ext cx="46512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Arc 83"/>
          <p:cNvSpPr/>
          <p:nvPr/>
        </p:nvSpPr>
        <p:spPr>
          <a:xfrm rot="4831881">
            <a:off x="623448" y="1420924"/>
            <a:ext cx="4698970" cy="5096059"/>
          </a:xfrm>
          <a:prstGeom prst="arc">
            <a:avLst>
              <a:gd name="adj1" fmla="val 13443589"/>
              <a:gd name="adj2" fmla="val 18273265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/>
          <p:cNvSpPr/>
          <p:nvPr/>
        </p:nvSpPr>
        <p:spPr>
          <a:xfrm rot="4831881">
            <a:off x="626539" y="1407817"/>
            <a:ext cx="4698970" cy="5096059"/>
          </a:xfrm>
          <a:prstGeom prst="arc">
            <a:avLst>
              <a:gd name="adj1" fmla="val 8851138"/>
              <a:gd name="adj2" fmla="val 13197983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200400" y="21336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066800" y="2286000"/>
            <a:ext cx="3462575" cy="3352800"/>
            <a:chOff x="1066800" y="2286000"/>
            <a:chExt cx="3462575" cy="3352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2971800" y="2286000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2286000"/>
                  <a:ext cx="49077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3624025" y="2743200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025" y="2743200"/>
                  <a:ext cx="49077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038600" y="3440668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3440668"/>
                  <a:ext cx="490775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3810000" y="4507468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4507468"/>
                  <a:ext cx="490775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48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3243025" y="5269468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025" y="5269468"/>
                  <a:ext cx="490775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48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1219200" y="4648200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648200"/>
                  <a:ext cx="490775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1066800" y="3352800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3352800"/>
                  <a:ext cx="490775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148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414225" y="2602468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225" y="2602468"/>
                  <a:ext cx="490775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48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1" name="Arc 110"/>
          <p:cNvSpPr/>
          <p:nvPr/>
        </p:nvSpPr>
        <p:spPr>
          <a:xfrm rot="4831881">
            <a:off x="321739" y="1484017"/>
            <a:ext cx="4698970" cy="5096059"/>
          </a:xfrm>
          <a:prstGeom prst="arc">
            <a:avLst>
              <a:gd name="adj1" fmla="val 12521420"/>
              <a:gd name="adj2" fmla="val 15352493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c 111"/>
          <p:cNvSpPr/>
          <p:nvPr/>
        </p:nvSpPr>
        <p:spPr>
          <a:xfrm rot="4831881">
            <a:off x="321739" y="1484017"/>
            <a:ext cx="4698970" cy="5096059"/>
          </a:xfrm>
          <a:prstGeom prst="arc">
            <a:avLst>
              <a:gd name="adj1" fmla="val 15668491"/>
              <a:gd name="adj2" fmla="val 20484553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810000" y="25908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4267200" y="32766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4191000" y="44958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553200" y="3282434"/>
                <a:ext cx="103252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282434"/>
                <a:ext cx="1032526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553200" y="3810000"/>
                <a:ext cx="10325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810000"/>
                <a:ext cx="1032527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6553200" y="4343400"/>
                <a:ext cx="10325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343400"/>
                <a:ext cx="1032527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710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6553200" y="4888468"/>
                <a:ext cx="10325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888468"/>
                <a:ext cx="1032527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8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5" grpId="0" animBg="1"/>
      <p:bldP spid="85" grpId="1" animBg="1"/>
      <p:bldP spid="86" grpId="0" animBg="1"/>
      <p:bldP spid="111" grpId="0" animBg="1"/>
      <p:bldP spid="111" grpId="1" animBg="1"/>
      <p:bldP spid="112" grpId="0" animBg="1"/>
      <p:bldP spid="112" grpId="1" animBg="1"/>
      <p:bldP spid="113" grpId="0" animBg="1"/>
      <p:bldP spid="114" grpId="0" animBg="1"/>
      <p:bldP spid="115" grpId="0" animBg="1"/>
      <p:bldP spid="2" grpId="0" animBg="1"/>
      <p:bldP spid="102" grpId="0" animBg="1"/>
      <p:bldP spid="103" grpId="0" animBg="1"/>
      <p:bldP spid="10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Backward analysis </a:t>
                </a:r>
                <a:r>
                  <a:rPr lang="en-US" sz="3600" b="1" dirty="0"/>
                  <a:t>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err="1"/>
                  <a:t>th</a:t>
                </a:r>
                <a:r>
                  <a:rPr lang="en-US" sz="3600" b="1" dirty="0"/>
                  <a:t> iteration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: a subset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first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points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are some </a:t>
                </a:r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permutation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𝐄</m:t>
                        </m:r>
                        <m:r>
                          <a:rPr lang="en-US" sz="1800" b="1" i="1">
                            <a:latin typeface="Cambria Math"/>
                          </a:rPr>
                          <m:t>[</m:t>
                        </m:r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= 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           </a:t>
                </a:r>
                <a:endParaRPr lang="en-US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  <a:blipFill rotWithShape="1">
                <a:blip r:embed="rId3"/>
                <a:stretch>
                  <a:fillRect l="-1305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3" name="Group 202"/>
          <p:cNvGrpSpPr/>
          <p:nvPr/>
        </p:nvGrpSpPr>
        <p:grpSpPr>
          <a:xfrm>
            <a:off x="1066798" y="2236741"/>
            <a:ext cx="3352802" cy="3554459"/>
            <a:chOff x="1066798" y="2236741"/>
            <a:chExt cx="3352802" cy="355445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1099319" y="2560591"/>
              <a:ext cx="544558" cy="8224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066798" y="3429000"/>
              <a:ext cx="152401" cy="16764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97256" y="5181600"/>
              <a:ext cx="2362200" cy="609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15198" y="4648200"/>
              <a:ext cx="582659" cy="10779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51241" y="2705100"/>
              <a:ext cx="468359" cy="6588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23986" y="2263682"/>
              <a:ext cx="555717" cy="4033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730279" y="2236741"/>
              <a:ext cx="1546319" cy="2509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294142" y="3429000"/>
              <a:ext cx="125458" cy="11541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381000" y="1688068"/>
            <a:ext cx="4656127" cy="4331732"/>
            <a:chOff x="381000" y="1688068"/>
            <a:chExt cx="4656127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802073" y="1688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073" y="1688068"/>
                  <a:ext cx="46512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Arc 83"/>
          <p:cNvSpPr/>
          <p:nvPr/>
        </p:nvSpPr>
        <p:spPr>
          <a:xfrm rot="4831881">
            <a:off x="623448" y="1420924"/>
            <a:ext cx="4698970" cy="5096059"/>
          </a:xfrm>
          <a:prstGeom prst="arc">
            <a:avLst>
              <a:gd name="adj1" fmla="val 13443589"/>
              <a:gd name="adj2" fmla="val 1827326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/>
          <p:cNvSpPr/>
          <p:nvPr/>
        </p:nvSpPr>
        <p:spPr>
          <a:xfrm rot="4831881">
            <a:off x="626539" y="1407817"/>
            <a:ext cx="4698970" cy="5096059"/>
          </a:xfrm>
          <a:prstGeom prst="arc">
            <a:avLst>
              <a:gd name="adj1" fmla="val 8851138"/>
              <a:gd name="adj2" fmla="val 1319798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200400" y="21336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066800" y="2286000"/>
            <a:ext cx="3462575" cy="3352800"/>
            <a:chOff x="1066800" y="2286000"/>
            <a:chExt cx="3462575" cy="3352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2971800" y="2286000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2286000"/>
                  <a:ext cx="49077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3624025" y="2743200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025" y="2743200"/>
                  <a:ext cx="49077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038600" y="3440668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3440668"/>
                  <a:ext cx="490775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3810000" y="4507468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4507468"/>
                  <a:ext cx="490775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48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3243025" y="5269468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025" y="5269468"/>
                  <a:ext cx="490775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48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1219200" y="4648200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648200"/>
                  <a:ext cx="490775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1066800" y="3352800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3352800"/>
                  <a:ext cx="490775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148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414225" y="2602468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225" y="2602468"/>
                  <a:ext cx="490775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48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1" name="Arc 110"/>
          <p:cNvSpPr/>
          <p:nvPr/>
        </p:nvSpPr>
        <p:spPr>
          <a:xfrm rot="4831881">
            <a:off x="321739" y="1484017"/>
            <a:ext cx="4698970" cy="5096059"/>
          </a:xfrm>
          <a:prstGeom prst="arc">
            <a:avLst>
              <a:gd name="adj1" fmla="val 12521420"/>
              <a:gd name="adj2" fmla="val 1535249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c 111"/>
          <p:cNvSpPr/>
          <p:nvPr/>
        </p:nvSpPr>
        <p:spPr>
          <a:xfrm rot="4831881">
            <a:off x="321739" y="1484017"/>
            <a:ext cx="4698970" cy="5096059"/>
          </a:xfrm>
          <a:prstGeom prst="arc">
            <a:avLst>
              <a:gd name="adj1" fmla="val 15668491"/>
              <a:gd name="adj2" fmla="val 2048455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810000" y="25908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4267200" y="32766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4191000" y="44958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3581400" y="56388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1143000" y="50292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986635" y="32766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1596235" y="24384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Arc 105"/>
          <p:cNvSpPr/>
          <p:nvPr/>
        </p:nvSpPr>
        <p:spPr>
          <a:xfrm rot="4831881">
            <a:off x="321739" y="1497124"/>
            <a:ext cx="4698970" cy="5096059"/>
          </a:xfrm>
          <a:prstGeom prst="arc">
            <a:avLst>
              <a:gd name="adj1" fmla="val 20672759"/>
              <a:gd name="adj2" fmla="val 720486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c 106"/>
          <p:cNvSpPr/>
          <p:nvPr/>
        </p:nvSpPr>
        <p:spPr>
          <a:xfrm rot="4831881">
            <a:off x="321739" y="1801924"/>
            <a:ext cx="4698970" cy="5096059"/>
          </a:xfrm>
          <a:prstGeom prst="arc">
            <a:avLst>
              <a:gd name="adj1" fmla="val 17707246"/>
              <a:gd name="adj2" fmla="val 38955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c 107"/>
          <p:cNvSpPr/>
          <p:nvPr/>
        </p:nvSpPr>
        <p:spPr>
          <a:xfrm rot="4831881">
            <a:off x="169339" y="1484017"/>
            <a:ext cx="4698970" cy="5096059"/>
          </a:xfrm>
          <a:prstGeom prst="arc">
            <a:avLst>
              <a:gd name="adj1" fmla="val 4082935"/>
              <a:gd name="adj2" fmla="val 94330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rc 108"/>
          <p:cNvSpPr/>
          <p:nvPr/>
        </p:nvSpPr>
        <p:spPr>
          <a:xfrm rot="4831881">
            <a:off x="541891" y="1560217"/>
            <a:ext cx="4698970" cy="5096059"/>
          </a:xfrm>
          <a:prstGeom prst="arc">
            <a:avLst>
              <a:gd name="adj1" fmla="val 7383853"/>
              <a:gd name="adj2" fmla="val 1205820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6553200" y="3282434"/>
                <a:ext cx="103252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282434"/>
                <a:ext cx="1032526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6553200" y="3810000"/>
                <a:ext cx="10325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810000"/>
                <a:ext cx="1032527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6553200" y="4343400"/>
                <a:ext cx="10325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343400"/>
                <a:ext cx="1032527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710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6553200" y="4888468"/>
                <a:ext cx="10325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888468"/>
                <a:ext cx="1032527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6553200" y="5791200"/>
                <a:ext cx="10325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791200"/>
                <a:ext cx="1032527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6553200" y="6324600"/>
                <a:ext cx="10325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𝟖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6324600"/>
                <a:ext cx="1032527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333" r="-710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7086600" y="5295900"/>
            <a:ext cx="76200" cy="419100"/>
            <a:chOff x="7086600" y="5295900"/>
            <a:chExt cx="76200" cy="419100"/>
          </a:xfrm>
        </p:grpSpPr>
        <p:sp>
          <p:nvSpPr>
            <p:cNvPr id="121" name="Oval 120"/>
            <p:cNvSpPr/>
            <p:nvPr/>
          </p:nvSpPr>
          <p:spPr>
            <a:xfrm>
              <a:off x="7086600" y="5295900"/>
              <a:ext cx="76200" cy="76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7086600" y="5448300"/>
              <a:ext cx="76200" cy="76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7086600" y="5638800"/>
              <a:ext cx="76200" cy="76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8166410" y="3200400"/>
                <a:ext cx="332142" cy="49705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sz="14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410" y="3200400"/>
                <a:ext cx="332142" cy="497059"/>
              </a:xfrm>
              <a:prstGeom prst="rect">
                <a:avLst/>
              </a:prstGeom>
              <a:blipFill rotWithShape="1">
                <a:blip r:embed="rId26"/>
                <a:stretch>
                  <a:fillRect r="-12963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/>
          <p:cNvSpPr/>
          <p:nvPr/>
        </p:nvSpPr>
        <p:spPr>
          <a:xfrm>
            <a:off x="8564530" y="3162300"/>
            <a:ext cx="470210" cy="35814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8153400" y="3733800"/>
                <a:ext cx="332142" cy="49705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sz="14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733800"/>
                <a:ext cx="332142" cy="497059"/>
              </a:xfrm>
              <a:prstGeom prst="rect">
                <a:avLst/>
              </a:prstGeom>
              <a:blipFill rotWithShape="1">
                <a:blip r:embed="rId27"/>
                <a:stretch>
                  <a:fillRect r="-12963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8153400" y="4267200"/>
                <a:ext cx="332142" cy="49705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sz="14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4267200"/>
                <a:ext cx="332142" cy="497059"/>
              </a:xfrm>
              <a:prstGeom prst="rect">
                <a:avLst/>
              </a:prstGeom>
              <a:blipFill rotWithShape="1">
                <a:blip r:embed="rId28"/>
                <a:stretch>
                  <a:fillRect r="-12963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8153400" y="4800600"/>
                <a:ext cx="332142" cy="49705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sz="14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4800600"/>
                <a:ext cx="332142" cy="497059"/>
              </a:xfrm>
              <a:prstGeom prst="rect">
                <a:avLst/>
              </a:prstGeom>
              <a:blipFill rotWithShape="1">
                <a:blip r:embed="rId27"/>
                <a:stretch>
                  <a:fillRect r="-12963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8202258" y="5638800"/>
                <a:ext cx="332142" cy="49705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sz="14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258" y="5638800"/>
                <a:ext cx="332142" cy="497059"/>
              </a:xfrm>
              <a:prstGeom prst="rect">
                <a:avLst/>
              </a:prstGeom>
              <a:blipFill rotWithShape="1">
                <a:blip r:embed="rId26"/>
                <a:stretch>
                  <a:fillRect r="-12963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8229600" y="6208541"/>
                <a:ext cx="332142" cy="49705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sz="14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6208541"/>
                <a:ext cx="332142" cy="497059"/>
              </a:xfrm>
              <a:prstGeom prst="rect">
                <a:avLst/>
              </a:prstGeom>
              <a:blipFill rotWithShape="1">
                <a:blip r:embed="rId29"/>
                <a:stretch>
                  <a:fillRect r="-12963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6936559" y="3543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934200" y="41217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936559" y="46148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6934200" y="5193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6934200" y="6031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 rot="2430392">
            <a:off x="7703987" y="33112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 rot="2430392">
            <a:off x="7693131" y="38446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 rot="2430392">
            <a:off x="7703987" y="43780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 rot="2430392">
            <a:off x="7703987" y="49299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 rot="2430392">
            <a:off x="7703987" y="57496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 rot="2430392">
            <a:off x="7693131" y="63015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9" grpId="0" animBg="1"/>
      <p:bldP spid="120" grpId="0" animBg="1"/>
      <p:bldP spid="124" grpId="0" animBg="1"/>
      <p:bldP spid="31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32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Randomized </a:t>
            </a:r>
            <a:r>
              <a:rPr lang="en-US" sz="3200" b="1" dirty="0">
                <a:solidFill>
                  <a:srgbClr val="7030A0"/>
                </a:solidFill>
              </a:rPr>
              <a:t>Incremental </a:t>
            </a:r>
            <a:r>
              <a:rPr lang="en-US" sz="3200" b="1" dirty="0"/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400" dirty="0" smtClean="0"/>
              </a:p>
              <a:p>
                <a:r>
                  <a:rPr lang="en-US" sz="2400" dirty="0" smtClean="0"/>
                  <a:t>Permute the elements of input </a:t>
                </a:r>
                <a:r>
                  <a:rPr lang="en-US" sz="2400" u="sng" dirty="0" smtClean="0"/>
                  <a:t>randomly uniformly</a:t>
                </a:r>
                <a:r>
                  <a:rPr lang="en-US" sz="2400" dirty="0" smtClean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Build the structure </a:t>
                </a:r>
                <a:r>
                  <a:rPr lang="en-US" sz="2400" u="sng" dirty="0" smtClean="0"/>
                  <a:t>incrementally</a:t>
                </a:r>
                <a:r>
                  <a:rPr lang="en-US" sz="2400" dirty="0" smtClean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Keep some </a:t>
                </a:r>
                <a:r>
                  <a:rPr lang="en-US" sz="2400" u="sng" dirty="0" smtClean="0"/>
                  <a:t>data structure</a:t>
                </a:r>
                <a:r>
                  <a:rPr lang="en-US" sz="2400" dirty="0" smtClean="0"/>
                  <a:t> to perform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iteration efficiently. 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Use </a:t>
                </a:r>
                <a:r>
                  <a:rPr lang="en-US" sz="2400" u="sng" dirty="0" smtClean="0"/>
                  <a:t>Backward analysis</a:t>
                </a:r>
                <a:r>
                  <a:rPr lang="en-US" sz="2400" dirty="0" smtClean="0"/>
                  <a:t> to analyze the expected running time.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114800" y="38862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7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Backward analysis </a:t>
                </a:r>
                <a:r>
                  <a:rPr lang="en-US" sz="3600" b="1" dirty="0"/>
                  <a:t>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err="1"/>
                  <a:t>th</a:t>
                </a:r>
                <a:r>
                  <a:rPr lang="en-US" sz="3600" b="1" dirty="0"/>
                  <a:t> iteration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: a subset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first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points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are some </a:t>
                </a:r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permutation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𝐄</m:t>
                        </m:r>
                        <m:r>
                          <a:rPr lang="en-US" sz="1800" b="1" i="1">
                            <a:latin typeface="Cambria Math"/>
                          </a:rPr>
                          <m:t>[</m:t>
                        </m:r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= 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           Calculating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𝐄</m:t>
                        </m:r>
                        <m:r>
                          <a:rPr lang="en-US" sz="1800" b="1">
                            <a:latin typeface="Cambria Math"/>
                          </a:rPr>
                          <m:t>[</m:t>
                        </m:r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 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    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 be the set of all subsets </a:t>
                </a:r>
                <a:r>
                  <a:rPr lang="en-US" sz="1800" dirty="0" smtClean="0"/>
                  <a:t>of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 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𝐄</m:t>
                        </m:r>
                        <m:r>
                          <a:rPr lang="en-US" sz="1800" b="1">
                            <a:latin typeface="Cambria Math"/>
                          </a:rPr>
                          <m:t>[</m:t>
                        </m:r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] </m:t>
                    </m:r>
                  </m:oMath>
                </a14:m>
                <a:r>
                  <a:rPr lang="en-US" sz="1800" b="1" dirty="0" smtClean="0">
                    <a:latin typeface="Cambria Math"/>
                  </a:rPr>
                  <a:t>=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800" dirty="0"/>
                  <a:t>       </a:t>
                </a:r>
                <a:r>
                  <a:rPr lang="en-US" sz="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=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 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den>
                        </m:f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800" b="1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  <m:r>
                          <a:rPr lang="en-US" sz="18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  <a:blipFill rotWithShape="1">
                <a:blip r:embed="rId3"/>
                <a:stretch>
                  <a:fillRect l="-3263" t="-662" b="-140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3" name="Group 202"/>
          <p:cNvGrpSpPr/>
          <p:nvPr/>
        </p:nvGrpSpPr>
        <p:grpSpPr>
          <a:xfrm>
            <a:off x="1066798" y="2236741"/>
            <a:ext cx="3352802" cy="3554459"/>
            <a:chOff x="1066798" y="2236741"/>
            <a:chExt cx="3352802" cy="355445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1099319" y="2560591"/>
              <a:ext cx="544558" cy="8224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066798" y="3429000"/>
              <a:ext cx="152401" cy="16764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97256" y="5181600"/>
              <a:ext cx="2362200" cy="609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15198" y="4648200"/>
              <a:ext cx="582659" cy="10779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51241" y="2705100"/>
              <a:ext cx="468359" cy="6588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23986" y="2263682"/>
              <a:ext cx="555717" cy="4033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730279" y="2236741"/>
              <a:ext cx="1546319" cy="2509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294142" y="3429000"/>
              <a:ext cx="125458" cy="11541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381000" y="1688068"/>
            <a:ext cx="4656127" cy="4331732"/>
            <a:chOff x="381000" y="1688068"/>
            <a:chExt cx="4656127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802073" y="1688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073" y="1688068"/>
                  <a:ext cx="46512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Arc 83"/>
          <p:cNvSpPr/>
          <p:nvPr/>
        </p:nvSpPr>
        <p:spPr>
          <a:xfrm rot="4831881">
            <a:off x="623448" y="1420924"/>
            <a:ext cx="4698970" cy="5096059"/>
          </a:xfrm>
          <a:prstGeom prst="arc">
            <a:avLst>
              <a:gd name="adj1" fmla="val 13443589"/>
              <a:gd name="adj2" fmla="val 1827326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/>
          <p:cNvSpPr/>
          <p:nvPr/>
        </p:nvSpPr>
        <p:spPr>
          <a:xfrm rot="4831881">
            <a:off x="626539" y="1407817"/>
            <a:ext cx="4698970" cy="5096059"/>
          </a:xfrm>
          <a:prstGeom prst="arc">
            <a:avLst>
              <a:gd name="adj1" fmla="val 8851138"/>
              <a:gd name="adj2" fmla="val 1319798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200400" y="21336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066800" y="2286000"/>
            <a:ext cx="3462575" cy="3352800"/>
            <a:chOff x="1066800" y="2286000"/>
            <a:chExt cx="3462575" cy="3352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2971800" y="2286000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2286000"/>
                  <a:ext cx="49077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3624025" y="2743200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025" y="2743200"/>
                  <a:ext cx="49077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038600" y="3440668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3440668"/>
                  <a:ext cx="490775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3810000" y="4507468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4507468"/>
                  <a:ext cx="490775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48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3243025" y="5269468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025" y="5269468"/>
                  <a:ext cx="490775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48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1219200" y="4648200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648200"/>
                  <a:ext cx="490775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1066800" y="3352800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3352800"/>
                  <a:ext cx="490775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148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414225" y="2602468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225" y="2602468"/>
                  <a:ext cx="490775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48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1" name="Arc 110"/>
          <p:cNvSpPr/>
          <p:nvPr/>
        </p:nvSpPr>
        <p:spPr>
          <a:xfrm rot="4831881">
            <a:off x="321739" y="1484017"/>
            <a:ext cx="4698970" cy="5096059"/>
          </a:xfrm>
          <a:prstGeom prst="arc">
            <a:avLst>
              <a:gd name="adj1" fmla="val 12521420"/>
              <a:gd name="adj2" fmla="val 1535249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c 111"/>
          <p:cNvSpPr/>
          <p:nvPr/>
        </p:nvSpPr>
        <p:spPr>
          <a:xfrm rot="4831881">
            <a:off x="321739" y="1484017"/>
            <a:ext cx="4698970" cy="5096059"/>
          </a:xfrm>
          <a:prstGeom prst="arc">
            <a:avLst>
              <a:gd name="adj1" fmla="val 15668491"/>
              <a:gd name="adj2" fmla="val 2048455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810000" y="25908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4267200" y="32766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4191000" y="44958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3581400" y="56388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1143000" y="50292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986635" y="32766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1596235" y="24384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Arc 105"/>
          <p:cNvSpPr/>
          <p:nvPr/>
        </p:nvSpPr>
        <p:spPr>
          <a:xfrm rot="4831881">
            <a:off x="321739" y="1497124"/>
            <a:ext cx="4698970" cy="5096059"/>
          </a:xfrm>
          <a:prstGeom prst="arc">
            <a:avLst>
              <a:gd name="adj1" fmla="val 20672759"/>
              <a:gd name="adj2" fmla="val 720486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c 106"/>
          <p:cNvSpPr/>
          <p:nvPr/>
        </p:nvSpPr>
        <p:spPr>
          <a:xfrm rot="4831881">
            <a:off x="321739" y="1801924"/>
            <a:ext cx="4698970" cy="5096059"/>
          </a:xfrm>
          <a:prstGeom prst="arc">
            <a:avLst>
              <a:gd name="adj1" fmla="val 17707246"/>
              <a:gd name="adj2" fmla="val 38955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c 107"/>
          <p:cNvSpPr/>
          <p:nvPr/>
        </p:nvSpPr>
        <p:spPr>
          <a:xfrm rot="4831881">
            <a:off x="169339" y="1484017"/>
            <a:ext cx="4698970" cy="5096059"/>
          </a:xfrm>
          <a:prstGeom prst="arc">
            <a:avLst>
              <a:gd name="adj1" fmla="val 4082935"/>
              <a:gd name="adj2" fmla="val 94330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rc 108"/>
          <p:cNvSpPr/>
          <p:nvPr/>
        </p:nvSpPr>
        <p:spPr>
          <a:xfrm rot="4831881">
            <a:off x="541891" y="1560217"/>
            <a:ext cx="4698970" cy="5096059"/>
          </a:xfrm>
          <a:prstGeom prst="arc">
            <a:avLst>
              <a:gd name="adj1" fmla="val 7383853"/>
              <a:gd name="adj2" fmla="val 1205820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20280" y="2738978"/>
                <a:ext cx="1077539" cy="61991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280" y="2738978"/>
                <a:ext cx="1077539" cy="619913"/>
              </a:xfrm>
              <a:prstGeom prst="rect">
                <a:avLst/>
              </a:prstGeom>
              <a:blipFill rotWithShape="1">
                <a:blip r:embed="rId20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122015" y="6131763"/>
                <a:ext cx="888385" cy="497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015" y="6131763"/>
                <a:ext cx="888385" cy="497637"/>
              </a:xfrm>
              <a:prstGeom prst="rect">
                <a:avLst/>
              </a:prstGeom>
              <a:blipFill rotWithShape="1">
                <a:blip r:embed="rId21"/>
                <a:stretch>
                  <a:fillRect l="-5479" r="-10959" b="-73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59326" y="4994995"/>
                <a:ext cx="2170274" cy="720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sz="1600" b="1" i="1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𝐄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|"/>
                              <m:ctrlPr>
                                <a:rPr lang="en-US" sz="16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𝓔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1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600" b="1">
                              <a:latin typeface="Cambria Math"/>
                            </a:rPr>
                            <m:t>𝐏</m:t>
                          </m:r>
                          <m:r>
                            <a:rPr lang="en-US" sz="1600" b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𝓔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sub>
                          </m:sSub>
                          <m:r>
                            <a:rPr lang="en-US" sz="1600" b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26" y="4994995"/>
                <a:ext cx="2170274" cy="720005"/>
              </a:xfrm>
              <a:prstGeom prst="rect">
                <a:avLst/>
              </a:prstGeom>
              <a:blipFill rotWithShape="1">
                <a:blip r:embed="rId22"/>
                <a:stretch>
                  <a:fillRect r="-16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0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14" grpId="0" animBg="1"/>
      <p:bldP spid="27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Running time </a:t>
            </a:r>
            <a:r>
              <a:rPr lang="en-US" sz="3600" b="1" dirty="0" smtClean="0"/>
              <a:t>of the algorithm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Expected running time </a:t>
                </a:r>
                <a:r>
                  <a:rPr lang="en-US" sz="2000" dirty="0" smtClean="0"/>
                  <a:t>of </a:t>
                </a:r>
                <a:r>
                  <a:rPr lang="en-US" sz="2000" b="1" i="1" dirty="0" err="1" smtClean="0">
                    <a:solidFill>
                      <a:srgbClr val="0070C0"/>
                    </a:solidFill>
                  </a:rPr>
                  <a:t>i</a:t>
                </a:r>
                <a:r>
                  <a:rPr lang="en-US" sz="2000" dirty="0" err="1" smtClean="0"/>
                  <a:t>th</a:t>
                </a:r>
                <a:r>
                  <a:rPr lang="en-US" sz="2000" dirty="0" smtClean="0"/>
                  <a:t> iteration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𝐄</m:t>
                        </m:r>
                        <m:r>
                          <a:rPr lang="en-US" sz="2000" b="1">
                            <a:latin typeface="Cambria Math"/>
                          </a:rPr>
                          <m:t>[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+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=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Expected running time of the algorithm 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is 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) time Las Vegas algorithm for computing convex hull.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7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USING Backward analysis for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Miscellaneous Applications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8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1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SMALLEST Enclosing circle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8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Smallest </a:t>
            </a:r>
            <a:r>
              <a:rPr lang="en-US" sz="3600" b="1" dirty="0">
                <a:solidFill>
                  <a:srgbClr val="7030A0"/>
                </a:solidFill>
              </a:rPr>
              <a:t>Enclosing </a:t>
            </a:r>
            <a:r>
              <a:rPr lang="en-US" sz="3600" b="1" dirty="0" smtClean="0">
                <a:solidFill>
                  <a:srgbClr val="7030A0"/>
                </a:solidFill>
              </a:rPr>
              <a:t>Circle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743200" y="2438400"/>
            <a:ext cx="4267200" cy="3048000"/>
            <a:chOff x="2743200" y="2438400"/>
            <a:chExt cx="4267200" cy="3048000"/>
          </a:xfrm>
        </p:grpSpPr>
        <p:sp>
          <p:nvSpPr>
            <p:cNvPr id="34" name="Oval 33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343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578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51054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3810000" y="3733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124200" y="4343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867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800600" y="3810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150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86400" y="2819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581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648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8006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494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Smallest </a:t>
            </a:r>
            <a:r>
              <a:rPr lang="en-US" sz="3600" b="1" dirty="0">
                <a:solidFill>
                  <a:srgbClr val="7030A0"/>
                </a:solidFill>
              </a:rPr>
              <a:t>Enclosing </a:t>
            </a:r>
            <a:r>
              <a:rPr lang="en-US" sz="3600" b="1" dirty="0" smtClean="0">
                <a:solidFill>
                  <a:srgbClr val="7030A0"/>
                </a:solidFill>
              </a:rPr>
              <a:t>Circle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Suppose we sample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points </a:t>
                </a:r>
                <a:r>
                  <a:rPr lang="en-US" sz="2000" u="sng" dirty="0" smtClean="0"/>
                  <a:t>randomly uniformly </a:t>
                </a:r>
                <a:r>
                  <a:rPr lang="en-US" sz="2000" dirty="0" smtClean="0"/>
                  <a:t>from a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points,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the expected number of points that remain outside the smallest circle enclosing the sample?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 r="-8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343400" y="30480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705600" y="35052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800600" y="33528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257800" y="45720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810000" y="37338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62400" y="41910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124200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867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006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715000" y="33528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486400" y="2819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5814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648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800600" y="51816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2438400"/>
            <a:ext cx="2971800" cy="2857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own Ribbon 5"/>
              <p:cNvSpPr/>
              <p:nvPr/>
            </p:nvSpPr>
            <p:spPr>
              <a:xfrm>
                <a:off x="2286000" y="5715000"/>
                <a:ext cx="51816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the answer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715000"/>
                <a:ext cx="51816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47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Smallest </a:t>
            </a:r>
            <a:r>
              <a:rPr lang="en-US" sz="3600" b="1" dirty="0">
                <a:solidFill>
                  <a:srgbClr val="7030A0"/>
                </a:solidFill>
              </a:rPr>
              <a:t>Enclosing </a:t>
            </a:r>
            <a:r>
              <a:rPr lang="en-US" sz="3600" b="1" dirty="0" smtClean="0">
                <a:solidFill>
                  <a:srgbClr val="7030A0"/>
                </a:solidFill>
              </a:rPr>
              <a:t>Circle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be smallest enclosing circle for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of point.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Facts from high school geometry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is defined by 2 or 3 points lying on its boundary.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defined by 2 </a:t>
                </a:r>
                <a:r>
                  <a:rPr lang="en-US" sz="2000" dirty="0" smtClean="0"/>
                  <a:t>points, then these points must lie on the diameter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endParaRPr lang="en-US" sz="2000" dirty="0" smtClean="0"/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defined by </a:t>
                </a:r>
                <a:r>
                  <a:rPr lang="en-US" sz="2000" dirty="0" smtClean="0"/>
                  <a:t>3 </a:t>
                </a:r>
                <a:r>
                  <a:rPr lang="en-US" sz="2000" dirty="0"/>
                  <a:t>points, then these </a:t>
                </a:r>
                <a:r>
                  <a:rPr lang="en-US" sz="2000" dirty="0" smtClean="0"/>
                  <a:t>three points must form an acute angle triangle.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37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Smallest Enclosing Circle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        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Randomized Incremental Construction</a:t>
                </a: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Smallest-Enclosing-Circle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</a:t>
                </a:r>
                <a:r>
                  <a:rPr lang="en-US" sz="2000" b="1" dirty="0"/>
                  <a:t>Let</a:t>
                </a:r>
                <a:r>
                  <a:rPr lang="en-US" sz="2000" dirty="0"/>
                  <a:t> 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&gt; be a </a:t>
                </a:r>
                <a:r>
                  <a:rPr lang="en-US" sz="2000" u="sng" dirty="0"/>
                  <a:t>uniformly random</a:t>
                </a:r>
                <a:r>
                  <a:rPr lang="en-US" sz="2000" dirty="0"/>
                  <a:t> permutation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ym typeface="Wingdings" pitchFamily="2" charset="2"/>
                  </a:rPr>
                  <a:t>Circle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if 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lies outside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)    update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How many times will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updated 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𝑪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udated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in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ith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iteration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1111" t="-994" b="-49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3576935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?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23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5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Smallest </a:t>
            </a:r>
            <a:r>
              <a:rPr lang="en-US" sz="3600" b="1" dirty="0">
                <a:solidFill>
                  <a:srgbClr val="7030A0"/>
                </a:solidFill>
              </a:rPr>
              <a:t>Enclosing </a:t>
            </a:r>
            <a:r>
              <a:rPr lang="en-US" sz="3600" b="1" dirty="0" smtClean="0">
                <a:solidFill>
                  <a:srgbClr val="7030A0"/>
                </a:solidFill>
              </a:rPr>
              <a:t>Circle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What is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810000" y="2819400"/>
            <a:ext cx="2971800" cy="2438400"/>
            <a:chOff x="3810000" y="2819400"/>
            <a:chExt cx="2971800" cy="2438400"/>
          </a:xfrm>
          <a:solidFill>
            <a:schemeClr val="tx1"/>
          </a:solidFill>
        </p:grpSpPr>
        <p:sp>
          <p:nvSpPr>
            <p:cNvPr id="35" name="Oval 34"/>
            <p:cNvSpPr/>
            <p:nvPr/>
          </p:nvSpPr>
          <p:spPr>
            <a:xfrm>
              <a:off x="4343400" y="3048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705600" y="35052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57800" y="4572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810000" y="35052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4191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867400" y="44958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800600" y="38100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15000" y="33528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86400" y="28194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648200" y="44958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800600" y="51816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>
            <a:off x="3810000" y="2438400"/>
            <a:ext cx="2971800" cy="2857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Down Ribbon 31"/>
              <p:cNvSpPr/>
              <p:nvPr/>
            </p:nvSpPr>
            <p:spPr>
              <a:xfrm>
                <a:off x="3429000" y="3352800"/>
                <a:ext cx="4419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Smallest Enclosing Circle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at the </a:t>
                </a:r>
                <a:r>
                  <a:rPr lang="en-US" u="sng" dirty="0" smtClean="0">
                    <a:solidFill>
                      <a:srgbClr val="C00000"/>
                    </a:solidFill>
                  </a:rPr>
                  <a:t>end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IN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 iteration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Down Ribbon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352800"/>
                <a:ext cx="4419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5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3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32" grpId="0" animBg="1"/>
      <p:bldP spid="32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Smallest </a:t>
            </a:r>
            <a:r>
              <a:rPr lang="en-US" sz="3600" b="1" dirty="0">
                <a:solidFill>
                  <a:srgbClr val="7030A0"/>
                </a:solidFill>
              </a:rPr>
              <a:t>Enclosing </a:t>
            </a:r>
            <a:r>
              <a:rPr lang="en-US" sz="3600" b="1" dirty="0" smtClean="0">
                <a:solidFill>
                  <a:srgbClr val="7030A0"/>
                </a:solidFill>
              </a:rPr>
              <a:t>Circle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What is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810000" y="2819400"/>
            <a:ext cx="2971800" cy="2438400"/>
            <a:chOff x="3810000" y="2819400"/>
            <a:chExt cx="2971800" cy="2438400"/>
          </a:xfrm>
          <a:solidFill>
            <a:schemeClr val="tx1"/>
          </a:solidFill>
        </p:grpSpPr>
        <p:sp>
          <p:nvSpPr>
            <p:cNvPr id="35" name="Oval 34"/>
            <p:cNvSpPr/>
            <p:nvPr/>
          </p:nvSpPr>
          <p:spPr>
            <a:xfrm>
              <a:off x="4343400" y="3048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705600" y="35052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57800" y="4572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810000" y="35052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4191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867400" y="44958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800600" y="38100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15000" y="33528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86400" y="28194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648200" y="44958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800600" y="51816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>
            <a:off x="3810000" y="2438400"/>
            <a:ext cx="2971800" cy="2857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10000" y="1066800"/>
                <a:ext cx="375424" cy="6127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066800"/>
                <a:ext cx="375424" cy="612732"/>
              </a:xfrm>
              <a:prstGeom prst="rect">
                <a:avLst/>
              </a:prstGeom>
              <a:blipFill rotWithShape="1">
                <a:blip r:embed="rId3"/>
                <a:stretch>
                  <a:fillRect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62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Randomized </a:t>
            </a:r>
            <a:r>
              <a:rPr lang="en-US" sz="3200" b="1" dirty="0">
                <a:solidFill>
                  <a:srgbClr val="7030A0"/>
                </a:solidFill>
              </a:rPr>
              <a:t>Incremental </a:t>
            </a:r>
            <a:r>
              <a:rPr lang="en-US" sz="3200" b="1" dirty="0"/>
              <a:t>Construction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Convex Hull </a:t>
            </a:r>
            <a:r>
              <a:rPr lang="en-US" sz="2400" dirty="0" smtClean="0"/>
              <a:t>of a set of points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7030A0"/>
                </a:solidFill>
              </a:rPr>
              <a:t>Trapezoidal decomposition </a:t>
            </a:r>
            <a:r>
              <a:rPr lang="en-US" sz="2400" dirty="0" smtClean="0"/>
              <a:t>of a set of segments.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7030A0"/>
                </a:solidFill>
              </a:rPr>
              <a:t>Convex </a:t>
            </a:r>
            <a:r>
              <a:rPr lang="en-US" sz="2400" b="1" dirty="0" err="1" smtClean="0">
                <a:solidFill>
                  <a:srgbClr val="7030A0"/>
                </a:solidFill>
              </a:rPr>
              <a:t>polytope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of a set of half-planes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7030A0"/>
                </a:solidFill>
              </a:rPr>
              <a:t>Smallest sphere </a:t>
            </a:r>
            <a:r>
              <a:rPr lang="en-US" sz="2400" dirty="0" smtClean="0"/>
              <a:t>enclosing a set of points.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7030A0"/>
                </a:solidFill>
              </a:rPr>
              <a:t>Linear programming </a:t>
            </a:r>
            <a:r>
              <a:rPr lang="en-US" sz="2400" dirty="0" smtClean="0"/>
              <a:t>in finite dimensions.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7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</a:t>
            </a:r>
            <a:r>
              <a:rPr lang="en-US" sz="3600" dirty="0"/>
              <a:t>2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smallest length interval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5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143000" y="3962400"/>
            <a:ext cx="7235886" cy="445532"/>
            <a:chOff x="1143000" y="3962400"/>
            <a:chExt cx="7235886" cy="445532"/>
          </a:xfrm>
        </p:grpSpPr>
        <p:grpSp>
          <p:nvGrpSpPr>
            <p:cNvPr id="29" name="Group 28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Sampling points from a </a:t>
            </a:r>
            <a:r>
              <a:rPr lang="en-US" sz="3200" b="1" dirty="0" smtClean="0">
                <a:solidFill>
                  <a:srgbClr val="00B050"/>
                </a:solidFill>
              </a:rPr>
              <a:t>unit interval</a:t>
            </a:r>
            <a:endParaRPr lang="en-US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Suppose we select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points from interval 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,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],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expected length of the </a:t>
                </a:r>
                <a:r>
                  <a:rPr lang="en-US" sz="2000" b="1" dirty="0" smtClean="0"/>
                  <a:t>smallest</a:t>
                </a:r>
                <a:r>
                  <a:rPr lang="en-US" sz="2000" dirty="0" smtClean="0"/>
                  <a:t> sub-interval </a:t>
                </a:r>
                <a:r>
                  <a:rPr lang="en-US" sz="2000" b="1" dirty="0" smtClean="0"/>
                  <a:t>?</a:t>
                </a:r>
              </a:p>
              <a:p>
                <a:r>
                  <a:rPr lang="en-US" sz="2000" dirty="0" smtClean="0"/>
                  <a:t>for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 smtClean="0"/>
                  <a:t>, it is  ?? 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for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, it </a:t>
                </a:r>
                <a:r>
                  <a:rPr lang="en-US" sz="2000" dirty="0" smtClean="0"/>
                  <a:t>is  ?? </a:t>
                </a:r>
              </a:p>
              <a:p>
                <a:r>
                  <a:rPr lang="en-US" sz="2000" b="1" dirty="0" smtClean="0"/>
                  <a:t>General solution :     ?? </a:t>
                </a:r>
              </a:p>
              <a:p>
                <a:endParaRPr lang="en-US" sz="2000" b="1" dirty="0"/>
              </a:p>
              <a:p>
                <a:endParaRPr lang="en-US" sz="2000" b="1" dirty="0" smtClean="0"/>
              </a:p>
              <a:p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This bound  can be derived  using </a:t>
                </a:r>
                <a:r>
                  <a:rPr lang="en-US" sz="2000" b="1" dirty="0" smtClean="0"/>
                  <a:t>two</a:t>
                </a:r>
                <a:r>
                  <a:rPr lang="en-US" sz="2000" dirty="0" smtClean="0"/>
                  <a:t> methods.</a:t>
                </a:r>
              </a:p>
              <a:p>
                <a:r>
                  <a:rPr lang="en-US" sz="2000" dirty="0" smtClean="0"/>
                  <a:t>One method is based on establishing a relationship between uniform distribution and exponential distribution.</a:t>
                </a:r>
              </a:p>
              <a:p>
                <a:r>
                  <a:rPr lang="en-US" sz="2000" dirty="0" smtClean="0"/>
                  <a:t>Second method (for nearly same asymptotic bound) using Backward analysis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            We shall discuss it in more details in a practice sheet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 l="-741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/>
          <p:nvPr/>
        </p:nvSpPr>
        <p:spPr>
          <a:xfrm>
            <a:off x="22860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814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9624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768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056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3152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81400" y="434340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04646" y="2252104"/>
                <a:ext cx="338554" cy="49109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646" y="2252104"/>
                <a:ext cx="338554" cy="491096"/>
              </a:xfrm>
              <a:prstGeom prst="rect">
                <a:avLst/>
              </a:prstGeom>
              <a:blipFill rotWithShape="1">
                <a:blip r:embed="rId3"/>
                <a:stretch>
                  <a:fillRect l="-14286" r="-30357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362200" y="2784157"/>
                <a:ext cx="338554" cy="49244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𝟗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784157"/>
                <a:ext cx="338554" cy="492443"/>
              </a:xfrm>
              <a:prstGeom prst="rect">
                <a:avLst/>
              </a:prstGeom>
              <a:blipFill rotWithShape="1">
                <a:blip r:embed="rId4"/>
                <a:stretch>
                  <a:fillRect l="-16364" r="-3090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95600" y="3048000"/>
                <a:ext cx="1094338" cy="65197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  <m:r>
                                    <a:rPr lang="en-US" b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048000"/>
                <a:ext cx="1094338" cy="651973"/>
              </a:xfrm>
              <a:prstGeom prst="rect">
                <a:avLst/>
              </a:prstGeom>
              <a:blipFill rotWithShape="1">
                <a:blip r:embed="rId5"/>
                <a:stretch>
                  <a:fillRect r="-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216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9" grpId="0" animBg="1"/>
      <p:bldP spid="37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3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Minimum spanning tree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Minimum spanning tree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53" name="Content Placeholder 25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pSp>
        <p:nvGrpSpPr>
          <p:cNvPr id="195" name="Group 194"/>
          <p:cNvGrpSpPr/>
          <p:nvPr/>
        </p:nvGrpSpPr>
        <p:grpSpPr>
          <a:xfrm>
            <a:off x="1143000" y="1219200"/>
            <a:ext cx="6462664" cy="2438400"/>
            <a:chOff x="1143000" y="1219200"/>
            <a:chExt cx="6462664" cy="2438400"/>
          </a:xfrm>
        </p:grpSpPr>
        <p:sp>
          <p:nvSpPr>
            <p:cNvPr id="34" name="Oval 33"/>
            <p:cNvSpPr/>
            <p:nvPr/>
          </p:nvSpPr>
          <p:spPr>
            <a:xfrm>
              <a:off x="1689410" y="197723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384610" y="300593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13610" y="267046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966010" y="16761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3454562" y="3132314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956610" y="221140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492190" y="2088745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299010" y="25905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7315200" y="189638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/>
            <p:cNvCxnSpPr>
              <a:stCxn id="34" idx="5"/>
              <a:endCxn id="52" idx="6"/>
            </p:cNvCxnSpPr>
            <p:nvPr/>
          </p:nvCxnSpPr>
          <p:spPr>
            <a:xfrm>
              <a:off x="1754451" y="2042274"/>
              <a:ext cx="620759" cy="5863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5" idx="0"/>
              <a:endCxn id="52" idx="3"/>
            </p:cNvCxnSpPr>
            <p:nvPr/>
          </p:nvCxnSpPr>
          <p:spPr>
            <a:xfrm flipV="1">
              <a:off x="1422710" y="2655591"/>
              <a:ext cx="887459" cy="3503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51" idx="2"/>
            </p:cNvCxnSpPr>
            <p:nvPr/>
          </p:nvCxnSpPr>
          <p:spPr>
            <a:xfrm flipV="1">
              <a:off x="2375210" y="2126845"/>
              <a:ext cx="1116980" cy="4966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2" idx="5"/>
              <a:endCxn id="43" idx="1"/>
            </p:cNvCxnSpPr>
            <p:nvPr/>
          </p:nvCxnSpPr>
          <p:spPr>
            <a:xfrm>
              <a:off x="2364051" y="2655591"/>
              <a:ext cx="1101670" cy="4878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1" idx="2"/>
              <a:endCxn id="43" idx="0"/>
            </p:cNvCxnSpPr>
            <p:nvPr/>
          </p:nvCxnSpPr>
          <p:spPr>
            <a:xfrm>
              <a:off x="3492190" y="2126845"/>
              <a:ext cx="472" cy="10054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2" idx="3"/>
              <a:endCxn id="51" idx="7"/>
            </p:cNvCxnSpPr>
            <p:nvPr/>
          </p:nvCxnSpPr>
          <p:spPr>
            <a:xfrm flipH="1">
              <a:off x="3557231" y="1741191"/>
              <a:ext cx="1419938" cy="3587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36" idx="1"/>
              <a:endCxn id="51" idx="4"/>
            </p:cNvCxnSpPr>
            <p:nvPr/>
          </p:nvCxnSpPr>
          <p:spPr>
            <a:xfrm flipH="1" flipV="1">
              <a:off x="3530290" y="2164945"/>
              <a:ext cx="1294479" cy="5166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3" idx="0"/>
              <a:endCxn id="36" idx="4"/>
            </p:cNvCxnSpPr>
            <p:nvPr/>
          </p:nvCxnSpPr>
          <p:spPr>
            <a:xfrm flipV="1">
              <a:off x="3492662" y="2746667"/>
              <a:ext cx="1359048" cy="3856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1"/>
              <a:endCxn id="42" idx="5"/>
            </p:cNvCxnSpPr>
            <p:nvPr/>
          </p:nvCxnSpPr>
          <p:spPr>
            <a:xfrm flipH="1" flipV="1">
              <a:off x="5031051" y="1741191"/>
              <a:ext cx="936718" cy="4813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36" idx="7"/>
              <a:endCxn id="50" idx="3"/>
            </p:cNvCxnSpPr>
            <p:nvPr/>
          </p:nvCxnSpPr>
          <p:spPr>
            <a:xfrm flipV="1">
              <a:off x="4878651" y="2276449"/>
              <a:ext cx="1089118" cy="4051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50" idx="6"/>
            </p:cNvCxnSpPr>
            <p:nvPr/>
          </p:nvCxnSpPr>
          <p:spPr>
            <a:xfrm flipH="1">
              <a:off x="6032810" y="1920547"/>
              <a:ext cx="1282390" cy="328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34" idx="3"/>
              <a:endCxn id="35" idx="0"/>
            </p:cNvCxnSpPr>
            <p:nvPr/>
          </p:nvCxnSpPr>
          <p:spPr>
            <a:xfrm flipH="1">
              <a:off x="1422710" y="2042274"/>
              <a:ext cx="277859" cy="9636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 88"/>
            <p:cNvSpPr/>
            <p:nvPr/>
          </p:nvSpPr>
          <p:spPr>
            <a:xfrm>
              <a:off x="4854498" y="1936345"/>
              <a:ext cx="2486722" cy="1052574"/>
            </a:xfrm>
            <a:custGeom>
              <a:avLst/>
              <a:gdLst>
                <a:gd name="connsiteX0" fmla="*/ 0 w 2486722"/>
                <a:gd name="connsiteY0" fmla="*/ 791737 h 1052574"/>
                <a:gd name="connsiteX1" fmla="*/ 479502 w 2486722"/>
                <a:gd name="connsiteY1" fmla="*/ 970156 h 1052574"/>
                <a:gd name="connsiteX2" fmla="*/ 1092819 w 2486722"/>
                <a:gd name="connsiteY2" fmla="*/ 1048215 h 1052574"/>
                <a:gd name="connsiteX3" fmla="*/ 1906858 w 2486722"/>
                <a:gd name="connsiteY3" fmla="*/ 847493 h 1052574"/>
                <a:gd name="connsiteX4" fmla="*/ 2486722 w 2486722"/>
                <a:gd name="connsiteY4" fmla="*/ 0 h 105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6722" h="1052574">
                  <a:moveTo>
                    <a:pt x="0" y="791737"/>
                  </a:moveTo>
                  <a:cubicBezTo>
                    <a:pt x="148683" y="859573"/>
                    <a:pt x="297366" y="927410"/>
                    <a:pt x="479502" y="970156"/>
                  </a:cubicBezTo>
                  <a:cubicBezTo>
                    <a:pt x="661639" y="1012902"/>
                    <a:pt x="854926" y="1068659"/>
                    <a:pt x="1092819" y="1048215"/>
                  </a:cubicBezTo>
                  <a:cubicBezTo>
                    <a:pt x="1330712" y="1027771"/>
                    <a:pt x="1674541" y="1022195"/>
                    <a:pt x="1906858" y="847493"/>
                  </a:cubicBezTo>
                  <a:cubicBezTo>
                    <a:pt x="2139175" y="672791"/>
                    <a:pt x="2312948" y="336395"/>
                    <a:pt x="2486722" y="0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3505200" y="1947496"/>
              <a:ext cx="3847171" cy="1697290"/>
            </a:xfrm>
            <a:custGeom>
              <a:avLst/>
              <a:gdLst>
                <a:gd name="connsiteX0" fmla="*/ 0 w 3847171"/>
                <a:gd name="connsiteY0" fmla="*/ 1226634 h 1887357"/>
                <a:gd name="connsiteX1" fmla="*/ 591015 w 3847171"/>
                <a:gd name="connsiteY1" fmla="*/ 1572322 h 1887357"/>
                <a:gd name="connsiteX2" fmla="*/ 1393903 w 3847171"/>
                <a:gd name="connsiteY2" fmla="*/ 1851103 h 1887357"/>
                <a:gd name="connsiteX3" fmla="*/ 2364059 w 3847171"/>
                <a:gd name="connsiteY3" fmla="*/ 1851103 h 1887357"/>
                <a:gd name="connsiteX4" fmla="*/ 3200400 w 3847171"/>
                <a:gd name="connsiteY4" fmla="*/ 1550020 h 1887357"/>
                <a:gd name="connsiteX5" fmla="*/ 3679903 w 3847171"/>
                <a:gd name="connsiteY5" fmla="*/ 869795 h 1887357"/>
                <a:gd name="connsiteX6" fmla="*/ 3847171 w 3847171"/>
                <a:gd name="connsiteY6" fmla="*/ 0 h 1887357"/>
                <a:gd name="connsiteX7" fmla="*/ 3847171 w 3847171"/>
                <a:gd name="connsiteY7" fmla="*/ 0 h 1887357"/>
                <a:gd name="connsiteX0" fmla="*/ 0 w 3847171"/>
                <a:gd name="connsiteY0" fmla="*/ 1226634 h 1853995"/>
                <a:gd name="connsiteX1" fmla="*/ 591015 w 3847171"/>
                <a:gd name="connsiteY1" fmla="*/ 1572322 h 1853995"/>
                <a:gd name="connsiteX2" fmla="*/ 1906859 w 3847171"/>
                <a:gd name="connsiteY2" fmla="*/ 1694986 h 1853995"/>
                <a:gd name="connsiteX3" fmla="*/ 2364059 w 3847171"/>
                <a:gd name="connsiteY3" fmla="*/ 1851103 h 1853995"/>
                <a:gd name="connsiteX4" fmla="*/ 3200400 w 3847171"/>
                <a:gd name="connsiteY4" fmla="*/ 1550020 h 1853995"/>
                <a:gd name="connsiteX5" fmla="*/ 3679903 w 3847171"/>
                <a:gd name="connsiteY5" fmla="*/ 869795 h 1853995"/>
                <a:gd name="connsiteX6" fmla="*/ 3847171 w 3847171"/>
                <a:gd name="connsiteY6" fmla="*/ 0 h 1853995"/>
                <a:gd name="connsiteX7" fmla="*/ 3847171 w 3847171"/>
                <a:gd name="connsiteY7" fmla="*/ 0 h 1853995"/>
                <a:gd name="connsiteX0" fmla="*/ 0 w 3847171"/>
                <a:gd name="connsiteY0" fmla="*/ 1226634 h 1695014"/>
                <a:gd name="connsiteX1" fmla="*/ 591015 w 3847171"/>
                <a:gd name="connsiteY1" fmla="*/ 1572322 h 1695014"/>
                <a:gd name="connsiteX2" fmla="*/ 1906859 w 3847171"/>
                <a:gd name="connsiteY2" fmla="*/ 1694986 h 1695014"/>
                <a:gd name="connsiteX3" fmla="*/ 2653991 w 3847171"/>
                <a:gd name="connsiteY3" fmla="*/ 1583474 h 1695014"/>
                <a:gd name="connsiteX4" fmla="*/ 3200400 w 3847171"/>
                <a:gd name="connsiteY4" fmla="*/ 1550020 h 1695014"/>
                <a:gd name="connsiteX5" fmla="*/ 3679903 w 3847171"/>
                <a:gd name="connsiteY5" fmla="*/ 869795 h 1695014"/>
                <a:gd name="connsiteX6" fmla="*/ 3847171 w 3847171"/>
                <a:gd name="connsiteY6" fmla="*/ 0 h 1695014"/>
                <a:gd name="connsiteX7" fmla="*/ 3847171 w 3847171"/>
                <a:gd name="connsiteY7" fmla="*/ 0 h 1695014"/>
                <a:gd name="connsiteX0" fmla="*/ 0 w 3847171"/>
                <a:gd name="connsiteY0" fmla="*/ 1226634 h 1695044"/>
                <a:gd name="connsiteX1" fmla="*/ 591015 w 3847171"/>
                <a:gd name="connsiteY1" fmla="*/ 1572322 h 1695044"/>
                <a:gd name="connsiteX2" fmla="*/ 1906859 w 3847171"/>
                <a:gd name="connsiteY2" fmla="*/ 1694986 h 1695044"/>
                <a:gd name="connsiteX3" fmla="*/ 2653991 w 3847171"/>
                <a:gd name="connsiteY3" fmla="*/ 1583474 h 1695044"/>
                <a:gd name="connsiteX4" fmla="*/ 3323064 w 3847171"/>
                <a:gd name="connsiteY4" fmla="*/ 1271240 h 1695044"/>
                <a:gd name="connsiteX5" fmla="*/ 3679903 w 3847171"/>
                <a:gd name="connsiteY5" fmla="*/ 869795 h 1695044"/>
                <a:gd name="connsiteX6" fmla="*/ 3847171 w 3847171"/>
                <a:gd name="connsiteY6" fmla="*/ 0 h 1695044"/>
                <a:gd name="connsiteX7" fmla="*/ 3847171 w 3847171"/>
                <a:gd name="connsiteY7" fmla="*/ 0 h 1695044"/>
                <a:gd name="connsiteX0" fmla="*/ 0 w 3847171"/>
                <a:gd name="connsiteY0" fmla="*/ 1226634 h 1695044"/>
                <a:gd name="connsiteX1" fmla="*/ 591015 w 3847171"/>
                <a:gd name="connsiteY1" fmla="*/ 1572322 h 1695044"/>
                <a:gd name="connsiteX2" fmla="*/ 1906859 w 3847171"/>
                <a:gd name="connsiteY2" fmla="*/ 1694986 h 1695044"/>
                <a:gd name="connsiteX3" fmla="*/ 2653991 w 3847171"/>
                <a:gd name="connsiteY3" fmla="*/ 1583474 h 1695044"/>
                <a:gd name="connsiteX4" fmla="*/ 3323064 w 3847171"/>
                <a:gd name="connsiteY4" fmla="*/ 1271240 h 1695044"/>
                <a:gd name="connsiteX5" fmla="*/ 3668751 w 3847171"/>
                <a:gd name="connsiteY5" fmla="*/ 646771 h 1695044"/>
                <a:gd name="connsiteX6" fmla="*/ 3847171 w 3847171"/>
                <a:gd name="connsiteY6" fmla="*/ 0 h 1695044"/>
                <a:gd name="connsiteX7" fmla="*/ 3847171 w 3847171"/>
                <a:gd name="connsiteY7" fmla="*/ 0 h 1695044"/>
                <a:gd name="connsiteX0" fmla="*/ 0 w 3847171"/>
                <a:gd name="connsiteY0" fmla="*/ 1226634 h 1696932"/>
                <a:gd name="connsiteX1" fmla="*/ 669073 w 3847171"/>
                <a:gd name="connsiteY1" fmla="*/ 1505414 h 1696932"/>
                <a:gd name="connsiteX2" fmla="*/ 1906859 w 3847171"/>
                <a:gd name="connsiteY2" fmla="*/ 1694986 h 1696932"/>
                <a:gd name="connsiteX3" fmla="*/ 2653991 w 3847171"/>
                <a:gd name="connsiteY3" fmla="*/ 1583474 h 1696932"/>
                <a:gd name="connsiteX4" fmla="*/ 3323064 w 3847171"/>
                <a:gd name="connsiteY4" fmla="*/ 1271240 h 1696932"/>
                <a:gd name="connsiteX5" fmla="*/ 3668751 w 3847171"/>
                <a:gd name="connsiteY5" fmla="*/ 646771 h 1696932"/>
                <a:gd name="connsiteX6" fmla="*/ 3847171 w 3847171"/>
                <a:gd name="connsiteY6" fmla="*/ 0 h 1696932"/>
                <a:gd name="connsiteX7" fmla="*/ 3847171 w 3847171"/>
                <a:gd name="connsiteY7" fmla="*/ 0 h 1696932"/>
                <a:gd name="connsiteX0" fmla="*/ 0 w 3847171"/>
                <a:gd name="connsiteY0" fmla="*/ 1226634 h 1697290"/>
                <a:gd name="connsiteX1" fmla="*/ 669073 w 3847171"/>
                <a:gd name="connsiteY1" fmla="*/ 1505414 h 1697290"/>
                <a:gd name="connsiteX2" fmla="*/ 1906859 w 3847171"/>
                <a:gd name="connsiteY2" fmla="*/ 1694986 h 1697290"/>
                <a:gd name="connsiteX3" fmla="*/ 2653991 w 3847171"/>
                <a:gd name="connsiteY3" fmla="*/ 1583474 h 1697290"/>
                <a:gd name="connsiteX4" fmla="*/ 3256156 w 3847171"/>
                <a:gd name="connsiteY4" fmla="*/ 1204332 h 1697290"/>
                <a:gd name="connsiteX5" fmla="*/ 3668751 w 3847171"/>
                <a:gd name="connsiteY5" fmla="*/ 646771 h 1697290"/>
                <a:gd name="connsiteX6" fmla="*/ 3847171 w 3847171"/>
                <a:gd name="connsiteY6" fmla="*/ 0 h 1697290"/>
                <a:gd name="connsiteX7" fmla="*/ 3847171 w 3847171"/>
                <a:gd name="connsiteY7" fmla="*/ 0 h 169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7171" h="1697290">
                  <a:moveTo>
                    <a:pt x="0" y="1226634"/>
                  </a:moveTo>
                  <a:cubicBezTo>
                    <a:pt x="179349" y="1347439"/>
                    <a:pt x="351263" y="1427355"/>
                    <a:pt x="669073" y="1505414"/>
                  </a:cubicBezTo>
                  <a:cubicBezTo>
                    <a:pt x="986883" y="1583473"/>
                    <a:pt x="1576039" y="1681976"/>
                    <a:pt x="1906859" y="1694986"/>
                  </a:cubicBezTo>
                  <a:cubicBezTo>
                    <a:pt x="2237679" y="1707996"/>
                    <a:pt x="2429108" y="1665250"/>
                    <a:pt x="2653991" y="1583474"/>
                  </a:cubicBezTo>
                  <a:cubicBezTo>
                    <a:pt x="2878874" y="1501698"/>
                    <a:pt x="3087029" y="1360449"/>
                    <a:pt x="3256156" y="1204332"/>
                  </a:cubicBezTo>
                  <a:cubicBezTo>
                    <a:pt x="3425283" y="1048215"/>
                    <a:pt x="3570249" y="847493"/>
                    <a:pt x="3668751" y="646771"/>
                  </a:cubicBezTo>
                  <a:cubicBezTo>
                    <a:pt x="3767253" y="446049"/>
                    <a:pt x="3817434" y="107795"/>
                    <a:pt x="3847171" y="0"/>
                  </a:cubicBezTo>
                  <a:lnTo>
                    <a:pt x="3847171" y="0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1431073" y="3051467"/>
              <a:ext cx="2051825" cy="444277"/>
            </a:xfrm>
            <a:custGeom>
              <a:avLst/>
              <a:gdLst>
                <a:gd name="connsiteX0" fmla="*/ 0 w 2051825"/>
                <a:gd name="connsiteY0" fmla="*/ 0 h 444277"/>
                <a:gd name="connsiteX1" fmla="*/ 646771 w 2051825"/>
                <a:gd name="connsiteY1" fmla="*/ 334537 h 444277"/>
                <a:gd name="connsiteX2" fmla="*/ 1193181 w 2051825"/>
                <a:gd name="connsiteY2" fmla="*/ 434898 h 444277"/>
                <a:gd name="connsiteX3" fmla="*/ 2051825 w 2051825"/>
                <a:gd name="connsiteY3" fmla="*/ 133815 h 44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1825" h="444277">
                  <a:moveTo>
                    <a:pt x="0" y="0"/>
                  </a:moveTo>
                  <a:cubicBezTo>
                    <a:pt x="223954" y="131027"/>
                    <a:pt x="447908" y="262054"/>
                    <a:pt x="646771" y="334537"/>
                  </a:cubicBezTo>
                  <a:cubicBezTo>
                    <a:pt x="845634" y="407020"/>
                    <a:pt x="959005" y="468352"/>
                    <a:pt x="1193181" y="434898"/>
                  </a:cubicBezTo>
                  <a:cubicBezTo>
                    <a:pt x="1427357" y="401444"/>
                    <a:pt x="1739591" y="267629"/>
                    <a:pt x="2051825" y="133815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1727510" y="1445425"/>
              <a:ext cx="3238500" cy="531807"/>
            </a:xfrm>
            <a:custGeom>
              <a:avLst/>
              <a:gdLst>
                <a:gd name="connsiteX0" fmla="*/ 0 w 3267308"/>
                <a:gd name="connsiteY0" fmla="*/ 535524 h 535524"/>
                <a:gd name="connsiteX1" fmla="*/ 959005 w 3267308"/>
                <a:gd name="connsiteY1" fmla="*/ 156383 h 535524"/>
                <a:gd name="connsiteX2" fmla="*/ 1906859 w 3267308"/>
                <a:gd name="connsiteY2" fmla="*/ 265 h 535524"/>
                <a:gd name="connsiteX3" fmla="*/ 2765503 w 3267308"/>
                <a:gd name="connsiteY3" fmla="*/ 122929 h 535524"/>
                <a:gd name="connsiteX4" fmla="*/ 3267308 w 3267308"/>
                <a:gd name="connsiteY4" fmla="*/ 267895 h 53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7308" h="535524">
                  <a:moveTo>
                    <a:pt x="0" y="535524"/>
                  </a:moveTo>
                  <a:cubicBezTo>
                    <a:pt x="320597" y="390558"/>
                    <a:pt x="641195" y="245593"/>
                    <a:pt x="959005" y="156383"/>
                  </a:cubicBezTo>
                  <a:cubicBezTo>
                    <a:pt x="1276815" y="67173"/>
                    <a:pt x="1605776" y="5841"/>
                    <a:pt x="1906859" y="265"/>
                  </a:cubicBezTo>
                  <a:cubicBezTo>
                    <a:pt x="2207942" y="-5311"/>
                    <a:pt x="2538762" y="78324"/>
                    <a:pt x="2765503" y="122929"/>
                  </a:cubicBezTo>
                  <a:cubicBezTo>
                    <a:pt x="2992245" y="167534"/>
                    <a:pt x="3129776" y="217714"/>
                    <a:pt x="3267308" y="267895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3494049" y="1248270"/>
              <a:ext cx="3858322" cy="855343"/>
            </a:xfrm>
            <a:custGeom>
              <a:avLst/>
              <a:gdLst>
                <a:gd name="connsiteX0" fmla="*/ 0 w 3858322"/>
                <a:gd name="connsiteY0" fmla="*/ 960613 h 960613"/>
                <a:gd name="connsiteX1" fmla="*/ 1081668 w 3858322"/>
                <a:gd name="connsiteY1" fmla="*/ 246935 h 960613"/>
                <a:gd name="connsiteX2" fmla="*/ 2419815 w 3858322"/>
                <a:gd name="connsiteY2" fmla="*/ 23911 h 960613"/>
                <a:gd name="connsiteX3" fmla="*/ 3858322 w 3858322"/>
                <a:gd name="connsiteY3" fmla="*/ 748740 h 960613"/>
                <a:gd name="connsiteX4" fmla="*/ 3858322 w 3858322"/>
                <a:gd name="connsiteY4" fmla="*/ 748740 h 960613"/>
                <a:gd name="connsiteX0" fmla="*/ 0 w 3858322"/>
                <a:gd name="connsiteY0" fmla="*/ 855343 h 855343"/>
                <a:gd name="connsiteX1" fmla="*/ 1081668 w 3858322"/>
                <a:gd name="connsiteY1" fmla="*/ 141665 h 855343"/>
                <a:gd name="connsiteX2" fmla="*/ 2587083 w 3858322"/>
                <a:gd name="connsiteY2" fmla="*/ 41304 h 855343"/>
                <a:gd name="connsiteX3" fmla="*/ 3858322 w 3858322"/>
                <a:gd name="connsiteY3" fmla="*/ 643470 h 855343"/>
                <a:gd name="connsiteX4" fmla="*/ 3858322 w 3858322"/>
                <a:gd name="connsiteY4" fmla="*/ 643470 h 8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8322" h="855343">
                  <a:moveTo>
                    <a:pt x="0" y="855343"/>
                  </a:moveTo>
                  <a:cubicBezTo>
                    <a:pt x="339183" y="576562"/>
                    <a:pt x="650487" y="277338"/>
                    <a:pt x="1081668" y="141665"/>
                  </a:cubicBezTo>
                  <a:cubicBezTo>
                    <a:pt x="1512849" y="5992"/>
                    <a:pt x="2124307" y="-42330"/>
                    <a:pt x="2587083" y="41304"/>
                  </a:cubicBezTo>
                  <a:cubicBezTo>
                    <a:pt x="3049859" y="124938"/>
                    <a:pt x="3646449" y="543109"/>
                    <a:pt x="3858322" y="643470"/>
                  </a:cubicBezTo>
                  <a:lnTo>
                    <a:pt x="3858322" y="643470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43000" y="29718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39920" y="25908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721102" y="2362200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876800" y="13832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47800" y="18404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</a:t>
              </a:r>
              <a:endParaRPr lang="en-US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315200" y="17642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864102" y="22214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y</a:t>
              </a:r>
              <a:endParaRPr lang="en-US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249133" y="28194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273302" y="17642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</a:t>
              </a:r>
              <a:endParaRPr lang="en-US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248400" y="26670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18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362200" y="3215431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7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828800" y="27432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375792" y="19812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19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295400" y="23622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604163" y="2817911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10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848162" y="22860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200400" y="24384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23592" y="22860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23592" y="274022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15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57800" y="22098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414392" y="18288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5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576192" y="12192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16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667000" y="152102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17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95192" y="334982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21" name="Straight Connector 120"/>
            <p:cNvCxnSpPr>
              <a:stCxn id="54" idx="1"/>
              <a:endCxn id="42" idx="0"/>
            </p:cNvCxnSpPr>
            <p:nvPr/>
          </p:nvCxnSpPr>
          <p:spPr>
            <a:xfrm flipH="1" flipV="1">
              <a:off x="5004110" y="1676150"/>
              <a:ext cx="2322249" cy="2313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4343400" y="1825823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4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181600" y="18288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943600" y="15240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9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86" name="Straight Connector 185"/>
            <p:cNvCxnSpPr>
              <a:stCxn id="34" idx="6"/>
              <a:endCxn id="95" idx="0"/>
            </p:cNvCxnSpPr>
            <p:nvPr/>
          </p:nvCxnSpPr>
          <p:spPr>
            <a:xfrm>
              <a:off x="1765610" y="2015333"/>
              <a:ext cx="1728439" cy="882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2009962" y="21336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6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23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Minimum spanning tree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53" name="Content Placeholder 25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 smtClean="0"/>
              <a:t>Algorithms: </a:t>
            </a:r>
          </a:p>
          <a:p>
            <a:r>
              <a:rPr lang="en-US" sz="2000" b="1" dirty="0" smtClean="0"/>
              <a:t>Prim</a:t>
            </a:r>
            <a:r>
              <a:rPr lang="en-US" sz="2000" dirty="0" smtClean="0"/>
              <a:t>’s</a:t>
            </a:r>
            <a:r>
              <a:rPr lang="en-US" sz="2000" b="1" dirty="0" smtClean="0"/>
              <a:t> </a:t>
            </a:r>
            <a:r>
              <a:rPr lang="en-US" sz="2000" dirty="0" smtClean="0"/>
              <a:t>algorithm</a:t>
            </a:r>
          </a:p>
          <a:p>
            <a:r>
              <a:rPr lang="en-US" sz="2000" b="1" dirty="0" err="1" smtClean="0"/>
              <a:t>Kruskal</a:t>
            </a:r>
            <a:r>
              <a:rPr lang="en-US" sz="2000" dirty="0" err="1" smtClean="0"/>
              <a:t>’s</a:t>
            </a:r>
            <a:r>
              <a:rPr lang="en-US" sz="2000" dirty="0" smtClean="0"/>
              <a:t> algorithm</a:t>
            </a:r>
          </a:p>
          <a:p>
            <a:r>
              <a:rPr lang="en-US" sz="2000" b="1" dirty="0" err="1" smtClean="0"/>
              <a:t>Boruvka</a:t>
            </a:r>
            <a:r>
              <a:rPr lang="en-US" sz="2000" dirty="0" err="1" smtClean="0"/>
              <a:t>’s</a:t>
            </a:r>
            <a:r>
              <a:rPr lang="en-US" sz="2000" dirty="0" smtClean="0"/>
              <a:t> algorithm</a:t>
            </a: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89410" y="19772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384610" y="30059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13610" y="26704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66010" y="16761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454562" y="313231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956610" y="221140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492190" y="208874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299010" y="25905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15200" y="189638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/>
          <p:cNvCxnSpPr>
            <a:stCxn id="52" idx="5"/>
            <a:endCxn id="43" idx="1"/>
          </p:cNvCxnSpPr>
          <p:nvPr/>
        </p:nvCxnSpPr>
        <p:spPr>
          <a:xfrm>
            <a:off x="2364051" y="2655591"/>
            <a:ext cx="1101670" cy="4878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2"/>
            <a:endCxn id="43" idx="0"/>
          </p:cNvCxnSpPr>
          <p:nvPr/>
        </p:nvCxnSpPr>
        <p:spPr>
          <a:xfrm>
            <a:off x="3492190" y="2126845"/>
            <a:ext cx="472" cy="10054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2" idx="3"/>
            <a:endCxn id="51" idx="7"/>
          </p:cNvCxnSpPr>
          <p:nvPr/>
        </p:nvCxnSpPr>
        <p:spPr>
          <a:xfrm flipH="1">
            <a:off x="3557231" y="1741191"/>
            <a:ext cx="1419938" cy="3587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3" idx="0"/>
            <a:endCxn id="36" idx="4"/>
          </p:cNvCxnSpPr>
          <p:nvPr/>
        </p:nvCxnSpPr>
        <p:spPr>
          <a:xfrm flipV="1">
            <a:off x="3492662" y="2746667"/>
            <a:ext cx="1359048" cy="3856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6" idx="7"/>
            <a:endCxn id="50" idx="3"/>
          </p:cNvCxnSpPr>
          <p:nvPr/>
        </p:nvCxnSpPr>
        <p:spPr>
          <a:xfrm flipV="1">
            <a:off x="4878651" y="2276449"/>
            <a:ext cx="1089118" cy="4051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4" idx="3"/>
            <a:endCxn id="35" idx="0"/>
          </p:cNvCxnSpPr>
          <p:nvPr/>
        </p:nvCxnSpPr>
        <p:spPr>
          <a:xfrm flipH="1">
            <a:off x="1422710" y="2042274"/>
            <a:ext cx="277859" cy="9636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4854498" y="1936345"/>
            <a:ext cx="2486722" cy="1052574"/>
          </a:xfrm>
          <a:custGeom>
            <a:avLst/>
            <a:gdLst>
              <a:gd name="connsiteX0" fmla="*/ 0 w 2486722"/>
              <a:gd name="connsiteY0" fmla="*/ 791737 h 1052574"/>
              <a:gd name="connsiteX1" fmla="*/ 479502 w 2486722"/>
              <a:gd name="connsiteY1" fmla="*/ 970156 h 1052574"/>
              <a:gd name="connsiteX2" fmla="*/ 1092819 w 2486722"/>
              <a:gd name="connsiteY2" fmla="*/ 1048215 h 1052574"/>
              <a:gd name="connsiteX3" fmla="*/ 1906858 w 2486722"/>
              <a:gd name="connsiteY3" fmla="*/ 847493 h 1052574"/>
              <a:gd name="connsiteX4" fmla="*/ 2486722 w 2486722"/>
              <a:gd name="connsiteY4" fmla="*/ 0 h 105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722" h="1052574">
                <a:moveTo>
                  <a:pt x="0" y="791737"/>
                </a:moveTo>
                <a:cubicBezTo>
                  <a:pt x="148683" y="859573"/>
                  <a:pt x="297366" y="927410"/>
                  <a:pt x="479502" y="970156"/>
                </a:cubicBezTo>
                <a:cubicBezTo>
                  <a:pt x="661639" y="1012902"/>
                  <a:pt x="854926" y="1068659"/>
                  <a:pt x="1092819" y="1048215"/>
                </a:cubicBezTo>
                <a:cubicBezTo>
                  <a:pt x="1330712" y="1027771"/>
                  <a:pt x="1674541" y="1022195"/>
                  <a:pt x="1906858" y="847493"/>
                </a:cubicBezTo>
                <a:cubicBezTo>
                  <a:pt x="2139175" y="672791"/>
                  <a:pt x="2312948" y="336395"/>
                  <a:pt x="2486722" y="0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3505200" y="1947496"/>
            <a:ext cx="3847171" cy="1697290"/>
          </a:xfrm>
          <a:custGeom>
            <a:avLst/>
            <a:gdLst>
              <a:gd name="connsiteX0" fmla="*/ 0 w 3847171"/>
              <a:gd name="connsiteY0" fmla="*/ 1226634 h 1887357"/>
              <a:gd name="connsiteX1" fmla="*/ 591015 w 3847171"/>
              <a:gd name="connsiteY1" fmla="*/ 1572322 h 1887357"/>
              <a:gd name="connsiteX2" fmla="*/ 1393903 w 3847171"/>
              <a:gd name="connsiteY2" fmla="*/ 1851103 h 1887357"/>
              <a:gd name="connsiteX3" fmla="*/ 2364059 w 3847171"/>
              <a:gd name="connsiteY3" fmla="*/ 1851103 h 1887357"/>
              <a:gd name="connsiteX4" fmla="*/ 3200400 w 3847171"/>
              <a:gd name="connsiteY4" fmla="*/ 1550020 h 1887357"/>
              <a:gd name="connsiteX5" fmla="*/ 3679903 w 3847171"/>
              <a:gd name="connsiteY5" fmla="*/ 869795 h 1887357"/>
              <a:gd name="connsiteX6" fmla="*/ 3847171 w 3847171"/>
              <a:gd name="connsiteY6" fmla="*/ 0 h 1887357"/>
              <a:gd name="connsiteX7" fmla="*/ 3847171 w 3847171"/>
              <a:gd name="connsiteY7" fmla="*/ 0 h 1887357"/>
              <a:gd name="connsiteX0" fmla="*/ 0 w 3847171"/>
              <a:gd name="connsiteY0" fmla="*/ 1226634 h 1853995"/>
              <a:gd name="connsiteX1" fmla="*/ 591015 w 3847171"/>
              <a:gd name="connsiteY1" fmla="*/ 1572322 h 1853995"/>
              <a:gd name="connsiteX2" fmla="*/ 1906859 w 3847171"/>
              <a:gd name="connsiteY2" fmla="*/ 1694986 h 1853995"/>
              <a:gd name="connsiteX3" fmla="*/ 2364059 w 3847171"/>
              <a:gd name="connsiteY3" fmla="*/ 1851103 h 1853995"/>
              <a:gd name="connsiteX4" fmla="*/ 3200400 w 3847171"/>
              <a:gd name="connsiteY4" fmla="*/ 1550020 h 1853995"/>
              <a:gd name="connsiteX5" fmla="*/ 3679903 w 3847171"/>
              <a:gd name="connsiteY5" fmla="*/ 869795 h 1853995"/>
              <a:gd name="connsiteX6" fmla="*/ 3847171 w 3847171"/>
              <a:gd name="connsiteY6" fmla="*/ 0 h 1853995"/>
              <a:gd name="connsiteX7" fmla="*/ 3847171 w 3847171"/>
              <a:gd name="connsiteY7" fmla="*/ 0 h 1853995"/>
              <a:gd name="connsiteX0" fmla="*/ 0 w 3847171"/>
              <a:gd name="connsiteY0" fmla="*/ 1226634 h 1695014"/>
              <a:gd name="connsiteX1" fmla="*/ 591015 w 3847171"/>
              <a:gd name="connsiteY1" fmla="*/ 1572322 h 1695014"/>
              <a:gd name="connsiteX2" fmla="*/ 1906859 w 3847171"/>
              <a:gd name="connsiteY2" fmla="*/ 1694986 h 1695014"/>
              <a:gd name="connsiteX3" fmla="*/ 2653991 w 3847171"/>
              <a:gd name="connsiteY3" fmla="*/ 1583474 h 1695014"/>
              <a:gd name="connsiteX4" fmla="*/ 3200400 w 3847171"/>
              <a:gd name="connsiteY4" fmla="*/ 1550020 h 1695014"/>
              <a:gd name="connsiteX5" fmla="*/ 3679903 w 3847171"/>
              <a:gd name="connsiteY5" fmla="*/ 869795 h 1695014"/>
              <a:gd name="connsiteX6" fmla="*/ 3847171 w 3847171"/>
              <a:gd name="connsiteY6" fmla="*/ 0 h 1695014"/>
              <a:gd name="connsiteX7" fmla="*/ 3847171 w 3847171"/>
              <a:gd name="connsiteY7" fmla="*/ 0 h 169501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79903 w 3847171"/>
              <a:gd name="connsiteY5" fmla="*/ 869795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68751 w 3847171"/>
              <a:gd name="connsiteY5" fmla="*/ 646771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6932"/>
              <a:gd name="connsiteX1" fmla="*/ 669073 w 3847171"/>
              <a:gd name="connsiteY1" fmla="*/ 1505414 h 1696932"/>
              <a:gd name="connsiteX2" fmla="*/ 1906859 w 3847171"/>
              <a:gd name="connsiteY2" fmla="*/ 1694986 h 1696932"/>
              <a:gd name="connsiteX3" fmla="*/ 2653991 w 3847171"/>
              <a:gd name="connsiteY3" fmla="*/ 1583474 h 1696932"/>
              <a:gd name="connsiteX4" fmla="*/ 3323064 w 3847171"/>
              <a:gd name="connsiteY4" fmla="*/ 1271240 h 1696932"/>
              <a:gd name="connsiteX5" fmla="*/ 3668751 w 3847171"/>
              <a:gd name="connsiteY5" fmla="*/ 646771 h 1696932"/>
              <a:gd name="connsiteX6" fmla="*/ 3847171 w 3847171"/>
              <a:gd name="connsiteY6" fmla="*/ 0 h 1696932"/>
              <a:gd name="connsiteX7" fmla="*/ 3847171 w 3847171"/>
              <a:gd name="connsiteY7" fmla="*/ 0 h 1696932"/>
              <a:gd name="connsiteX0" fmla="*/ 0 w 3847171"/>
              <a:gd name="connsiteY0" fmla="*/ 1226634 h 1697290"/>
              <a:gd name="connsiteX1" fmla="*/ 669073 w 3847171"/>
              <a:gd name="connsiteY1" fmla="*/ 1505414 h 1697290"/>
              <a:gd name="connsiteX2" fmla="*/ 1906859 w 3847171"/>
              <a:gd name="connsiteY2" fmla="*/ 1694986 h 1697290"/>
              <a:gd name="connsiteX3" fmla="*/ 2653991 w 3847171"/>
              <a:gd name="connsiteY3" fmla="*/ 1583474 h 1697290"/>
              <a:gd name="connsiteX4" fmla="*/ 3256156 w 3847171"/>
              <a:gd name="connsiteY4" fmla="*/ 1204332 h 1697290"/>
              <a:gd name="connsiteX5" fmla="*/ 3668751 w 3847171"/>
              <a:gd name="connsiteY5" fmla="*/ 646771 h 1697290"/>
              <a:gd name="connsiteX6" fmla="*/ 3847171 w 3847171"/>
              <a:gd name="connsiteY6" fmla="*/ 0 h 1697290"/>
              <a:gd name="connsiteX7" fmla="*/ 3847171 w 3847171"/>
              <a:gd name="connsiteY7" fmla="*/ 0 h 169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7171" h="1697290">
                <a:moveTo>
                  <a:pt x="0" y="1226634"/>
                </a:moveTo>
                <a:cubicBezTo>
                  <a:pt x="179349" y="1347439"/>
                  <a:pt x="351263" y="1427355"/>
                  <a:pt x="669073" y="1505414"/>
                </a:cubicBezTo>
                <a:cubicBezTo>
                  <a:pt x="986883" y="1583473"/>
                  <a:pt x="1576039" y="1681976"/>
                  <a:pt x="1906859" y="1694986"/>
                </a:cubicBezTo>
                <a:cubicBezTo>
                  <a:pt x="2237679" y="1707996"/>
                  <a:pt x="2429108" y="1665250"/>
                  <a:pt x="2653991" y="1583474"/>
                </a:cubicBezTo>
                <a:cubicBezTo>
                  <a:pt x="2878874" y="1501698"/>
                  <a:pt x="3087029" y="1360449"/>
                  <a:pt x="3256156" y="1204332"/>
                </a:cubicBezTo>
                <a:cubicBezTo>
                  <a:pt x="3425283" y="1048215"/>
                  <a:pt x="3570249" y="847493"/>
                  <a:pt x="3668751" y="646771"/>
                </a:cubicBezTo>
                <a:cubicBezTo>
                  <a:pt x="3767253" y="446049"/>
                  <a:pt x="3817434" y="107795"/>
                  <a:pt x="3847171" y="0"/>
                </a:cubicBezTo>
                <a:lnTo>
                  <a:pt x="3847171" y="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422710" y="1741191"/>
            <a:ext cx="5892490" cy="1754553"/>
            <a:chOff x="1422710" y="1741191"/>
            <a:chExt cx="5892490" cy="1754553"/>
          </a:xfrm>
        </p:grpSpPr>
        <p:cxnSp>
          <p:nvCxnSpPr>
            <p:cNvPr id="21" name="Straight Connector 20"/>
            <p:cNvCxnSpPr>
              <a:stCxn id="34" idx="5"/>
              <a:endCxn id="52" idx="6"/>
            </p:cNvCxnSpPr>
            <p:nvPr/>
          </p:nvCxnSpPr>
          <p:spPr>
            <a:xfrm>
              <a:off x="1754451" y="2042274"/>
              <a:ext cx="620759" cy="5863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5" idx="0"/>
              <a:endCxn id="52" idx="3"/>
            </p:cNvCxnSpPr>
            <p:nvPr/>
          </p:nvCxnSpPr>
          <p:spPr>
            <a:xfrm flipV="1">
              <a:off x="1422710" y="2655591"/>
              <a:ext cx="887459" cy="3503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51" idx="2"/>
            </p:cNvCxnSpPr>
            <p:nvPr/>
          </p:nvCxnSpPr>
          <p:spPr>
            <a:xfrm flipV="1">
              <a:off x="2375210" y="2126845"/>
              <a:ext cx="1116980" cy="49669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36" idx="1"/>
              <a:endCxn id="51" idx="4"/>
            </p:cNvCxnSpPr>
            <p:nvPr/>
          </p:nvCxnSpPr>
          <p:spPr>
            <a:xfrm flipH="1" flipV="1">
              <a:off x="3530290" y="2164945"/>
              <a:ext cx="1294479" cy="5166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1"/>
              <a:endCxn id="42" idx="5"/>
            </p:cNvCxnSpPr>
            <p:nvPr/>
          </p:nvCxnSpPr>
          <p:spPr>
            <a:xfrm flipH="1" flipV="1">
              <a:off x="5031051" y="1741191"/>
              <a:ext cx="936718" cy="4813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50" idx="6"/>
            </p:cNvCxnSpPr>
            <p:nvPr/>
          </p:nvCxnSpPr>
          <p:spPr>
            <a:xfrm flipH="1">
              <a:off x="6032810" y="1920547"/>
              <a:ext cx="1282390" cy="32896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Freeform 92"/>
            <p:cNvSpPr/>
            <p:nvPr/>
          </p:nvSpPr>
          <p:spPr>
            <a:xfrm>
              <a:off x="1431073" y="3051467"/>
              <a:ext cx="2051825" cy="444277"/>
            </a:xfrm>
            <a:custGeom>
              <a:avLst/>
              <a:gdLst>
                <a:gd name="connsiteX0" fmla="*/ 0 w 2051825"/>
                <a:gd name="connsiteY0" fmla="*/ 0 h 444277"/>
                <a:gd name="connsiteX1" fmla="*/ 646771 w 2051825"/>
                <a:gd name="connsiteY1" fmla="*/ 334537 h 444277"/>
                <a:gd name="connsiteX2" fmla="*/ 1193181 w 2051825"/>
                <a:gd name="connsiteY2" fmla="*/ 434898 h 444277"/>
                <a:gd name="connsiteX3" fmla="*/ 2051825 w 2051825"/>
                <a:gd name="connsiteY3" fmla="*/ 133815 h 44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1825" h="444277">
                  <a:moveTo>
                    <a:pt x="0" y="0"/>
                  </a:moveTo>
                  <a:cubicBezTo>
                    <a:pt x="223954" y="131027"/>
                    <a:pt x="447908" y="262054"/>
                    <a:pt x="646771" y="334537"/>
                  </a:cubicBezTo>
                  <a:cubicBezTo>
                    <a:pt x="845634" y="407020"/>
                    <a:pt x="959005" y="468352"/>
                    <a:pt x="1193181" y="434898"/>
                  </a:cubicBezTo>
                  <a:cubicBezTo>
                    <a:pt x="1427357" y="401444"/>
                    <a:pt x="1739591" y="267629"/>
                    <a:pt x="2051825" y="133815"/>
                  </a:cubicBez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Freeform 93"/>
          <p:cNvSpPr/>
          <p:nvPr/>
        </p:nvSpPr>
        <p:spPr>
          <a:xfrm>
            <a:off x="1727510" y="1445425"/>
            <a:ext cx="3238500" cy="531807"/>
          </a:xfrm>
          <a:custGeom>
            <a:avLst/>
            <a:gdLst>
              <a:gd name="connsiteX0" fmla="*/ 0 w 3267308"/>
              <a:gd name="connsiteY0" fmla="*/ 535524 h 535524"/>
              <a:gd name="connsiteX1" fmla="*/ 959005 w 3267308"/>
              <a:gd name="connsiteY1" fmla="*/ 156383 h 535524"/>
              <a:gd name="connsiteX2" fmla="*/ 1906859 w 3267308"/>
              <a:gd name="connsiteY2" fmla="*/ 265 h 535524"/>
              <a:gd name="connsiteX3" fmla="*/ 2765503 w 3267308"/>
              <a:gd name="connsiteY3" fmla="*/ 122929 h 535524"/>
              <a:gd name="connsiteX4" fmla="*/ 3267308 w 3267308"/>
              <a:gd name="connsiteY4" fmla="*/ 267895 h 53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7308" h="535524">
                <a:moveTo>
                  <a:pt x="0" y="535524"/>
                </a:moveTo>
                <a:cubicBezTo>
                  <a:pt x="320597" y="390558"/>
                  <a:pt x="641195" y="245593"/>
                  <a:pt x="959005" y="156383"/>
                </a:cubicBezTo>
                <a:cubicBezTo>
                  <a:pt x="1276815" y="67173"/>
                  <a:pt x="1605776" y="5841"/>
                  <a:pt x="1906859" y="265"/>
                </a:cubicBezTo>
                <a:cubicBezTo>
                  <a:pt x="2207942" y="-5311"/>
                  <a:pt x="2538762" y="78324"/>
                  <a:pt x="2765503" y="122929"/>
                </a:cubicBezTo>
                <a:cubicBezTo>
                  <a:pt x="2992245" y="167534"/>
                  <a:pt x="3129776" y="217714"/>
                  <a:pt x="3267308" y="267895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3494049" y="1248270"/>
            <a:ext cx="3858322" cy="855343"/>
          </a:xfrm>
          <a:custGeom>
            <a:avLst/>
            <a:gdLst>
              <a:gd name="connsiteX0" fmla="*/ 0 w 3858322"/>
              <a:gd name="connsiteY0" fmla="*/ 960613 h 960613"/>
              <a:gd name="connsiteX1" fmla="*/ 1081668 w 3858322"/>
              <a:gd name="connsiteY1" fmla="*/ 246935 h 960613"/>
              <a:gd name="connsiteX2" fmla="*/ 2419815 w 3858322"/>
              <a:gd name="connsiteY2" fmla="*/ 23911 h 960613"/>
              <a:gd name="connsiteX3" fmla="*/ 3858322 w 3858322"/>
              <a:gd name="connsiteY3" fmla="*/ 748740 h 960613"/>
              <a:gd name="connsiteX4" fmla="*/ 3858322 w 3858322"/>
              <a:gd name="connsiteY4" fmla="*/ 748740 h 960613"/>
              <a:gd name="connsiteX0" fmla="*/ 0 w 3858322"/>
              <a:gd name="connsiteY0" fmla="*/ 855343 h 855343"/>
              <a:gd name="connsiteX1" fmla="*/ 1081668 w 3858322"/>
              <a:gd name="connsiteY1" fmla="*/ 141665 h 855343"/>
              <a:gd name="connsiteX2" fmla="*/ 2587083 w 3858322"/>
              <a:gd name="connsiteY2" fmla="*/ 41304 h 855343"/>
              <a:gd name="connsiteX3" fmla="*/ 3858322 w 3858322"/>
              <a:gd name="connsiteY3" fmla="*/ 643470 h 855343"/>
              <a:gd name="connsiteX4" fmla="*/ 3858322 w 3858322"/>
              <a:gd name="connsiteY4" fmla="*/ 643470 h 8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8322" h="855343">
                <a:moveTo>
                  <a:pt x="0" y="855343"/>
                </a:moveTo>
                <a:cubicBezTo>
                  <a:pt x="339183" y="576562"/>
                  <a:pt x="650487" y="277338"/>
                  <a:pt x="1081668" y="141665"/>
                </a:cubicBezTo>
                <a:cubicBezTo>
                  <a:pt x="1512849" y="5992"/>
                  <a:pt x="2124307" y="-42330"/>
                  <a:pt x="2587083" y="41304"/>
                </a:cubicBezTo>
                <a:cubicBezTo>
                  <a:pt x="3049859" y="124938"/>
                  <a:pt x="3646449" y="543109"/>
                  <a:pt x="3858322" y="643470"/>
                </a:cubicBezTo>
                <a:lnTo>
                  <a:pt x="3858322" y="64347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143000" y="2971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139920" y="259080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721102" y="236220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876800" y="1383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447800" y="18404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315200" y="1764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864102" y="2221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249133" y="2819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73302" y="1764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6248400" y="2667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18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362200" y="3215431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28800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75792" y="1981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95400" y="2362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604163" y="2817911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848162" y="2286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200400" y="24384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23592" y="2286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823592" y="27402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257800" y="22098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414392" y="1828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576192" y="1219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667000" y="15210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195192" y="33498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21" name="Straight Connector 120"/>
          <p:cNvCxnSpPr>
            <a:stCxn id="54" idx="1"/>
            <a:endCxn id="42" idx="0"/>
          </p:cNvCxnSpPr>
          <p:nvPr/>
        </p:nvCxnSpPr>
        <p:spPr>
          <a:xfrm flipH="1" flipV="1">
            <a:off x="5004110" y="1676150"/>
            <a:ext cx="2322249" cy="2313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343400" y="1825823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181600" y="1828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943600" y="1524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86" name="Straight Connector 185"/>
          <p:cNvCxnSpPr>
            <a:stCxn id="34" idx="6"/>
            <a:endCxn id="95" idx="0"/>
          </p:cNvCxnSpPr>
          <p:nvPr/>
        </p:nvCxnSpPr>
        <p:spPr>
          <a:xfrm>
            <a:off x="1765610" y="2015333"/>
            <a:ext cx="1728439" cy="882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009962" y="2133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124200" y="4876800"/>
            <a:ext cx="5257800" cy="7132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Less known but it is the first algorithm for MST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Minimum spanning </a:t>
            </a:r>
            <a:r>
              <a:rPr lang="en-US" sz="4000" b="1" dirty="0" smtClean="0">
                <a:solidFill>
                  <a:srgbClr val="7030A0"/>
                </a:solidFill>
              </a:rPr>
              <a:t>tree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:</a:t>
                </a:r>
                <a:r>
                  <a:rPr lang="en-US" sz="2000" dirty="0"/>
                  <a:t> undirected graph </a:t>
                </a:r>
                <a:r>
                  <a:rPr lang="en-US" sz="2000" dirty="0" smtClean="0"/>
                  <a:t>with weights on edges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|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latin typeface="Cambria Math"/>
                      </a:rPr>
                      <m:t>=|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Deterministic algorithms</a:t>
                </a:r>
                <a:r>
                  <a:rPr lang="en-US" sz="2000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Prim’s algorithm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/>
                  <a:t>O</a:t>
                </a:r>
                <a:r>
                  <a:rPr lang="en-US" sz="2000" dirty="0" smtClean="0"/>
                  <a:t>((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b="1" dirty="0" smtClean="0"/>
                  <a:t>log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using </a:t>
                </a:r>
                <a:r>
                  <a:rPr lang="en-US" sz="2000" b="1" dirty="0" smtClean="0"/>
                  <a:t>Binary</a:t>
                </a:r>
                <a:r>
                  <a:rPr lang="en-US" sz="2000" dirty="0" smtClean="0"/>
                  <a:t> heap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using </a:t>
                </a:r>
                <a:r>
                  <a:rPr lang="en-US" sz="2000" b="1" dirty="0" smtClean="0"/>
                  <a:t>Fibonacci</a:t>
                </a:r>
                <a:r>
                  <a:rPr lang="en-US" sz="2000" dirty="0" smtClean="0"/>
                  <a:t> heap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Best deterministic algorithm: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e>
                      <m:sup>
                        <m:r>
                          <a:rPr lang="en-US" sz="2000" b="1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 bound</a:t>
                </a:r>
              </a:p>
              <a:p>
                <a:pPr lvl="1"/>
                <a:r>
                  <a:rPr lang="en-US" sz="1600" dirty="0" smtClean="0"/>
                  <a:t> </a:t>
                </a:r>
                <a:r>
                  <a:rPr lang="en-US" sz="1800" dirty="0" smtClean="0"/>
                  <a:t>Too complicated to design and analyze</a:t>
                </a:r>
              </a:p>
              <a:p>
                <a:pPr lvl="1"/>
                <a:r>
                  <a:rPr lang="en-US" sz="1800" dirty="0" smtClean="0"/>
                  <a:t>Fails to beat Prim’s algorithm using </a:t>
                </a:r>
                <a:r>
                  <a:rPr lang="en-US" sz="1800" b="1" dirty="0"/>
                  <a:t>Binary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heap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4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Minimum spanning </a:t>
            </a:r>
            <a:r>
              <a:rPr lang="en-US" sz="4000" b="1" dirty="0" smtClean="0">
                <a:solidFill>
                  <a:srgbClr val="7030A0"/>
                </a:solidFill>
              </a:rPr>
              <a:t>tree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:</a:t>
                </a:r>
                <a:r>
                  <a:rPr lang="en-US" sz="2000" dirty="0"/>
                  <a:t> undirected graph </a:t>
                </a:r>
                <a:r>
                  <a:rPr lang="en-US" sz="2000" dirty="0" smtClean="0"/>
                  <a:t>with weights on edges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|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latin typeface="Cambria Math"/>
                      </a:rPr>
                      <m:t>=|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Randomized algorithm</a:t>
                </a:r>
                <a:r>
                  <a:rPr lang="en-US" sz="2000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Karger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-Klein-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Tarjan</a:t>
                </a:r>
                <a:r>
                  <a:rPr lang="en-US" sz="2000" dirty="0" err="1" smtClean="0"/>
                  <a:t>’s</a:t>
                </a:r>
                <a:r>
                  <a:rPr lang="en-US" sz="2000" dirty="0" smtClean="0"/>
                  <a:t> algorithm [</a:t>
                </a:r>
                <a:r>
                  <a:rPr lang="en-US" sz="2000" b="1" dirty="0" smtClean="0"/>
                  <a:t>1995</a:t>
                </a:r>
                <a:r>
                  <a:rPr lang="en-US" sz="2000" dirty="0" smtClean="0"/>
                  <a:t>]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/>
                  <a:t>Las Vegas algorithm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expected time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This algorithm uses </a:t>
                </a:r>
              </a:p>
              <a:p>
                <a:r>
                  <a:rPr lang="en-US" sz="2000" dirty="0" smtClean="0"/>
                  <a:t>Random sampling</a:t>
                </a:r>
              </a:p>
              <a:p>
                <a:r>
                  <a:rPr lang="en-US" sz="2000" dirty="0" smtClean="0"/>
                  <a:t>MST verification algorithm</a:t>
                </a:r>
              </a:p>
              <a:p>
                <a:r>
                  <a:rPr lang="en-US" sz="2000" b="1" dirty="0" err="1" smtClean="0"/>
                  <a:t>Boruvka</a:t>
                </a:r>
                <a:r>
                  <a:rPr lang="en-US" sz="2000" dirty="0" err="1" smtClean="0"/>
                  <a:t>’s</a:t>
                </a:r>
                <a:r>
                  <a:rPr lang="en-US" sz="2000" dirty="0" smtClean="0"/>
                  <a:t> algorithm</a:t>
                </a:r>
              </a:p>
              <a:p>
                <a:r>
                  <a:rPr lang="en-US" sz="2000" dirty="0" smtClean="0"/>
                  <a:t>Elementary data structure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7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3810000" y="5635752"/>
            <a:ext cx="51816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will discuss this milestone result </a:t>
            </a:r>
            <a:r>
              <a:rPr lang="en-US" smtClean="0">
                <a:solidFill>
                  <a:schemeClr val="tx1"/>
                </a:solidFill>
              </a:rPr>
              <a:t>in the next </a:t>
            </a:r>
            <a:r>
              <a:rPr lang="en-US" dirty="0" smtClean="0">
                <a:solidFill>
                  <a:schemeClr val="tx1"/>
                </a:solidFill>
              </a:rPr>
              <a:t>class.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9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417238" y="1676400"/>
            <a:ext cx="8117162" cy="4038600"/>
            <a:chOff x="417238" y="1676400"/>
            <a:chExt cx="8117164" cy="4038600"/>
          </a:xfrm>
        </p:grpSpPr>
        <p:grpSp>
          <p:nvGrpSpPr>
            <p:cNvPr id="39" name="Group 38"/>
            <p:cNvGrpSpPr/>
            <p:nvPr/>
          </p:nvGrpSpPr>
          <p:grpSpPr>
            <a:xfrm>
              <a:off x="1219200" y="1676400"/>
              <a:ext cx="7315202" cy="4038600"/>
              <a:chOff x="1219200" y="1676400"/>
              <a:chExt cx="7315202" cy="40386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 flipV="1">
                <a:off x="1219200" y="5181600"/>
                <a:ext cx="5715000" cy="91304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447800" y="2209800"/>
                <a:ext cx="3200400" cy="930901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5367458" y="4206567"/>
                <a:ext cx="996178" cy="22999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666998" y="2209800"/>
                <a:ext cx="4953002" cy="930901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1676400" y="4057650"/>
                <a:ext cx="3956819" cy="165735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6319022" y="1905000"/>
                <a:ext cx="2215378" cy="457897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 flipV="1">
                <a:off x="5865547" y="1676400"/>
                <a:ext cx="2668855" cy="106680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H="1" flipV="1">
              <a:off x="417238" y="2313765"/>
              <a:ext cx="2095503" cy="8382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Trapezoidal </a:t>
            </a:r>
            <a:r>
              <a:rPr lang="en-US" b="1" dirty="0"/>
              <a:t>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78" y="1676399"/>
            <a:ext cx="8134820" cy="4038601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3848098" y="1676400"/>
            <a:ext cx="1" cy="714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3" idx="0"/>
          </p:cNvCxnSpPr>
          <p:nvPr/>
        </p:nvCxnSpPr>
        <p:spPr>
          <a:xfrm flipV="1">
            <a:off x="2019300" y="1676400"/>
            <a:ext cx="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981200" y="2133600"/>
            <a:ext cx="5181600" cy="3124200"/>
            <a:chOff x="1981200" y="2133600"/>
            <a:chExt cx="5181600" cy="3124200"/>
          </a:xfrm>
        </p:grpSpPr>
        <p:sp>
          <p:nvSpPr>
            <p:cNvPr id="40" name="Oval 39"/>
            <p:cNvSpPr/>
            <p:nvPr/>
          </p:nvSpPr>
          <p:spPr>
            <a:xfrm>
              <a:off x="3809999" y="2363826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086600" y="2133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44196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19812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V="1">
            <a:off x="2002573" y="2911167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848098" y="2388918"/>
            <a:ext cx="1" cy="2564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595372" y="2363826"/>
            <a:ext cx="0" cy="776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1" idx="4"/>
          </p:cNvCxnSpPr>
          <p:nvPr/>
        </p:nvCxnSpPr>
        <p:spPr>
          <a:xfrm flipV="1">
            <a:off x="7124700" y="167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6363636" y="2911167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367458" y="2732865"/>
            <a:ext cx="0" cy="1703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934198" y="2971800"/>
            <a:ext cx="0" cy="2312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457700" y="2590800"/>
            <a:ext cx="0" cy="266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224774" y="2675250"/>
            <a:ext cx="0" cy="2507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319021" y="1804639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447800" y="2743200"/>
            <a:ext cx="17189" cy="408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490901" y="2819400"/>
            <a:ext cx="0" cy="280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615562" y="5272904"/>
            <a:ext cx="17656" cy="442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679188" y="4057650"/>
            <a:ext cx="0" cy="1162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227562" y="5133975"/>
            <a:ext cx="0" cy="581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470708" y="5133974"/>
            <a:ext cx="0" cy="581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490901" y="3099984"/>
            <a:ext cx="0" cy="1336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1676400" y="3031568"/>
            <a:ext cx="2788" cy="1026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1464989" y="3124200"/>
            <a:ext cx="2788" cy="2058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7592584" y="3124201"/>
            <a:ext cx="1394" cy="25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925370" y="5257800"/>
            <a:ext cx="17656" cy="442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666998" y="2208493"/>
            <a:ext cx="462" cy="54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648199" y="2209801"/>
            <a:ext cx="462" cy="380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460" y="16383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4648199" y="167509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6319021" y="2367396"/>
            <a:ext cx="462" cy="54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367920" y="4405672"/>
            <a:ext cx="0" cy="8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363635" y="4206567"/>
            <a:ext cx="0" cy="1078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865546" y="1682901"/>
            <a:ext cx="8826" cy="1136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17238" y="6096000"/>
                <a:ext cx="243207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>
                        <a:latin typeface="Cambria Math"/>
                      </a:rPr>
                      <m:t>𝐥𝐨𝐠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time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38" y="6096000"/>
                <a:ext cx="243207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005" t="-8197" r="-40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4529258" y="6096000"/>
                <a:ext cx="223971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>
                        <a:latin typeface="Cambria Math"/>
                      </a:rPr>
                      <m:t>𝐥𝐨𝐠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time</a:t>
                </a:r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258" y="6096000"/>
                <a:ext cx="223971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452" t="-8197" r="-40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ight Arrow 27"/>
          <p:cNvSpPr/>
          <p:nvPr/>
        </p:nvSpPr>
        <p:spPr>
          <a:xfrm>
            <a:off x="3320795" y="603835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6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27" grpId="0" animBg="1"/>
      <p:bldP spid="70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3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Convex hull </a:t>
            </a:r>
            <a:r>
              <a:rPr lang="en-US" sz="3600" dirty="0">
                <a:solidFill>
                  <a:srgbClr val="7030A0"/>
                </a:solidFill>
              </a:rPr>
              <a:t>of Points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1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Convex </a:t>
            </a:r>
            <a:r>
              <a:rPr lang="en-US" sz="4000" b="1" dirty="0">
                <a:solidFill>
                  <a:srgbClr val="7030A0"/>
                </a:solidFill>
              </a:rPr>
              <a:t>hull </a:t>
            </a:r>
            <a:r>
              <a:rPr lang="en-US" sz="4000" b="1" dirty="0"/>
              <a:t>of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definition: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points in a plane, compute a convex polygon of smallest area that encloses all the points.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438400" y="2895600"/>
            <a:ext cx="4267200" cy="3581400"/>
            <a:chOff x="2438400" y="2286000"/>
            <a:chExt cx="4267200" cy="3581400"/>
          </a:xfrm>
        </p:grpSpPr>
        <p:sp>
          <p:nvSpPr>
            <p:cNvPr id="39" name="Oval 38"/>
            <p:cNvSpPr/>
            <p:nvPr/>
          </p:nvSpPr>
          <p:spPr>
            <a:xfrm>
              <a:off x="2971800" y="2743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733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553200" y="3124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8862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56388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4572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4495800" y="3200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4953000" y="441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562600" y="3200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28194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2438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4800600" y="5257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4343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5257800" y="5791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35814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4953000" y="3810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4343400" y="4343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4038600" y="2743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5410200" y="2819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29718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476500" y="2933700"/>
            <a:ext cx="4191000" cy="3505200"/>
            <a:chOff x="2476500" y="2324100"/>
            <a:chExt cx="4191000" cy="3505200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2476500" y="2808241"/>
              <a:ext cx="506459" cy="6969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2476500" y="3581400"/>
              <a:ext cx="381000" cy="16002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95600" y="5219700"/>
              <a:ext cx="2362200" cy="609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5322841" y="4408441"/>
              <a:ext cx="1317718" cy="13939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591300" y="3200400"/>
              <a:ext cx="76200" cy="11430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5" idx="5"/>
            </p:cNvCxnSpPr>
            <p:nvPr/>
          </p:nvCxnSpPr>
          <p:spPr>
            <a:xfrm>
              <a:off x="4637041" y="2351041"/>
              <a:ext cx="1927318" cy="7843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45" idx="2"/>
            </p:cNvCxnSpPr>
            <p:nvPr/>
          </p:nvCxnSpPr>
          <p:spPr>
            <a:xfrm flipV="1">
              <a:off x="3036841" y="2324100"/>
              <a:ext cx="1535159" cy="4302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012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4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Convex </a:t>
            </a:r>
            <a:r>
              <a:rPr lang="en-US" sz="4000" b="1" dirty="0">
                <a:solidFill>
                  <a:srgbClr val="7030A0"/>
                </a:solidFill>
              </a:rPr>
              <a:t>hull </a:t>
            </a:r>
            <a:r>
              <a:rPr lang="en-US" sz="4000" b="1" dirty="0"/>
              <a:t>of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Deterministic algorithm:</a:t>
                </a:r>
              </a:p>
              <a:p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 algorithm.</a:t>
                </a:r>
              </a:p>
              <a:p>
                <a:r>
                  <a:rPr lang="en-US" sz="2000" dirty="0" smtClean="0"/>
                  <a:t>Many algorithms exist: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i="1" dirty="0" smtClean="0"/>
                  <a:t>Grahams Scan,  Jarvis’s march,  divide and conquer</a:t>
                </a:r>
                <a:r>
                  <a:rPr lang="en-US" sz="2000" dirty="0" smtClean="0"/>
                  <a:t>,…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Randomized</a:t>
                </a:r>
                <a:r>
                  <a:rPr lang="en-US" sz="2000" b="1" dirty="0" smtClean="0"/>
                  <a:t> algorithm:</a:t>
                </a:r>
              </a:p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Based on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Randomized Incremental Construction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Generalizable to </a:t>
                </a:r>
                <a:r>
                  <a:rPr lang="en-US" sz="2000" b="1" dirty="0" smtClean="0"/>
                  <a:t>higher</a:t>
                </a:r>
                <a:r>
                  <a:rPr lang="en-US" sz="2000" dirty="0" smtClean="0"/>
                  <a:t> dimensions.</a:t>
                </a:r>
              </a:p>
              <a:p>
                <a:endParaRPr lang="en-US" sz="2000" dirty="0"/>
              </a:p>
              <a:p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Randomized </a:t>
            </a:r>
            <a:r>
              <a:rPr lang="en-US" sz="3200" b="1" dirty="0" smtClean="0"/>
              <a:t>algorithm for convex hull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Convex-hull-algorithm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</a:t>
                </a:r>
                <a:r>
                  <a:rPr lang="en-US" sz="2000" b="1" dirty="0"/>
                  <a:t>Let</a:t>
                </a:r>
                <a:r>
                  <a:rPr lang="en-US" sz="2000" dirty="0"/>
                  <a:t> 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&gt; be a </a:t>
                </a:r>
                <a:r>
                  <a:rPr lang="en-US" sz="2000" u="sng" dirty="0"/>
                  <a:t>uniformly random</a:t>
                </a:r>
                <a:r>
                  <a:rPr lang="en-US" sz="2000" dirty="0"/>
                  <a:t> permutation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ym typeface="Wingdings" pitchFamily="2" charset="2"/>
                  </a:rPr>
                  <a:t>triangle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insert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and update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6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3710</TotalTime>
  <Words>2886</Words>
  <Application>Microsoft Office PowerPoint</Application>
  <PresentationFormat>On-screen Show (4:3)</PresentationFormat>
  <Paragraphs>692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Randomized Algorithms CS648 </vt:lpstr>
      <vt:lpstr>Randomized Incremental Construction</vt:lpstr>
      <vt:lpstr>Randomized Incremental Construction</vt:lpstr>
      <vt:lpstr>Randomized Incremental Construction</vt:lpstr>
      <vt:lpstr>Trapezoidal decomposition</vt:lpstr>
      <vt:lpstr>problem 3 Convex hull of Points</vt:lpstr>
      <vt:lpstr>Convex hull of Points</vt:lpstr>
      <vt:lpstr>Convex hull of Points</vt:lpstr>
      <vt:lpstr>Randomized algorithm for convex hull</vt:lpstr>
      <vt:lpstr>A simple exercise from geometry</vt:lpstr>
      <vt:lpstr>Conflict graph : a powerful data structure</vt:lpstr>
      <vt:lpstr>PowerPoint Presentation</vt:lpstr>
      <vt:lpstr>Before entering the for loop</vt:lpstr>
      <vt:lpstr>Inserting  ith POINt</vt:lpstr>
      <vt:lpstr>ith iteration</vt:lpstr>
      <vt:lpstr>ith iteration</vt:lpstr>
      <vt:lpstr>ith iteration</vt:lpstr>
      <vt:lpstr>ith iteration</vt:lpstr>
      <vt:lpstr>ith iteration</vt:lpstr>
      <vt:lpstr>ith iteration</vt:lpstr>
      <vt:lpstr>ith iteration</vt:lpstr>
      <vt:lpstr>ith iteration</vt:lpstr>
      <vt:lpstr>ith iteration</vt:lpstr>
      <vt:lpstr>ith iteration</vt:lpstr>
      <vt:lpstr>Running time of ith iteration</vt:lpstr>
      <vt:lpstr>Backward analysis of ith iteration</vt:lpstr>
      <vt:lpstr>Backward analysis of ith iteration</vt:lpstr>
      <vt:lpstr>Backward analysis of ith iteration</vt:lpstr>
      <vt:lpstr>Backward analysis of ith iteration</vt:lpstr>
      <vt:lpstr>Backward analysis of ith iteration</vt:lpstr>
      <vt:lpstr>Running time of the algorithm</vt:lpstr>
      <vt:lpstr>USING Backward analysis for Miscellaneous Applications</vt:lpstr>
      <vt:lpstr>problem 1 SMALLEST Enclosing circle</vt:lpstr>
      <vt:lpstr>Smallest Enclosing Circle</vt:lpstr>
      <vt:lpstr>Smallest Enclosing Circle</vt:lpstr>
      <vt:lpstr>Smallest Enclosing Circle</vt:lpstr>
      <vt:lpstr>Smallest Enclosing Circle</vt:lpstr>
      <vt:lpstr>Smallest Enclosing Circle</vt:lpstr>
      <vt:lpstr>Smallest Enclosing Circle</vt:lpstr>
      <vt:lpstr>problem 2 smallest length interval</vt:lpstr>
      <vt:lpstr>Sampling points from a unit interval</vt:lpstr>
      <vt:lpstr>problem 3 Minimum spanning tree</vt:lpstr>
      <vt:lpstr>Minimum spanning tree </vt:lpstr>
      <vt:lpstr>Minimum spanning tree </vt:lpstr>
      <vt:lpstr>Minimum spanning tree </vt:lpstr>
      <vt:lpstr>Minimum spanning tree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598</cp:revision>
  <dcterms:created xsi:type="dcterms:W3CDTF">2011-12-03T04:13:03Z</dcterms:created>
  <dcterms:modified xsi:type="dcterms:W3CDTF">2017-03-23T09:58:33Z</dcterms:modified>
</cp:coreProperties>
</file>