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4"/>
  </p:notesMasterIdLst>
  <p:sldIdLst>
    <p:sldId id="428" r:id="rId2"/>
    <p:sldId id="502" r:id="rId3"/>
    <p:sldId id="464" r:id="rId4"/>
    <p:sldId id="497" r:id="rId5"/>
    <p:sldId id="496" r:id="rId6"/>
    <p:sldId id="478" r:id="rId7"/>
    <p:sldId id="479" r:id="rId8"/>
    <p:sldId id="480" r:id="rId9"/>
    <p:sldId id="481" r:id="rId10"/>
    <p:sldId id="451" r:id="rId11"/>
    <p:sldId id="452" r:id="rId12"/>
    <p:sldId id="444" r:id="rId13"/>
    <p:sldId id="483" r:id="rId14"/>
    <p:sldId id="484" r:id="rId15"/>
    <p:sldId id="482" r:id="rId16"/>
    <p:sldId id="485" r:id="rId17"/>
    <p:sldId id="490" r:id="rId18"/>
    <p:sldId id="503" r:id="rId19"/>
    <p:sldId id="493" r:id="rId20"/>
    <p:sldId id="494" r:id="rId21"/>
    <p:sldId id="501" r:id="rId22"/>
    <p:sldId id="519" r:id="rId23"/>
    <p:sldId id="520" r:id="rId24"/>
    <p:sldId id="522" r:id="rId25"/>
    <p:sldId id="523" r:id="rId26"/>
    <p:sldId id="524" r:id="rId27"/>
    <p:sldId id="526" r:id="rId28"/>
    <p:sldId id="505" r:id="rId29"/>
    <p:sldId id="528" r:id="rId30"/>
    <p:sldId id="529" r:id="rId31"/>
    <p:sldId id="530" r:id="rId32"/>
    <p:sldId id="531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112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3/28/2017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3/28/2017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3/28/2017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3/28/2017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3/28/2017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9.png"/><Relationship Id="rId7" Type="http://schemas.openxmlformats.org/officeDocument/2006/relationships/image" Target="../media/image6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18.png"/><Relationship Id="rId4" Type="http://schemas.openxmlformats.org/officeDocument/2006/relationships/image" Target="../media/image61.png"/><Relationship Id="rId9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18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Probabilistic Method </a:t>
            </a:r>
            <a:endParaRPr lang="en-US" sz="2400" b="1" dirty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(part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2</a:t>
            </a:r>
            <a:br>
              <a:rPr lang="en-US" sz="3600" dirty="0" smtClean="0"/>
            </a:br>
            <a:r>
              <a:rPr lang="en-US" sz="3600" dirty="0" smtClean="0"/>
              <a:t>How many </a:t>
            </a:r>
            <a:r>
              <a:rPr lang="en-US" sz="3600" dirty="0" smtClean="0">
                <a:solidFill>
                  <a:srgbClr val="7030A0"/>
                </a:solidFill>
              </a:rPr>
              <a:t>Acute Triangles ?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8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How many acute triangles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Definition: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There is a 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𝟏𝟎𝟎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points in plane and no three of them are collinear.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How many triangles formed by these points are acute ?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Answer: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At most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𝟕𝟎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%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Solution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1800" dirty="0"/>
                  <a:t> : probability that a triangle formed by 3 random points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acute.  </a:t>
                </a: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7030A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Total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number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of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acute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triangles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All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possible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triangles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using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𝑷</m:t>
                          </m:r>
                          <m:r>
                            <a:rPr lang="en-US" sz="1800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points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Show that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34705" y="26670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1905" y="48006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62905" y="4812268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4000" b="1" dirty="0" smtClean="0"/>
                  <a:t> points</a:t>
                </a:r>
                <a:endParaRPr lang="en-US" sz="40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Case 1: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Sum of the four angles is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𝟑𝟔𝟎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at least one of them has to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≥90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Hence, at least one of the four triangles is non-acute.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1111" t="-10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124200" y="3352800"/>
            <a:ext cx="3886200" cy="2057400"/>
            <a:chOff x="3124200" y="3352800"/>
            <a:chExt cx="3886200" cy="2057400"/>
          </a:xfrm>
        </p:grpSpPr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200400" y="3352800"/>
            <a:ext cx="3744959" cy="2019300"/>
            <a:chOff x="3200400" y="3352800"/>
            <a:chExt cx="3744959" cy="2019300"/>
          </a:xfrm>
        </p:grpSpPr>
        <p:cxnSp>
          <p:nvCxnSpPr>
            <p:cNvPr id="14" name="Straight Connector 13"/>
            <p:cNvCxnSpPr>
              <a:stCxn id="43" idx="0"/>
              <a:endCxn id="54" idx="1"/>
            </p:cNvCxnSpPr>
            <p:nvPr/>
          </p:nvCxnSpPr>
          <p:spPr>
            <a:xfrm>
              <a:off x="4838700" y="3352800"/>
              <a:ext cx="2106659" cy="115415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1" idx="6"/>
              <a:endCxn id="41" idx="2"/>
            </p:cNvCxnSpPr>
            <p:nvPr/>
          </p:nvCxnSpPr>
          <p:spPr>
            <a:xfrm flipV="1">
              <a:off x="3200400" y="5219700"/>
              <a:ext cx="2895600" cy="1524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51" idx="6"/>
              <a:endCxn id="43" idx="3"/>
            </p:cNvCxnSpPr>
            <p:nvPr/>
          </p:nvCxnSpPr>
          <p:spPr>
            <a:xfrm flipV="1">
              <a:off x="3200400" y="3417841"/>
              <a:ext cx="1611359" cy="195425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1" idx="7"/>
              <a:endCxn id="54" idx="3"/>
            </p:cNvCxnSpPr>
            <p:nvPr/>
          </p:nvCxnSpPr>
          <p:spPr>
            <a:xfrm flipV="1">
              <a:off x="6161041" y="4560841"/>
              <a:ext cx="784318" cy="631918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72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4000" b="1" dirty="0" smtClean="0"/>
                  <a:t> points</a:t>
                </a:r>
                <a:endParaRPr lang="en-US" sz="40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Case 2:</a:t>
                </a: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Sum of the </a:t>
                </a:r>
                <a:r>
                  <a:rPr lang="en-US" sz="2000" dirty="0" smtClean="0"/>
                  <a:t>three </a:t>
                </a:r>
                <a:r>
                  <a:rPr lang="en-US" sz="2000" dirty="0"/>
                  <a:t>angles </a:t>
                </a:r>
                <a:r>
                  <a:rPr lang="en-US" sz="2000" dirty="0" smtClean="0"/>
                  <a:t>at the center is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𝟑𝟔𝟎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>
                    <a:sym typeface="Wingdings" pitchFamily="2" charset="2"/>
                  </a:rPr>
                  <a:t>at least </a:t>
                </a:r>
                <a:r>
                  <a:rPr lang="en-US" sz="2000" dirty="0" smtClean="0">
                    <a:sym typeface="Wingdings" pitchFamily="2" charset="2"/>
                  </a:rPr>
                  <a:t>two </a:t>
                </a:r>
                <a:r>
                  <a:rPr lang="en-US" sz="2000" dirty="0">
                    <a:sym typeface="Wingdings" pitchFamily="2" charset="2"/>
                  </a:rPr>
                  <a:t>of </a:t>
                </a:r>
                <a:r>
                  <a:rPr lang="en-US" sz="2000" dirty="0" smtClean="0">
                    <a:sym typeface="Wingdings" pitchFamily="2" charset="2"/>
                  </a:rPr>
                  <a:t>these angles have </a:t>
                </a:r>
                <a:r>
                  <a:rPr lang="en-US" sz="2000" dirty="0">
                    <a:sym typeface="Wingdings" pitchFamily="2" charset="2"/>
                  </a:rPr>
                  <a:t>to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90 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dirty="0" smtClean="0"/>
                  <a:t>at </a:t>
                </a:r>
                <a:r>
                  <a:rPr lang="en-US" sz="2000" dirty="0"/>
                  <a:t>least </a:t>
                </a:r>
                <a:r>
                  <a:rPr lang="en-US" sz="2000" dirty="0" smtClean="0"/>
                  <a:t>2 of </a:t>
                </a:r>
                <a:r>
                  <a:rPr lang="en-US" sz="2000" dirty="0"/>
                  <a:t>the four triangles is non-acute</a:t>
                </a:r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3"/>
                <a:stretch>
                  <a:fillRect l="-1111" t="-985" b="-4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124200" y="3352800"/>
            <a:ext cx="3048000" cy="2057400"/>
            <a:chOff x="3124200" y="3352800"/>
            <a:chExt cx="3048000" cy="2057400"/>
          </a:xfrm>
        </p:grpSpPr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47244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00400" y="3417841"/>
            <a:ext cx="2960641" cy="1954259"/>
            <a:chOff x="3200400" y="3417841"/>
            <a:chExt cx="2960641" cy="1954259"/>
          </a:xfrm>
        </p:grpSpPr>
        <p:cxnSp>
          <p:nvCxnSpPr>
            <p:cNvPr id="10" name="Straight Connector 9"/>
            <p:cNvCxnSpPr>
              <a:stCxn id="41" idx="7"/>
              <a:endCxn id="43" idx="5"/>
            </p:cNvCxnSpPr>
            <p:nvPr/>
          </p:nvCxnSpPr>
          <p:spPr>
            <a:xfrm flipH="1" flipV="1">
              <a:off x="4865641" y="3417841"/>
              <a:ext cx="1295400" cy="1774918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200400" y="3417841"/>
              <a:ext cx="1611359" cy="195425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1" idx="6"/>
              <a:endCxn id="41" idx="3"/>
            </p:cNvCxnSpPr>
            <p:nvPr/>
          </p:nvCxnSpPr>
          <p:spPr>
            <a:xfrm flipV="1">
              <a:off x="3200400" y="5246641"/>
              <a:ext cx="2906759" cy="12545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200401" y="3429000"/>
            <a:ext cx="2906758" cy="1916159"/>
            <a:chOff x="3200401" y="3417841"/>
            <a:chExt cx="2906758" cy="1916159"/>
          </a:xfrm>
        </p:grpSpPr>
        <p:cxnSp>
          <p:nvCxnSpPr>
            <p:cNvPr id="17" name="Straight Connector 16"/>
            <p:cNvCxnSpPr>
              <a:stCxn id="54" idx="5"/>
              <a:endCxn id="43" idx="5"/>
            </p:cNvCxnSpPr>
            <p:nvPr/>
          </p:nvCxnSpPr>
          <p:spPr>
            <a:xfrm flipV="1">
              <a:off x="4789441" y="3417841"/>
              <a:ext cx="76200" cy="11430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54" idx="5"/>
              <a:endCxn id="41" idx="3"/>
            </p:cNvCxnSpPr>
            <p:nvPr/>
          </p:nvCxnSpPr>
          <p:spPr>
            <a:xfrm>
              <a:off x="4789441" y="4560841"/>
              <a:ext cx="1317718" cy="6858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4" idx="4"/>
            </p:cNvCxnSpPr>
            <p:nvPr/>
          </p:nvCxnSpPr>
          <p:spPr>
            <a:xfrm flipH="1">
              <a:off x="3200401" y="4572000"/>
              <a:ext cx="1562099" cy="7620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425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4000" b="1" dirty="0"/>
                  <a:t> </a:t>
                </a:r>
                <a:r>
                  <a:rPr lang="en-US" sz="4000" b="1" dirty="0" smtClean="0"/>
                  <a:t>points </a:t>
                </a:r>
                <a:r>
                  <a:rPr lang="en-US" sz="4000" b="1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4000" b="1" dirty="0"/>
                  <a:t> points 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Lemma1</a:t>
                </a:r>
                <a:r>
                  <a:rPr lang="en-US" sz="2400" dirty="0" smtClean="0"/>
                  <a:t>: </a:t>
                </a:r>
                <a:r>
                  <a:rPr lang="en-US" sz="2000" dirty="0" smtClean="0"/>
                  <a:t>A triangle formed by selecting 3 points randomly uniformly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from 4 points is acute triangle with probability at most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𝟕𝟓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Lemma2</a:t>
                </a:r>
                <a:r>
                  <a:rPr lang="en-US" sz="2400" dirty="0" smtClean="0"/>
                  <a:t>: </a:t>
                </a:r>
                <a:r>
                  <a:rPr lang="en-US" sz="2000" dirty="0"/>
                  <a:t>A triangle formed by selecting 3 points randomly uniformly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from 5 </a:t>
                </a:r>
                <a:r>
                  <a:rPr lang="en-US" sz="2000" dirty="0"/>
                  <a:t>points is acute triangle with probability at most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(Do it as a simple exercise using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Lemma 1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.)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590800" y="5711952"/>
            <a:ext cx="35052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Extension to 100 points ?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7600" y="48768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6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Two stage sampling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: a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elements.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be a uniformly random sample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elements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 be a uniformly random sample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elements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can we say about (probability distribution of)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Answer: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is </a:t>
                </a:r>
                <a:r>
                  <a:rPr lang="en-US" sz="2000" dirty="0"/>
                  <a:t>a uniformly random sample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elements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(Do it as a simple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exercise. It uses elementary probability)</a:t>
                </a: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/>
                  <a:t>Can you use this answer to calculate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b="1" dirty="0" smtClean="0"/>
                  <a:t> ? 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4981032"/>
            <a:ext cx="632460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75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Number of acute triangles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: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points.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 : </a:t>
                </a:r>
                <a:r>
                  <a:rPr lang="en-US" sz="2000" dirty="0" smtClean="0"/>
                  <a:t>probability that a triangle formed by 3 random points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acute. 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: a </a:t>
                </a:r>
                <a:r>
                  <a:rPr lang="en-US" sz="2000" dirty="0"/>
                  <a:t>uniformly </a:t>
                </a:r>
                <a:r>
                  <a:rPr lang="en-US" sz="2000" dirty="0" smtClean="0"/>
                  <a:t>random </a:t>
                </a:r>
                <a:r>
                  <a:rPr lang="en-US" sz="2000" dirty="0"/>
                  <a:t>sample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points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 smtClean="0"/>
                  <a:t> : </a:t>
                </a:r>
                <a:r>
                  <a:rPr lang="en-US" sz="2000" dirty="0"/>
                  <a:t>a uniformly random sample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=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𝟕𝟎</m:t>
                    </m:r>
                  </m:oMath>
                </a14:m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blipFill rotWithShape="1">
                <a:blip r:embed="rId2"/>
                <a:stretch>
                  <a:fillRect l="-765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3000" y="4572000"/>
                <a:ext cx="358008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dirty="0"/>
                  <a:t>(a random triangle from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is acute)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572000"/>
                <a:ext cx="358008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33" t="-8197" r="-22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439505" y="2373868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2373868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505" y="3429000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3810000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8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3</a:t>
            </a:r>
            <a:r>
              <a:rPr lang="en-US" sz="3600" dirty="0" smtClean="0">
                <a:solidFill>
                  <a:srgbClr val="7030A0"/>
                </a:solidFill>
              </a:rPr>
              <a:t/>
            </a:r>
            <a:br>
              <a:rPr lang="en-US" sz="3600" dirty="0" smtClean="0">
                <a:solidFill>
                  <a:srgbClr val="7030A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Large CUT </a:t>
            </a:r>
            <a:r>
              <a:rPr lang="en-US" sz="3600" dirty="0" smtClean="0"/>
              <a:t>in a graph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2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Large cut in a graph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an undirected graph 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vertices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 edges.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wish to split its vertices into two nonempty sets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so that there are maximum number of edges in the </a:t>
                </a:r>
                <a:r>
                  <a:rPr lang="en-US" sz="2000" b="1" dirty="0" smtClean="0"/>
                  <a:t>cut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can be the maximum size cut we can get in this manner ?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Answer: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At least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Spend some time to find out a proof for this bound.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Hopefully, after  the problems we solved today,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you would have realized the way probabilistic method works. </a:t>
                </a:r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98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 randomized algorithm: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</a:t>
                </a:r>
                <a:r>
                  <a:rPr lang="en-US" sz="2000" b="1" dirty="0" smtClean="0"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2000" dirty="0" smtClean="0">
                    <a:latin typeface="Cambria Math"/>
                    <a:ea typeface="Cambria Math"/>
                    <a:sym typeface="Wingdings" pitchFamily="2" charset="2"/>
                  </a:rPr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/>
                  <a:t>Add each vertex 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randomly independently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Return the cut defined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6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Questions from </a:t>
            </a:r>
            <a:r>
              <a:rPr lang="en-US" sz="3600" b="1" dirty="0" smtClean="0">
                <a:solidFill>
                  <a:srgbClr val="7030A0"/>
                </a:solidFill>
              </a:rPr>
              <a:t>Discrete Mathematics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66800"/>
                <a:ext cx="88392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(min-cuts)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How </a:t>
                </a:r>
                <a:r>
                  <a:rPr lang="en-US" sz="2000" dirty="0"/>
                  <a:t>many </a:t>
                </a:r>
                <a:r>
                  <a:rPr lang="en-US" sz="2000" u="sng" dirty="0"/>
                  <a:t>min-cuts</a:t>
                </a:r>
                <a:r>
                  <a:rPr lang="en-US" sz="2000" dirty="0"/>
                  <a:t> can there be in a </a:t>
                </a:r>
                <a:r>
                  <a:rPr lang="en-US" sz="2000" dirty="0" smtClean="0"/>
                  <a:t>graph 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vertices ?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(Geometry)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</a:t>
                </a:r>
                <a:r>
                  <a:rPr lang="en-US" sz="2000" dirty="0"/>
                  <a:t>is a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 and no three of them are collinear.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can be the max. no. of acute triangles </a:t>
                </a:r>
                <a:r>
                  <a:rPr lang="en-US" sz="2000" dirty="0"/>
                  <a:t>formed by these </a:t>
                </a:r>
                <a:r>
                  <a:rPr lang="en-US" sz="2000" dirty="0" smtClean="0"/>
                  <a:t>points ?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(Number theory)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There is a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positive integers. Aim is to compute a </a:t>
                </a:r>
                <a:r>
                  <a:rPr lang="en-US" sz="2000" b="1" dirty="0"/>
                  <a:t>large</a:t>
                </a:r>
                <a:r>
                  <a:rPr lang="en-US" sz="2000" dirty="0"/>
                  <a:t> subset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err="1" smtClean="0"/>
                  <a:t>s.t.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</a:t>
                </a:r>
                <a:r>
                  <a:rPr lang="en-US" sz="2000" b="1" u="sng" dirty="0"/>
                  <a:t>do </a:t>
                </a:r>
                <a:r>
                  <a:rPr lang="en-US" sz="2000" b="1" u="sng" dirty="0">
                    <a:solidFill>
                      <a:srgbClr val="FF0000"/>
                    </a:solidFill>
                  </a:rPr>
                  <a:t>not</a:t>
                </a:r>
                <a:r>
                  <a:rPr lang="en-US" sz="2000" b="1" u="sng" dirty="0"/>
                  <a:t> exist</a:t>
                </a:r>
                <a:r>
                  <a:rPr lang="en-US" sz="2000" dirty="0"/>
                  <a:t> three elements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such that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How large can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for any </a:t>
                </a:r>
                <a:r>
                  <a:rPr lang="en-US" sz="2000" b="1" dirty="0"/>
                  <a:t>arbitrary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</a:t>
                </a:r>
                <a:r>
                  <a:rPr lang="en-US" sz="2000" dirty="0" smtClean="0"/>
                  <a:t> (max-cut)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Every graph 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vertices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edges has a cut of size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 smtClean="0"/>
                  <a:t> …..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0"/>
                <a:ext cx="8839200" cy="5059363"/>
              </a:xfrm>
              <a:blipFill rotWithShape="1">
                <a:blip r:embed="rId2"/>
                <a:stretch>
                  <a:fillRect l="-690" t="-602" b="-1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77000" y="6096000"/>
                <a:ext cx="70403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6096000"/>
                <a:ext cx="70403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13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23800" y="5029200"/>
                <a:ext cx="135800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At least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800" y="5029200"/>
                <a:ext cx="13580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036" t="-8197" r="-67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43800" y="2895600"/>
                <a:ext cx="146379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At most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𝟕𝟎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2895600"/>
                <a:ext cx="146379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750" t="-8197" r="-62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09737" y="1453248"/>
                <a:ext cx="857863" cy="37555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𝑶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737" y="1453248"/>
                <a:ext cx="857863" cy="37555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9220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514599" y="1447800"/>
            <a:ext cx="409513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43400" y="2514600"/>
            <a:ext cx="409513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52800" y="2895600"/>
            <a:ext cx="419100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87105" y="39624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5705" y="61722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67905" y="6183868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3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: size of cut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 smtClean="0"/>
                  <a:t>) returned by the randomized algorithm.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] = ??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  <m:r>
                                <a:rPr lang="en-US" sz="20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present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in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the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cut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 smtClean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]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𝐄</m:t>
                            </m:r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/>
                              </a:rPr>
                              <m:t>𝐏</m:t>
                            </m:r>
                            <m:r>
                              <a:rPr lang="en-US" sz="2000" b="1" i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905000"/>
            <a:ext cx="5943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3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Now use the following result which is simple but very useful.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is a random variable defined over a probability space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0" smtClean="0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𝐏</m:t>
                    </m:r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en-US" sz="2000" dirty="0" smtClean="0"/>
                  <a:t>, then there exists an elementary event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0" smtClean="0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𝑿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𝝎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𝜶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Use it to conclude that there is a cut of size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91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4</a:t>
            </a:r>
            <a:r>
              <a:rPr lang="en-US" sz="3600" dirty="0" smtClean="0">
                <a:solidFill>
                  <a:srgbClr val="7030A0"/>
                </a:solidFill>
              </a:rPr>
              <a:t/>
            </a:r>
            <a:br>
              <a:rPr lang="en-US" sz="3600" dirty="0" smtClean="0">
                <a:solidFill>
                  <a:srgbClr val="7030A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Sum free subset</a:t>
            </a:r>
            <a:r>
              <a:rPr lang="en-US" sz="3600" dirty="0" smtClean="0"/>
              <a:t> of large size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4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Large subset that is sum-free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Definition: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is a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positive integers.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Aim is to compute a </a:t>
                </a:r>
                <a:r>
                  <a:rPr lang="en-US" sz="2000" b="1" dirty="0" smtClean="0"/>
                  <a:t>large</a:t>
                </a:r>
                <a:r>
                  <a:rPr lang="en-US" sz="2000" dirty="0" smtClean="0"/>
                  <a:t> subset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such that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do not exist three elements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such that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How large can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for </a:t>
                </a:r>
                <a:r>
                  <a:rPr lang="en-US" sz="2000" b="1" dirty="0" smtClean="0"/>
                  <a:t>any arbitrary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Answer: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At least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1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Large subset that is sum-free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𝒎𝒂𝒙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be a prime number.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.                          </a:t>
                </a:r>
                <a:r>
                  <a:rPr lang="en-US" sz="1600" dirty="0" smtClean="0"/>
                  <a:t>//The other choice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 smtClean="0"/>
                  <a:t> is also fine here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 randomized algorithm: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Select a random number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from {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}.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Map each element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𝒕𝒒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mod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/>
                  <a:t>all those elements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that get mapped to {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}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the expected number of elements from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that are mapped to {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} ?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3821668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44105" y="3429000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2 8"/>
          <p:cNvSpPr/>
          <p:nvPr/>
        </p:nvSpPr>
        <p:spPr>
          <a:xfrm>
            <a:off x="4648200" y="5257800"/>
            <a:ext cx="4343400" cy="1066800"/>
          </a:xfrm>
          <a:prstGeom prst="borderCallout2">
            <a:avLst>
              <a:gd name="adj1" fmla="val 19795"/>
              <a:gd name="adj2" fmla="val 29"/>
              <a:gd name="adj3" fmla="val 18750"/>
              <a:gd name="adj4" fmla="val -16667"/>
              <a:gd name="adj5" fmla="val 49782"/>
              <a:gd name="adj6" fmla="val -5282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 prove it, use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fact that mapping is </a:t>
            </a:r>
            <a:r>
              <a:rPr lang="en-US" b="1" dirty="0" smtClean="0">
                <a:solidFill>
                  <a:schemeClr val="tx1"/>
                </a:solidFill>
              </a:rPr>
              <a:t>1-1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i="1" dirty="0" smtClean="0">
                <a:solidFill>
                  <a:schemeClr val="tx1"/>
                </a:solidFill>
              </a:rPr>
              <a:t>uniform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b="1" dirty="0" smtClean="0">
                <a:solidFill>
                  <a:schemeClr val="tx1"/>
                </a:solidFill>
              </a:rPr>
              <a:t>Linearity of </a:t>
            </a:r>
            <a:r>
              <a:rPr lang="en-US" b="1" dirty="0" smtClean="0">
                <a:solidFill>
                  <a:schemeClr val="tx1"/>
                </a:solidFill>
              </a:rPr>
              <a:t>expectation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3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Large subset that is sum-free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>
                        <a:latin typeface="Cambria Math"/>
                      </a:rPr>
                      <m:t>𝒎𝒂𝒙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be a prime number.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 randomized algorithm: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Select a random number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from {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}.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Map each element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𝒕𝒒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mod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/>
                  <a:t>all those elements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that get mapped to {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}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Claim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sum-free.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Showing that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/>
                  <a:t>is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sum-free</a:t>
                </a:r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solidFill>
                <a:schemeClr val="bg2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be any two elements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gets mapped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 gets mapped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𝜷</m:t>
                    </m:r>
                  </m:oMath>
                </a14:m>
                <a:r>
                  <a:rPr lang="en-US" sz="1800" dirty="0"/>
                  <a:t> 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𝜷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∈[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chemeClr val="tx1"/>
                    </a:solidFill>
                  </a:rPr>
                  <a:t>Hence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𝐦𝐨𝐝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</a:rPr>
                  <a:t>     and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𝜷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we just need to show that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</a:rPr>
                  <a:t> , if present in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</a:rPr>
                  <a:t>, must not be mapped in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18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 will be mapped to ??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Give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suitable arguments </a:t>
                </a:r>
                <a:r>
                  <a:rPr lang="en-US" sz="1800" dirty="0" smtClean="0"/>
                  <a:t>to conclude that</a:t>
                </a:r>
              </a:p>
              <a:p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𝜷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</a:rPr>
                  <a:t> must be greater than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1800" dirty="0" smtClean="0"/>
                  <a:t>If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𝜷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)&gt;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 smtClean="0"/>
                  <a:t>, then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𝜷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would be strictly </a:t>
                </a:r>
                <a:r>
                  <a:rPr lang="en-US" sz="1800" b="1" dirty="0" smtClean="0"/>
                  <a:t>less</a:t>
                </a:r>
                <a:r>
                  <a:rPr lang="en-US" sz="1800" dirty="0" smtClean="0"/>
                  <a:t> than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. </a:t>
                </a:r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blipFill rotWithShape="1">
                <a:blip r:embed="rId3"/>
                <a:stretch>
                  <a:fillRect l="-626" t="-674" b="-27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505200" y="25146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19800" y="2514600"/>
            <a:ext cx="0" cy="978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914400" y="2743200"/>
            <a:ext cx="7603363" cy="674132"/>
            <a:chOff x="914400" y="2743200"/>
            <a:chExt cx="7603363" cy="674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914400" y="3048000"/>
                  <a:ext cx="76033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2                …              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a14:m>
                  <a:r>
                    <a:rPr lang="en-US" dirty="0" smtClean="0"/>
                    <a:t>  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    …    …     …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            …            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3048000"/>
                  <a:ext cx="760336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642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/>
            <p:cNvSpPr/>
            <p:nvPr/>
          </p:nvSpPr>
          <p:spPr>
            <a:xfrm>
              <a:off x="9906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4097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8669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2385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576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676900" y="28194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134100" y="28194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620000" y="27813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331344" y="2781300"/>
            <a:ext cx="863916" cy="647700"/>
            <a:chOff x="2197744" y="4305300"/>
            <a:chExt cx="863916" cy="647700"/>
          </a:xfrm>
        </p:grpSpPr>
        <p:grpSp>
          <p:nvGrpSpPr>
            <p:cNvPr id="26" name="Group 25"/>
            <p:cNvGrpSpPr/>
            <p:nvPr/>
          </p:nvGrpSpPr>
          <p:grpSpPr>
            <a:xfrm>
              <a:off x="2197744" y="4305300"/>
              <a:ext cx="393056" cy="647700"/>
              <a:chOff x="2197744" y="4305300"/>
              <a:chExt cx="393056" cy="6477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324100" y="4305300"/>
                <a:ext cx="114300" cy="1143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197744" y="4583668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𝜶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7744" y="4583668"/>
                    <a:ext cx="393056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2667000" y="4343400"/>
              <a:ext cx="394660" cy="597932"/>
              <a:chOff x="1525604" y="4381500"/>
              <a:chExt cx="394660" cy="59793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678004" y="4381500"/>
                <a:ext cx="114300" cy="1143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25604" y="4610100"/>
                    <a:ext cx="3946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𝜷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5604" y="4610100"/>
                    <a:ext cx="394660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87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514600" y="4953000"/>
                <a:ext cx="174919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𝜷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𝐦𝐨𝐝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953000"/>
                <a:ext cx="174919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049" t="-8333" r="-524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4800600" y="1916668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514600" y="1929007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00600" y="4267200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352800" y="4239993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81652" y="5943600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89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3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1" grpId="0" animBg="1"/>
      <p:bldP spid="25" grpId="0" uiExpand="1" animBg="1"/>
      <p:bldP spid="32" grpId="0" uiExpand="1" animBg="1"/>
      <p:bldP spid="33" grpId="0" animBg="1"/>
      <p:bldP spid="34" grpId="0" animBg="1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i="1" dirty="0" smtClean="0"/>
              </a:p>
              <a:p>
                <a:pPr marL="0" indent="0">
                  <a:buNone/>
                </a:pPr>
                <a:endParaRPr lang="en-US" sz="2000" i="1" dirty="0" smtClean="0"/>
              </a:p>
              <a:p>
                <a:r>
                  <a:rPr lang="en-US" sz="2000" i="1" dirty="0"/>
                  <a:t>Try to ponder </a:t>
                </a:r>
                <a:r>
                  <a:rPr lang="en-US" sz="2000" i="1" dirty="0" smtClean="0"/>
                  <a:t>over the entire solution given for the Large sum-free subset problem.</a:t>
                </a:r>
              </a:p>
              <a:p>
                <a:r>
                  <a:rPr lang="en-US" sz="2000" i="1" dirty="0" smtClean="0"/>
                  <a:t>Try to realize the importance of each part of the solution (</a:t>
                </a:r>
                <a:r>
                  <a:rPr lang="en-US" sz="2000" i="1" dirty="0" err="1" smtClean="0"/>
                  <a:t>primality</a:t>
                </a:r>
                <a:r>
                  <a:rPr lang="en-US" sz="2000" i="1" dirty="0" smtClean="0"/>
                  <a:t>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i="1" dirty="0" smtClean="0"/>
                  <a:t>, the choice of middle third, …)</a:t>
                </a:r>
              </a:p>
              <a:p>
                <a:r>
                  <a:rPr lang="en-US" sz="2000" i="1" dirty="0" smtClean="0"/>
                  <a:t>This solution is inspired by our discussion on “hashing with constant search time”. </a:t>
                </a:r>
              </a:p>
              <a:p>
                <a:r>
                  <a:rPr lang="en-US" sz="2000" i="1" dirty="0" smtClean="0"/>
                  <a:t>Can you see it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69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69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rgbClr val="7030A0"/>
                </a:solidFill>
              </a:rPr>
              <a:t>Next lecture</a:t>
            </a:r>
          </a:p>
          <a:p>
            <a:pPr marL="0" indent="0" algn="ctr">
              <a:buNone/>
            </a:pP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3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An interesting Problem </a:t>
            </a:r>
            <a:r>
              <a:rPr lang="en-US" sz="3600" dirty="0" smtClean="0">
                <a:solidFill>
                  <a:srgbClr val="7030A0"/>
                </a:solidFill>
              </a:rPr>
              <a:t/>
            </a:r>
            <a:br>
              <a:rPr lang="en-US" sz="3600" dirty="0" smtClean="0">
                <a:solidFill>
                  <a:srgbClr val="7030A0"/>
                </a:solidFill>
              </a:rPr>
            </a:b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solidFill>
                  <a:srgbClr val="7030A0"/>
                </a:solidFill>
              </a:rPr>
              <a:t>“Delay sequences”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9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9812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Probabilistic </a:t>
            </a:r>
            <a:r>
              <a:rPr lang="en-US" sz="3600" dirty="0" smtClean="0">
                <a:solidFill>
                  <a:srgbClr val="7030A0"/>
                </a:solidFill>
              </a:rPr>
              <a:t>methods 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 smtClean="0"/>
                  <a:t> Counters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14400" y="2743200"/>
            <a:ext cx="7696200" cy="1106346"/>
            <a:chOff x="914400" y="2743200"/>
            <a:chExt cx="7696200" cy="1106346"/>
          </a:xfrm>
        </p:grpSpPr>
        <p:grpSp>
          <p:nvGrpSpPr>
            <p:cNvPr id="11" name="Group 10"/>
            <p:cNvGrpSpPr/>
            <p:nvPr/>
          </p:nvGrpSpPr>
          <p:grpSpPr>
            <a:xfrm>
              <a:off x="914400" y="2971800"/>
              <a:ext cx="609600" cy="838200"/>
              <a:chOff x="914400" y="2971800"/>
              <a:chExt cx="609600" cy="8382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1905000" y="2971800"/>
              <a:ext cx="609600" cy="838200"/>
              <a:chOff x="914400" y="2971800"/>
              <a:chExt cx="609600" cy="8382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581400" y="2971800"/>
              <a:ext cx="736099" cy="877746"/>
              <a:chOff x="838200" y="2971800"/>
              <a:chExt cx="736099" cy="877746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08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724400" y="2971800"/>
              <a:ext cx="609600" cy="838200"/>
              <a:chOff x="914400" y="2971800"/>
              <a:chExt cx="609600" cy="8382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264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5638800" y="2971800"/>
              <a:ext cx="736099" cy="838200"/>
              <a:chOff x="838200" y="2971800"/>
              <a:chExt cx="736099" cy="838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99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8001000" y="2971800"/>
              <a:ext cx="609600" cy="838200"/>
              <a:chOff x="914400" y="2971800"/>
              <a:chExt cx="609600" cy="8382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Connector 27"/>
            <p:cNvCxnSpPr>
              <a:stCxn id="7" idx="6"/>
              <a:endCxn id="13" idx="2"/>
            </p:cNvCxnSpPr>
            <p:nvPr/>
          </p:nvCxnSpPr>
          <p:spPr>
            <a:xfrm>
              <a:off x="152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1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6" idx="6"/>
              <a:endCxn id="19" idx="2"/>
            </p:cNvCxnSpPr>
            <p:nvPr/>
          </p:nvCxnSpPr>
          <p:spPr>
            <a:xfrm>
              <a:off x="4267200" y="3238500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9" idx="6"/>
              <a:endCxn id="22" idx="2"/>
            </p:cNvCxnSpPr>
            <p:nvPr/>
          </p:nvCxnSpPr>
          <p:spPr>
            <a:xfrm>
              <a:off x="533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32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6200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276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219200" y="2743200"/>
              <a:ext cx="7086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" idx="0"/>
            </p:cNvCxnSpPr>
            <p:nvPr/>
          </p:nvCxnSpPr>
          <p:spPr>
            <a:xfrm flipV="1">
              <a:off x="12192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3058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1066800" y="3048000"/>
            <a:ext cx="744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0                 0                                0                 0                 0                                         0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 smtClean="0"/>
                  <a:t> Counters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Each counter has a fair coin of its own.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14400" y="2743200"/>
            <a:ext cx="7696200" cy="1106346"/>
            <a:chOff x="914400" y="2743200"/>
            <a:chExt cx="7696200" cy="1106346"/>
          </a:xfrm>
        </p:grpSpPr>
        <p:grpSp>
          <p:nvGrpSpPr>
            <p:cNvPr id="11" name="Group 10"/>
            <p:cNvGrpSpPr/>
            <p:nvPr/>
          </p:nvGrpSpPr>
          <p:grpSpPr>
            <a:xfrm>
              <a:off x="914400" y="2971800"/>
              <a:ext cx="609600" cy="838200"/>
              <a:chOff x="914400" y="2971800"/>
              <a:chExt cx="609600" cy="8382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1905000" y="2971800"/>
              <a:ext cx="609600" cy="838200"/>
              <a:chOff x="914400" y="2971800"/>
              <a:chExt cx="609600" cy="8382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581400" y="2971800"/>
              <a:ext cx="736099" cy="877746"/>
              <a:chOff x="838200" y="2971800"/>
              <a:chExt cx="736099" cy="877746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08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724400" y="2971800"/>
              <a:ext cx="609600" cy="838200"/>
              <a:chOff x="914400" y="2971800"/>
              <a:chExt cx="609600" cy="8382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264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5638800" y="2971800"/>
              <a:ext cx="736099" cy="838200"/>
              <a:chOff x="838200" y="2971800"/>
              <a:chExt cx="736099" cy="838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99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8001000" y="2971800"/>
              <a:ext cx="609600" cy="838200"/>
              <a:chOff x="914400" y="2971800"/>
              <a:chExt cx="609600" cy="8382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Connector 27"/>
            <p:cNvCxnSpPr>
              <a:stCxn id="7" idx="6"/>
              <a:endCxn id="13" idx="2"/>
            </p:cNvCxnSpPr>
            <p:nvPr/>
          </p:nvCxnSpPr>
          <p:spPr>
            <a:xfrm>
              <a:off x="152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1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6" idx="6"/>
              <a:endCxn id="19" idx="2"/>
            </p:cNvCxnSpPr>
            <p:nvPr/>
          </p:nvCxnSpPr>
          <p:spPr>
            <a:xfrm>
              <a:off x="4267200" y="3238500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9" idx="6"/>
              <a:endCxn id="22" idx="2"/>
            </p:cNvCxnSpPr>
            <p:nvPr/>
          </p:nvCxnSpPr>
          <p:spPr>
            <a:xfrm>
              <a:off x="533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32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6200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276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219200" y="2743200"/>
              <a:ext cx="7086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" idx="0"/>
            </p:cNvCxnSpPr>
            <p:nvPr/>
          </p:nvCxnSpPr>
          <p:spPr>
            <a:xfrm flipV="1">
              <a:off x="12192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3058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1066800" y="3048000"/>
            <a:ext cx="756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1                 0                                0                 </a:t>
            </a:r>
            <a:r>
              <a:rPr lang="en-US" dirty="0"/>
              <a:t>1</a:t>
            </a:r>
            <a:r>
              <a:rPr lang="en-US" dirty="0" smtClean="0"/>
              <a:t>                 </a:t>
            </a:r>
            <a:r>
              <a:rPr lang="en-US" dirty="0"/>
              <a:t>0</a:t>
            </a:r>
            <a:r>
              <a:rPr lang="en-US" dirty="0" smtClean="0"/>
              <a:t>                                        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 smtClean="0"/>
                  <a:t> Counters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02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Each counter has a fair coin of its own. </a:t>
                </a:r>
                <a:endParaRPr lang="en-US" sz="2000" dirty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can increment only if </a:t>
                </a:r>
              </a:p>
              <a:p>
                <a:r>
                  <a:rPr lang="en-US" sz="2000" b="1" dirty="0" smtClean="0"/>
                  <a:t>the coin it tosses gives HEADS.</a:t>
                </a:r>
              </a:p>
              <a:p>
                <a:r>
                  <a:rPr lang="en-US" sz="2000" dirty="0" smtClean="0"/>
                  <a:t>Neither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nor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has value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What is the expected number of rounds so that each counter becomes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Keep pondering …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0200"/>
                <a:ext cx="8229600" cy="4525963"/>
              </a:xfrm>
              <a:blipFill rotWithShape="1">
                <a:blip r:embed="rId3"/>
                <a:stretch>
                  <a:fillRect l="-815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14400" y="2743200"/>
            <a:ext cx="7696200" cy="1106346"/>
            <a:chOff x="914400" y="2743200"/>
            <a:chExt cx="7696200" cy="1106346"/>
          </a:xfrm>
        </p:grpSpPr>
        <p:grpSp>
          <p:nvGrpSpPr>
            <p:cNvPr id="11" name="Group 10"/>
            <p:cNvGrpSpPr/>
            <p:nvPr/>
          </p:nvGrpSpPr>
          <p:grpSpPr>
            <a:xfrm>
              <a:off x="914400" y="2971800"/>
              <a:ext cx="609600" cy="838200"/>
              <a:chOff x="914400" y="2971800"/>
              <a:chExt cx="609600" cy="8382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1905000" y="2971800"/>
              <a:ext cx="609600" cy="838200"/>
              <a:chOff x="914400" y="2971800"/>
              <a:chExt cx="609600" cy="8382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581400" y="2971800"/>
              <a:ext cx="736099" cy="877746"/>
              <a:chOff x="838200" y="2971800"/>
              <a:chExt cx="736099" cy="877746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08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724400" y="2971800"/>
              <a:ext cx="609600" cy="838200"/>
              <a:chOff x="914400" y="2971800"/>
              <a:chExt cx="609600" cy="8382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264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5638800" y="2971800"/>
              <a:ext cx="736099" cy="838200"/>
              <a:chOff x="838200" y="2971800"/>
              <a:chExt cx="736099" cy="838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99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8001000" y="2971800"/>
              <a:ext cx="609600" cy="838200"/>
              <a:chOff x="914400" y="2971800"/>
              <a:chExt cx="609600" cy="8382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Connector 27"/>
            <p:cNvCxnSpPr>
              <a:stCxn id="7" idx="6"/>
              <a:endCxn id="13" idx="2"/>
            </p:cNvCxnSpPr>
            <p:nvPr/>
          </p:nvCxnSpPr>
          <p:spPr>
            <a:xfrm>
              <a:off x="152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1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6" idx="6"/>
              <a:endCxn id="19" idx="2"/>
            </p:cNvCxnSpPr>
            <p:nvPr/>
          </p:nvCxnSpPr>
          <p:spPr>
            <a:xfrm>
              <a:off x="4267200" y="3238500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9" idx="6"/>
              <a:endCxn id="22" idx="2"/>
            </p:cNvCxnSpPr>
            <p:nvPr/>
          </p:nvCxnSpPr>
          <p:spPr>
            <a:xfrm>
              <a:off x="533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32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6200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276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219200" y="2743200"/>
              <a:ext cx="7086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" idx="0"/>
            </p:cNvCxnSpPr>
            <p:nvPr/>
          </p:nvCxnSpPr>
          <p:spPr>
            <a:xfrm flipV="1">
              <a:off x="12192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3058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1066800" y="3048000"/>
            <a:ext cx="756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1                 0                                0                 2                 </a:t>
            </a:r>
            <a:r>
              <a:rPr lang="en-US" dirty="0"/>
              <a:t>0</a:t>
            </a:r>
            <a:r>
              <a:rPr lang="en-US" dirty="0" smtClean="0"/>
              <a:t>                                         0</a:t>
            </a:r>
            <a:endParaRPr lang="en-US" dirty="0"/>
          </a:p>
        </p:txBody>
      </p:sp>
      <p:sp>
        <p:nvSpPr>
          <p:cNvPr id="2" name="&quot;No&quot; Symbol 1"/>
          <p:cNvSpPr/>
          <p:nvPr/>
        </p:nvSpPr>
        <p:spPr>
          <a:xfrm>
            <a:off x="4800600" y="3810000"/>
            <a:ext cx="457200" cy="457200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488005" y="5638800"/>
                <a:ext cx="61504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/>
                  <a:t>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005" y="5638800"/>
                <a:ext cx="61504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6796" t="-6349" r="-16505" b="-222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80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Probabilistic </a:t>
            </a:r>
            <a:r>
              <a:rPr lang="en-US" sz="3600" b="1" dirty="0" smtClean="0">
                <a:solidFill>
                  <a:srgbClr val="7030A0"/>
                </a:solidFill>
              </a:rPr>
              <a:t>methods 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Methods that use</a:t>
            </a:r>
          </a:p>
          <a:p>
            <a:r>
              <a:rPr lang="en-US" sz="2400" b="1" dirty="0" smtClean="0"/>
              <a:t>Probability theory</a:t>
            </a:r>
          </a:p>
          <a:p>
            <a:r>
              <a:rPr lang="en-US" sz="2400" b="1" dirty="0" smtClean="0"/>
              <a:t>Randomized algorithm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</a:t>
            </a:r>
            <a:r>
              <a:rPr lang="en-US" sz="2400" dirty="0" smtClean="0"/>
              <a:t>o prove </a:t>
            </a:r>
            <a:r>
              <a:rPr lang="en-US" sz="2400" u="sng" dirty="0" smtClean="0"/>
              <a:t>deterministic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combinatorial results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3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9812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/>
              <a:t>problem 1</a:t>
            </a:r>
            <a:br>
              <a:rPr lang="en-US" sz="3600" dirty="0" smtClean="0"/>
            </a:br>
            <a:r>
              <a:rPr lang="en-US" sz="3600" dirty="0" smtClean="0"/>
              <a:t>How Many </a:t>
            </a:r>
            <a:r>
              <a:rPr lang="en-US" sz="3600" dirty="0" smtClean="0">
                <a:solidFill>
                  <a:srgbClr val="7030A0"/>
                </a:solidFill>
              </a:rPr>
              <a:t>min CUTs ? 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7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Min-Cut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: </a:t>
                </a:r>
                <a:r>
                  <a:rPr lang="en-US" sz="2000" dirty="0"/>
                  <a:t>undirected </a:t>
                </a:r>
                <a:r>
                  <a:rPr lang="en-US" sz="2000" u="sng" dirty="0" smtClean="0"/>
                  <a:t>connected</a:t>
                </a:r>
                <a:r>
                  <a:rPr lang="en-US" sz="2000" dirty="0" smtClean="0"/>
                  <a:t> graph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 (cut):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subset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𝑪</m:t>
                    </m:r>
                    <m:r>
                      <a:rPr lang="en-US" sz="2000" b="1" i="1" smtClean="0">
                        <a:latin typeface="Cambria Math"/>
                      </a:rPr>
                      <m:t>⊆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whose removal disconnects the graph.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 (min-cut): </a:t>
                </a:r>
                <a:r>
                  <a:rPr lang="en-US" sz="2000" dirty="0" smtClean="0"/>
                  <a:t>A cut of smallest size.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many cuts </a:t>
                </a:r>
                <a:r>
                  <a:rPr lang="en-US" sz="2000" dirty="0" smtClean="0"/>
                  <a:t>can there be in a graph?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/>
                  <a:t> How many </a:t>
                </a:r>
                <a:r>
                  <a:rPr lang="en-US" sz="2000" u="sng" dirty="0" smtClean="0"/>
                  <a:t>min-cuts</a:t>
                </a:r>
                <a:r>
                  <a:rPr lang="en-US" sz="2000" dirty="0" smtClean="0"/>
                  <a:t> can there be in a graph?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  <a:blipFill rotWithShape="1">
                <a:blip r:embed="rId2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1447800" y="3200400"/>
            <a:ext cx="5638800" cy="1447800"/>
            <a:chOff x="1447800" y="3200400"/>
            <a:chExt cx="5638800" cy="1447800"/>
          </a:xfrm>
        </p:grpSpPr>
        <p:sp>
          <p:nvSpPr>
            <p:cNvPr id="7" name="Oval 6"/>
            <p:cNvSpPr/>
            <p:nvPr/>
          </p:nvSpPr>
          <p:spPr>
            <a:xfrm>
              <a:off x="2438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362200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864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44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86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010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010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>
              <a:stCxn id="12" idx="7"/>
              <a:endCxn id="7" idx="3"/>
            </p:cNvCxnSpPr>
            <p:nvPr/>
          </p:nvCxnSpPr>
          <p:spPr>
            <a:xfrm flipV="1">
              <a:off x="1512841" y="3265441"/>
              <a:ext cx="9367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6"/>
              <a:endCxn id="8" idx="3"/>
            </p:cNvCxnSpPr>
            <p:nvPr/>
          </p:nvCxnSpPr>
          <p:spPr>
            <a:xfrm>
              <a:off x="2514600" y="3238500"/>
              <a:ext cx="15351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5"/>
              <a:endCxn id="9" idx="1"/>
            </p:cNvCxnSpPr>
            <p:nvPr/>
          </p:nvCxnSpPr>
          <p:spPr>
            <a:xfrm>
              <a:off x="1512841" y="3951241"/>
              <a:ext cx="8605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5"/>
              <a:endCxn id="10" idx="2"/>
            </p:cNvCxnSpPr>
            <p:nvPr/>
          </p:nvCxnSpPr>
          <p:spPr>
            <a:xfrm flipV="1">
              <a:off x="2427241" y="4381500"/>
              <a:ext cx="16113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0"/>
              <a:endCxn id="8" idx="5"/>
            </p:cNvCxnSpPr>
            <p:nvPr/>
          </p:nvCxnSpPr>
          <p:spPr>
            <a:xfrm flipV="1">
              <a:off x="4076700" y="3494041"/>
              <a:ext cx="26941" cy="849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0" idx="2"/>
              <a:endCxn id="7" idx="6"/>
            </p:cNvCxnSpPr>
            <p:nvPr/>
          </p:nvCxnSpPr>
          <p:spPr>
            <a:xfrm flipH="1" flipV="1">
              <a:off x="2514600" y="3238500"/>
              <a:ext cx="15240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8" idx="5"/>
              <a:endCxn id="12" idx="7"/>
            </p:cNvCxnSpPr>
            <p:nvPr/>
          </p:nvCxnSpPr>
          <p:spPr>
            <a:xfrm flipH="1">
              <a:off x="1512841" y="3494041"/>
              <a:ext cx="2590800" cy="4033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8" idx="3"/>
              <a:endCxn id="9" idx="0"/>
            </p:cNvCxnSpPr>
            <p:nvPr/>
          </p:nvCxnSpPr>
          <p:spPr>
            <a:xfrm flipH="1">
              <a:off x="2400300" y="3494041"/>
              <a:ext cx="1649459" cy="1077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7" idx="4"/>
              <a:endCxn id="9" idx="0"/>
            </p:cNvCxnSpPr>
            <p:nvPr/>
          </p:nvCxnSpPr>
          <p:spPr>
            <a:xfrm flipH="1">
              <a:off x="2400300" y="3276600"/>
              <a:ext cx="762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7"/>
              <a:endCxn id="10" idx="1"/>
            </p:cNvCxnSpPr>
            <p:nvPr/>
          </p:nvCxnSpPr>
          <p:spPr>
            <a:xfrm>
              <a:off x="1512841" y="3897359"/>
              <a:ext cx="2536918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1" idx="6"/>
              <a:endCxn id="16" idx="3"/>
            </p:cNvCxnSpPr>
            <p:nvPr/>
          </p:nvCxnSpPr>
          <p:spPr>
            <a:xfrm flipV="1">
              <a:off x="5562600" y="3417841"/>
              <a:ext cx="1458959" cy="49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4" idx="1"/>
              <a:endCxn id="15" idx="0"/>
            </p:cNvCxnSpPr>
            <p:nvPr/>
          </p:nvCxnSpPr>
          <p:spPr>
            <a:xfrm flipV="1">
              <a:off x="5497559" y="4419600"/>
              <a:ext cx="1550941" cy="11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1" idx="5"/>
              <a:endCxn id="14" idx="0"/>
            </p:cNvCxnSpPr>
            <p:nvPr/>
          </p:nvCxnSpPr>
          <p:spPr>
            <a:xfrm flipH="1">
              <a:off x="5524500" y="3494041"/>
              <a:ext cx="26941" cy="925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6" idx="3"/>
              <a:endCxn id="15" idx="0"/>
            </p:cNvCxnSpPr>
            <p:nvPr/>
          </p:nvCxnSpPr>
          <p:spPr>
            <a:xfrm>
              <a:off x="7021559" y="3417841"/>
              <a:ext cx="26941" cy="1001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1" idx="5"/>
              <a:endCxn id="15" idx="1"/>
            </p:cNvCxnSpPr>
            <p:nvPr/>
          </p:nvCxnSpPr>
          <p:spPr>
            <a:xfrm>
              <a:off x="5551441" y="3494041"/>
              <a:ext cx="1470118" cy="9367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16" idx="3"/>
              <a:endCxn id="14" idx="7"/>
            </p:cNvCxnSpPr>
            <p:nvPr/>
          </p:nvCxnSpPr>
          <p:spPr>
            <a:xfrm flipH="1">
              <a:off x="5551441" y="3417841"/>
              <a:ext cx="1470118" cy="1012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1" idx="3"/>
              <a:endCxn id="8" idx="5"/>
            </p:cNvCxnSpPr>
            <p:nvPr/>
          </p:nvCxnSpPr>
          <p:spPr>
            <a:xfrm flipH="1">
              <a:off x="4103641" y="3494041"/>
              <a:ext cx="13939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4" idx="0"/>
              <a:endCxn id="10" idx="6"/>
            </p:cNvCxnSpPr>
            <p:nvPr/>
          </p:nvCxnSpPr>
          <p:spPr>
            <a:xfrm flipH="1" flipV="1">
              <a:off x="4114800" y="4381500"/>
              <a:ext cx="14097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/>
          <p:cNvCxnSpPr/>
          <p:nvPr/>
        </p:nvCxnSpPr>
        <p:spPr>
          <a:xfrm>
            <a:off x="1981200" y="3048000"/>
            <a:ext cx="0" cy="19812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133600" y="3048000"/>
            <a:ext cx="1600200" cy="19812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800600" y="3048000"/>
            <a:ext cx="0" cy="20574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19800" y="5334000"/>
                <a:ext cx="746358" cy="50481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5334000"/>
                <a:ext cx="746358" cy="504818"/>
              </a:xfrm>
              <a:prstGeom prst="rect">
                <a:avLst/>
              </a:prstGeom>
              <a:blipFill rotWithShape="1">
                <a:blip r:embed="rId3"/>
                <a:stretch>
                  <a:fillRect r="-573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01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Algorithm for min-cut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Min-cut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     </a:t>
                </a:r>
                <a:r>
                  <a:rPr lang="en-US" sz="1800" b="1" dirty="0" smtClean="0"/>
                  <a:t>Repeat </a:t>
                </a: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 smtClean="0"/>
                  <a:t>   times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{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	 </a:t>
                </a: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US" sz="1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	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1800" dirty="0"/>
                  <a:t>).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}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</a:t>
                </a:r>
                <a:r>
                  <a:rPr lang="en-US" sz="1800" b="1" dirty="0" smtClean="0"/>
                  <a:t>return</a:t>
                </a:r>
                <a:r>
                  <a:rPr lang="en-US" sz="1800" dirty="0" smtClean="0"/>
                  <a:t> the edges of multi-graph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}  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Running time</a:t>
                </a:r>
                <a:r>
                  <a:rPr lang="en-US" sz="1800" dirty="0" smtClean="0"/>
                  <a:t>: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𝑶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 smtClean="0"/>
                  <a:t>: What is the sample space of the output of the algorithm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</a:t>
                </a:r>
                <a:r>
                  <a:rPr lang="en-US" sz="1800" dirty="0" smtClean="0"/>
                  <a:t>: all-cuts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1524000" y="5029200"/>
            <a:ext cx="914400" cy="914400"/>
          </a:xfrm>
          <a:prstGeom prst="mathMultiply">
            <a:avLst>
              <a:gd name="adj1" fmla="val 1132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0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Analysis of Algorithm </a:t>
            </a:r>
            <a:r>
              <a:rPr lang="en-US" sz="3600" b="1" dirty="0">
                <a:solidFill>
                  <a:srgbClr val="7030A0"/>
                </a:solidFill>
              </a:rPr>
              <a:t>for min-cut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be any arbitrary min-cut.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What is probability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preserved </a:t>
                </a:r>
                <a:r>
                  <a:rPr lang="en-US" sz="2000" dirty="0" smtClean="0"/>
                  <a:t>during the algorithm </a:t>
                </a:r>
                <a:r>
                  <a:rPr lang="en-US" sz="2000" b="1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2000" b="1" i="1" dirty="0" smtClean="0"/>
              </a:p>
              <a:p>
                <a:pPr marL="0" indent="0">
                  <a:buNone/>
                </a:pPr>
                <a:r>
                  <a:rPr lang="en-US" sz="2000" b="1" i="1" dirty="0"/>
                  <a:t> </a:t>
                </a:r>
                <a:r>
                  <a:rPr lang="en-US" sz="2000" b="1" i="1" dirty="0" smtClean="0"/>
                  <a:t>                </a:t>
                </a:r>
              </a:p>
              <a:p>
                <a:pPr marL="0" indent="0">
                  <a:buNone/>
                </a:pPr>
                <a:r>
                  <a:rPr lang="en-US" sz="2000" b="1" i="1" dirty="0"/>
                  <a:t> </a:t>
                </a:r>
                <a:r>
                  <a:rPr lang="en-US" sz="2000" b="1" i="1" dirty="0" smtClean="0"/>
                  <a:t>                </a:t>
                </a:r>
                <a:endParaRPr lang="en-US" sz="2000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447800" y="1600200"/>
            <a:ext cx="1371600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6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Number of min-cuts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there 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min-cuts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L</a:t>
                </a:r>
                <a:r>
                  <a:rPr lang="en-US" sz="2000" dirty="0" smtClean="0"/>
                  <a:t>et these min-cuts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Define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ℰ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: “output of the algorithm </a:t>
                </a:r>
                <a:r>
                  <a:rPr lang="en-US" sz="2000" b="1" dirty="0" smtClean="0"/>
                  <a:t>Min-cut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”.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ℰ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)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  </m:t>
                    </m:r>
                    <m:r>
                      <a:rPr lang="en-US" sz="2000" b="0" i="1" dirty="0" smtClean="0">
                        <a:latin typeface="Cambria Math"/>
                      </a:rPr>
                      <m:t>≥ 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∪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ℰ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   </m:t>
                    </m:r>
                    <m:r>
                      <a:rPr lang="en-US" sz="2000" b="0" i="0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ℰ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)</m:t>
                    </m:r>
                    <m:r>
                      <m:rPr>
                        <m:nor/>
                      </m:rPr>
                      <a:rPr lang="en-US" sz="2000" b="0" i="0" dirty="0" smtClean="0"/>
                      <m:t>+</m:t>
                    </m:r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ℰ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)</m:t>
                    </m:r>
                    <m:r>
                      <m:rPr>
                        <m:nor/>
                      </m:rPr>
                      <a:rPr lang="en-US" sz="2000" b="0" i="0" dirty="0" smtClean="0"/>
                      <m:t>+...</m:t>
                    </m:r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ℰ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≥</m:t>
                    </m:r>
                    <m:r>
                      <a:rPr lang="en-US" sz="2000" i="1">
                        <a:latin typeface="Cambria Math"/>
                      </a:rPr>
                      <m:t>  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Surely 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∪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ℰ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≤1</m:t>
                    </m:r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</a:rPr>
                      <m:t>   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86420" y="3102640"/>
                <a:ext cx="1035668" cy="59862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420" y="3102640"/>
                <a:ext cx="1035668" cy="598625"/>
              </a:xfrm>
              <a:prstGeom prst="rect">
                <a:avLst/>
              </a:prstGeom>
              <a:blipFill rotWithShape="1">
                <a:blip r:embed="rId3"/>
                <a:stretch>
                  <a:fillRect r="-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71600" y="3810000"/>
                <a:ext cx="4106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10000"/>
                <a:ext cx="41068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286000" y="27432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Ribbon 5"/>
          <p:cNvSpPr/>
          <p:nvPr/>
        </p:nvSpPr>
        <p:spPr>
          <a:xfrm>
            <a:off x="4800600" y="3112532"/>
            <a:ext cx="4191000" cy="145946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This is because at the end of the algorithm, we are left with a </a:t>
            </a:r>
            <a:r>
              <a:rPr lang="en-US" sz="1600" dirty="0" err="1" smtClean="0">
                <a:solidFill>
                  <a:schemeClr val="tx1"/>
                </a:solidFill>
              </a:rPr>
              <a:t>multigraph</a:t>
            </a:r>
            <a:r>
              <a:rPr lang="en-US" sz="1600" dirty="0" smtClean="0">
                <a:solidFill>
                  <a:schemeClr val="tx1"/>
                </a:solidFill>
              </a:rPr>
              <a:t> with </a:t>
            </a:r>
            <a:r>
              <a:rPr lang="en-US" sz="1600" b="1" dirty="0" smtClean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 vertices. This defines a cut uniquely.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41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 animBg="1"/>
      <p:bldP spid="8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4247</TotalTime>
  <Words>1916</Words>
  <Application>Microsoft Office PowerPoint</Application>
  <PresentationFormat>On-screen Show (4:3)</PresentationFormat>
  <Paragraphs>352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Randomized Algorithms CS648 </vt:lpstr>
      <vt:lpstr>Questions from Discrete Mathematics </vt:lpstr>
      <vt:lpstr>Probabilistic methods </vt:lpstr>
      <vt:lpstr>Probabilistic methods </vt:lpstr>
      <vt:lpstr>problem 1 How Many min CUTs ? </vt:lpstr>
      <vt:lpstr>Min-Cut</vt:lpstr>
      <vt:lpstr>Algorithm for min-cut</vt:lpstr>
      <vt:lpstr>Analysis of Algorithm for min-cut</vt:lpstr>
      <vt:lpstr>Number of min-cuts</vt:lpstr>
      <vt:lpstr>problem 2 How many Acute Triangles ?</vt:lpstr>
      <vt:lpstr>How many acute triangles</vt:lpstr>
      <vt:lpstr>4 points</vt:lpstr>
      <vt:lpstr>4 points</vt:lpstr>
      <vt:lpstr>4 points  5 points </vt:lpstr>
      <vt:lpstr>Two stage sampling</vt:lpstr>
      <vt:lpstr>Number of acute triangles</vt:lpstr>
      <vt:lpstr>problem 3 Large CUT in a graph</vt:lpstr>
      <vt:lpstr>Large cut in a graph</vt:lpstr>
      <vt:lpstr>Large cut in a graph</vt:lpstr>
      <vt:lpstr>Large cut in a graph</vt:lpstr>
      <vt:lpstr>Large cut in a graph</vt:lpstr>
      <vt:lpstr>problem 4 Sum free subset of large size</vt:lpstr>
      <vt:lpstr>Large subset that is sum-free</vt:lpstr>
      <vt:lpstr>Large subset that is sum-free</vt:lpstr>
      <vt:lpstr>Large subset that is sum-free</vt:lpstr>
      <vt:lpstr>Showing that S is sum-free.</vt:lpstr>
      <vt:lpstr>PowerPoint Presentation</vt:lpstr>
      <vt:lpstr>PowerPoint Presentation</vt:lpstr>
      <vt:lpstr>An interesting Problem  </vt:lpstr>
      <vt:lpstr>n Counters</vt:lpstr>
      <vt:lpstr>n Counters</vt:lpstr>
      <vt:lpstr>n Counters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606</cp:revision>
  <dcterms:created xsi:type="dcterms:W3CDTF">2011-12-03T04:13:03Z</dcterms:created>
  <dcterms:modified xsi:type="dcterms:W3CDTF">2017-03-28T17:20:57Z</dcterms:modified>
</cp:coreProperties>
</file>