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28" r:id="rId2"/>
    <p:sldId id="565" r:id="rId3"/>
    <p:sldId id="584" r:id="rId4"/>
    <p:sldId id="585" r:id="rId5"/>
    <p:sldId id="586" r:id="rId6"/>
    <p:sldId id="588" r:id="rId7"/>
    <p:sldId id="587" r:id="rId8"/>
    <p:sldId id="589" r:id="rId9"/>
    <p:sldId id="583" r:id="rId10"/>
    <p:sldId id="566" r:id="rId11"/>
    <p:sldId id="567" r:id="rId12"/>
    <p:sldId id="568" r:id="rId13"/>
    <p:sldId id="590" r:id="rId14"/>
    <p:sldId id="571" r:id="rId15"/>
    <p:sldId id="591" r:id="rId16"/>
    <p:sldId id="572" r:id="rId17"/>
    <p:sldId id="573" r:id="rId18"/>
    <p:sldId id="574" r:id="rId19"/>
    <p:sldId id="575" r:id="rId20"/>
    <p:sldId id="576" r:id="rId21"/>
    <p:sldId id="579" r:id="rId22"/>
    <p:sldId id="580" r:id="rId23"/>
    <p:sldId id="581" r:id="rId24"/>
    <p:sldId id="582" r:id="rId25"/>
    <p:sldId id="59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16" Type="http://schemas.openxmlformats.org/officeDocument/2006/relationships/image" Target="../media/image170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10.png"/><Relationship Id="rId15" Type="http://schemas.openxmlformats.org/officeDocument/2006/relationships/image" Target="../media/image160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9.png"/><Relationship Id="rId10" Type="http://schemas.openxmlformats.org/officeDocument/2006/relationships/image" Target="../media/image110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21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410.png"/><Relationship Id="rId21" Type="http://schemas.openxmlformats.org/officeDocument/2006/relationships/image" Target="../media/image25.png"/><Relationship Id="rId34" Type="http://schemas.openxmlformats.org/officeDocument/2006/relationships/image" Target="../media/image39.png"/><Relationship Id="rId42" Type="http://schemas.openxmlformats.org/officeDocument/2006/relationships/image" Target="../media/image7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86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3.png"/><Relationship Id="rId2" Type="http://schemas.openxmlformats.org/officeDocument/2006/relationships/image" Target="../media/image31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4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6.png"/><Relationship Id="rId45" Type="http://schemas.openxmlformats.org/officeDocument/2006/relationships/image" Target="../media/image52.png"/><Relationship Id="rId5" Type="http://schemas.openxmlformats.org/officeDocument/2006/relationships/image" Target="../media/image610.png"/><Relationship Id="rId15" Type="http://schemas.openxmlformats.org/officeDocument/2006/relationships/image" Target="../media/image17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6.png"/><Relationship Id="rId10" Type="http://schemas.openxmlformats.org/officeDocument/2006/relationships/image" Target="../media/image110.png"/><Relationship Id="rId19" Type="http://schemas.openxmlformats.org/officeDocument/2006/relationships/image" Target="../media/image22.png"/><Relationship Id="rId31" Type="http://schemas.openxmlformats.org/officeDocument/2006/relationships/image" Target="../media/image36.png"/><Relationship Id="rId44" Type="http://schemas.openxmlformats.org/officeDocument/2006/relationships/image" Target="../media/image72.png"/><Relationship Id="rId52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71.png"/><Relationship Id="rId48" Type="http://schemas.openxmlformats.org/officeDocument/2006/relationships/image" Target="../media/image55.png"/><Relationship Id="rId8" Type="http://schemas.openxmlformats.org/officeDocument/2006/relationships/image" Target="../media/image90.png"/><Relationship Id="rId51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21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410.png"/><Relationship Id="rId21" Type="http://schemas.openxmlformats.org/officeDocument/2006/relationships/image" Target="../media/image25.png"/><Relationship Id="rId34" Type="http://schemas.openxmlformats.org/officeDocument/2006/relationships/image" Target="../media/image39.png"/><Relationship Id="rId42" Type="http://schemas.openxmlformats.org/officeDocument/2006/relationships/image" Target="../media/image7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86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3.png"/><Relationship Id="rId2" Type="http://schemas.openxmlformats.org/officeDocument/2006/relationships/image" Target="../media/image31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4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6.png"/><Relationship Id="rId45" Type="http://schemas.openxmlformats.org/officeDocument/2006/relationships/image" Target="../media/image52.png"/><Relationship Id="rId53" Type="http://schemas.openxmlformats.org/officeDocument/2006/relationships/image" Target="../media/image78.png"/><Relationship Id="rId5" Type="http://schemas.openxmlformats.org/officeDocument/2006/relationships/image" Target="../media/image610.png"/><Relationship Id="rId15" Type="http://schemas.openxmlformats.org/officeDocument/2006/relationships/image" Target="../media/image17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6.png"/><Relationship Id="rId10" Type="http://schemas.openxmlformats.org/officeDocument/2006/relationships/image" Target="../media/image110.png"/><Relationship Id="rId19" Type="http://schemas.openxmlformats.org/officeDocument/2006/relationships/image" Target="../media/image22.png"/><Relationship Id="rId31" Type="http://schemas.openxmlformats.org/officeDocument/2006/relationships/image" Target="../media/image36.png"/><Relationship Id="rId44" Type="http://schemas.openxmlformats.org/officeDocument/2006/relationships/image" Target="../media/image72.png"/><Relationship Id="rId52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71.png"/><Relationship Id="rId48" Type="http://schemas.openxmlformats.org/officeDocument/2006/relationships/image" Target="../media/image55.png"/><Relationship Id="rId8" Type="http://schemas.openxmlformats.org/officeDocument/2006/relationships/image" Target="../media/image90.png"/><Relationship Id="rId5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18" Type="http://schemas.openxmlformats.org/officeDocument/2006/relationships/image" Target="../media/image100.png"/><Relationship Id="rId26" Type="http://schemas.openxmlformats.org/officeDocument/2006/relationships/image" Target="../media/image55.png"/><Relationship Id="rId39" Type="http://schemas.openxmlformats.org/officeDocument/2006/relationships/image" Target="../media/image54.png"/><Relationship Id="rId3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image" Target="../media/image25.png"/><Relationship Id="rId42" Type="http://schemas.openxmlformats.org/officeDocument/2006/relationships/image" Target="../media/image41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710.png"/><Relationship Id="rId25" Type="http://schemas.openxmlformats.org/officeDocument/2006/relationships/image" Target="../media/image46.png"/><Relationship Id="rId33" Type="http://schemas.openxmlformats.org/officeDocument/2006/relationships/image" Target="../media/image23.png"/><Relationship Id="rId38" Type="http://schemas.openxmlformats.org/officeDocument/2006/relationships/image" Target="../media/image72.png"/><Relationship Id="rId2" Type="http://schemas.openxmlformats.org/officeDocument/2006/relationships/image" Target="../media/image310.png"/><Relationship Id="rId16" Type="http://schemas.openxmlformats.org/officeDocument/2006/relationships/image" Target="../media/image610.png"/><Relationship Id="rId20" Type="http://schemas.openxmlformats.org/officeDocument/2006/relationships/image" Target="../media/image19.png"/><Relationship Id="rId29" Type="http://schemas.openxmlformats.org/officeDocument/2006/relationships/image" Target="../media/image120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2.png"/><Relationship Id="rId32" Type="http://schemas.openxmlformats.org/officeDocument/2006/relationships/image" Target="../media/image21.png"/><Relationship Id="rId37" Type="http://schemas.openxmlformats.org/officeDocument/2006/relationships/image" Target="../media/image70.png"/><Relationship Id="rId40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510.png"/><Relationship Id="rId23" Type="http://schemas.openxmlformats.org/officeDocument/2006/relationships/image" Target="../media/image28.png"/><Relationship Id="rId28" Type="http://schemas.openxmlformats.org/officeDocument/2006/relationships/image" Target="../media/image90.png"/><Relationship Id="rId36" Type="http://schemas.openxmlformats.org/officeDocument/2006/relationships/image" Target="../media/image43.png"/><Relationship Id="rId10" Type="http://schemas.openxmlformats.org/officeDocument/2006/relationships/image" Target="../media/image36.png"/><Relationship Id="rId19" Type="http://schemas.openxmlformats.org/officeDocument/2006/relationships/image" Target="../media/image140.png"/><Relationship Id="rId31" Type="http://schemas.openxmlformats.org/officeDocument/2006/relationships/image" Target="../media/image15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6.png"/><Relationship Id="rId22" Type="http://schemas.openxmlformats.org/officeDocument/2006/relationships/image" Target="../media/image27.png"/><Relationship Id="rId27" Type="http://schemas.openxmlformats.org/officeDocument/2006/relationships/image" Target="../media/image57.png"/><Relationship Id="rId30" Type="http://schemas.openxmlformats.org/officeDocument/2006/relationships/image" Target="../media/image130.png"/><Relationship Id="rId35" Type="http://schemas.openxmlformats.org/officeDocument/2006/relationships/image" Target="../media/image40.png"/><Relationship Id="rId43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170.png"/><Relationship Id="rId26" Type="http://schemas.openxmlformats.org/officeDocument/2006/relationships/image" Target="../media/image57.png"/><Relationship Id="rId39" Type="http://schemas.openxmlformats.org/officeDocument/2006/relationships/image" Target="../media/image120.png"/><Relationship Id="rId21" Type="http://schemas.openxmlformats.org/officeDocument/2006/relationships/image" Target="../media/image41.png"/><Relationship Id="rId34" Type="http://schemas.openxmlformats.org/officeDocument/2006/relationships/image" Target="../media/image27.png"/><Relationship Id="rId42" Type="http://schemas.openxmlformats.org/officeDocument/2006/relationships/image" Target="../media/image21.png"/><Relationship Id="rId47" Type="http://schemas.openxmlformats.org/officeDocument/2006/relationships/image" Target="../media/image70.png"/><Relationship Id="rId50" Type="http://schemas.openxmlformats.org/officeDocument/2006/relationships/image" Target="../media/image58.png"/><Relationship Id="rId55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10.png"/><Relationship Id="rId25" Type="http://schemas.openxmlformats.org/officeDocument/2006/relationships/image" Target="../media/image52.png"/><Relationship Id="rId33" Type="http://schemas.openxmlformats.org/officeDocument/2006/relationships/image" Target="../media/image20.png"/><Relationship Id="rId38" Type="http://schemas.openxmlformats.org/officeDocument/2006/relationships/image" Target="../media/image90.png"/><Relationship Id="rId46" Type="http://schemas.openxmlformats.org/officeDocument/2006/relationships/image" Target="../media/image43.png"/><Relationship Id="rId2" Type="http://schemas.openxmlformats.org/officeDocument/2006/relationships/image" Target="../media/image310.png"/><Relationship Id="rId16" Type="http://schemas.openxmlformats.org/officeDocument/2006/relationships/image" Target="../media/image86.png"/><Relationship Id="rId20" Type="http://schemas.openxmlformats.org/officeDocument/2006/relationships/image" Target="../media/image39.png"/><Relationship Id="rId29" Type="http://schemas.openxmlformats.org/officeDocument/2006/relationships/image" Target="../media/image710.png"/><Relationship Id="rId41" Type="http://schemas.openxmlformats.org/officeDocument/2006/relationships/image" Target="../media/image150.png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71.png"/><Relationship Id="rId32" Type="http://schemas.openxmlformats.org/officeDocument/2006/relationships/image" Target="../media/image19.png"/><Relationship Id="rId37" Type="http://schemas.openxmlformats.org/officeDocument/2006/relationships/image" Target="../media/image55.png"/><Relationship Id="rId40" Type="http://schemas.openxmlformats.org/officeDocument/2006/relationships/image" Target="../media/image130.png"/><Relationship Id="rId45" Type="http://schemas.openxmlformats.org/officeDocument/2006/relationships/image" Target="../media/image40.png"/><Relationship Id="rId53" Type="http://schemas.openxmlformats.org/officeDocument/2006/relationships/image" Target="../media/image80.png"/><Relationship Id="rId5" Type="http://schemas.openxmlformats.org/officeDocument/2006/relationships/image" Target="../media/image31.png"/><Relationship Id="rId15" Type="http://schemas.openxmlformats.org/officeDocument/2006/relationships/image" Target="../media/image56.png"/><Relationship Id="rId23" Type="http://schemas.openxmlformats.org/officeDocument/2006/relationships/image" Target="../media/image46.png"/><Relationship Id="rId28" Type="http://schemas.openxmlformats.org/officeDocument/2006/relationships/image" Target="../media/image610.png"/><Relationship Id="rId36" Type="http://schemas.openxmlformats.org/officeDocument/2006/relationships/image" Target="../media/image42.png"/><Relationship Id="rId49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22.png"/><Relationship Id="rId31" Type="http://schemas.openxmlformats.org/officeDocument/2006/relationships/image" Target="../media/image140.png"/><Relationship Id="rId44" Type="http://schemas.openxmlformats.org/officeDocument/2006/relationships/image" Target="../media/image25.png"/><Relationship Id="rId52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3.png"/><Relationship Id="rId22" Type="http://schemas.openxmlformats.org/officeDocument/2006/relationships/image" Target="../media/image44.png"/><Relationship Id="rId27" Type="http://schemas.openxmlformats.org/officeDocument/2006/relationships/image" Target="../media/image510.png"/><Relationship Id="rId30" Type="http://schemas.openxmlformats.org/officeDocument/2006/relationships/image" Target="../media/image100.png"/><Relationship Id="rId35" Type="http://schemas.openxmlformats.org/officeDocument/2006/relationships/image" Target="../media/image28.png"/><Relationship Id="rId43" Type="http://schemas.openxmlformats.org/officeDocument/2006/relationships/image" Target="../media/image23.png"/><Relationship Id="rId48" Type="http://schemas.openxmlformats.org/officeDocument/2006/relationships/image" Target="../media/image72.png"/><Relationship Id="rId8" Type="http://schemas.openxmlformats.org/officeDocument/2006/relationships/image" Target="../media/image34.png"/><Relationship Id="rId51" Type="http://schemas.openxmlformats.org/officeDocument/2006/relationships/image" Target="../media/image63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170.png"/><Relationship Id="rId26" Type="http://schemas.openxmlformats.org/officeDocument/2006/relationships/image" Target="../media/image57.png"/><Relationship Id="rId39" Type="http://schemas.openxmlformats.org/officeDocument/2006/relationships/image" Target="../media/image120.png"/><Relationship Id="rId21" Type="http://schemas.openxmlformats.org/officeDocument/2006/relationships/image" Target="../media/image41.png"/><Relationship Id="rId34" Type="http://schemas.openxmlformats.org/officeDocument/2006/relationships/image" Target="../media/image27.png"/><Relationship Id="rId42" Type="http://schemas.openxmlformats.org/officeDocument/2006/relationships/image" Target="../media/image21.png"/><Relationship Id="rId47" Type="http://schemas.openxmlformats.org/officeDocument/2006/relationships/image" Target="../media/image70.png"/><Relationship Id="rId50" Type="http://schemas.openxmlformats.org/officeDocument/2006/relationships/image" Target="../media/image58.png"/><Relationship Id="rId55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10.png"/><Relationship Id="rId25" Type="http://schemas.openxmlformats.org/officeDocument/2006/relationships/image" Target="../media/image52.png"/><Relationship Id="rId33" Type="http://schemas.openxmlformats.org/officeDocument/2006/relationships/image" Target="../media/image20.png"/><Relationship Id="rId38" Type="http://schemas.openxmlformats.org/officeDocument/2006/relationships/image" Target="../media/image90.png"/><Relationship Id="rId46" Type="http://schemas.openxmlformats.org/officeDocument/2006/relationships/image" Target="../media/image43.png"/><Relationship Id="rId2" Type="http://schemas.openxmlformats.org/officeDocument/2006/relationships/image" Target="../media/image310.png"/><Relationship Id="rId16" Type="http://schemas.openxmlformats.org/officeDocument/2006/relationships/image" Target="../media/image86.png"/><Relationship Id="rId20" Type="http://schemas.openxmlformats.org/officeDocument/2006/relationships/image" Target="../media/image39.png"/><Relationship Id="rId29" Type="http://schemas.openxmlformats.org/officeDocument/2006/relationships/image" Target="../media/image710.png"/><Relationship Id="rId41" Type="http://schemas.openxmlformats.org/officeDocument/2006/relationships/image" Target="../media/image150.png"/><Relationship Id="rId5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71.png"/><Relationship Id="rId32" Type="http://schemas.openxmlformats.org/officeDocument/2006/relationships/image" Target="../media/image19.png"/><Relationship Id="rId37" Type="http://schemas.openxmlformats.org/officeDocument/2006/relationships/image" Target="../media/image55.png"/><Relationship Id="rId40" Type="http://schemas.openxmlformats.org/officeDocument/2006/relationships/image" Target="../media/image130.png"/><Relationship Id="rId45" Type="http://schemas.openxmlformats.org/officeDocument/2006/relationships/image" Target="../media/image40.png"/><Relationship Id="rId53" Type="http://schemas.openxmlformats.org/officeDocument/2006/relationships/image" Target="../media/image82.png"/><Relationship Id="rId5" Type="http://schemas.openxmlformats.org/officeDocument/2006/relationships/image" Target="../media/image31.png"/><Relationship Id="rId15" Type="http://schemas.openxmlformats.org/officeDocument/2006/relationships/image" Target="../media/image56.png"/><Relationship Id="rId23" Type="http://schemas.openxmlformats.org/officeDocument/2006/relationships/image" Target="../media/image46.png"/><Relationship Id="rId28" Type="http://schemas.openxmlformats.org/officeDocument/2006/relationships/image" Target="../media/image610.png"/><Relationship Id="rId36" Type="http://schemas.openxmlformats.org/officeDocument/2006/relationships/image" Target="../media/image42.png"/><Relationship Id="rId49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22.png"/><Relationship Id="rId31" Type="http://schemas.openxmlformats.org/officeDocument/2006/relationships/image" Target="../media/image140.png"/><Relationship Id="rId44" Type="http://schemas.openxmlformats.org/officeDocument/2006/relationships/image" Target="../media/image25.png"/><Relationship Id="rId52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3.png"/><Relationship Id="rId22" Type="http://schemas.openxmlformats.org/officeDocument/2006/relationships/image" Target="../media/image44.png"/><Relationship Id="rId27" Type="http://schemas.openxmlformats.org/officeDocument/2006/relationships/image" Target="../media/image510.png"/><Relationship Id="rId30" Type="http://schemas.openxmlformats.org/officeDocument/2006/relationships/image" Target="../media/image100.png"/><Relationship Id="rId35" Type="http://schemas.openxmlformats.org/officeDocument/2006/relationships/image" Target="../media/image28.png"/><Relationship Id="rId43" Type="http://schemas.openxmlformats.org/officeDocument/2006/relationships/image" Target="../media/image23.png"/><Relationship Id="rId48" Type="http://schemas.openxmlformats.org/officeDocument/2006/relationships/image" Target="../media/image72.png"/><Relationship Id="rId56" Type="http://schemas.openxmlformats.org/officeDocument/2006/relationships/image" Target="../media/image84.png"/><Relationship Id="rId8" Type="http://schemas.openxmlformats.org/officeDocument/2006/relationships/image" Target="../media/image34.png"/><Relationship Id="rId51" Type="http://schemas.openxmlformats.org/officeDocument/2006/relationships/image" Target="../media/image63.png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Delay sequences </a:t>
            </a:r>
          </a:p>
          <a:p>
            <a:pPr fontAlgn="auto">
              <a:spcAft>
                <a:spcPts val="0"/>
              </a:spcAft>
              <a:defRPr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0                 0                                0                 0                 0                                         0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</a:t>
            </a:r>
            <a:r>
              <a:rPr lang="en-US" dirty="0"/>
              <a:t>1</a:t>
            </a:r>
            <a:r>
              <a:rPr lang="en-US" dirty="0" smtClean="0"/>
              <a:t>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counter has a fair coin of its own.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can increment only if </a:t>
                </a:r>
              </a:p>
              <a:p>
                <a:r>
                  <a:rPr lang="en-US" sz="2000" dirty="0" smtClean="0"/>
                  <a:t>the coin it tosses gives </a:t>
                </a:r>
                <a:r>
                  <a:rPr lang="en-US" sz="2000" b="1" dirty="0" smtClean="0"/>
                  <a:t>H.   and</a:t>
                </a:r>
              </a:p>
              <a:p>
                <a:r>
                  <a:rPr lang="en-US" sz="2000" dirty="0" smtClean="0"/>
                  <a:t>Neither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nor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has value </a:t>
                </a:r>
                <a:r>
                  <a:rPr lang="en-US" sz="2000" b="1" dirty="0" smtClean="0"/>
                  <a:t>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What is the expected number of rounds so that each counter becomes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8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1                 0                                0                 2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2" name="&quot;No&quot; Symbol 1"/>
          <p:cNvSpPr/>
          <p:nvPr/>
        </p:nvSpPr>
        <p:spPr>
          <a:xfrm>
            <a:off x="4800600" y="38100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5638800"/>
            <a:ext cx="35467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Tool kit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none of these tools work,</a:t>
            </a:r>
          </a:p>
          <a:p>
            <a:pPr marL="0" indent="0">
              <a:buNone/>
            </a:pPr>
            <a:r>
              <a:rPr lang="en-US" sz="2000" dirty="0" smtClean="0"/>
              <a:t>      try to follow your intuition to find a proof from scratch.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25908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Chernoff</a:t>
            </a:r>
            <a:r>
              <a:rPr lang="en-US" dirty="0" smtClean="0">
                <a:solidFill>
                  <a:schemeClr val="tx1"/>
                </a:solidFill>
              </a:rPr>
              <a:t> Bound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977483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Markov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32004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Chebyshev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38100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Martingales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,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Even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rounds, there is a counter that did not reach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might be have happened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Perhaps that counter had a bad sequence of coin tosses: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heads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That happens with very less </a:t>
                </a:r>
                <a:r>
                  <a:rPr lang="en-US" sz="2000" dirty="0" err="1" smtClean="0"/>
                  <a:t>probabilty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there may be </a:t>
                </a:r>
                <a:r>
                  <a:rPr lang="en-US" sz="2000" u="sng" dirty="0" smtClean="0"/>
                  <a:t>other reasons</a:t>
                </a:r>
                <a:r>
                  <a:rPr lang="en-US" sz="2000" dirty="0" smtClean="0"/>
                  <a:t> for not reaching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Let us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xplore the reason like a </a:t>
                </a:r>
                <a:r>
                  <a:rPr lang="en-US" sz="2000" b="1" dirty="0" smtClean="0"/>
                  <a:t>scientist/detective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9530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0193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861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746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41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43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blipFill rotWithShape="1">
                <a:blip r:embed="rId44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6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 formed to investigate the delay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7144230" y="1524000"/>
            <a:ext cx="853657" cy="819662"/>
            <a:chOff x="7144230" y="1524000"/>
            <a:chExt cx="853657" cy="819662"/>
          </a:xfrm>
        </p:grpSpPr>
        <p:sp>
          <p:nvSpPr>
            <p:cNvPr id="94" name="Oval 93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929" r="-2929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blipFill rotWithShape="1">
                <a:blip r:embed="rId49"/>
                <a:stretch>
                  <a:fillRect t="-8333" r="-108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blipFill rotWithShape="1">
                <a:blip r:embed="rId50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5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5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7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7956636" y="1524000"/>
            <a:ext cx="1187364" cy="782733"/>
            <a:chOff x="7956636" y="1524000"/>
            <a:chExt cx="1187364" cy="782733"/>
          </a:xfrm>
        </p:grpSpPr>
        <p:sp>
          <p:nvSpPr>
            <p:cNvPr id="96" name="Oval 95"/>
            <p:cNvSpPr/>
            <p:nvPr/>
          </p:nvSpPr>
          <p:spPr>
            <a:xfrm>
              <a:off x="8331593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t="-8929" r="-4090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>
              <a:stCxn id="94" idx="6"/>
              <a:endCxn id="96" idx="2"/>
            </p:cNvCxnSpPr>
            <p:nvPr/>
          </p:nvCxnSpPr>
          <p:spPr>
            <a:xfrm>
              <a:off x="7956636" y="1773052"/>
              <a:ext cx="374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6"/>
            </p:cNvCxnSpPr>
            <p:nvPr/>
          </p:nvCxnSpPr>
          <p:spPr>
            <a:xfrm>
              <a:off x="8831536" y="1773051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blipFill rotWithShape="1">
                <a:blip r:embed="rId59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Down Arrow 118"/>
          <p:cNvSpPr/>
          <p:nvPr/>
        </p:nvSpPr>
        <p:spPr>
          <a:xfrm>
            <a:off x="8384370" y="987647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6324600" y="1524000"/>
            <a:ext cx="986070" cy="844102"/>
            <a:chOff x="7144230" y="1524000"/>
            <a:chExt cx="986070" cy="844102"/>
          </a:xfrm>
        </p:grpSpPr>
        <p:sp>
          <p:nvSpPr>
            <p:cNvPr id="123" name="Oval 122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Down Arrow 125"/>
          <p:cNvSpPr/>
          <p:nvPr/>
        </p:nvSpPr>
        <p:spPr>
          <a:xfrm>
            <a:off x="75438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67056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3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1" grpId="0"/>
      <p:bldP spid="61" grpId="1"/>
      <p:bldP spid="62" grpId="0"/>
      <p:bldP spid="63" grpId="0"/>
      <p:bldP spid="63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3" grpId="1"/>
      <p:bldP spid="74" grpId="0"/>
      <p:bldP spid="75" grpId="0"/>
      <p:bldP spid="75" grpId="1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8" grpId="0"/>
      <p:bldP spid="89" grpId="0"/>
      <p:bldP spid="90" grpId="0"/>
      <p:bldP spid="93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8" grpId="1"/>
      <p:bldP spid="119" grpId="0" animBg="1"/>
      <p:bldP spid="119" grpId="1" animBg="1"/>
      <p:bldP spid="121" grpId="0"/>
      <p:bldP spid="126" grpId="0" animBg="1"/>
      <p:bldP spid="126" grpId="1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3943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 formed to investigate the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2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6632732" y="468868"/>
            <a:ext cx="685516" cy="63129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3429000"/>
            <a:ext cx="18476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delay</a:t>
            </a:r>
            <a:r>
              <a:rPr lang="en-US" b="1" dirty="0" smtClean="0"/>
              <a:t>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Why </a:t>
            </a:r>
            <a:r>
              <a:rPr lang="en-US" sz="3200" b="1" dirty="0" smtClean="0">
                <a:solidFill>
                  <a:srgbClr val="7030A0"/>
                </a:solidFill>
              </a:rPr>
              <a:t>delay sequences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“there is at least one counter that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occurs  </a:t>
                </a:r>
                <a:r>
                  <a:rPr lang="en-US" sz="2000" dirty="0" smtClean="0">
                    <a:sym typeface="Wingdings" pitchFamily="2" charset="2"/>
                  </a:rPr>
                  <a:t>     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]   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How to find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617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1884" y="2170771"/>
                <a:ext cx="4174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did not </a:t>
                </a:r>
                <a:r>
                  <a:rPr lang="en-US" sz="2000" dirty="0" smtClean="0"/>
                  <a:t>attain value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rounds</a:t>
                </a:r>
                <a:r>
                  <a:rPr lang="en-US" sz="2000" dirty="0" smtClean="0"/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84" y="2170771"/>
                <a:ext cx="417409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08" t="-7576" r="-233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0" y="3288268"/>
            <a:ext cx="36001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 least one </a:t>
            </a:r>
            <a:r>
              <a:rPr lang="en-US" b="1" dirty="0" smtClean="0">
                <a:solidFill>
                  <a:srgbClr val="7030A0"/>
                </a:solidFill>
              </a:rPr>
              <a:t>delay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sequence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occurs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 1</a:t>
                </a:r>
                <a:r>
                  <a:rPr lang="en-US" sz="2000" dirty="0" smtClean="0">
                    <a:sym typeface="Wingdings" pitchFamily="2" charset="2"/>
                  </a:rPr>
                  <a:t>: How many delay sequences are there 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1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What can be the maximum probability of a delay sequence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Distributed</a:t>
            </a:r>
            <a:r>
              <a:rPr lang="en-US" sz="3600" dirty="0" smtClean="0"/>
              <a:t> Algorithms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02336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2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13132" y="987647"/>
            <a:ext cx="2133084" cy="587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1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What is the probability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of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this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delay sequence ?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96200" y="4282392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282392"/>
                <a:ext cx="800155" cy="746808"/>
              </a:xfrm>
              <a:prstGeom prst="rect">
                <a:avLst/>
              </a:prstGeom>
              <a:blipFill rotWithShape="1">
                <a:blip r:embed="rId53"/>
                <a:stretch>
                  <a:fillRect r="-82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71334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4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7600" y="1922645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623020" y="2667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3581400" y="3048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581400" y="37338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581400" y="59436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43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86" grpId="0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2986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13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371600" y="1368647"/>
            <a:ext cx="685800" cy="5540728"/>
            <a:chOff x="1371600" y="1368647"/>
            <a:chExt cx="685800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±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154" r="-1150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4" idx="3"/>
          </p:cNvCxnSpPr>
          <p:nvPr/>
        </p:nvCxnSpPr>
        <p:spPr>
          <a:xfrm flipH="1">
            <a:off x="1981238" y="1922645"/>
            <a:ext cx="3158742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3" idx="3"/>
          </p:cNvCxnSpPr>
          <p:nvPr/>
        </p:nvCxnSpPr>
        <p:spPr>
          <a:xfrm flipH="1">
            <a:off x="2048324" y="2667000"/>
            <a:ext cx="305707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endCxn id="62" idx="3"/>
          </p:cNvCxnSpPr>
          <p:nvPr/>
        </p:nvCxnSpPr>
        <p:spPr>
          <a:xfrm flipH="1">
            <a:off x="2051656" y="3048000"/>
            <a:ext cx="3012124" cy="3224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5" idx="3"/>
          </p:cNvCxnSpPr>
          <p:nvPr/>
        </p:nvCxnSpPr>
        <p:spPr>
          <a:xfrm flipH="1">
            <a:off x="2048324" y="3733800"/>
            <a:ext cx="301545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3"/>
          </p:cNvCxnSpPr>
          <p:nvPr/>
        </p:nvCxnSpPr>
        <p:spPr>
          <a:xfrm flipH="1">
            <a:off x="2057400" y="5943600"/>
            <a:ext cx="3006380" cy="3355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blipFill rotWithShape="1">
                <a:blip r:embed="rId53"/>
                <a:stretch>
                  <a:fillRect t="-6452" r="-1171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54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 rotWithShape="1">
                <a:blip r:embed="rId5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54705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13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371600" y="1368647"/>
            <a:ext cx="685800" cy="5540728"/>
            <a:chOff x="1371600" y="1368647"/>
            <a:chExt cx="685800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±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154" r="-1150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4" idx="3"/>
          </p:cNvCxnSpPr>
          <p:nvPr/>
        </p:nvCxnSpPr>
        <p:spPr>
          <a:xfrm flipH="1">
            <a:off x="1981238" y="1922645"/>
            <a:ext cx="3158742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3" idx="3"/>
          </p:cNvCxnSpPr>
          <p:nvPr/>
        </p:nvCxnSpPr>
        <p:spPr>
          <a:xfrm flipH="1">
            <a:off x="2048324" y="2667000"/>
            <a:ext cx="305707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endCxn id="62" idx="3"/>
          </p:cNvCxnSpPr>
          <p:nvPr/>
        </p:nvCxnSpPr>
        <p:spPr>
          <a:xfrm flipH="1">
            <a:off x="2051656" y="3048000"/>
            <a:ext cx="3012124" cy="3224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5" idx="3"/>
          </p:cNvCxnSpPr>
          <p:nvPr/>
        </p:nvCxnSpPr>
        <p:spPr>
          <a:xfrm flipH="1">
            <a:off x="2048324" y="3733800"/>
            <a:ext cx="301545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3"/>
          </p:cNvCxnSpPr>
          <p:nvPr/>
        </p:nvCxnSpPr>
        <p:spPr>
          <a:xfrm flipH="1">
            <a:off x="2057400" y="5943600"/>
            <a:ext cx="3006380" cy="3355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164721" y="4731130"/>
                <a:ext cx="6788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8839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197" r="-1160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54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 rotWithShape="1">
                <a:blip r:embed="rId5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 rotWithShape="1">
                <a:blip r:embed="rId56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With high probability, all counters will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after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rounds.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 smtClean="0"/>
                  <a:t>: How will you extend this result to a graph with max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2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Random Walk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Electric networks 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Part </a:t>
            </a:r>
            <a:r>
              <a:rPr lang="en-US" sz="3600" b="1" dirty="0" smtClean="0">
                <a:solidFill>
                  <a:schemeClr val="accent1"/>
                </a:solidFill>
              </a:rPr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Down Ribbon 1"/>
          <p:cNvSpPr/>
          <p:nvPr/>
        </p:nvSpPr>
        <p:spPr>
          <a:xfrm>
            <a:off x="1208049" y="5181600"/>
            <a:ext cx="6781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the sake of continuity, I have merged this part with the next lecture. So please read </a:t>
            </a:r>
            <a:r>
              <a:rPr lang="en-US" b="1" dirty="0" smtClean="0">
                <a:solidFill>
                  <a:schemeClr val="tx1"/>
                </a:solidFill>
              </a:rPr>
              <a:t>Lecture 20 </a:t>
            </a:r>
            <a:r>
              <a:rPr lang="en-US" dirty="0" smtClean="0">
                <a:solidFill>
                  <a:schemeClr val="tx1"/>
                </a:solidFill>
              </a:rPr>
              <a:t>for the complete coverage of this topic.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4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node has a </a:t>
            </a:r>
            <a:r>
              <a:rPr lang="en-US" sz="2000" u="sng" dirty="0" smtClean="0"/>
              <a:t>processor</a:t>
            </a:r>
            <a:r>
              <a:rPr lang="en-US" sz="2000" dirty="0" smtClean="0"/>
              <a:t>, a small </a:t>
            </a:r>
            <a:r>
              <a:rPr lang="en-US" sz="2000" u="sng" dirty="0" smtClean="0"/>
              <a:t>RAM</a:t>
            </a:r>
            <a:r>
              <a:rPr lang="en-US" sz="2000" dirty="0" smtClean="0"/>
              <a:t>, and a </a:t>
            </a:r>
            <a:r>
              <a:rPr lang="en-US" sz="2000" u="sng" dirty="0" smtClean="0"/>
              <a:t>unique identifier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1794730" y="5518665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a distributed algorithm work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Network of processors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3029" y="5882073"/>
            <a:ext cx="34008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proceeds in </a:t>
            </a:r>
            <a:r>
              <a:rPr lang="en-US" b="1" dirty="0" smtClean="0"/>
              <a:t>rounds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9" grpId="0" animBg="1"/>
      <p:bldP spid="35" grpId="0"/>
      <p:bldP spid="36" grpId="0"/>
      <p:bldP spid="2" grpId="0" animBg="1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Send messages </a:t>
            </a:r>
            <a:r>
              <a:rPr lang="en-US" sz="2000" u="sng" dirty="0" smtClean="0"/>
              <a:t>to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Receive messages </a:t>
            </a:r>
            <a:r>
              <a:rPr lang="en-US" sz="2000" u="sng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Do </a:t>
            </a:r>
            <a:r>
              <a:rPr lang="en-US" sz="2000" b="1" dirty="0" smtClean="0"/>
              <a:t>local </a:t>
            </a:r>
            <a:r>
              <a:rPr lang="en-US" sz="2000" dirty="0" smtClean="0"/>
              <a:t>computation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measures </a:t>
                </a:r>
                <a:r>
                  <a:rPr lang="en-US" sz="2000" b="1" dirty="0" smtClean="0"/>
                  <a:t>of a distributed algorith</a:t>
                </a:r>
                <a:r>
                  <a:rPr lang="en-US" sz="2000" b="1" dirty="0"/>
                  <a:t>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Ribbon 22"/>
          <p:cNvSpPr/>
          <p:nvPr/>
        </p:nvSpPr>
        <p:spPr>
          <a:xfrm>
            <a:off x="5343034" y="4760797"/>
            <a:ext cx="3800966" cy="20972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With these features and constraints, 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t will be interesting to ponder over distributed algorithm for the following problems: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BFS tree (easy)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Maximal Matching (easy)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MST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Maximum Matching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Faulty</a:t>
            </a:r>
            <a:r>
              <a:rPr lang="en-US" b="1" dirty="0" smtClean="0"/>
              <a:t> network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Down Arrow 32"/>
          <p:cNvSpPr/>
          <p:nvPr/>
        </p:nvSpPr>
        <p:spPr>
          <a:xfrm rot="5400000" flipH="1">
            <a:off x="4302515" y="3195623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4105889" y="3847838"/>
            <a:ext cx="215139" cy="4485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 animBg="1"/>
      <p:bldP spid="33" grpId="1" animBg="1"/>
      <p:bldP spid="36" grpId="0" animBg="1"/>
      <p:bldP spid="36" grpId="1" animBg="1"/>
      <p:bldP spid="23" grpId="0"/>
      <p:bldP spid="23" grpId="1"/>
      <p:bldP spid="41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Each link fails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independently.</a:t>
                </a:r>
              </a:p>
              <a:p>
                <a:r>
                  <a:rPr lang="en-US" sz="2400" dirty="0" smtClean="0"/>
                  <a:t>Degree of 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: constants in practice.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dirty="0" smtClean="0"/>
                  <a:t>: with high probability,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rounds of computation on a </a:t>
                </a:r>
                <a:r>
                  <a:rPr lang="en-US" sz="2400" b="1" dirty="0" smtClean="0"/>
                  <a:t>non-faulty </a:t>
                </a:r>
                <a:r>
                  <a:rPr lang="en-US" sz="2400" dirty="0" smtClean="0"/>
                  <a:t>distributed network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be executed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rounds</a:t>
                </a:r>
                <a:r>
                  <a:rPr lang="en-US" sz="2400" dirty="0"/>
                  <a:t> of computation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on a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faulty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distributed network.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5638800"/>
            <a:ext cx="8382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proof is based 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delay sequences</a:t>
            </a:r>
            <a:r>
              <a:rPr lang="en-US" dirty="0" smtClean="0">
                <a:solidFill>
                  <a:schemeClr val="tx1"/>
                </a:solidFill>
              </a:rPr>
              <a:t>” : a tool derived using elementary probability.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65760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We introduce it using An interesting and inspiring Problem 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0187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Delay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6442</TotalTime>
  <Words>1830</Words>
  <Application>Microsoft Office PowerPoint</Application>
  <PresentationFormat>On-screen Show (4:3)</PresentationFormat>
  <Paragraphs>618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Randomized Algorithms CS648 </vt:lpstr>
      <vt:lpstr>Distributed Algorithms  </vt:lpstr>
      <vt:lpstr>PowerPoint Presentation</vt:lpstr>
      <vt:lpstr>Round</vt:lpstr>
      <vt:lpstr>Round</vt:lpstr>
      <vt:lpstr>Round</vt:lpstr>
      <vt:lpstr>Faulty network</vt:lpstr>
      <vt:lpstr>Faulty network</vt:lpstr>
      <vt:lpstr>We introduce it using An interesting and inspiring Problem </vt:lpstr>
      <vt:lpstr>n Counters</vt:lpstr>
      <vt:lpstr>n Counters</vt:lpstr>
      <vt:lpstr>n Counters</vt:lpstr>
      <vt:lpstr>Tool kit</vt:lpstr>
      <vt:lpstr>PowerPoint Presentation</vt:lpstr>
      <vt:lpstr>PowerPoint Presentation</vt:lpstr>
      <vt:lpstr>PowerPoint Presentation</vt:lpstr>
      <vt:lpstr>PowerPoint Presentation</vt:lpstr>
      <vt:lpstr>Why delay sequences ?</vt:lpstr>
      <vt:lpstr>Why delay sequences ?</vt:lpstr>
      <vt:lpstr>PowerPoint Presentation</vt:lpstr>
      <vt:lpstr>PowerPoint Presentation</vt:lpstr>
      <vt:lpstr>PowerPoint Presentation</vt:lpstr>
      <vt:lpstr>PowerPoint Presentation</vt:lpstr>
      <vt:lpstr>Why delay sequences ?</vt:lpstr>
      <vt:lpstr>Random Walk and Electric networks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722</cp:revision>
  <dcterms:created xsi:type="dcterms:W3CDTF">2011-12-03T04:13:03Z</dcterms:created>
  <dcterms:modified xsi:type="dcterms:W3CDTF">2017-04-02T02:54:35Z</dcterms:modified>
</cp:coreProperties>
</file>