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28" r:id="rId2"/>
    <p:sldId id="489" r:id="rId3"/>
    <p:sldId id="445" r:id="rId4"/>
    <p:sldId id="446" r:id="rId5"/>
    <p:sldId id="449" r:id="rId6"/>
    <p:sldId id="457" r:id="rId7"/>
    <p:sldId id="458" r:id="rId8"/>
    <p:sldId id="459" r:id="rId9"/>
    <p:sldId id="461" r:id="rId10"/>
    <p:sldId id="460" r:id="rId11"/>
    <p:sldId id="447" r:id="rId12"/>
    <p:sldId id="456" r:id="rId13"/>
    <p:sldId id="484" r:id="rId14"/>
    <p:sldId id="485" r:id="rId15"/>
    <p:sldId id="486" r:id="rId16"/>
    <p:sldId id="487" r:id="rId17"/>
    <p:sldId id="419" r:id="rId18"/>
    <p:sldId id="481" r:id="rId19"/>
    <p:sldId id="480" r:id="rId20"/>
    <p:sldId id="494" r:id="rId21"/>
    <p:sldId id="452" r:id="rId22"/>
    <p:sldId id="478" r:id="rId23"/>
    <p:sldId id="448" r:id="rId24"/>
    <p:sldId id="453" r:id="rId25"/>
    <p:sldId id="454" r:id="rId26"/>
    <p:sldId id="455" r:id="rId27"/>
    <p:sldId id="429" r:id="rId28"/>
    <p:sldId id="436" r:id="rId29"/>
    <p:sldId id="482" r:id="rId30"/>
    <p:sldId id="464" r:id="rId31"/>
    <p:sldId id="430" r:id="rId32"/>
    <p:sldId id="465" r:id="rId33"/>
    <p:sldId id="466" r:id="rId34"/>
    <p:sldId id="493" r:id="rId35"/>
    <p:sldId id="491" r:id="rId36"/>
    <p:sldId id="492" r:id="rId37"/>
    <p:sldId id="48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>
      <p:cViewPr>
        <p:scale>
          <a:sx n="85" d="100"/>
          <a:sy n="85" d="100"/>
        </p:scale>
        <p:origin x="-1080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8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90.png"/><Relationship Id="rId7" Type="http://schemas.openxmlformats.org/officeDocument/2006/relationships/image" Target="../media/image20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50.png"/><Relationship Id="rId10" Type="http://schemas.openxmlformats.org/officeDocument/2006/relationships/image" Target="../media/image230.png"/><Relationship Id="rId4" Type="http://schemas.openxmlformats.org/officeDocument/2006/relationships/image" Target="../media/image140.png"/><Relationship Id="rId9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Three interesting problems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Balls into bins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Balls out of bin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Randomized Quick Sort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6C31"/>
                </a:solidFill>
              </a:rPr>
              <a:t>Random Variable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6C31"/>
                </a:solidFill>
              </a:rPr>
              <a:t>Expected </a:t>
            </a:r>
            <a:r>
              <a:rPr lang="en-US" sz="2400" b="1" dirty="0" smtClean="0">
                <a:solidFill>
                  <a:srgbClr val="006C31"/>
                </a:solidFill>
              </a:rPr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</a:t>
            </a:r>
            <a:r>
              <a:rPr lang="en-US" sz="4000" b="1" dirty="0" smtClean="0">
                <a:solidFill>
                  <a:srgbClr val="002060"/>
                </a:solidFill>
              </a:rPr>
              <a:t>Bins</a:t>
            </a:r>
            <a:endParaRPr lang="en-US" sz="4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Explore the sample space associated with the “balls into bins”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</a:t>
                </a:r>
                <a:r>
                  <a:rPr lang="en-US" sz="2000" dirty="0" smtClean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Event “</a:t>
                </a:r>
                <a:r>
                  <a:rPr lang="en-US" sz="2000" dirty="0"/>
                  <a:t>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</a:t>
                </a:r>
                <a:r>
                  <a:rPr lang="en-US" sz="2000" dirty="0" smtClean="0"/>
                  <a:t>bin” =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43922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/>
          <p:cNvSpPr/>
          <p:nvPr/>
        </p:nvSpPr>
        <p:spPr>
          <a:xfrm>
            <a:off x="4191000" y="3124200"/>
            <a:ext cx="6858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52600" y="4038600"/>
            <a:ext cx="72390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Express the event as union of some events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 smtClean="0"/>
                  <a:t> For </a:t>
                </a:r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  <a:r>
                  <a:rPr lang="en-US" sz="2000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=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…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  <a:blipFill rotWithShape="1">
                <a:blip r:embed="rId2"/>
                <a:stretch>
                  <a:fillRect l="-741" t="-24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95800" y="4114800"/>
            <a:ext cx="1439713" cy="2362200"/>
            <a:chOff x="4495800" y="4114800"/>
            <a:chExt cx="1439713" cy="2362200"/>
          </a:xfrm>
        </p:grpSpPr>
        <p:sp>
          <p:nvSpPr>
            <p:cNvPr id="2" name="Right Brace 1"/>
            <p:cNvSpPr/>
            <p:nvPr/>
          </p:nvSpPr>
          <p:spPr>
            <a:xfrm>
              <a:off x="4495800" y="4114800"/>
              <a:ext cx="460248" cy="23622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745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6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Homework Exercise: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there are </a:t>
                </a:r>
                <a:r>
                  <a:rPr lang="en-US" sz="2000" b="1" dirty="0" smtClean="0"/>
                  <a:t>exactly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empty bins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Hint:  </a:t>
                </a:r>
                <a:r>
                  <a:rPr lang="en-US" sz="2000" dirty="0" smtClean="0"/>
                  <a:t>You will need to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suitable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Balls </a:t>
            </a:r>
            <a:r>
              <a:rPr lang="en-US" sz="3200" dirty="0" smtClean="0">
                <a:solidFill>
                  <a:srgbClr val="7030A0"/>
                </a:solidFill>
              </a:rPr>
              <a:t>Out of</a:t>
            </a:r>
            <a:r>
              <a:rPr lang="en-US" sz="3200" dirty="0" smtClean="0"/>
              <a:t> BIN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balls.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IN" dirty="0" smtClean="0">
                    <a:solidFill>
                      <a:srgbClr val="0070C0"/>
                    </a:solidFill>
                  </a:rPr>
                  <a:t>1 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38800"/>
                <a:ext cx="2590800" cy="9906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124200" y="1447800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00199" y="5151863"/>
            <a:ext cx="2927195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95800" y="5029200"/>
            <a:ext cx="3886200" cy="656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43" grpId="0" uiExpand="1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IN" sz="2000" dirty="0" smtClean="0"/>
                  <a:t> red ball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What is the probability that         appears </a:t>
                </a:r>
                <a:r>
                  <a:rPr lang="en-US" sz="2000" dirty="0" smtClean="0"/>
                  <a:t>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place ?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3962400" cy="304800"/>
            <a:chOff x="2667000" y="2971800"/>
            <a:chExt cx="39624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4495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3144644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3962400" cy="327102"/>
            <a:chOff x="2667000" y="2971800"/>
            <a:chExt cx="3962400" cy="327102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2994102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3581400" y="2986668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3962400" cy="312234"/>
            <a:chOff x="2667000" y="2971800"/>
            <a:chExt cx="39624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4008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572000" y="5791200"/>
            <a:ext cx="304800" cy="525966"/>
            <a:chOff x="5562600" y="4267200"/>
            <a:chExt cx="304800" cy="525966"/>
          </a:xfrm>
        </p:grpSpPr>
        <p:sp>
          <p:nvSpPr>
            <p:cNvPr id="51" name="Oval 50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859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43" grpId="0" uiExpand="1" animBg="1"/>
      <p:bldP spid="44" grpId="0" uiExpand="1" animBg="1"/>
      <p:bldP spid="45" grpId="0" uiExpand="1" animBg="1"/>
      <p:bldP spid="49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Homework</a:t>
                </a:r>
                <a:r>
                  <a:rPr lang="en-US" sz="2000" dirty="0" smtClean="0"/>
                  <a:t>: Give formal arguments in support of your answer.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6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362075"/>
          </a:xfrm>
        </p:spPr>
        <p:txBody>
          <a:bodyPr/>
          <a:lstStyle/>
          <a:p>
            <a:pPr algn="ctr"/>
            <a:r>
              <a:rPr lang="en-US" sz="3200" dirty="0" smtClean="0"/>
              <a:t>Randomized </a:t>
            </a:r>
            <a:r>
              <a:rPr lang="en-US" sz="3200" dirty="0" smtClean="0">
                <a:solidFill>
                  <a:srgbClr val="7030A0"/>
                </a:solidFill>
              </a:rPr>
              <a:t>Quick sort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 smtClean="0"/>
          </a:p>
          <a:p>
            <a:pPr marL="0" indent="0" algn="ctr">
              <a:buNone/>
            </a:pPr>
            <a:r>
              <a:rPr lang="en-US" sz="2000" b="1" dirty="0" smtClean="0"/>
              <a:t>How to </a:t>
            </a:r>
            <a:r>
              <a:rPr lang="en-US" sz="2000" b="1" dirty="0">
                <a:solidFill>
                  <a:srgbClr val="7030A0"/>
                </a:solidFill>
              </a:rPr>
              <a:t>solve</a:t>
            </a:r>
            <a:r>
              <a:rPr lang="en-US" sz="2000" b="1" dirty="0"/>
              <a:t> a </a:t>
            </a:r>
            <a:r>
              <a:rPr lang="en-US" sz="2000" b="1" dirty="0" smtClean="0"/>
              <a:t>problem 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70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                 </a:t>
            </a:r>
            <a:r>
              <a:rPr lang="en-US" sz="3200" b="1" dirty="0" smtClean="0"/>
              <a:t>Perspective </a:t>
            </a:r>
            <a:r>
              <a:rPr lang="en-US" b="1" dirty="0" smtClean="0"/>
              <a:t>       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624806"/>
            <a:ext cx="6667500" cy="4476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3505200" cy="4953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55900" y="6413500"/>
            <a:ext cx="4318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3200400"/>
            <a:ext cx="4318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5424" y="609600"/>
            <a:ext cx="2248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does matter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511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Recap from last lecture</a:t>
            </a:r>
            <a:br>
              <a:rPr lang="en-US" sz="3600" b="1" dirty="0" smtClean="0"/>
            </a:b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en-US" sz="2400" dirty="0" smtClean="0"/>
                  <a:t>Probability space (</a:t>
                </a:r>
                <a14:m>
                  <m:oMath xmlns:m="http://schemas.openxmlformats.org/officeDocument/2006/math">
                    <m:r>
                      <a:rPr lang="el-GR" sz="24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/>
                  <a:t>P</a:t>
                </a:r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/>
                  <a:t>Events</a:t>
                </a:r>
              </a:p>
              <a:p>
                <a:r>
                  <a:rPr lang="en-US" sz="2400" dirty="0" smtClean="0"/>
                  <a:t>Probability of </a:t>
                </a:r>
                <a:r>
                  <a:rPr lang="en-US" sz="2400" b="1" dirty="0" smtClean="0"/>
                  <a:t>union</a:t>
                </a:r>
                <a:r>
                  <a:rPr lang="en-US" sz="2400" dirty="0" smtClean="0"/>
                  <a:t> of events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Partition </a:t>
                </a:r>
                <a:r>
                  <a:rPr lang="en-US" sz="2400" dirty="0" smtClean="0"/>
                  <a:t>theorem 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If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partition the sample space </a:t>
                </a:r>
                <a14:m>
                  <m:oMath xmlns:m="http://schemas.openxmlformats.org/officeDocument/2006/math">
                    <m:r>
                      <a:rPr lang="el-GR" sz="24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then</a:t>
                </a:r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b="1" dirty="0" smtClean="0"/>
                  <a:t>Conditional</a:t>
                </a:r>
                <a:r>
                  <a:rPr lang="en-US" sz="2400" dirty="0" smtClean="0"/>
                  <a:t> probability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86200" y="4800600"/>
                <a:ext cx="2057400" cy="6858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00600"/>
                <a:ext cx="2057400" cy="685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05375" y="2133600"/>
                <a:ext cx="3400425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2133600"/>
                <a:ext cx="3400425" cy="457200"/>
              </a:xfrm>
              <a:prstGeom prst="rect">
                <a:avLst/>
              </a:prstGeom>
              <a:blipFill rotWithShape="1">
                <a:blip r:embed="rId4"/>
                <a:stretch>
                  <a:fillRect l="-1246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7400" y="38862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86200"/>
                <a:ext cx="4285680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6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[0..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                              //</a:t>
                </a:r>
                <a:r>
                  <a:rPr lang="en-US" sz="2000" dirty="0" smtClean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Assumption :</a:t>
                </a: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 All elements are distinct (if not, break the ties arbitrarily)</a:t>
                </a:r>
                <a:endParaRPr lang="en-US" sz="2000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Notation :</a:t>
                </a: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smallest element of array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1818" y="5029200"/>
            <a:ext cx="3783982" cy="39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2782" y="5029200"/>
            <a:ext cx="29216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Down Ribbon 8"/>
              <p:cNvSpPr/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Recall that the execution of </a:t>
                </a:r>
                <a:r>
                  <a:rPr lang="en-US" sz="1600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16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totally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immune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to the permutation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1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 smtClean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Explore the sample space associated with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Randomized Quick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Sort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i="1" dirty="0" smtClean="0"/>
                  <a:t>the sample space consists of all recursion trees (rooted binary trees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 smtClean="0"/>
                  <a:t> nodes).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ym typeface="Wingdings" pitchFamily="2" charset="2"/>
                  </a:rPr>
                  <a:t> </a:t>
                </a:r>
                <a:r>
                  <a:rPr lang="en-US" sz="1800" i="1" dirty="0" smtClean="0">
                    <a:sym typeface="Wingdings" pitchFamily="2" charset="2"/>
                  </a:rPr>
                  <a:t>      </a:t>
                </a: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dirty="0" smtClean="0"/>
                  <a:t> </a:t>
                </a:r>
                <a:r>
                  <a:rPr lang="en-US" sz="1800" i="1" dirty="0" smtClean="0"/>
                  <a:t>add the probability of each recursion tree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b="-6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the execution of </a:t>
                </a:r>
                <a:r>
                  <a:rPr lang="en-US" b="1" dirty="0" err="1" smtClean="0">
                    <a:solidFill>
                      <a:srgbClr val="00B050"/>
                    </a:solidFill>
                  </a:rPr>
                  <a:t>RandomizedQuickSort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:r>
                  <a:rPr lang="en-US" u="sng" dirty="0">
                    <a:solidFill>
                      <a:schemeClr val="tx1"/>
                    </a:solidFill>
                  </a:rPr>
                  <a:t>perspective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33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38400" y="3352800"/>
            <a:ext cx="4465197" cy="978932"/>
            <a:chOff x="2438400" y="4038600"/>
            <a:chExt cx="4465197" cy="978932"/>
          </a:xfrm>
        </p:grpSpPr>
        <p:sp>
          <p:nvSpPr>
            <p:cNvPr id="10" name="Smiley Face 9"/>
            <p:cNvSpPr/>
            <p:nvPr/>
          </p:nvSpPr>
          <p:spPr>
            <a:xfrm>
              <a:off x="4191000" y="4038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648200"/>
              <a:ext cx="4465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a feasible way to calculate the probability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05000" y="5252224"/>
            <a:ext cx="41910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252224"/>
            <a:ext cx="28194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order to analyze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smtClean="0"/>
                  <a:t>algorithm from the perspective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, we do the following:</a:t>
                </a:r>
              </a:p>
              <a:p>
                <a:r>
                  <a:rPr lang="en-US" sz="2000" dirty="0" smtClean="0"/>
                  <a:t>We </a:t>
                </a:r>
                <a:r>
                  <a:rPr lang="en-US" sz="2000" b="1" dirty="0" smtClean="0"/>
                  <a:t>visualize</a:t>
                </a:r>
                <a:r>
                  <a:rPr lang="en-US" sz="2000" dirty="0" smtClean="0"/>
                  <a:t>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arranged from left to right in increasing order of values.</a:t>
                </a:r>
              </a:p>
              <a:p>
                <a:r>
                  <a:rPr lang="en-US" sz="2000" dirty="0" smtClean="0"/>
                  <a:t>This visualization ensures that the two </a:t>
                </a:r>
                <a:r>
                  <a:rPr lang="en-US" sz="2000" dirty="0" err="1" smtClean="0"/>
                  <a:t>subarrays</a:t>
                </a:r>
                <a:r>
                  <a:rPr lang="en-US" sz="2000" dirty="0" smtClean="0"/>
                  <a:t>  which we sort recursively lie to left and right of the pivot element. In this way we can focus on the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easily.</a:t>
                </a:r>
              </a:p>
              <a:p>
                <a:r>
                  <a:rPr lang="en-US" sz="2000" dirty="0" smtClean="0"/>
                  <a:t>Note that this visualization is just for the sake of analysis. It will be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grossly wrong</a:t>
                </a:r>
                <a:r>
                  <a:rPr lang="en-US" sz="2000" dirty="0" smtClean="0"/>
                  <a:t> if you interpret it as if we are sorting an already sorted array.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752600" y="5257800"/>
            <a:ext cx="61722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Go through the next few slides slowly and patiently, pondering at each step. Never accept anything until and unless you can see the underlying truth yourself.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Quick 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6650" y="5562600"/>
            <a:ext cx="1276350" cy="76200"/>
            <a:chOff x="3676650" y="5562600"/>
            <a:chExt cx="1276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9814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910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Oval 126"/>
          <p:cNvSpPr/>
          <p:nvPr/>
        </p:nvSpPr>
        <p:spPr>
          <a:xfrm>
            <a:off x="5200650" y="5562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505450" y="5562600"/>
            <a:ext cx="971550" cy="76200"/>
            <a:chOff x="5505450" y="5562600"/>
            <a:chExt cx="971550" cy="76200"/>
          </a:xfrm>
        </p:grpSpPr>
        <p:sp>
          <p:nvSpPr>
            <p:cNvPr id="128" name="Oval 127"/>
            <p:cNvSpPr/>
            <p:nvPr/>
          </p:nvSpPr>
          <p:spPr>
            <a:xfrm>
              <a:off x="55054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810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150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419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/>
          <p:nvPr/>
        </p:nvSpPr>
        <p:spPr>
          <a:xfrm>
            <a:off x="51244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7" grpId="0" animBg="1"/>
      <p:bldP spid="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: </a:t>
                </a: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get compared during an instance of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err="1" smtClean="0"/>
                  <a:t>iff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first pivot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Let us define two events.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</a:t>
                </a:r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</a:t>
                </a:r>
                <a:r>
                  <a:rPr lang="en-US" sz="2000" dirty="0" smtClean="0"/>
                  <a:t>compared]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111" t="-98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3962399" y="2590800"/>
            <a:ext cx="2246303" cy="886013"/>
            <a:chOff x="6496050" y="2286002"/>
            <a:chExt cx="1657350" cy="886013"/>
          </a:xfrm>
        </p:grpSpPr>
        <p:sp>
          <p:nvSpPr>
            <p:cNvPr id="135" name="Right Brace 13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250" r="-15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7" name="Oval 136"/>
          <p:cNvSpPr/>
          <p:nvPr/>
        </p:nvSpPr>
        <p:spPr>
          <a:xfrm>
            <a:off x="6629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4958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0388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61511" y="5856754"/>
                <a:ext cx="1110689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11" y="5856754"/>
                <a:ext cx="1110689" cy="391646"/>
              </a:xfrm>
              <a:prstGeom prst="rect">
                <a:avLst/>
              </a:prstGeom>
              <a:blipFill rotWithShape="1">
                <a:blip r:embed="rId7"/>
                <a:stretch>
                  <a:fillRect l="-4372" t="-6250" r="-929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914400" y="50292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724400" y="50292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4400" y="54102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24400" y="54102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2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43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Quick 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err="1" smtClean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compared]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] -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=</a:t>
                </a:r>
                <a:r>
                  <a:rPr lang="en-US" sz="2000" b="1" dirty="0"/>
                  <a:t> 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3962399" y="2590800"/>
            <a:ext cx="2246303" cy="886013"/>
            <a:chOff x="6496050" y="2286002"/>
            <a:chExt cx="1657350" cy="886013"/>
          </a:xfrm>
        </p:grpSpPr>
        <p:sp>
          <p:nvSpPr>
            <p:cNvPr id="135" name="Right Brace 13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250" r="-15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1828800" y="42672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relation exists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672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2438400" y="5178552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are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disjoint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events.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78552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828800" y="49530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953000"/>
                <a:ext cx="5638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ounded Rectangle 36"/>
          <p:cNvSpPr/>
          <p:nvPr/>
        </p:nvSpPr>
        <p:spPr>
          <a:xfrm>
            <a:off x="3872386" y="2286000"/>
            <a:ext cx="2452213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loud Callout 53"/>
              <p:cNvSpPr/>
              <p:nvPr/>
            </p:nvSpPr>
            <p:spPr>
              <a:xfrm>
                <a:off x="4572000" y="4724400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loud Callout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24400"/>
                <a:ext cx="4495800" cy="993648"/>
              </a:xfrm>
              <a:prstGeom prst="cloudCallout">
                <a:avLst>
                  <a:gd name="adj1" fmla="val 34099"/>
                  <a:gd name="adj2" fmla="val 6593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88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  <p:bldP spid="26" grpId="1" animBg="1"/>
      <p:bldP spid="50" grpId="0" animBg="1"/>
      <p:bldP spid="50" grpId="1" animBg="1"/>
      <p:bldP spid="52" grpId="0" animBg="1"/>
      <p:bldP spid="52" grpId="1" animBg="1"/>
      <p:bldP spid="37" grpId="0" animBg="1"/>
      <p:bldP spid="54" grpId="0" animBg="1"/>
      <p:bldP spid="5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Quick Sort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Theorem:  </a:t>
                </a:r>
                <a:r>
                  <a:rPr lang="en-US" sz="2000" dirty="0" smtClean="0"/>
                  <a:t>During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Randomized-Quick-Sort </a:t>
                </a:r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elements,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are compared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Inferences: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000" b="1" dirty="0" smtClean="0"/>
                  <a:t>Probability</a:t>
                </a:r>
                <a:r>
                  <a:rPr lang="en-US" sz="2000" dirty="0" smtClean="0"/>
                  <a:t> depends upon the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rank separation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b="1" dirty="0" smtClean="0"/>
                  <a:t>Probability     ----------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-----------   </a:t>
                </a:r>
                <a:r>
                  <a:rPr lang="en-US" sz="2000" dirty="0" smtClean="0"/>
                  <a:t>the size of the array.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2000" b="1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compared  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.</a:t>
                </a:r>
              </a:p>
              <a:p>
                <a:r>
                  <a:rPr lang="en-US" sz="2000" b="1" dirty="0" smtClean="0"/>
                  <a:t>Probability</a:t>
                </a:r>
                <a:r>
                  <a:rPr lang="en-US" sz="2000" dirty="0" smtClean="0"/>
                  <a:t> of comparison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4363" y="4278868"/>
            <a:ext cx="18304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probability theory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/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Random </a:t>
            </a:r>
            <a:r>
              <a:rPr lang="en-US" dirty="0">
                <a:solidFill>
                  <a:srgbClr val="C00000"/>
                </a:solidFill>
              </a:rPr>
              <a:t>variable 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expected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Random variable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905000"/>
            <a:ext cx="191053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render Baswana\Desktop\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05000"/>
            <a:ext cx="2006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705600" y="2590800"/>
            <a:ext cx="17526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Randomized-Quick-Sort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 array of size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065213" y="58674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of HEADS in 5 tosses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9624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Sum of numbers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in 4 throws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7818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260635"/>
              <a:gd name="adj4" fmla="val 481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 Number of comparisons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: the </a:t>
                </a:r>
                <a:r>
                  <a:rPr lang="en-US" sz="2000" dirty="0">
                    <a:sym typeface="Wingdings" pitchFamily="2" charset="2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 smtClean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Balls </a:t>
            </a:r>
            <a:r>
              <a:rPr lang="en-US" sz="3200" dirty="0" smtClean="0">
                <a:solidFill>
                  <a:srgbClr val="7030A0"/>
                </a:solidFill>
              </a:rPr>
              <a:t>into</a:t>
            </a:r>
            <a:r>
              <a:rPr lang="en-US" sz="3200" dirty="0" smtClean="0"/>
              <a:t> BINS</a:t>
            </a:r>
            <a:br>
              <a:rPr lang="en-US" sz="3200" dirty="0" smtClean="0"/>
            </a:b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Many</a:t>
            </a:r>
            <a:r>
              <a:rPr lang="en-US" sz="3200" b="1" dirty="0" smtClean="0"/>
              <a:t> Random Variables </a:t>
            </a:r>
            <a:br>
              <a:rPr lang="en-US" sz="3200" b="1" dirty="0" smtClean="0"/>
            </a:br>
            <a:r>
              <a:rPr lang="en-US" sz="3200" b="1" dirty="0" smtClean="0"/>
              <a:t>for the </a:t>
            </a:r>
            <a:r>
              <a:rPr lang="en-US" sz="3200" b="1" u="sng" dirty="0" smtClean="0"/>
              <a:t>same</a:t>
            </a:r>
            <a:r>
              <a:rPr lang="en-US" sz="3200" b="1" dirty="0" smtClean="0"/>
              <a:t> Probability space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Random Experiment: </a:t>
            </a:r>
            <a:r>
              <a:rPr lang="en-US" sz="2000" dirty="0" smtClean="0"/>
              <a:t>Throwing a dice two times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X : </a:t>
            </a:r>
            <a:r>
              <a:rPr lang="en-US" sz="2000" dirty="0" smtClean="0"/>
              <a:t>the largest number seen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Y : </a:t>
            </a:r>
            <a:r>
              <a:rPr lang="en-US" sz="2000" dirty="0" smtClean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= 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66800" y="1981200"/>
            <a:ext cx="28194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362200"/>
            <a:ext cx="36576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 animBg="1"/>
      <p:bldP spid="9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Value </a:t>
            </a:r>
            <a:r>
              <a:rPr lang="en-US" sz="3200" b="1" dirty="0"/>
              <a:t>of a random variable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>
                <a:solidFill>
                  <a:srgbClr val="002060"/>
                </a:solidFill>
              </a:rPr>
              <a:t>average </a:t>
            </a:r>
            <a:r>
              <a:rPr lang="en-US" sz="3200" b="1" dirty="0" smtClean="0">
                <a:solidFill>
                  <a:srgbClr val="002060"/>
                </a:solidFill>
              </a:rPr>
              <a:t>value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Expected  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 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200400" y="6858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Examples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 fair coin is tossed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000" b="1" dirty="0" smtClean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balls</a:t>
                </a:r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 smtClean="0"/>
                  <a:t> bins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</a:t>
                </a:r>
                <a:r>
                  <a:rPr lang="en-US" sz="2000" dirty="0" smtClean="0"/>
                  <a:t>empty bins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Can we solve these problems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 smtClean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bins.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ball falls into a bin selected randomly uniformly and independently.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400" b="1" dirty="0" smtClean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red balls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blue balls </a:t>
                </a:r>
                <a:r>
                  <a:rPr lang="en-US" sz="2000" dirty="0" smtClean="0"/>
                  <a:t>in a bin.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 smtClean="0"/>
                  <a:t>red balls preceding all blue balls.</a:t>
                </a: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Experiment 3</a:t>
                </a:r>
                <a:r>
                  <a:rPr lang="en-US" sz="2400" b="1" dirty="0" smtClean="0"/>
                  <a:t>  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 smtClean="0"/>
                  <a:t>on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elements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 smtClean="0"/>
                  <a:t>comparisons</a:t>
                </a: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1071" t="-994" b="-20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6088" y="2362200"/>
            <a:ext cx="28547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4267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5791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Spend at least 2 hours today trying to solve the 3 problems given in the previous slide.</a:t>
            </a:r>
          </a:p>
          <a:p>
            <a:endParaRPr lang="en-US" sz="2400" dirty="0" smtClean="0"/>
          </a:p>
          <a:p>
            <a:r>
              <a:rPr lang="en-US" sz="2400" dirty="0" smtClean="0"/>
              <a:t>These 2 hours will be very valuable for you in the long run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 really mean it.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Stick </a:t>
            </a:r>
            <a:r>
              <a:rPr lang="en-US" sz="4000" b="1" dirty="0" smtClean="0"/>
              <a:t>problem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break the stick 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selected randomly uniformly.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47800"/>
            <a:ext cx="33528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133600" y="5410200"/>
                <a:ext cx="4876800" cy="609600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is the probability that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pieces can be joined to form a polygon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410200"/>
                <a:ext cx="4876800" cy="6096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 t="-5769" r="-37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8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Can we solve these problems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balls</a:t>
                </a:r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bins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red balls</a:t>
                </a:r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/>
                  <a:t>blue balls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Experiment 3</a:t>
                </a:r>
                <a:r>
                  <a:rPr lang="en-US" sz="2400" b="1" dirty="0" smtClean="0"/>
                  <a:t>  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 smtClean="0"/>
                  <a:t>on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elements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</a:t>
                </a:r>
                <a:r>
                  <a:rPr lang="en-US" sz="2000" dirty="0" smtClean="0"/>
                  <a:t>comparisons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066800" y="5257800"/>
            <a:ext cx="72390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Spend at least </a:t>
            </a:r>
            <a:r>
              <a:rPr lang="en-US" sz="1600" dirty="0" smtClean="0">
                <a:solidFill>
                  <a:schemeClr val="tx1"/>
                </a:solidFill>
              </a:rPr>
              <a:t>2 hours </a:t>
            </a:r>
            <a:r>
              <a:rPr lang="en-US" sz="1600" dirty="0" smtClean="0">
                <a:solidFill>
                  <a:schemeClr val="tx1"/>
                </a:solidFill>
              </a:rPr>
              <a:t>to solve </a:t>
            </a:r>
            <a:r>
              <a:rPr lang="en-US" sz="1600" dirty="0" smtClean="0">
                <a:solidFill>
                  <a:schemeClr val="tx1"/>
                </a:solidFill>
              </a:rPr>
              <a:t>these </a:t>
            </a:r>
            <a:r>
              <a:rPr lang="en-US" sz="1600" dirty="0" smtClean="0">
                <a:solidFill>
                  <a:schemeClr val="tx1"/>
                </a:solidFill>
              </a:rPr>
              <a:t>problems using the tools you know. This will help you appreciate the very important concept we shall discuss in the next class.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/>
                  <a:t>falls into it.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 smtClean="0"/>
                  <a:t>Hashing</a:t>
                </a:r>
              </a:p>
              <a:p>
                <a:r>
                  <a:rPr lang="en-US" sz="1600" dirty="0" smtClean="0"/>
                  <a:t>Load balancing in distributed environment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  <a:r>
              <a:rPr lang="en-US" sz="2000" dirty="0"/>
              <a:t>What is the probability that </a:t>
            </a:r>
            <a:r>
              <a:rPr lang="en-US" sz="2000" dirty="0" smtClean="0"/>
              <a:t> there </a:t>
            </a:r>
            <a:r>
              <a:rPr lang="en-US" sz="2000" dirty="0"/>
              <a:t>is </a:t>
            </a:r>
            <a:r>
              <a:rPr lang="en-US" sz="2000" b="1" dirty="0"/>
              <a:t>at least </a:t>
            </a:r>
            <a:r>
              <a:rPr lang="en-US" sz="2000" dirty="0"/>
              <a:t>one empty bin </a:t>
            </a:r>
            <a:r>
              <a:rPr lang="en-US" sz="2000" dirty="0" smtClean="0"/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419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?</a:t>
                </a:r>
              </a:p>
              <a:p>
                <a:r>
                  <a:rPr lang="en-US" sz="2000" dirty="0" smtClean="0"/>
                  <a:t>|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 Ω </a:t>
                </a:r>
                <a:r>
                  <a:rPr lang="en-US" sz="2000" dirty="0" smtClean="0"/>
                  <a:t>|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342900" lvl="1" indent="-342900">
                  <a:buFont typeface="Arial" charset="0"/>
                  <a:buChar char="•"/>
                </a:pP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</a:t>
                </a:r>
                <a:r>
                  <a:rPr lang="en-US" sz="1800" b="1" dirty="0" smtClean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1/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 b="-7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8210" cy="902732"/>
            <a:chOff x="1676400" y="4800600"/>
            <a:chExt cx="586821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1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us define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 smtClean="0"/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  <a:blipFill rotWithShape="1">
                <a:blip r:embed="rId2"/>
                <a:stretch>
                  <a:fillRect l="-815" t="-614" b="-8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6009915" cy="609600"/>
            <a:chOff x="1752600" y="1447800"/>
            <a:chExt cx="60099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…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…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4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3352800" y="47244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disjoint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352800" y="51816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Independent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52800" y="56388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Independent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ball falls into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</a:t>
                </a:r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55" t="-7576" r="-366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1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ball enters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bin.</a:t>
                </a:r>
              </a:p>
              <a:p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 smtClean="0"/>
              </a:p>
              <a:p>
                <a:r>
                  <a:rPr lang="en-US" sz="2000" b="1" dirty="0" err="1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b="1" dirty="0" err="1" smtClean="0"/>
                  <a:t>Pr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</a:t>
                </a:r>
                <a:r>
                  <a:rPr lang="en-US" sz="2000" dirty="0" smtClean="0"/>
                  <a:t>is empty]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                           </a:t>
                </a:r>
                <a:r>
                  <a:rPr lang="en-US" sz="14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 rotWithShape="1">
                <a:blip r:embed="rId2"/>
                <a:stretch>
                  <a:fillRect l="-815" t="-596" b="-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828800" y="4724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4400"/>
                <a:ext cx="1447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/>
              <p:cNvSpPr/>
              <p:nvPr/>
            </p:nvSpPr>
            <p:spPr>
              <a:xfrm>
                <a:off x="18288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81600"/>
                <a:ext cx="1447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3048000" y="5562600"/>
                <a:ext cx="2514601" cy="5334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…∩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562600"/>
                <a:ext cx="2514601" cy="533400"/>
              </a:xfrm>
              <a:prstGeom prst="roundRect">
                <a:avLst/>
              </a:prstGeom>
              <a:blipFill rotWithShape="1">
                <a:blip r:embed="rId5"/>
                <a:stretch>
                  <a:fillRect l="-726" t="-9195" r="-4843" b="-3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/>
              <p:cNvSpPr/>
              <p:nvPr/>
            </p:nvSpPr>
            <p:spPr>
              <a:xfrm>
                <a:off x="5334000" y="5562600"/>
                <a:ext cx="28194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=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] 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⨯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Pr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62600"/>
                <a:ext cx="2819401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 t="-9195" b="-321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err="1" smtClean="0"/>
                  <a:t>Pr</a:t>
                </a: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</a:t>
                </a:r>
                <a:r>
                  <a:rPr lang="en-US" sz="2000" dirty="0" smtClean="0"/>
                  <a:t>is empty]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b="1" dirty="0" smtClean="0"/>
              </a:p>
              <a:p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bin are </a:t>
                </a:r>
                <a:r>
                  <a:rPr lang="en-US" sz="2000" dirty="0"/>
                  <a:t>empty</a:t>
                </a:r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[a specified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bins are empty]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 rotWithShape="1">
                <a:blip r:embed="rId2"/>
                <a:stretch>
                  <a:fillRect l="-815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/>
              <p:cNvSpPr/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2615</Words>
  <Application>Microsoft Office PowerPoint</Application>
  <PresentationFormat>On-screen Show (4:3)</PresentationFormat>
  <Paragraphs>461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Randomized Algorithms CS648 </vt:lpstr>
      <vt:lpstr>Recap from last lecture </vt:lpstr>
      <vt:lpstr>Balls into BINS  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Out of BIN  </vt:lpstr>
      <vt:lpstr>Balls Out of Bin</vt:lpstr>
      <vt:lpstr>Balls Out of Bin</vt:lpstr>
      <vt:lpstr>Balls Out of Bin</vt:lpstr>
      <vt:lpstr>Randomized Quick sort  </vt:lpstr>
      <vt:lpstr>PowerPoint Presentation</vt:lpstr>
      <vt:lpstr>                 Perspective         </vt:lpstr>
      <vt:lpstr>Randomized Quick Sort</vt:lpstr>
      <vt:lpstr>Randomized Quick Sort</vt:lpstr>
      <vt:lpstr>Randomized Quick Sort  from perspective of e_i  and e_j</vt:lpstr>
      <vt:lpstr>Randomized Quick Sort  from perspective of e_i  and e_j</vt:lpstr>
      <vt:lpstr>Randomized Quick Sort  from perspective of e_i  and e_j</vt:lpstr>
      <vt:lpstr>Randomized Quick Sort  from perspective of e_i  and e_j</vt:lpstr>
      <vt:lpstr>Randomized Quick Sort  from perspective of e_i  and e_j</vt:lpstr>
      <vt:lpstr>probability theory  </vt:lpstr>
      <vt:lpstr>Random variable</vt:lpstr>
      <vt:lpstr>Random variable</vt:lpstr>
      <vt:lpstr>Many Random Variables  for the same Probability space</vt:lpstr>
      <vt:lpstr>Expected Value of a random variable (average value)</vt:lpstr>
      <vt:lpstr>Examples</vt:lpstr>
      <vt:lpstr>Can we solve these problems ?</vt:lpstr>
      <vt:lpstr>PowerPoint Presentation</vt:lpstr>
      <vt:lpstr>Fun with probability</vt:lpstr>
      <vt:lpstr>Stick problem</vt:lpstr>
      <vt:lpstr>Can we solve these problems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539</cp:revision>
  <dcterms:created xsi:type="dcterms:W3CDTF">2011-12-03T04:13:03Z</dcterms:created>
  <dcterms:modified xsi:type="dcterms:W3CDTF">2017-01-10T07:12:28Z</dcterms:modified>
</cp:coreProperties>
</file>