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5"/>
  </p:notesMasterIdLst>
  <p:sldIdLst>
    <p:sldId id="428" r:id="rId2"/>
    <p:sldId id="464" r:id="rId3"/>
    <p:sldId id="507" r:id="rId4"/>
    <p:sldId id="523" r:id="rId5"/>
    <p:sldId id="524" r:id="rId6"/>
    <p:sldId id="509" r:id="rId7"/>
    <p:sldId id="506" r:id="rId8"/>
    <p:sldId id="481" r:id="rId9"/>
    <p:sldId id="510" r:id="rId10"/>
    <p:sldId id="484" r:id="rId11"/>
    <p:sldId id="498" r:id="rId12"/>
    <p:sldId id="497" r:id="rId13"/>
    <p:sldId id="499" r:id="rId14"/>
    <p:sldId id="525" r:id="rId15"/>
    <p:sldId id="486" r:id="rId16"/>
    <p:sldId id="488" r:id="rId17"/>
    <p:sldId id="526" r:id="rId18"/>
    <p:sldId id="527" r:id="rId19"/>
    <p:sldId id="516" r:id="rId20"/>
    <p:sldId id="528" r:id="rId21"/>
    <p:sldId id="479" r:id="rId22"/>
    <p:sldId id="490" r:id="rId23"/>
    <p:sldId id="513" r:id="rId24"/>
    <p:sldId id="493" r:id="rId25"/>
    <p:sldId id="529" r:id="rId26"/>
    <p:sldId id="530" r:id="rId27"/>
    <p:sldId id="496" r:id="rId28"/>
    <p:sldId id="478" r:id="rId29"/>
    <p:sldId id="480" r:id="rId30"/>
    <p:sldId id="531" r:id="rId31"/>
    <p:sldId id="532" r:id="rId32"/>
    <p:sldId id="545" r:id="rId33"/>
    <p:sldId id="518" r:id="rId34"/>
    <p:sldId id="502" r:id="rId35"/>
    <p:sldId id="503" r:id="rId36"/>
    <p:sldId id="504" r:id="rId37"/>
    <p:sldId id="505" r:id="rId38"/>
    <p:sldId id="519" r:id="rId39"/>
    <p:sldId id="500" r:id="rId40"/>
    <p:sldId id="534" r:id="rId41"/>
    <p:sldId id="521" r:id="rId42"/>
    <p:sldId id="444" r:id="rId43"/>
    <p:sldId id="54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4-01T20:58:25.94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2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20.png"/><Relationship Id="rId7" Type="http://schemas.openxmlformats.org/officeDocument/2006/relationships/image" Target="../media/image4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6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63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6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64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2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630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6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7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69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7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8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73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71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72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740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7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.dartmouth.edu/~doyle/docs/walks/walk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blp.uni-trier.de/db/conf/stoc/stoc89.html#ChandraRRST89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://dblp.uni-trier.de/pers/hd/t/Tiwari:Praso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blp.uni-trier.de/pers/hd/s/Smolensky:Roman" TargetMode="External"/><Relationship Id="rId5" Type="http://schemas.openxmlformats.org/officeDocument/2006/relationships/hyperlink" Target="http://dblp.uni-trier.de/pers/hd/r/Ruzzo:Walter_L=" TargetMode="External"/><Relationship Id="rId4" Type="http://schemas.openxmlformats.org/officeDocument/2006/relationships/hyperlink" Target="http://dblp.uni-trier.de/pers/hd/c/Chandra:Ashok_K=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Random Walk and Electric Networks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1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: Potential at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b="0" i="0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1800" dirty="0"/>
                  <a:t>Hence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/>
                  <a:t> satisfy </a:t>
                </a:r>
                <a:r>
                  <a:rPr lang="en-US" sz="1800" dirty="0"/>
                  <a:t>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ym typeface="Wingdings" pitchFamily="2" charset="2"/>
                  </a:rPr>
                  <a:t> Since these equations have </a:t>
                </a:r>
                <a:r>
                  <a:rPr lang="en-US" sz="1800" b="1" dirty="0">
                    <a:sym typeface="Wingdings" pitchFamily="2" charset="2"/>
                  </a:rPr>
                  <a:t>unique</a:t>
                </a:r>
                <a:r>
                  <a:rPr lang="en-US" sz="1800" dirty="0">
                    <a:sym typeface="Wingdings" pitchFamily="2" charset="2"/>
                  </a:rPr>
                  <a:t> solution, therefore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for </a:t>
                </a:r>
                <a:r>
                  <a:rPr lang="en-US" sz="1800" dirty="0" smtClean="0">
                    <a:sym typeface="Wingdings" pitchFamily="2" charset="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1213556" y="4038600"/>
            <a:ext cx="6863644" cy="533400"/>
            <a:chOff x="1213556" y="4419600"/>
            <a:chExt cx="6863644" cy="533400"/>
          </a:xfrm>
        </p:grpSpPr>
        <p:grpSp>
          <p:nvGrpSpPr>
            <p:cNvPr id="45" name="Group 44"/>
            <p:cNvGrpSpPr/>
            <p:nvPr/>
          </p:nvGrpSpPr>
          <p:grpSpPr>
            <a:xfrm>
              <a:off x="1213556" y="4495800"/>
              <a:ext cx="6863644" cy="457200"/>
              <a:chOff x="1213556" y="2362200"/>
              <a:chExt cx="6863644" cy="4572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38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9" idx="6"/>
                <a:endCxn id="61" idx="2"/>
              </p:cNvCxnSpPr>
              <p:nvPr/>
            </p:nvCxnSpPr>
            <p:spPr>
              <a:xfrm>
                <a:off x="25908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5052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71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>
                <a:stCxn id="62" idx="6"/>
                <a:endCxn id="59" idx="2"/>
              </p:cNvCxnSpPr>
              <p:nvPr/>
            </p:nvCxnSpPr>
            <p:spPr>
              <a:xfrm>
                <a:off x="1524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5" idx="2"/>
              </p:cNvCxnSpPr>
              <p:nvPr/>
            </p:nvCxnSpPr>
            <p:spPr>
              <a:xfrm>
                <a:off x="36576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5720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>
                <a:endCxn id="67" idx="2"/>
              </p:cNvCxnSpPr>
              <p:nvPr/>
            </p:nvCxnSpPr>
            <p:spPr>
              <a:xfrm>
                <a:off x="47244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5638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endCxn id="69" idx="2"/>
              </p:cNvCxnSpPr>
              <p:nvPr/>
            </p:nvCxnSpPr>
            <p:spPr>
              <a:xfrm>
                <a:off x="57912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6705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endCxn id="71" idx="2"/>
              </p:cNvCxnSpPr>
              <p:nvPr/>
            </p:nvCxnSpPr>
            <p:spPr>
              <a:xfrm>
                <a:off x="6858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7772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99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1074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333" r="-25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333" r="-916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/>
            <p:cNvGrpSpPr/>
            <p:nvPr/>
          </p:nvGrpSpPr>
          <p:grpSpPr>
            <a:xfrm>
              <a:off x="1752600" y="4419600"/>
              <a:ext cx="437629" cy="279410"/>
              <a:chOff x="2933700" y="4038600"/>
              <a:chExt cx="723900" cy="43955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" name="Group 102"/>
            <p:cNvGrpSpPr/>
            <p:nvPr/>
          </p:nvGrpSpPr>
          <p:grpSpPr>
            <a:xfrm>
              <a:off x="3962400" y="4419600"/>
              <a:ext cx="437629" cy="279410"/>
              <a:chOff x="2933700" y="4038600"/>
              <a:chExt cx="723900" cy="43955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2571" y="4419600"/>
              <a:ext cx="437629" cy="279410"/>
              <a:chOff x="2933700" y="4038600"/>
              <a:chExt cx="723900" cy="43955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/>
            <p:cNvGrpSpPr/>
            <p:nvPr/>
          </p:nvGrpSpPr>
          <p:grpSpPr>
            <a:xfrm>
              <a:off x="7106171" y="4419600"/>
              <a:ext cx="437629" cy="279410"/>
              <a:chOff x="2933700" y="4038600"/>
              <a:chExt cx="723900" cy="43955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" name="Group 28"/>
          <p:cNvGrpSpPr/>
          <p:nvPr/>
        </p:nvGrpSpPr>
        <p:grpSpPr>
          <a:xfrm>
            <a:off x="1066800" y="4178305"/>
            <a:ext cx="7128884" cy="972056"/>
            <a:chOff x="1066800" y="454661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50292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519773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457200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518160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457200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454661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457200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Volt</a:t>
                </a:r>
                <a:endParaRPr lang="en-US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129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eft Arrow 158"/>
          <p:cNvSpPr/>
          <p:nvPr/>
        </p:nvSpPr>
        <p:spPr>
          <a:xfrm>
            <a:off x="3657600" y="3733800"/>
            <a:ext cx="1905000" cy="304800"/>
          </a:xfrm>
          <a:prstGeom prst="leftArrow">
            <a:avLst>
              <a:gd name="adj1" fmla="val 20732"/>
              <a:gd name="adj2" fmla="val 6097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307963" y="3581400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current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1" y="2971800"/>
            <a:ext cx="765878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81000" y="5638800"/>
            <a:ext cx="7658780" cy="4592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228600" y="3505200"/>
            <a:ext cx="865632" cy="205740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0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2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, probability of reaching home before bar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/>
          <p:cNvSpPr txBox="1"/>
          <p:nvPr/>
        </p:nvSpPr>
        <p:spPr>
          <a:xfrm>
            <a:off x="6172200" y="1447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90800" y="35814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4" grpId="0"/>
      <p:bldP spid="45" grpId="0"/>
      <p:bldP spid="3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Net current leaving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0.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=0</m:t>
                        </m:r>
                      </m:e>
                    </m:nary>
                  </m:oMath>
                </a14:m>
                <a:r>
                  <a:rPr lang="en-US" sz="1800" b="1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4074" t="-635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45021" y="726017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volt</a:t>
            </a:r>
            <a:endParaRPr lang="en-US" dirty="0"/>
          </a:p>
        </p:txBody>
      </p:sp>
      <p:sp>
        <p:nvSpPr>
          <p:cNvPr id="347" name="Rectangle 346"/>
          <p:cNvSpPr/>
          <p:nvPr/>
        </p:nvSpPr>
        <p:spPr>
          <a:xfrm>
            <a:off x="1524000" y="3581400"/>
            <a:ext cx="2662925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4191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347" grpId="0" animBg="1"/>
      <p:bldP spid="3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deg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latin typeface="Cambria Math"/>
                            </a:rPr>
                            <m:t>𝒚</m:t>
                          </m:r>
                          <m:r>
                            <a:rPr lang="en-US" sz="1800" b="1" i="1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𝑵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satisfy 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Since these equations have </a:t>
                </a:r>
                <a:r>
                  <a:rPr lang="en-US" sz="1800" b="1" dirty="0" smtClean="0">
                    <a:sym typeface="Wingdings" pitchFamily="2" charset="2"/>
                  </a:rPr>
                  <a:t>unique</a:t>
                </a:r>
                <a:r>
                  <a:rPr lang="en-US" sz="1800" dirty="0" smtClean="0">
                    <a:sym typeface="Wingdings" pitchFamily="2" charset="2"/>
                  </a:rPr>
                  <a:t> solution,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593" t="-645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blipFill rotWithShape="1">
                <a:blip r:embed="rId13"/>
                <a:stretch>
                  <a:fillRect t="-2252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-Right Arrow 1"/>
          <p:cNvSpPr/>
          <p:nvPr/>
        </p:nvSpPr>
        <p:spPr>
          <a:xfrm>
            <a:off x="3962400" y="4315968"/>
            <a:ext cx="1372939" cy="78943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1295400" y="59436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5410200" y="59436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54" grpId="0" animBg="1"/>
      <p:bldP spid="2" grpId="0" animBg="1"/>
      <p:bldP spid="347" grpId="0" animBg="1"/>
      <p:bldP spid="3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Exercise:</a:t>
                </a:r>
                <a:r>
                  <a:rPr lang="en-US" sz="1800" dirty="0" smtClean="0"/>
                  <a:t> Use your knowledge of electric circuits to find exact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in the above circuit.    This will also be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Try to realize that you would not have been able to calculate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using other mathematical tools that you are aware of.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Isn’t it surprising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Fully internalize it before </a:t>
                </a:r>
                <a:r>
                  <a:rPr lang="en-US" sz="1800" dirty="0" smtClean="0"/>
                  <a:t>proceeding </a:t>
                </a:r>
                <a:r>
                  <a:rPr lang="en-US" sz="1800" dirty="0" smtClean="0"/>
                  <a:t>further for another more surprising result. We shall revise the theory of electric circuits which perhaps you might have forgotten by now.</a:t>
                </a:r>
                <a:endParaRPr lang="en-US" sz="1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  <a:blipFill rotWithShape="1">
                <a:blip r:embed="rId2"/>
                <a:stretch>
                  <a:fillRect l="-571" t="-635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9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/>
              <a:t>REvisiting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Theory of electric circuits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3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Basic</a:t>
            </a:r>
            <a:r>
              <a:rPr lang="en-US" sz="3600" b="1" dirty="0" smtClean="0">
                <a:solidFill>
                  <a:srgbClr val="7030A0"/>
                </a:solidFill>
              </a:rPr>
              <a:t> Terminologies </a:t>
            </a:r>
            <a:r>
              <a:rPr lang="en-US" sz="3600" b="1" dirty="0" smtClean="0"/>
              <a:t>and</a:t>
            </a:r>
            <a:r>
              <a:rPr lang="en-US" sz="3600" b="1" dirty="0" smtClean="0">
                <a:solidFill>
                  <a:srgbClr val="7030A0"/>
                </a:solidFill>
              </a:rPr>
              <a:t> Facts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Current is the rate of flow of  charge.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Current flows from </a:t>
            </a:r>
            <a:r>
              <a:rPr lang="en-US" sz="2000" b="1" dirty="0" smtClean="0"/>
              <a:t>higher</a:t>
            </a:r>
            <a:r>
              <a:rPr lang="en-US" sz="2000" dirty="0" smtClean="0"/>
              <a:t> potential to </a:t>
            </a:r>
            <a:r>
              <a:rPr lang="en-US" sz="2000" b="1" dirty="0" smtClean="0"/>
              <a:t>lower</a:t>
            </a:r>
            <a:r>
              <a:rPr lang="en-US" sz="2000" dirty="0" smtClean="0"/>
              <a:t> potential.</a:t>
            </a:r>
          </a:p>
          <a:p>
            <a:endParaRPr lang="en-US" sz="2000" dirty="0"/>
          </a:p>
          <a:p>
            <a:r>
              <a:rPr lang="en-US" sz="2000" dirty="0"/>
              <a:t>Electric potential is </a:t>
            </a:r>
            <a:r>
              <a:rPr lang="en-US" sz="2000" b="1" dirty="0"/>
              <a:t>conservative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Electric potential is a </a:t>
            </a:r>
            <a:r>
              <a:rPr lang="en-US" sz="2000" u="sng" dirty="0" smtClean="0"/>
              <a:t>relative</a:t>
            </a:r>
            <a:r>
              <a:rPr lang="en-US" sz="2000" dirty="0" smtClean="0"/>
              <a:t> quantity (just like gravitational potential) and is always defined with respect to a common reference point (usually negative pole of battery).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/>
              <a:t>Kirchoff’s</a:t>
            </a:r>
            <a:r>
              <a:rPr lang="en-US" sz="3600" b="1" dirty="0" smtClean="0">
                <a:solidFill>
                  <a:srgbClr val="7030A0"/>
                </a:solidFill>
              </a:rPr>
              <a:t> Current Law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For any node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in the circuit,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Current </a:t>
                </a:r>
                <a:r>
                  <a:rPr lang="en-US" sz="1800" b="1" dirty="0" smtClean="0"/>
                  <a:t>entering</a:t>
                </a:r>
                <a:r>
                  <a:rPr lang="en-US" sz="1800" dirty="0" smtClean="0"/>
                  <a:t>  node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= Current </a:t>
                </a:r>
                <a:r>
                  <a:rPr lang="en-US" sz="1800" b="1" dirty="0" smtClean="0"/>
                  <a:t>leaving</a:t>
                </a:r>
                <a:r>
                  <a:rPr lang="en-US" sz="1800" dirty="0" smtClean="0"/>
                  <a:t>  node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Note:</a:t>
                </a:r>
                <a:r>
                  <a:rPr lang="en-US" sz="1800" dirty="0" smtClean="0"/>
                  <a:t> This law holds for the entire circuit as well. For example,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the above circuit be connected to outside circuit through wires at nodes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𝒃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sz="1800" b="1" dirty="0" smtClean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If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 </a:t>
                </a:r>
                <a:r>
                  <a:rPr lang="en-US" sz="1800" b="1" dirty="0" smtClean="0"/>
                  <a:t>Amperes </a:t>
                </a:r>
                <a:r>
                  <a:rPr lang="en-US" sz="1800" dirty="0" smtClean="0"/>
                  <a:t>of current enters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𝒃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sz="1800" b="1" dirty="0" smtClean="0"/>
                  <a:t>Amperes </a:t>
                </a:r>
                <a:r>
                  <a:rPr lang="en-US" sz="1800" dirty="0" smtClean="0"/>
                  <a:t>of current enters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sz="1800" dirty="0" smtClean="0"/>
                  <a:t> from outside, then what current leaves/enters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15 </a:t>
                </a:r>
                <a:r>
                  <a:rPr lang="en-US" sz="1800" b="1" dirty="0" smtClean="0"/>
                  <a:t>Amperes </a:t>
                </a:r>
                <a:r>
                  <a:rPr lang="en-US" sz="1800" dirty="0" smtClean="0"/>
                  <a:t>of current must </a:t>
                </a:r>
                <a:r>
                  <a:rPr lang="en-US" sz="1800" b="1" u="sng" dirty="0" smtClean="0"/>
                  <a:t>leave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2667000" y="1307068"/>
            <a:ext cx="5334000" cy="2350532"/>
            <a:chOff x="1480131" y="1307068"/>
            <a:chExt cx="5334000" cy="2350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TextBox 343"/>
            <p:cNvSpPr txBox="1"/>
            <p:nvPr/>
          </p:nvSpPr>
          <p:spPr>
            <a:xfrm>
              <a:off x="6629400" y="28310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348" name="Up Arrow 347"/>
          <p:cNvSpPr/>
          <p:nvPr/>
        </p:nvSpPr>
        <p:spPr>
          <a:xfrm rot="14751610">
            <a:off x="2142304" y="2146873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506803" y="1447800"/>
            <a:ext cx="1041025" cy="462137"/>
            <a:chOff x="2506803" y="1447800"/>
            <a:chExt cx="1041025" cy="462137"/>
          </a:xfrm>
        </p:grpSpPr>
        <p:sp>
          <p:nvSpPr>
            <p:cNvPr id="346" name="Up Arrow 345"/>
            <p:cNvSpPr/>
            <p:nvPr/>
          </p:nvSpPr>
          <p:spPr>
            <a:xfrm rot="4574616">
              <a:off x="3079218" y="1283857"/>
              <a:ext cx="304667" cy="632553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0397962">
              <a:off x="2506803" y="1540605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5 </a:t>
              </a:r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98226" y="2852600"/>
            <a:ext cx="1081569" cy="527107"/>
            <a:chOff x="5598226" y="2852600"/>
            <a:chExt cx="1081569" cy="527107"/>
          </a:xfrm>
        </p:grpSpPr>
        <p:sp>
          <p:nvSpPr>
            <p:cNvPr id="347" name="Up Arrow 346"/>
            <p:cNvSpPr/>
            <p:nvPr/>
          </p:nvSpPr>
          <p:spPr>
            <a:xfrm rot="14830294">
              <a:off x="5706505" y="2954585"/>
              <a:ext cx="316843" cy="53340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TextBox 348"/>
            <p:cNvSpPr txBox="1"/>
            <p:nvPr/>
          </p:nvSpPr>
          <p:spPr>
            <a:xfrm rot="20141497">
              <a:off x="6068730" y="2852600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10</a:t>
              </a:r>
              <a:r>
                <a:rPr lang="en-US" dirty="0" smtClean="0"/>
                <a:t> </a:t>
              </a:r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350" name="TextBox 349"/>
          <p:cNvSpPr txBox="1"/>
          <p:nvPr/>
        </p:nvSpPr>
        <p:spPr>
          <a:xfrm rot="20194448">
            <a:off x="1575467" y="247024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15 </a:t>
            </a:r>
            <a:r>
              <a:rPr lang="en-US" b="1" dirty="0" smtClean="0"/>
              <a:t>A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57152" y="1642013"/>
            <a:ext cx="3639096" cy="1668974"/>
            <a:chOff x="2257152" y="1642013"/>
            <a:chExt cx="3639096" cy="1668974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3048000" y="39243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348" grpId="0" animBg="1"/>
      <p:bldP spid="350" grpId="0"/>
      <p:bldP spid="1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Notion of </a:t>
            </a:r>
            <a:r>
              <a:rPr lang="en-US" sz="3600" b="1" dirty="0" smtClean="0">
                <a:solidFill>
                  <a:srgbClr val="7030A0"/>
                </a:solidFill>
              </a:rPr>
              <a:t>Resistance  </a:t>
            </a:r>
            <a:r>
              <a:rPr lang="en-US" sz="3600" b="1" dirty="0" smtClean="0"/>
              <a:t>and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Ohm’s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Law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 </a:t>
                </a:r>
                <a:r>
                  <a:rPr lang="en-US" sz="1800" b="1" dirty="0" smtClean="0"/>
                  <a:t>current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 passing through a piece of wire is proportional to the potential difference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applied across the two ends of it. The constant of proportionality is called “resistance”.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𝑽</m:t>
                      </m:r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Thus the resistance can be defined in terms of voltage and current as follows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The  resistance of a wire is the potential difference that needs to be applied across its ends to pass a current of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ampere through it. 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741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53568" y="2284418"/>
            <a:ext cx="2205058" cy="763582"/>
            <a:chOff x="3353568" y="2284418"/>
            <a:chExt cx="2205058" cy="76358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605818" y="2590800"/>
              <a:ext cx="17749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475736" y="2514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334000" y="2514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353568" y="25908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568" y="25908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181600" y="2602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024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4055589" y="2284418"/>
              <a:ext cx="782789" cy="763582"/>
              <a:chOff x="4055589" y="2284418"/>
              <a:chExt cx="782789" cy="763582"/>
            </a:xfrm>
          </p:grpSpPr>
          <p:grpSp>
            <p:nvGrpSpPr>
              <p:cNvPr id="18" name="Group 17"/>
              <p:cNvGrpSpPr/>
              <p:nvPr/>
            </p:nvGrpSpPr>
            <p:grpSpPr>
              <a:xfrm rot="260956">
                <a:off x="4055589" y="2284418"/>
                <a:ext cx="782789" cy="477755"/>
                <a:chOff x="2912394" y="4038600"/>
                <a:chExt cx="745206" cy="43955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2912394" y="4159966"/>
                  <a:ext cx="744671" cy="241766"/>
                  <a:chOff x="1006797" y="4054877"/>
                  <a:chExt cx="744671" cy="241766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rot="21112405" flipV="1">
                    <a:off x="1006797" y="4218913"/>
                    <a:ext cx="177850" cy="76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endCxn id="19" idx="3"/>
                  </p:cNvCxnSpPr>
                  <p:nvPr/>
                </p:nvCxnSpPr>
                <p:spPr>
                  <a:xfrm rot="21339044">
                    <a:off x="1614427" y="4139668"/>
                    <a:ext cx="137041" cy="1866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267200" y="2678668"/>
                    <a:ext cx="3978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2678668"/>
                    <a:ext cx="39786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3" name="Group 42"/>
          <p:cNvGrpSpPr/>
          <p:nvPr/>
        </p:nvGrpSpPr>
        <p:grpSpPr>
          <a:xfrm>
            <a:off x="4004846" y="1992868"/>
            <a:ext cx="795754" cy="369332"/>
            <a:chOff x="4004846" y="1992868"/>
            <a:chExt cx="795754" cy="369332"/>
          </a:xfrm>
        </p:grpSpPr>
        <p:sp>
          <p:nvSpPr>
            <p:cNvPr id="35" name="Up Arrow 34"/>
            <p:cNvSpPr/>
            <p:nvPr/>
          </p:nvSpPr>
          <p:spPr>
            <a:xfrm rot="5400000">
              <a:off x="4375478" y="1896133"/>
              <a:ext cx="316843" cy="53340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04846" y="19928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46" y="1992868"/>
                  <a:ext cx="3385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519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Notion of </a:t>
            </a:r>
            <a:r>
              <a:rPr lang="en-US" sz="3600" b="1" dirty="0">
                <a:solidFill>
                  <a:srgbClr val="7030A0"/>
                </a:solidFill>
              </a:rPr>
              <a:t>Resistance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Ohm’s</a:t>
            </a:r>
            <a:r>
              <a:rPr lang="en-US" sz="3600" b="1" dirty="0">
                <a:solidFill>
                  <a:srgbClr val="7030A0"/>
                </a:solidFill>
              </a:rPr>
              <a:t> Law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What made you conclude that the resistance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 smtClean="0"/>
                  <a:t> is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𝟑𝟑</m:t>
                    </m:r>
                    <m:r>
                      <a:rPr lang="en-US" sz="1800" b="1"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?  </a:t>
                </a:r>
              </a:p>
              <a:p>
                <a:r>
                  <a:rPr lang="en-US" sz="1800" b="1" dirty="0" smtClean="0"/>
                  <a:t>Series</a:t>
                </a:r>
                <a:r>
                  <a:rPr lang="en-US" sz="1800" dirty="0" smtClean="0"/>
                  <a:t> law</a:t>
                </a:r>
              </a:p>
              <a:p>
                <a:r>
                  <a:rPr lang="en-US" sz="1800" b="1" dirty="0" smtClean="0"/>
                  <a:t>Parallel</a:t>
                </a:r>
                <a:r>
                  <a:rPr lang="en-US" sz="1800" dirty="0" smtClean="0"/>
                  <a:t> law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introduces the notion of </a:t>
                </a:r>
                <a:r>
                  <a:rPr lang="en-US" sz="1800" b="1" dirty="0" smtClean="0"/>
                  <a:t>effective resistance </a:t>
                </a:r>
                <a:r>
                  <a:rPr lang="en-US" sz="1800" dirty="0" smtClean="0"/>
                  <a:t>between two points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: In a circuit, if we increase </a:t>
                </a:r>
                <a:r>
                  <a:rPr lang="en-US" sz="1800" dirty="0" smtClean="0"/>
                  <a:t>(decrease) the </a:t>
                </a:r>
                <a:r>
                  <a:rPr lang="en-US" sz="1800" dirty="0"/>
                  <a:t>value of any resistance,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what </a:t>
                </a:r>
                <a:r>
                  <a:rPr lang="en-US" sz="1800" dirty="0"/>
                  <a:t>will be its effect on effective resistance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the effective resistance </a:t>
                </a:r>
                <a:r>
                  <a:rPr lang="en-US" sz="1800" dirty="0"/>
                  <a:t>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may only increase(decrease).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b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1200" y="2590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5"/>
            <a:endCxn id="6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7"/>
            <a:endCxn id="7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1"/>
            <a:endCxn id="7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7"/>
            <a:endCxn id="10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10" idx="5"/>
          </p:cNvCxnSpPr>
          <p:nvPr/>
        </p:nvCxnSpPr>
        <p:spPr>
          <a:xfrm flipH="1" flipV="1">
            <a:off x="4596418" y="2568482"/>
            <a:ext cx="1217100" cy="44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45" name="Rectangle 44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57" name="Rectangle 56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 rot="204665">
            <a:off x="4888446" y="2451172"/>
            <a:ext cx="437629" cy="279410"/>
            <a:chOff x="2933700" y="4038600"/>
            <a:chExt cx="723900" cy="439550"/>
          </a:xfrm>
        </p:grpSpPr>
        <p:sp>
          <p:nvSpPr>
            <p:cNvPr id="81" name="Rectangle 80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93" name="Rectangle 92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105" name="Rectangle 104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1" name="Straight Connector 140"/>
          <p:cNvCxnSpPr/>
          <p:nvPr/>
        </p:nvCxnSpPr>
        <p:spPr>
          <a:xfrm flipH="1" flipV="1">
            <a:off x="2133600" y="2492282"/>
            <a:ext cx="531300" cy="22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19812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4038600" y="1752600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752600"/>
                <a:ext cx="545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6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4038600" y="2907268"/>
                <a:ext cx="545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07268"/>
                <a:ext cx="54534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2502659" y="2819400"/>
                <a:ext cx="545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59" y="2819400"/>
                <a:ext cx="54534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46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2578859" y="1764268"/>
                <a:ext cx="545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859" y="1764268"/>
                <a:ext cx="54534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4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4864859" y="2145268"/>
                <a:ext cx="545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59" y="2145268"/>
                <a:ext cx="54534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4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1828800" y="25146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514600"/>
                <a:ext cx="3802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718974" y="26786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974" y="2678668"/>
                <a:ext cx="37702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76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Overview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7030A0"/>
                </a:solidFill>
              </a:rPr>
              <a:t>motivation 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Notion of </a:t>
            </a:r>
            <a:r>
              <a:rPr lang="en-US" sz="3600" b="1" dirty="0">
                <a:solidFill>
                  <a:srgbClr val="7030A0"/>
                </a:solidFill>
              </a:rPr>
              <a:t>Resistance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Ohm’s</a:t>
            </a:r>
            <a:r>
              <a:rPr lang="en-US" sz="3600" b="1" dirty="0">
                <a:solidFill>
                  <a:srgbClr val="7030A0"/>
                </a:solidFill>
              </a:rPr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 amperes of current flows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 smtClean="0"/>
                  <a:t>, then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sz="1800" dirty="0" smtClean="0"/>
                  <a:t>: the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u="sng" dirty="0" smtClean="0"/>
                  <a:t>relative</a:t>
                </a:r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1800" dirty="0"/>
                  <a:t>R</a:t>
                </a:r>
                <a:r>
                  <a:rPr lang="en-US" sz="1800" dirty="0" smtClean="0"/>
                  <a:t>elation </a:t>
                </a:r>
                <a:r>
                  <a:rPr lang="en-US" sz="1800" dirty="0"/>
                  <a:t>b</a:t>
                </a:r>
                <a:r>
                  <a:rPr lang="en-US" sz="1800" dirty="0" smtClean="0"/>
                  <a:t>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𝒃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𝒂𝒃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𝒃𝒂</m:t>
                          </m:r>
                        </m:sub>
                      </m:sSub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is not directly connected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 smtClean="0"/>
                  <a:t> in the circuit ?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(see next slide)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53568" y="2284418"/>
            <a:ext cx="2205058" cy="763582"/>
            <a:chOff x="3353568" y="2284418"/>
            <a:chExt cx="2205058" cy="76358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605818" y="2590800"/>
              <a:ext cx="17749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475736" y="2514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334000" y="2514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353568" y="25908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568" y="25908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181600" y="2602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024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4055589" y="2284418"/>
              <a:ext cx="782789" cy="763582"/>
              <a:chOff x="4055589" y="2284418"/>
              <a:chExt cx="782789" cy="763582"/>
            </a:xfrm>
          </p:grpSpPr>
          <p:grpSp>
            <p:nvGrpSpPr>
              <p:cNvPr id="18" name="Group 17"/>
              <p:cNvGrpSpPr/>
              <p:nvPr/>
            </p:nvGrpSpPr>
            <p:grpSpPr>
              <a:xfrm rot="260956">
                <a:off x="4055589" y="2284418"/>
                <a:ext cx="782789" cy="477755"/>
                <a:chOff x="2912394" y="4038600"/>
                <a:chExt cx="745206" cy="43955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2912394" y="4159966"/>
                  <a:ext cx="744671" cy="241766"/>
                  <a:chOff x="1006797" y="4054877"/>
                  <a:chExt cx="744671" cy="241766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rot="21112405" flipV="1">
                    <a:off x="1006797" y="4218913"/>
                    <a:ext cx="177850" cy="76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endCxn id="19" idx="3"/>
                  </p:cNvCxnSpPr>
                  <p:nvPr/>
                </p:nvCxnSpPr>
                <p:spPr>
                  <a:xfrm rot="21339044">
                    <a:off x="1614427" y="4139668"/>
                    <a:ext cx="137041" cy="1866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267200" y="2678668"/>
                    <a:ext cx="3978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2678668"/>
                    <a:ext cx="39786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3" name="Group 42"/>
          <p:cNvGrpSpPr/>
          <p:nvPr/>
        </p:nvGrpSpPr>
        <p:grpSpPr>
          <a:xfrm>
            <a:off x="4004846" y="1992868"/>
            <a:ext cx="795754" cy="369332"/>
            <a:chOff x="4004846" y="1992868"/>
            <a:chExt cx="795754" cy="369332"/>
          </a:xfrm>
        </p:grpSpPr>
        <p:sp>
          <p:nvSpPr>
            <p:cNvPr id="35" name="Up Arrow 34"/>
            <p:cNvSpPr/>
            <p:nvPr/>
          </p:nvSpPr>
          <p:spPr>
            <a:xfrm rot="5400000">
              <a:off x="4375478" y="1896133"/>
              <a:ext cx="316843" cy="53340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04846" y="199286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46" y="1992868"/>
                  <a:ext cx="3385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1371600" y="38100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Electric Potential is conservative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𝒚𝒖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Consider </a:t>
                </a:r>
                <a:r>
                  <a:rPr lang="en-US" sz="1800" u="sng" dirty="0" smtClean="0"/>
                  <a:t>any</a:t>
                </a:r>
                <a:r>
                  <a:rPr lang="en-US" sz="1800" dirty="0" smtClean="0"/>
                  <a:t> path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𝒚𝒖</m:t>
                        </m:r>
                      </m:sub>
                    </m:sSub>
                  </m:oMath>
                </a14:m>
                <a:r>
                  <a:rPr lang="en-US" sz="1800" dirty="0" smtClean="0"/>
                  <a:t> is the sum of the potential difference at each edge on this path.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𝒚𝒖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𝒙𝒂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𝒛</m:t>
                        </m:r>
                        <m:r>
                          <a:rPr lang="en-US" sz="1800" b="1" i="1"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𝒂𝒖</m:t>
                        </m:r>
                      </m:sub>
                    </m:sSub>
                  </m:oMath>
                </a14:m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FACT: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is path independent.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593" t="-625" b="-7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2737556" y="2297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556" y="22976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/>
              <p:cNvSpPr txBox="1"/>
              <p:nvPr/>
            </p:nvSpPr>
            <p:spPr>
              <a:xfrm>
                <a:off x="3585374" y="13716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8" name="TextBox 3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74" y="1371600"/>
                <a:ext cx="377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3168069" y="3124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69" y="3124200"/>
                <a:ext cx="38023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4159437" y="22860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37" y="2286000"/>
                <a:ext cx="37061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5159655" y="13070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655" y="13070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257800" y="3288268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288268"/>
                <a:ext cx="35618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257152" y="1642013"/>
            <a:ext cx="3639096" cy="1668974"/>
            <a:chOff x="2257152" y="1642013"/>
            <a:chExt cx="3639096" cy="1668974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 19"/>
          <p:cNvSpPr/>
          <p:nvPr/>
        </p:nvSpPr>
        <p:spPr>
          <a:xfrm>
            <a:off x="2971800" y="1746846"/>
            <a:ext cx="2286000" cy="1377354"/>
          </a:xfrm>
          <a:custGeom>
            <a:avLst/>
            <a:gdLst>
              <a:gd name="connsiteX0" fmla="*/ 0 w 2286000"/>
              <a:gd name="connsiteY0" fmla="*/ 724830 h 1377354"/>
              <a:gd name="connsiteX1" fmla="*/ 579864 w 2286000"/>
              <a:gd name="connsiteY1" fmla="*/ 1326995 h 1377354"/>
              <a:gd name="connsiteX2" fmla="*/ 914400 w 2286000"/>
              <a:gd name="connsiteY2" fmla="*/ 1193181 h 1377354"/>
              <a:gd name="connsiteX3" fmla="*/ 2286000 w 2286000"/>
              <a:gd name="connsiteY3" fmla="*/ 0 h 137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1377354">
                <a:moveTo>
                  <a:pt x="0" y="724830"/>
                </a:moveTo>
                <a:cubicBezTo>
                  <a:pt x="213732" y="986883"/>
                  <a:pt x="427464" y="1248936"/>
                  <a:pt x="579864" y="1326995"/>
                </a:cubicBezTo>
                <a:cubicBezTo>
                  <a:pt x="732264" y="1405054"/>
                  <a:pt x="630044" y="1414347"/>
                  <a:pt x="914400" y="1193181"/>
                </a:cubicBezTo>
                <a:cubicBezTo>
                  <a:pt x="1198756" y="972015"/>
                  <a:pt x="1742378" y="486007"/>
                  <a:pt x="2286000" y="0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957351" y="1853822"/>
            <a:ext cx="2390015" cy="1274874"/>
            <a:chOff x="2957351" y="1853822"/>
            <a:chExt cx="2390015" cy="127487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957351" y="2482334"/>
              <a:ext cx="670785" cy="64636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581400" y="3121416"/>
              <a:ext cx="1765966" cy="72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347366" y="1853822"/>
              <a:ext cx="0" cy="12675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89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20" grpId="0" animBg="1"/>
      <p:bldP spid="20" grpId="1" animBg="1"/>
      <p:bldP spid="3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Three simple principles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Fully understand these principles so that you may apply them later 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Reversibility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 be a valid current flow in a circuit.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flow obtained by reversing the direction of current flow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in each branch of the circuit.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 also a valid current flow in the circuit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Let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 smtClean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the flow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the flow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𝒙𝒚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𝒙𝒚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95400" y="1575110"/>
            <a:ext cx="685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2590800"/>
            <a:ext cx="48006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Linearity of current flow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any two valid current flows in a circuit.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+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1800" dirty="0" smtClean="0"/>
                  <a:t> a valid current flow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Let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 smtClean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the flow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′′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the flow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What is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+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𝒙𝒚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′′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𝒙𝒚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4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Uniqueness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we assign any </a:t>
            </a:r>
            <a:r>
              <a:rPr lang="en-US" sz="1800" dirty="0" smtClean="0"/>
              <a:t>arbitrary assignment </a:t>
            </a:r>
            <a:r>
              <a:rPr lang="en-US" sz="1800" dirty="0" smtClean="0"/>
              <a:t>of potential to nodes in the above circuit, there exists a </a:t>
            </a:r>
            <a:r>
              <a:rPr lang="en-US" sz="1800" b="1" dirty="0" smtClean="0"/>
              <a:t>unique </a:t>
            </a:r>
            <a:r>
              <a:rPr lang="en-US" sz="1800" dirty="0" smtClean="0"/>
              <a:t>and </a:t>
            </a:r>
            <a:r>
              <a:rPr lang="en-US" sz="1800" b="1" dirty="0" smtClean="0"/>
              <a:t>valid</a:t>
            </a:r>
            <a:r>
              <a:rPr lang="en-US" sz="1800" dirty="0" smtClean="0"/>
              <a:t> current flow in the circuit satisfying these potential. </a:t>
            </a:r>
          </a:p>
          <a:p>
            <a:pPr marL="0" indent="0">
              <a:buNone/>
            </a:pPr>
            <a:r>
              <a:rPr lang="en-US" sz="1800" dirty="0" smtClean="0"/>
              <a:t>However, note that, this will require that you connect external wires to allow residual current to enter/leave a node to satisfy </a:t>
            </a:r>
            <a:r>
              <a:rPr lang="en-US" sz="1800" b="1" dirty="0" err="1" smtClean="0"/>
              <a:t>Kirchoff</a:t>
            </a:r>
            <a:r>
              <a:rPr lang="en-US" sz="1800" dirty="0" err="1" smtClean="0"/>
              <a:t>’s</a:t>
            </a:r>
            <a:r>
              <a:rPr lang="en-US" sz="1800" dirty="0" smtClean="0"/>
              <a:t> law.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Interestingly the converse of the above rule is also true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.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2667000" y="1307068"/>
            <a:ext cx="5334000" cy="2350532"/>
            <a:chOff x="1480131" y="1307068"/>
            <a:chExt cx="5334000" cy="2350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TextBox 343"/>
            <p:cNvSpPr txBox="1"/>
            <p:nvPr/>
          </p:nvSpPr>
          <p:spPr>
            <a:xfrm>
              <a:off x="6629400" y="28310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57152" y="1337213"/>
            <a:ext cx="3639096" cy="2360341"/>
            <a:chOff x="2257152" y="1337213"/>
            <a:chExt cx="3639096" cy="2360341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rot="1006344">
              <a:off x="5533752" y="1337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 rot="1006344">
              <a:off x="4543152" y="22460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 rot="1006344">
              <a:off x="3247752" y="33184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01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Uniqueness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we inject and extract any arbitrary amount of current into a circuit from outside, then provided that the current satisfies </a:t>
            </a:r>
            <a:r>
              <a:rPr lang="en-US" sz="1800" b="1" dirty="0" err="1" smtClean="0"/>
              <a:t>Kirchoff</a:t>
            </a:r>
            <a:r>
              <a:rPr lang="en-US" sz="1800" dirty="0" err="1" smtClean="0"/>
              <a:t>’s</a:t>
            </a:r>
            <a:r>
              <a:rPr lang="en-US" sz="1800" dirty="0" smtClean="0"/>
              <a:t> law (net current into circuit is </a:t>
            </a:r>
            <a:r>
              <a:rPr lang="en-US" sz="1800" b="1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), the current </a:t>
            </a:r>
            <a:r>
              <a:rPr lang="en-US" sz="1800" u="sng" dirty="0" smtClean="0"/>
              <a:t>distributes</a:t>
            </a:r>
            <a:r>
              <a:rPr lang="en-US" sz="1800" dirty="0" smtClean="0"/>
              <a:t> itself within the circuit to give a </a:t>
            </a:r>
            <a:r>
              <a:rPr lang="en-US" sz="1800" b="1" dirty="0"/>
              <a:t>unique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b="1" dirty="0" smtClean="0"/>
              <a:t>valid</a:t>
            </a:r>
            <a:r>
              <a:rPr lang="en-US" sz="1800" dirty="0" smtClean="0"/>
              <a:t> assignment </a:t>
            </a:r>
            <a:r>
              <a:rPr lang="en-US" sz="1800" dirty="0"/>
              <a:t>of </a:t>
            </a:r>
            <a:r>
              <a:rPr lang="en-US" sz="1800" dirty="0" smtClean="0"/>
              <a:t>potentials </a:t>
            </a:r>
            <a:r>
              <a:rPr lang="en-US" sz="1800" dirty="0"/>
              <a:t>to </a:t>
            </a:r>
            <a:r>
              <a:rPr lang="en-US" sz="1800" dirty="0" smtClean="0"/>
              <a:t>all nodes.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reason behind this uniqueness principle lies in the fact that  there is a set of linear equations for each circuit on the basis of </a:t>
            </a:r>
            <a:r>
              <a:rPr lang="en-US" sz="1800" b="1" dirty="0" err="1" smtClean="0"/>
              <a:t>Kirchoff</a:t>
            </a:r>
            <a:r>
              <a:rPr lang="en-US" sz="1800" dirty="0" err="1" smtClean="0"/>
              <a:t>’s</a:t>
            </a:r>
            <a:r>
              <a:rPr lang="en-US" sz="1800" dirty="0" smtClean="0"/>
              <a:t> law and </a:t>
            </a:r>
            <a:r>
              <a:rPr lang="en-US" sz="1800" b="1" dirty="0" smtClean="0"/>
              <a:t>Ohm</a:t>
            </a:r>
            <a:r>
              <a:rPr lang="en-US" sz="1800" dirty="0" smtClean="0"/>
              <a:t>’s law. These equations have a  </a:t>
            </a:r>
            <a:r>
              <a:rPr lang="en-US" sz="1800" b="1" dirty="0" smtClean="0"/>
              <a:t>unique</a:t>
            </a:r>
            <a:r>
              <a:rPr lang="en-US" sz="1800" dirty="0" smtClean="0"/>
              <a:t> solution. Interested students might like to explore this fact. But for this course, it is fine if you just understand this principle of uniqueness.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2667000" y="1307068"/>
            <a:ext cx="5334000" cy="2350532"/>
            <a:chOff x="1480131" y="1307068"/>
            <a:chExt cx="5334000" cy="2350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TextBox 343"/>
            <p:cNvSpPr txBox="1"/>
            <p:nvPr/>
          </p:nvSpPr>
          <p:spPr>
            <a:xfrm>
              <a:off x="6629400" y="28310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57152" y="1337213"/>
            <a:ext cx="3639096" cy="2360341"/>
            <a:chOff x="2257152" y="1337213"/>
            <a:chExt cx="3639096" cy="2360341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rot="1006344">
              <a:off x="5533752" y="1337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 rot="1006344">
              <a:off x="4543152" y="22460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 rot="1006344">
              <a:off x="3247752" y="33184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75467" y="1060109"/>
            <a:ext cx="4686323" cy="2902291"/>
            <a:chOff x="1575467" y="1060109"/>
            <a:chExt cx="4686323" cy="2902291"/>
          </a:xfrm>
        </p:grpSpPr>
        <p:grpSp>
          <p:nvGrpSpPr>
            <p:cNvPr id="143" name="Group 142"/>
            <p:cNvGrpSpPr/>
            <p:nvPr/>
          </p:nvGrpSpPr>
          <p:grpSpPr>
            <a:xfrm>
              <a:off x="1575467" y="2231777"/>
              <a:ext cx="1046457" cy="607800"/>
              <a:chOff x="1575467" y="2231777"/>
              <a:chExt cx="1046457" cy="607800"/>
            </a:xfrm>
          </p:grpSpPr>
          <p:sp>
            <p:nvSpPr>
              <p:cNvPr id="144" name="Up Arrow 143"/>
              <p:cNvSpPr/>
              <p:nvPr/>
            </p:nvSpPr>
            <p:spPr>
              <a:xfrm rot="14751610">
                <a:off x="2142304" y="21468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506743" y="2622645"/>
              <a:ext cx="755047" cy="700948"/>
              <a:chOff x="1575467" y="2470245"/>
              <a:chExt cx="755047" cy="700948"/>
            </a:xfrm>
          </p:grpSpPr>
          <p:sp>
            <p:nvSpPr>
              <p:cNvPr id="147" name="Up Arrow 146"/>
              <p:cNvSpPr/>
              <p:nvPr/>
            </p:nvSpPr>
            <p:spPr>
              <a:xfrm rot="3805882">
                <a:off x="1850894" y="26915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506803" y="1447800"/>
              <a:ext cx="1041025" cy="462137"/>
              <a:chOff x="2506803" y="1447800"/>
              <a:chExt cx="1041025" cy="462137"/>
            </a:xfrm>
          </p:grpSpPr>
          <p:sp>
            <p:nvSpPr>
              <p:cNvPr id="153" name="Up Arrow 152"/>
              <p:cNvSpPr/>
              <p:nvPr/>
            </p:nvSpPr>
            <p:spPr>
              <a:xfrm rot="4574616">
                <a:off x="3079218" y="1283857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20397962">
                <a:off x="2506803" y="154060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5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5360792" y="1060109"/>
              <a:ext cx="780139" cy="697428"/>
              <a:chOff x="2279220" y="1212509"/>
              <a:chExt cx="780139" cy="697428"/>
            </a:xfrm>
          </p:grpSpPr>
          <p:sp>
            <p:nvSpPr>
              <p:cNvPr id="156" name="Up Arrow 155"/>
              <p:cNvSpPr/>
              <p:nvPr/>
            </p:nvSpPr>
            <p:spPr>
              <a:xfrm rot="14214107">
                <a:off x="2443163" y="1048566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 rot="20397962">
                <a:off x="2448294" y="154060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674866" y="2293281"/>
              <a:ext cx="668095" cy="452668"/>
              <a:chOff x="2583894" y="1531281"/>
              <a:chExt cx="668095" cy="452668"/>
            </a:xfrm>
          </p:grpSpPr>
          <p:sp>
            <p:nvSpPr>
              <p:cNvPr id="159" name="Up Arrow 158"/>
              <p:cNvSpPr/>
              <p:nvPr/>
            </p:nvSpPr>
            <p:spPr>
              <a:xfrm rot="15397239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048000" y="3509732"/>
              <a:ext cx="668095" cy="452668"/>
              <a:chOff x="2583894" y="1531281"/>
              <a:chExt cx="668095" cy="452668"/>
            </a:xfrm>
          </p:grpSpPr>
          <p:sp>
            <p:nvSpPr>
              <p:cNvPr id="162" name="Up Arrow 161"/>
              <p:cNvSpPr/>
              <p:nvPr/>
            </p:nvSpPr>
            <p:spPr>
              <a:xfrm rot="3396085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3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18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</a:t>
            </a:r>
            <a:r>
              <a:rPr lang="en-US" sz="3600" b="1" dirty="0" smtClean="0">
                <a:solidFill>
                  <a:srgbClr val="7030A0"/>
                </a:solidFill>
              </a:rPr>
              <a:t>andom walk and electric networks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Notations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latin typeface="Cambria Math"/>
                      </a:rPr>
                      <m:t>=(</m:t>
                    </m:r>
                    <m:r>
                      <a:rPr lang="en-US" sz="1800" b="1" i="1" smtClean="0"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Hitting </a:t>
                </a:r>
                <a:r>
                  <a:rPr lang="en-US" sz="1800" b="1" dirty="0" smtClean="0"/>
                  <a:t>time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:</a:t>
                </a: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Expected no. of steps of the walk that starts from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and finishes as soon as it reaches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and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Commute </a:t>
                </a:r>
                <a:r>
                  <a:rPr lang="en-US" sz="1800" b="1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Expected no. of steps of the walk that starts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and finishes at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after visiting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at least once.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sz="1800" b="1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2"/>
                <a:stretch>
                  <a:fillRect l="-571" t="-616" b="-1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5220096" y="4569023"/>
            <a:ext cx="418704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3657600" y="39243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39624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57600" y="55626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33600" y="5905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25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</a:t>
                </a:r>
                <a:r>
                  <a:rPr lang="en-US" sz="3200" b="1" dirty="0" smtClean="0"/>
                  <a:t>equations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/>
                  <a:t>     ?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4707" y="3733800"/>
                <a:ext cx="2475293" cy="800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𝒚𝒗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07" y="3733800"/>
                <a:ext cx="2475293" cy="800219"/>
              </a:xfrm>
              <a:prstGeom prst="rect">
                <a:avLst/>
              </a:prstGeom>
              <a:blipFill rotWithShape="1">
                <a:blip r:embed="rId14"/>
                <a:stretch>
                  <a:fillRect r="-2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667000" y="1805448"/>
            <a:ext cx="1417297" cy="1219200"/>
            <a:chOff x="4724400" y="3786648"/>
            <a:chExt cx="1417297" cy="12192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638800" y="4519151"/>
              <a:ext cx="457200" cy="433849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4882376" y="3886200"/>
              <a:ext cx="527824" cy="457200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638800" y="3786648"/>
              <a:ext cx="502897" cy="48055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724400" y="4572000"/>
              <a:ext cx="555718" cy="433848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9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sz="3200" b="1" dirty="0" smtClean="0"/>
              <a:t>What do we </a:t>
            </a:r>
            <a:r>
              <a:rPr lang="en-US" sz="3200" b="1" dirty="0" smtClean="0">
                <a:solidFill>
                  <a:srgbClr val="7030A0"/>
                </a:solidFill>
              </a:rPr>
              <a:t>know </a:t>
            </a:r>
            <a:r>
              <a:rPr lang="en-US" sz="3200" b="1" dirty="0" smtClean="0"/>
              <a:t>about</a:t>
            </a:r>
            <a:r>
              <a:rPr lang="en-US" sz="3200" b="1" dirty="0" smtClean="0">
                <a:solidFill>
                  <a:srgbClr val="7030A0"/>
                </a:solidFill>
              </a:rPr>
              <a:t> Random walk </a:t>
            </a:r>
            <a:r>
              <a:rPr lang="en-US" sz="3200" b="1" dirty="0" smtClean="0"/>
              <a:t>till now?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We have discussed uniform random walk on 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line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70C0"/>
                </a:solidFill>
              </a:rPr>
              <a:t>complete graph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We analyzed the random walk by writing equation for each case. </a:t>
            </a:r>
          </a:p>
          <a:p>
            <a:pPr marL="0" indent="0">
              <a:buNone/>
            </a:pPr>
            <a:r>
              <a:rPr lang="en-US" sz="2000" dirty="0" smtClean="0"/>
              <a:t>We could solve these equations because of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Symmetry</a:t>
            </a:r>
            <a:r>
              <a:rPr lang="en-US" sz="2000" dirty="0" smtClean="0"/>
              <a:t> of the our graphs (line graph, complete graph).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Uniformity</a:t>
            </a:r>
            <a:r>
              <a:rPr lang="en-US" sz="2000" dirty="0" smtClean="0"/>
              <a:t> of random walk.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Is there a simple expression for expected duration of a random walk on any graph ? </a:t>
            </a:r>
          </a:p>
          <a:p>
            <a:pPr marL="0" indent="0">
              <a:buNone/>
            </a:pPr>
            <a:r>
              <a:rPr lang="en-US" sz="2000" dirty="0" smtClean="0"/>
              <a:t>What if the random walk is not uniform ?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810000"/>
            <a:ext cx="4953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4191000"/>
            <a:ext cx="4953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3086100"/>
            <a:ext cx="4953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4200" y="5295900"/>
            <a:ext cx="5715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3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4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a circuit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When there is no external current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,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𝒚𝒗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An additive </a:t>
                </a:r>
                <a:r>
                  <a:rPr lang="en-US" sz="1800" dirty="0"/>
                  <a:t>term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is </a:t>
                </a:r>
                <a:r>
                  <a:rPr lang="en-US" sz="1800" dirty="0"/>
                  <a:t>missing in the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r>
                  <a:rPr lang="en-US" sz="1800" dirty="0" smtClean="0"/>
                  <a:t>Why ?  </a:t>
                </a:r>
              </a:p>
              <a:p>
                <a:r>
                  <a:rPr lang="en-US" sz="1800" dirty="0" smtClean="0"/>
                  <a:t>No numerical additive term appears in </a:t>
                </a:r>
                <a:r>
                  <a:rPr lang="en-US" sz="1800" dirty="0"/>
                  <a:t>the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because we derived it assuming net current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So in order to make the two equations similar, we need to augment the above circuit with external wires.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593" t="-61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/>
              <p:cNvSpPr txBox="1"/>
              <p:nvPr/>
            </p:nvSpPr>
            <p:spPr>
              <a:xfrm>
                <a:off x="5533436" y="4267200"/>
                <a:ext cx="3153364" cy="5282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7" name="TextBox 3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36" y="4267200"/>
                <a:ext cx="3153364" cy="528286"/>
              </a:xfrm>
              <a:prstGeom prst="rect">
                <a:avLst/>
              </a:prstGeom>
              <a:blipFill rotWithShape="1">
                <a:blip r:embed="rId14"/>
                <a:stretch>
                  <a:fillRect l="-1741" t="-71264" r="-2515" b="-1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6324600" y="4343400"/>
            <a:ext cx="198388" cy="3403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build="p"/>
      <p:bldP spid="347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a circuit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be the current injected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from outside.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be the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new</a:t>
                </a:r>
                <a:r>
                  <a:rPr lang="en-US" sz="1800" dirty="0" smtClean="0"/>
                  <a:t>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𝒚𝒗</m:t>
                        </m:r>
                      </m:sub>
                    </m:sSub>
                  </m:oMath>
                </a14:m>
                <a:r>
                  <a:rPr lang="en-US" sz="1800" dirty="0" smtClean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 smtClean="0"/>
                  <a:t> in order to equate equations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 smtClean="0"/>
                  <a:t>: To equate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smtClean="0">
                        <a:latin typeface="Cambria Math"/>
                      </a:rPr>
                      <m:t>{</m:t>
                    </m:r>
                    <m:r>
                      <a:rPr lang="en-US" sz="1800" b="1" i="1" smtClean="0"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 smtClean="0"/>
                  <a:t>,  we need to inject current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into each node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We must extract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 b="1" i="1" smtClean="0">
                        <a:latin typeface="Cambria Math"/>
                      </a:rPr>
                      <m:t>𝒎</m:t>
                    </m:r>
                    <m:r>
                      <a:rPr lang="en-US" sz="18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current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to satisfy </a:t>
                </a:r>
                <a:r>
                  <a:rPr lang="en-US" sz="1800" b="1" dirty="0" err="1" smtClean="0"/>
                  <a:t>Kirchoff</a:t>
                </a:r>
                <a:r>
                  <a:rPr lang="en-US" sz="1800" dirty="0" err="1" smtClean="0"/>
                  <a:t>’s</a:t>
                </a:r>
                <a:r>
                  <a:rPr lang="en-US" sz="1800" dirty="0" smtClean="0"/>
                  <a:t> current law.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593" t="-625" b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7" name="Up Arrow 346"/>
          <p:cNvSpPr/>
          <p:nvPr/>
        </p:nvSpPr>
        <p:spPr>
          <a:xfrm>
            <a:off x="3340071" y="259080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48484" y="1743157"/>
            <a:ext cx="5347716" cy="2021767"/>
            <a:chOff x="2348484" y="1743157"/>
            <a:chExt cx="5347716" cy="2021767"/>
          </a:xfrm>
        </p:grpSpPr>
        <p:sp>
          <p:nvSpPr>
            <p:cNvPr id="2" name="Up Arrow 1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Up Arrow 345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Up Arrow 347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Up Arrow 348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Up Arrow 349"/>
            <p:cNvSpPr/>
            <p:nvPr/>
          </p:nvSpPr>
          <p:spPr>
            <a:xfrm>
              <a:off x="6463284" y="3124200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Up Arrow 350"/>
            <p:cNvSpPr/>
            <p:nvPr/>
          </p:nvSpPr>
          <p:spPr>
            <a:xfrm>
              <a:off x="7530084" y="2514600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Up Arrow 351"/>
            <p:cNvSpPr/>
            <p:nvPr/>
          </p:nvSpPr>
          <p:spPr>
            <a:xfrm>
              <a:off x="6387084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Up Arrow 352"/>
            <p:cNvSpPr/>
            <p:nvPr/>
          </p:nvSpPr>
          <p:spPr>
            <a:xfrm rot="19901904">
              <a:off x="4327791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4" name="Up Arrow 353"/>
          <p:cNvSpPr/>
          <p:nvPr/>
        </p:nvSpPr>
        <p:spPr>
          <a:xfrm rot="10800000">
            <a:off x="1357884" y="26670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6817" y="1729675"/>
            <a:ext cx="6421766" cy="2055541"/>
            <a:chOff x="1246817" y="1729675"/>
            <a:chExt cx="6421766" cy="2055541"/>
          </a:xfrm>
        </p:grpSpPr>
        <p:sp>
          <p:nvSpPr>
            <p:cNvPr id="355" name="Freeform 354"/>
            <p:cNvSpPr/>
            <p:nvPr/>
          </p:nvSpPr>
          <p:spPr>
            <a:xfrm rot="21058079">
              <a:off x="2217496" y="1777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 355"/>
            <p:cNvSpPr/>
            <p:nvPr/>
          </p:nvSpPr>
          <p:spPr>
            <a:xfrm rot="21058079">
              <a:off x="21612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 356"/>
            <p:cNvSpPr/>
            <p:nvPr/>
          </p:nvSpPr>
          <p:spPr>
            <a:xfrm rot="21058079">
              <a:off x="1246817" y="25678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reeform 357"/>
            <p:cNvSpPr/>
            <p:nvPr/>
          </p:nvSpPr>
          <p:spPr>
            <a:xfrm rot="21058079">
              <a:off x="3151817" y="2539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reeform 358"/>
            <p:cNvSpPr/>
            <p:nvPr/>
          </p:nvSpPr>
          <p:spPr>
            <a:xfrm rot="21058079">
              <a:off x="39900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reeform 359"/>
            <p:cNvSpPr/>
            <p:nvPr/>
          </p:nvSpPr>
          <p:spPr>
            <a:xfrm rot="21058079">
              <a:off x="4066217" y="1729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 360"/>
            <p:cNvSpPr/>
            <p:nvPr/>
          </p:nvSpPr>
          <p:spPr>
            <a:xfrm rot="21058079">
              <a:off x="5056817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 361"/>
            <p:cNvSpPr/>
            <p:nvPr/>
          </p:nvSpPr>
          <p:spPr>
            <a:xfrm rot="21058079">
              <a:off x="6199817" y="3101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21058079">
              <a:off x="7322896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/>
            <p:cNvSpPr/>
            <p:nvPr/>
          </p:nvSpPr>
          <p:spPr>
            <a:xfrm rot="21058079">
              <a:off x="6179896" y="1958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/>
              <p:cNvSpPr txBox="1"/>
              <p:nvPr/>
            </p:nvSpPr>
            <p:spPr>
              <a:xfrm>
                <a:off x="5762036" y="4648200"/>
                <a:ext cx="3153364" cy="5282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5" name="TextBox 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36" y="4648200"/>
                <a:ext cx="3153364" cy="528286"/>
              </a:xfrm>
              <a:prstGeom prst="rect">
                <a:avLst/>
              </a:prstGeom>
              <a:blipFill rotWithShape="1">
                <a:blip r:embed="rId14"/>
                <a:stretch>
                  <a:fillRect l="-1544" t="-72093" r="-2510" b="-1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40871" y="5181600"/>
                <a:ext cx="142692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deg</m:t>
                      </m:r>
                      <m:r>
                        <a:rPr lang="en-US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71" y="5181600"/>
                <a:ext cx="142692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46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92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47" grpId="0" animBg="1"/>
      <p:bldP spid="354" grpId="0" animBg="1"/>
      <p:bldP spid="365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through a circuit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 smtClean="0"/>
                  <a:t> is the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relative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 in circuit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with the following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: </a:t>
                </a:r>
              </a:p>
              <a:p>
                <a:pPr>
                  <a:buAutoNum type="arabicPeriod"/>
                </a:pPr>
                <a:r>
                  <a:rPr lang="en-US" sz="1800" dirty="0" smtClean="0"/>
                  <a:t>Inject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current </a:t>
                </a:r>
                <a:r>
                  <a:rPr lang="en-US" sz="1800" dirty="0"/>
                  <a:t>into each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>
                        <a:latin typeface="Cambria Math"/>
                      </a:rPr>
                      <m:t>{</m:t>
                    </m:r>
                    <m:r>
                      <a:rPr lang="en-US" sz="1800" b="1" i="1"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, </a:t>
                </a:r>
                <a:endParaRPr lang="en-US" sz="1800" dirty="0" smtClean="0"/>
              </a:p>
              <a:p>
                <a:pPr>
                  <a:buAutoNum type="arabicPeriod"/>
                </a:pPr>
                <a:r>
                  <a:rPr lang="en-US" sz="1800" dirty="0" smtClean="0"/>
                  <a:t>Extract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𝒎</m:t>
                    </m:r>
                    <m:r>
                      <a:rPr lang="en-US" sz="180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latin typeface="Cambria Math"/>
                      </a:rPr>
                      <m:t>𝒗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current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the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uniqueness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principle </a:t>
                </a: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will be a </a:t>
                </a:r>
                <a:r>
                  <a:rPr lang="en-US" sz="1800" b="1" dirty="0" smtClean="0"/>
                  <a:t>valid</a:t>
                </a:r>
                <a:r>
                  <a:rPr lang="en-US" sz="1800" dirty="0" smtClean="0"/>
                  <a:t> current flow in the circuit.</a:t>
                </a: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In a similar manner, try to </a:t>
                </a:r>
                <a:r>
                  <a:rPr lang="en-US" sz="1800" dirty="0"/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𝒙𝒖</m:t>
                        </m:r>
                      </m:sub>
                    </m:sSub>
                  </m:oMath>
                </a14:m>
                <a:r>
                  <a:rPr lang="en-US" sz="1800" dirty="0"/>
                  <a:t> ?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648200"/>
              </a:xfrm>
              <a:blipFill rotWithShape="1">
                <a:blip r:embed="rId3"/>
                <a:stretch>
                  <a:fillRect l="-582" t="-656" b="-9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4" name="Up Arrow 353"/>
          <p:cNvSpPr/>
          <p:nvPr/>
        </p:nvSpPr>
        <p:spPr>
          <a:xfrm rot="10800000">
            <a:off x="1357884" y="26670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6817" y="1729675"/>
            <a:ext cx="6421766" cy="2055541"/>
            <a:chOff x="1246817" y="1729675"/>
            <a:chExt cx="6421766" cy="2055541"/>
          </a:xfrm>
        </p:grpSpPr>
        <p:sp>
          <p:nvSpPr>
            <p:cNvPr id="355" name="Freeform 354"/>
            <p:cNvSpPr/>
            <p:nvPr/>
          </p:nvSpPr>
          <p:spPr>
            <a:xfrm rot="21058079">
              <a:off x="2217496" y="1777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 355"/>
            <p:cNvSpPr/>
            <p:nvPr/>
          </p:nvSpPr>
          <p:spPr>
            <a:xfrm rot="21058079">
              <a:off x="21612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 356"/>
            <p:cNvSpPr/>
            <p:nvPr/>
          </p:nvSpPr>
          <p:spPr>
            <a:xfrm rot="21058079">
              <a:off x="1246817" y="25678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reeform 357"/>
            <p:cNvSpPr/>
            <p:nvPr/>
          </p:nvSpPr>
          <p:spPr>
            <a:xfrm rot="21058079">
              <a:off x="3151817" y="2539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reeform 358"/>
            <p:cNvSpPr/>
            <p:nvPr/>
          </p:nvSpPr>
          <p:spPr>
            <a:xfrm rot="21058079">
              <a:off x="39900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reeform 359"/>
            <p:cNvSpPr/>
            <p:nvPr/>
          </p:nvSpPr>
          <p:spPr>
            <a:xfrm rot="21058079">
              <a:off x="4066217" y="1729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 360"/>
            <p:cNvSpPr/>
            <p:nvPr/>
          </p:nvSpPr>
          <p:spPr>
            <a:xfrm rot="21058079">
              <a:off x="5056817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 361"/>
            <p:cNvSpPr/>
            <p:nvPr/>
          </p:nvSpPr>
          <p:spPr>
            <a:xfrm rot="21058079">
              <a:off x="6199817" y="3101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21058079">
              <a:off x="7322896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/>
            <p:cNvSpPr/>
            <p:nvPr/>
          </p:nvSpPr>
          <p:spPr>
            <a:xfrm rot="21058079">
              <a:off x="6179896" y="1958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6" name="Up Arrow 365"/>
          <p:cNvSpPr/>
          <p:nvPr/>
        </p:nvSpPr>
        <p:spPr>
          <a:xfrm>
            <a:off x="3340071" y="259080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7" name="Group 366"/>
          <p:cNvGrpSpPr/>
          <p:nvPr/>
        </p:nvGrpSpPr>
        <p:grpSpPr>
          <a:xfrm>
            <a:off x="2348484" y="1743157"/>
            <a:ext cx="5347716" cy="2021767"/>
            <a:chOff x="2348484" y="1743157"/>
            <a:chExt cx="5347716" cy="2021767"/>
          </a:xfrm>
        </p:grpSpPr>
        <p:sp>
          <p:nvSpPr>
            <p:cNvPr id="368" name="Up Arrow 367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Up Arrow 368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Up Arrow 369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Up Arrow 370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Up Arrow 371"/>
            <p:cNvSpPr/>
            <p:nvPr/>
          </p:nvSpPr>
          <p:spPr>
            <a:xfrm>
              <a:off x="6463284" y="3124200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Up Arrow 372"/>
            <p:cNvSpPr/>
            <p:nvPr/>
          </p:nvSpPr>
          <p:spPr>
            <a:xfrm>
              <a:off x="7530084" y="2514600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Up Arrow 373"/>
            <p:cNvSpPr/>
            <p:nvPr/>
          </p:nvSpPr>
          <p:spPr>
            <a:xfrm>
              <a:off x="6387084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Up Arrow 374"/>
            <p:cNvSpPr/>
            <p:nvPr/>
          </p:nvSpPr>
          <p:spPr>
            <a:xfrm rot="19901904">
              <a:off x="4327791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" name="Rectangle 345"/>
          <p:cNvSpPr/>
          <p:nvPr/>
        </p:nvSpPr>
        <p:spPr>
          <a:xfrm>
            <a:off x="3200400" y="5524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through a circuit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dirty="0" smtClean="0"/>
                  <a:t> is the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relative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in circuit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with the following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: </a:t>
                </a:r>
              </a:p>
              <a:p>
                <a:pPr>
                  <a:buAutoNum type="arabicPeriod"/>
                </a:pPr>
                <a:r>
                  <a:rPr lang="en-US" sz="1800" dirty="0" smtClean="0"/>
                  <a:t>Inject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current </a:t>
                </a:r>
                <a:r>
                  <a:rPr lang="en-US" sz="1800" dirty="0"/>
                  <a:t>into each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>
                        <a:latin typeface="Cambria Math"/>
                      </a:rPr>
                      <m:t>{</m:t>
                    </m:r>
                    <m:r>
                      <a:rPr lang="en-US" sz="1800" b="1" i="1" smtClean="0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, </a:t>
                </a:r>
                <a:endParaRPr lang="en-US" sz="1800" dirty="0" smtClean="0"/>
              </a:p>
              <a:p>
                <a:pPr>
                  <a:buAutoNum type="arabicPeriod"/>
                </a:pPr>
                <a:r>
                  <a:rPr lang="en-US" sz="1800" dirty="0" smtClean="0"/>
                  <a:t>Extract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𝒎</m:t>
                    </m:r>
                    <m:r>
                      <a:rPr lang="en-US" sz="180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latin typeface="Cambria Math"/>
                      </a:rPr>
                      <m:t>𝒖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current from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3"/>
                <a:stretch>
                  <a:fillRect l="-593" t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4" name="Up Arrow 353"/>
          <p:cNvSpPr/>
          <p:nvPr/>
        </p:nvSpPr>
        <p:spPr>
          <a:xfrm rot="10800000">
            <a:off x="5181600" y="25908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6817" y="1729675"/>
            <a:ext cx="6421766" cy="2055541"/>
            <a:chOff x="1246817" y="1729675"/>
            <a:chExt cx="6421766" cy="2055541"/>
          </a:xfrm>
        </p:grpSpPr>
        <p:sp>
          <p:nvSpPr>
            <p:cNvPr id="355" name="Freeform 354"/>
            <p:cNvSpPr/>
            <p:nvPr/>
          </p:nvSpPr>
          <p:spPr>
            <a:xfrm rot="21058079">
              <a:off x="2217496" y="1777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 355"/>
            <p:cNvSpPr/>
            <p:nvPr/>
          </p:nvSpPr>
          <p:spPr>
            <a:xfrm rot="21058079">
              <a:off x="21612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 356"/>
            <p:cNvSpPr/>
            <p:nvPr/>
          </p:nvSpPr>
          <p:spPr>
            <a:xfrm rot="21058079">
              <a:off x="1246817" y="25678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reeform 357"/>
            <p:cNvSpPr/>
            <p:nvPr/>
          </p:nvSpPr>
          <p:spPr>
            <a:xfrm rot="21058079">
              <a:off x="3151817" y="2539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reeform 358"/>
            <p:cNvSpPr/>
            <p:nvPr/>
          </p:nvSpPr>
          <p:spPr>
            <a:xfrm rot="21058079">
              <a:off x="39900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reeform 359"/>
            <p:cNvSpPr/>
            <p:nvPr/>
          </p:nvSpPr>
          <p:spPr>
            <a:xfrm rot="21058079">
              <a:off x="4066217" y="1729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 360"/>
            <p:cNvSpPr/>
            <p:nvPr/>
          </p:nvSpPr>
          <p:spPr>
            <a:xfrm rot="21058079">
              <a:off x="5056817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 361"/>
            <p:cNvSpPr/>
            <p:nvPr/>
          </p:nvSpPr>
          <p:spPr>
            <a:xfrm rot="21058079">
              <a:off x="6199817" y="3101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21058079">
              <a:off x="7322896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/>
            <p:cNvSpPr/>
            <p:nvPr/>
          </p:nvSpPr>
          <p:spPr>
            <a:xfrm rot="21058079">
              <a:off x="6179896" y="1958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24000" y="1743157"/>
            <a:ext cx="6172200" cy="2021767"/>
            <a:chOff x="1524000" y="1743157"/>
            <a:chExt cx="6172200" cy="2021767"/>
          </a:xfrm>
        </p:grpSpPr>
        <p:sp>
          <p:nvSpPr>
            <p:cNvPr id="366" name="Up Arrow 365"/>
            <p:cNvSpPr/>
            <p:nvPr/>
          </p:nvSpPr>
          <p:spPr>
            <a:xfrm>
              <a:off x="3340071" y="2590800"/>
              <a:ext cx="165129" cy="32989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7" name="Group 366"/>
            <p:cNvGrpSpPr/>
            <p:nvPr/>
          </p:nvGrpSpPr>
          <p:grpSpPr>
            <a:xfrm>
              <a:off x="1524000" y="1743157"/>
              <a:ext cx="6172200" cy="2021767"/>
              <a:chOff x="1524000" y="1743157"/>
              <a:chExt cx="6172200" cy="2021767"/>
            </a:xfrm>
          </p:grpSpPr>
          <p:sp>
            <p:nvSpPr>
              <p:cNvPr id="368" name="Up Arrow 367"/>
              <p:cNvSpPr/>
              <p:nvPr/>
            </p:nvSpPr>
            <p:spPr>
              <a:xfrm>
                <a:off x="2424684" y="1752600"/>
                <a:ext cx="166116" cy="30991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Up Arrow 368"/>
              <p:cNvSpPr/>
              <p:nvPr/>
            </p:nvSpPr>
            <p:spPr>
              <a:xfrm>
                <a:off x="2348484" y="3429000"/>
                <a:ext cx="186037" cy="33592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Up Arrow 369"/>
              <p:cNvSpPr/>
              <p:nvPr/>
            </p:nvSpPr>
            <p:spPr>
              <a:xfrm>
                <a:off x="4253484" y="3397876"/>
                <a:ext cx="160172" cy="33592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Up Arrow 370"/>
              <p:cNvSpPr/>
              <p:nvPr/>
            </p:nvSpPr>
            <p:spPr>
              <a:xfrm>
                <a:off x="1524000" y="2590800"/>
                <a:ext cx="166116" cy="328021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Up Arrow 371"/>
              <p:cNvSpPr/>
              <p:nvPr/>
            </p:nvSpPr>
            <p:spPr>
              <a:xfrm>
                <a:off x="6463284" y="3124200"/>
                <a:ext cx="166116" cy="33592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Up Arrow 372"/>
              <p:cNvSpPr/>
              <p:nvPr/>
            </p:nvSpPr>
            <p:spPr>
              <a:xfrm>
                <a:off x="7530084" y="2514600"/>
                <a:ext cx="166116" cy="352140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Up Arrow 373"/>
              <p:cNvSpPr/>
              <p:nvPr/>
            </p:nvSpPr>
            <p:spPr>
              <a:xfrm>
                <a:off x="6387084" y="1981200"/>
                <a:ext cx="143798" cy="322730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Up Arrow 374"/>
              <p:cNvSpPr/>
              <p:nvPr/>
            </p:nvSpPr>
            <p:spPr>
              <a:xfrm rot="19901904">
                <a:off x="4327791" y="1743157"/>
                <a:ext cx="136883" cy="290106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5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3600" dirty="0"/>
                  <a:t>= </a:t>
                </a:r>
                <a:r>
                  <a:rPr lang="en-US" sz="3600" dirty="0">
                    <a:solidFill>
                      <a:srgbClr val="7030A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1800" dirty="0" smtClean="0"/>
                  <a:t> in circuit(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 with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200" dirty="0" smtClean="0"/>
                  <a:t> </a:t>
                </a:r>
                <a:endParaRPr lang="en-US" sz="12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𝒗𝒖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1800" dirty="0"/>
                  <a:t> in circuit(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current flow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593" t="-588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213556" y="1307068"/>
            <a:ext cx="6799500" cy="2478148"/>
            <a:chOff x="1213556" y="1307068"/>
            <a:chExt cx="6799500" cy="2478148"/>
          </a:xfrm>
        </p:grpSpPr>
        <p:sp>
          <p:nvSpPr>
            <p:cNvPr id="834" name="Up Arrow 833"/>
            <p:cNvSpPr/>
            <p:nvPr/>
          </p:nvSpPr>
          <p:spPr>
            <a:xfrm>
              <a:off x="3340071" y="2590800"/>
              <a:ext cx="165129" cy="32989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13556" y="1307068"/>
              <a:ext cx="6799500" cy="2478148"/>
              <a:chOff x="1213556" y="1307068"/>
              <a:chExt cx="6799500" cy="247814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13556" y="1307068"/>
                <a:ext cx="6799500" cy="2478148"/>
                <a:chOff x="1213556" y="1307068"/>
                <a:chExt cx="6799500" cy="2478148"/>
              </a:xfrm>
            </p:grpSpPr>
            <p:grpSp>
              <p:nvGrpSpPr>
                <p:cNvPr id="335" name="Group 334"/>
                <p:cNvGrpSpPr/>
                <p:nvPr/>
              </p:nvGrpSpPr>
              <p:grpSpPr>
                <a:xfrm>
                  <a:off x="1213556" y="1307068"/>
                  <a:ext cx="6799500" cy="2198132"/>
                  <a:chOff x="1213556" y="1307068"/>
                  <a:chExt cx="6799500" cy="21981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6" name="TextBox 335"/>
                      <p:cNvSpPr txBox="1"/>
                      <p:nvPr/>
                    </p:nvSpPr>
                    <p:spPr>
                      <a:xfrm>
                        <a:off x="1213556" y="2297668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6" name="TextBox 3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13556" y="2297668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7" name="TextBox 336"/>
                      <p:cNvSpPr txBox="1"/>
                      <p:nvPr/>
                    </p:nvSpPr>
                    <p:spPr>
                      <a:xfrm>
                        <a:off x="4958576" y="2221468"/>
                        <a:ext cx="3866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𝒖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7" name="TextBox 3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8576" y="2221468"/>
                        <a:ext cx="386644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197" r="-2031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8" name="TextBox 337"/>
                      <p:cNvSpPr txBox="1"/>
                      <p:nvPr/>
                    </p:nvSpPr>
                    <p:spPr>
                      <a:xfrm>
                        <a:off x="2057400" y="1447800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8" name="TextBox 3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57400" y="1447800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333" r="-22951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9" name="TextBox 338"/>
                      <p:cNvSpPr txBox="1"/>
                      <p:nvPr/>
                    </p:nvSpPr>
                    <p:spPr>
                      <a:xfrm>
                        <a:off x="1981200" y="3124200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9" name="TextBox 3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81200" y="3124200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0968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0" name="TextBox 339"/>
                      <p:cNvSpPr txBox="1"/>
                      <p:nvPr/>
                    </p:nvSpPr>
                    <p:spPr>
                      <a:xfrm>
                        <a:off x="2972568" y="2286000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0" name="TextBox 3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72568" y="2286000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197" r="-2333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1" name="TextBox 340"/>
                      <p:cNvSpPr txBox="1"/>
                      <p:nvPr/>
                    </p:nvSpPr>
                    <p:spPr>
                      <a:xfrm>
                        <a:off x="3972786" y="1307068"/>
                        <a:ext cx="37542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1" name="TextBox 3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72786" y="1307068"/>
                        <a:ext cx="375423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2" name="TextBox 341"/>
                      <p:cNvSpPr txBox="1"/>
                      <p:nvPr/>
                    </p:nvSpPr>
                    <p:spPr>
                      <a:xfrm>
                        <a:off x="4425177" y="3135868"/>
                        <a:ext cx="3561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𝒛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2" name="TextBox 3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5177" y="3135868"/>
                        <a:ext cx="356187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3" name="TextBox 342"/>
                      <p:cNvSpPr txBox="1"/>
                      <p:nvPr/>
                    </p:nvSpPr>
                    <p:spPr>
                      <a:xfrm>
                        <a:off x="6553200" y="1676400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3" name="TextBox 3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53200" y="1676400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/>
                      <p:cNvSpPr txBox="1"/>
                      <p:nvPr/>
                    </p:nvSpPr>
                    <p:spPr>
                      <a:xfrm>
                        <a:off x="6629400" y="2831068"/>
                        <a:ext cx="3866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𝒅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4" name="TextBox 3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29400" y="2831068"/>
                        <a:ext cx="386644" cy="36933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 t="-8197" r="-20635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/>
                      <p:cNvSpPr txBox="1"/>
                      <p:nvPr/>
                    </p:nvSpPr>
                    <p:spPr>
                      <a:xfrm>
                        <a:off x="7620000" y="2297668"/>
                        <a:ext cx="393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𝒈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5" name="TextBox 3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20000" y="2297668"/>
                        <a:ext cx="393056" cy="36933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 t="-8197" r="-2031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1246817" y="1537073"/>
                  <a:ext cx="6449383" cy="2248143"/>
                  <a:chOff x="1246817" y="1537073"/>
                  <a:chExt cx="6449383" cy="2248143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15240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2362200" y="32766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438400" y="1600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4267200" y="1600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67200" y="325058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7800" y="2362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6400800" y="18288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6477000" y="29718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7543800" y="2362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528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/>
                  <p:cNvCxnSpPr>
                    <a:stCxn id="7" idx="5"/>
                    <a:endCxn id="8" idx="1"/>
                  </p:cNvCxnSpPr>
                  <p:nvPr/>
                </p:nvCxnSpPr>
                <p:spPr>
                  <a:xfrm>
                    <a:off x="1654082" y="2568482"/>
                    <a:ext cx="7304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stCxn id="7" idx="7"/>
                    <a:endCxn id="9" idx="3"/>
                  </p:cNvCxnSpPr>
                  <p:nvPr/>
                </p:nvCxnSpPr>
                <p:spPr>
                  <a:xfrm flipV="1">
                    <a:off x="1654082" y="1730282"/>
                    <a:ext cx="8066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stCxn id="16" idx="1"/>
                    <a:endCxn id="9" idx="5"/>
                  </p:cNvCxnSpPr>
                  <p:nvPr/>
                </p:nvCxnSpPr>
                <p:spPr>
                  <a:xfrm flipH="1" flipV="1">
                    <a:off x="2568482" y="1730282"/>
                    <a:ext cx="8066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stCxn id="16" idx="7"/>
                    <a:endCxn id="10" idx="3"/>
                  </p:cNvCxnSpPr>
                  <p:nvPr/>
                </p:nvCxnSpPr>
                <p:spPr>
                  <a:xfrm flipV="1">
                    <a:off x="3482882" y="1730282"/>
                    <a:ext cx="8066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8" idx="7"/>
                    <a:endCxn id="11" idx="2"/>
                  </p:cNvCxnSpPr>
                  <p:nvPr/>
                </p:nvCxnSpPr>
                <p:spPr>
                  <a:xfrm>
                    <a:off x="2492282" y="3298918"/>
                    <a:ext cx="1774918" cy="2786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>
                    <a:stCxn id="8" idx="7"/>
                    <a:endCxn id="16" idx="3"/>
                  </p:cNvCxnSpPr>
                  <p:nvPr/>
                </p:nvCxnSpPr>
                <p:spPr>
                  <a:xfrm flipV="1">
                    <a:off x="2492282" y="2568482"/>
                    <a:ext cx="8828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>
                    <a:stCxn id="10" idx="5"/>
                    <a:endCxn id="12" idx="1"/>
                  </p:cNvCxnSpPr>
                  <p:nvPr/>
                </p:nvCxnSpPr>
                <p:spPr>
                  <a:xfrm>
                    <a:off x="4397282" y="1730282"/>
                    <a:ext cx="882836" cy="6542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>
                    <a:stCxn id="11" idx="7"/>
                    <a:endCxn id="12" idx="3"/>
                  </p:cNvCxnSpPr>
                  <p:nvPr/>
                </p:nvCxnSpPr>
                <p:spPr>
                  <a:xfrm flipV="1">
                    <a:off x="4397282" y="2492282"/>
                    <a:ext cx="882836" cy="7806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>
                    <a:stCxn id="11" idx="1"/>
                    <a:endCxn id="16" idx="5"/>
                  </p:cNvCxnSpPr>
                  <p:nvPr/>
                </p:nvCxnSpPr>
                <p:spPr>
                  <a:xfrm flipH="1" flipV="1">
                    <a:off x="3482882" y="2568482"/>
                    <a:ext cx="806636" cy="7044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2568482" y="1676400"/>
                    <a:ext cx="172103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stCxn id="13" idx="3"/>
                    <a:endCxn id="12" idx="6"/>
                  </p:cNvCxnSpPr>
                  <p:nvPr/>
                </p:nvCxnSpPr>
                <p:spPr>
                  <a:xfrm flipH="1">
                    <a:off x="5410200" y="1958882"/>
                    <a:ext cx="1012918" cy="47951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stCxn id="15" idx="1"/>
                    <a:endCxn id="13" idx="5"/>
                  </p:cNvCxnSpPr>
                  <p:nvPr/>
                </p:nvCxnSpPr>
                <p:spPr>
                  <a:xfrm flipH="1" flipV="1">
                    <a:off x="6530882" y="1958882"/>
                    <a:ext cx="1035236" cy="4256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14" idx="2"/>
                    <a:endCxn id="12" idx="5"/>
                  </p:cNvCxnSpPr>
                  <p:nvPr/>
                </p:nvCxnSpPr>
                <p:spPr>
                  <a:xfrm flipH="1" flipV="1">
                    <a:off x="5387882" y="2492282"/>
                    <a:ext cx="1089118" cy="55571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>
                    <a:stCxn id="14" idx="6"/>
                    <a:endCxn id="15" idx="3"/>
                  </p:cNvCxnSpPr>
                  <p:nvPr/>
                </p:nvCxnSpPr>
                <p:spPr>
                  <a:xfrm flipV="1">
                    <a:off x="6629400" y="2492282"/>
                    <a:ext cx="936718" cy="55571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>
                    <a:stCxn id="11" idx="0"/>
                    <a:endCxn id="10" idx="4"/>
                  </p:cNvCxnSpPr>
                  <p:nvPr/>
                </p:nvCxnSpPr>
                <p:spPr>
                  <a:xfrm flipV="1">
                    <a:off x="4343400" y="1752600"/>
                    <a:ext cx="0" cy="14979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3" name="Group 92"/>
                  <p:cNvGrpSpPr/>
                  <p:nvPr/>
                </p:nvGrpSpPr>
                <p:grpSpPr>
                  <a:xfrm rot="16686468">
                    <a:off x="4137280" y="2365110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74" name="Straight Connector 7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Connector 8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 rot="19378890">
                    <a:off x="3693440" y="1941348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Connector 170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2" name="Straight Connector 171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Straight Connector 17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" name="Straight Connector 17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Straight Connector 17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" name="Straight Connector 17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79" name="Group 178"/>
                  <p:cNvGrpSpPr/>
                  <p:nvPr/>
                </p:nvGrpSpPr>
                <p:grpSpPr>
                  <a:xfrm rot="19378890">
                    <a:off x="1868809" y="19030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180" name="Rectangle 179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1" name="Group 180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182" name="Straight Connector 181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Straight Connector 184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Straight Connector 185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Straight Connector 186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Straight Connector 187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" name="Straight Connector 188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" name="Straight Connector 189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9378890">
                    <a:off x="2722762" y="27412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194" name="Straight Connector 19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" name="Straight Connector 194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" name="Straight Connector 195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Straight Connector 196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" name="Straight Connector 197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1" name="Straight Connector 200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03" name="Group 202"/>
                  <p:cNvGrpSpPr/>
                  <p:nvPr/>
                </p:nvGrpSpPr>
                <p:grpSpPr>
                  <a:xfrm rot="209594">
                    <a:off x="3135665" y="3138018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06" name="Straight Connector 205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7" name="Straight Connector 206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8" name="Straight Connector 207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1" name="Straight Connector 210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2" name="Straight Connector 211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" name="Straight Connector 212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Straight Connector 213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15" name="Group 214"/>
                  <p:cNvGrpSpPr/>
                  <p:nvPr/>
                </p:nvGrpSpPr>
                <p:grpSpPr>
                  <a:xfrm rot="2742835">
                    <a:off x="3643190" y="27303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16" name="Rectangle 215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18" name="Straight Connector 217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Connector 218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Connector 219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1" name="Straight Connector 220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2" name="Straight Connector 221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Straight Connector 222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Straight Connector 223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Straight Connector 224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27" name="Group 226"/>
                  <p:cNvGrpSpPr/>
                  <p:nvPr/>
                </p:nvGrpSpPr>
                <p:grpSpPr>
                  <a:xfrm rot="2742835">
                    <a:off x="2804990" y="19683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28" name="Rectangle 227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9" name="Group 228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30" name="Straight Connector 229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1" name="Straight Connector 230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Straight Connector 231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Straight Connector 232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4" name="Straight Connector 23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5" name="Straight Connector 23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6" name="Straight Connector 23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7" name="Straight Connector 23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Straight Connector 23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 rot="3156239">
                    <a:off x="1786581" y="27303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1" name="Group 240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42" name="Straight Connector 241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3" name="Straight Connector 242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4" name="Straight Connector 243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5" name="Straight Connector 244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6" name="Straight Connector 245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Straight Connector 246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Straight Connector 247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9" name="Straight Connector 248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Straight Connector 249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51" name="Group 250"/>
                  <p:cNvGrpSpPr/>
                  <p:nvPr/>
                </p:nvGrpSpPr>
                <p:grpSpPr>
                  <a:xfrm rot="209594">
                    <a:off x="3208506" y="1537073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53" name="Group 252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54" name="Straight Connector 25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5" name="Straight Connector 254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6" name="Straight Connector 255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7" name="Straight Connector 256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8" name="Straight Connector 257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9" name="Straight Connector 258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0" name="Straight Connector 259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Straight Connector 260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Straight Connector 261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63" name="Group 262"/>
                  <p:cNvGrpSpPr/>
                  <p:nvPr/>
                </p:nvGrpSpPr>
                <p:grpSpPr>
                  <a:xfrm rot="19378890">
                    <a:off x="4688209" y="26650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64" name="Rectangle 263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5" name="Group 264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66" name="Straight Connector 265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7" name="Straight Connector 266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8" name="Straight Connector 267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9" name="Straight Connector 268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0" name="Straight Connector 269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1" name="Straight Connector 270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2" name="Straight Connector 271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3" name="Straight Connector 272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4" name="Straight Connector 273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75" name="Group 274"/>
                  <p:cNvGrpSpPr/>
                  <p:nvPr/>
                </p:nvGrpSpPr>
                <p:grpSpPr>
                  <a:xfrm rot="2378188">
                    <a:off x="4687016" y="1936268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76" name="Rectangle 275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78" name="Straight Connector 277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9" name="Straight Connector 278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0" name="Straight Connector 279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1" name="Straight Connector 280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2" name="Straight Connector 281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3" name="Straight Connector 282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4" name="Straight Connector 283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5" name="Straight Connector 284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6" name="Straight Connector 285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87" name="Group 286"/>
                  <p:cNvGrpSpPr/>
                  <p:nvPr/>
                </p:nvGrpSpPr>
                <p:grpSpPr>
                  <a:xfrm rot="1831540">
                    <a:off x="6838755" y="1996779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88" name="Rectangle 287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90" name="Straight Connector 289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1" name="Straight Connector 290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Straight Connector 291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3" name="Straight Connector 292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4" name="Straight Connector 29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5" name="Straight Connector 29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Straight Connector 29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7" name="Straight Connector 29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Straight Connector 29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99" name="Group 298"/>
                  <p:cNvGrpSpPr/>
                  <p:nvPr/>
                </p:nvGrpSpPr>
                <p:grpSpPr>
                  <a:xfrm rot="20558223">
                    <a:off x="5696004" y="2040134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300" name="Rectangle 299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01" name="Group 300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302" name="Straight Connector 301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3" name="Straight Connector 302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4" name="Straight Connector 303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5" name="Straight Connector 304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6" name="Straight Connector 305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7" name="Straight Connector 306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8" name="Straight Connector 307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9" name="Straight Connector 308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0" name="Straight Connector 309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11" name="Group 310"/>
                  <p:cNvGrpSpPr/>
                  <p:nvPr/>
                </p:nvGrpSpPr>
                <p:grpSpPr>
                  <a:xfrm rot="20081023">
                    <a:off x="6813521" y="263345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312" name="Rectangle 31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314" name="Straight Connector 31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5" name="Straight Connector 314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6" name="Straight Connector 315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7" name="Straight Connector 316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8" name="Straight Connector 317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9" name="Straight Connector 318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0" name="Straight Connector 319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1" name="Straight Connector 320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2" name="Straight Connector 321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 rot="2105834">
                    <a:off x="5755633" y="2606379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324" name="Rectangle 323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326" name="Straight Connector 325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7" name="Straight Connector 326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8" name="Straight Connector 327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9" name="Straight Connector 328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0" name="Straight Connector 329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1" name="Straight Connector 330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2" name="Straight Connector 331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3" name="Straight Connector 332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4" name="Straight Connector 333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54" name="Up Arrow 353"/>
                  <p:cNvSpPr/>
                  <p:nvPr/>
                </p:nvSpPr>
                <p:spPr>
                  <a:xfrm rot="10800000">
                    <a:off x="1357884" y="2667000"/>
                    <a:ext cx="394716" cy="564524"/>
                  </a:xfrm>
                  <a:prstGeom prst="upArrow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246817" y="1729675"/>
                    <a:ext cx="6421766" cy="2055541"/>
                    <a:chOff x="1246817" y="1729675"/>
                    <a:chExt cx="6421766" cy="2055541"/>
                  </a:xfrm>
                </p:grpSpPr>
                <p:sp>
                  <p:nvSpPr>
                    <p:cNvPr id="355" name="Freeform 354"/>
                    <p:cNvSpPr/>
                    <p:nvPr/>
                  </p:nvSpPr>
                  <p:spPr>
                    <a:xfrm rot="21058079">
                      <a:off x="2217496" y="1777384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Freeform 355"/>
                    <p:cNvSpPr/>
                    <p:nvPr/>
                  </p:nvSpPr>
                  <p:spPr>
                    <a:xfrm rot="21058079">
                      <a:off x="2161217" y="34060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>
                    <a:xfrm rot="21058079">
                      <a:off x="1246817" y="25678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Freeform 357"/>
                    <p:cNvSpPr/>
                    <p:nvPr/>
                  </p:nvSpPr>
                  <p:spPr>
                    <a:xfrm rot="21058079">
                      <a:off x="3151817" y="2539384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Freeform 358"/>
                    <p:cNvSpPr/>
                    <p:nvPr/>
                  </p:nvSpPr>
                  <p:spPr>
                    <a:xfrm rot="21058079">
                      <a:off x="3990017" y="34060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0" name="Freeform 359"/>
                    <p:cNvSpPr/>
                    <p:nvPr/>
                  </p:nvSpPr>
                  <p:spPr>
                    <a:xfrm rot="21058079">
                      <a:off x="4066217" y="17296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1" name="Freeform 360"/>
                    <p:cNvSpPr/>
                    <p:nvPr/>
                  </p:nvSpPr>
                  <p:spPr>
                    <a:xfrm rot="21058079">
                      <a:off x="5056817" y="24916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Freeform 361"/>
                    <p:cNvSpPr/>
                    <p:nvPr/>
                  </p:nvSpPr>
                  <p:spPr>
                    <a:xfrm rot="21058079">
                      <a:off x="6199817" y="31012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Freeform 362"/>
                    <p:cNvSpPr/>
                    <p:nvPr/>
                  </p:nvSpPr>
                  <p:spPr>
                    <a:xfrm rot="21058079">
                      <a:off x="7322896" y="24916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Freeform 363"/>
                    <p:cNvSpPr/>
                    <p:nvPr/>
                  </p:nvSpPr>
                  <p:spPr>
                    <a:xfrm rot="21058079">
                      <a:off x="6179896" y="19582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35" name="Group 834"/>
              <p:cNvGrpSpPr/>
              <p:nvPr/>
            </p:nvGrpSpPr>
            <p:grpSpPr>
              <a:xfrm>
                <a:off x="2348484" y="1743157"/>
                <a:ext cx="5347716" cy="2021767"/>
                <a:chOff x="2348484" y="1743157"/>
                <a:chExt cx="5347716" cy="2021767"/>
              </a:xfrm>
            </p:grpSpPr>
            <p:sp>
              <p:nvSpPr>
                <p:cNvPr id="836" name="Up Arrow 835"/>
                <p:cNvSpPr/>
                <p:nvPr/>
              </p:nvSpPr>
              <p:spPr>
                <a:xfrm>
                  <a:off x="2424684" y="1752600"/>
                  <a:ext cx="166116" cy="30991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7" name="Up Arrow 836"/>
                <p:cNvSpPr/>
                <p:nvPr/>
              </p:nvSpPr>
              <p:spPr>
                <a:xfrm>
                  <a:off x="2348484" y="3429000"/>
                  <a:ext cx="186037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8" name="Up Arrow 837"/>
                <p:cNvSpPr/>
                <p:nvPr/>
              </p:nvSpPr>
              <p:spPr>
                <a:xfrm>
                  <a:off x="4253484" y="3397876"/>
                  <a:ext cx="160172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9" name="Up Arrow 838"/>
                <p:cNvSpPr/>
                <p:nvPr/>
              </p:nvSpPr>
              <p:spPr>
                <a:xfrm>
                  <a:off x="5244084" y="2514599"/>
                  <a:ext cx="166116" cy="328021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0" name="Up Arrow 839"/>
                <p:cNvSpPr/>
                <p:nvPr/>
              </p:nvSpPr>
              <p:spPr>
                <a:xfrm>
                  <a:off x="6463284" y="3124200"/>
                  <a:ext cx="166116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1" name="Up Arrow 840"/>
                <p:cNvSpPr/>
                <p:nvPr/>
              </p:nvSpPr>
              <p:spPr>
                <a:xfrm>
                  <a:off x="7530084" y="2514600"/>
                  <a:ext cx="166116" cy="35214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2" name="Up Arrow 841"/>
                <p:cNvSpPr/>
                <p:nvPr/>
              </p:nvSpPr>
              <p:spPr>
                <a:xfrm>
                  <a:off x="6387084" y="1981200"/>
                  <a:ext cx="143798" cy="32273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3" name="Up Arrow 842"/>
                <p:cNvSpPr/>
                <p:nvPr/>
              </p:nvSpPr>
              <p:spPr>
                <a:xfrm rot="19901904">
                  <a:off x="4327791" y="1743157"/>
                  <a:ext cx="136883" cy="290106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1143000" y="4075052"/>
            <a:ext cx="6799500" cy="2478148"/>
            <a:chOff x="1143000" y="4075052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143000" y="4075052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1176261" y="4305057"/>
              <a:ext cx="6457455" cy="2248143"/>
              <a:chOff x="1176261" y="4305057"/>
              <a:chExt cx="6457455" cy="2248143"/>
            </a:xfrm>
          </p:grpSpPr>
          <p:grpSp>
            <p:nvGrpSpPr>
              <p:cNvPr id="596" name="Group 595"/>
              <p:cNvGrpSpPr/>
              <p:nvPr/>
            </p:nvGrpSpPr>
            <p:grpSpPr>
              <a:xfrm>
                <a:off x="1176261" y="4305057"/>
                <a:ext cx="6449383" cy="2248143"/>
                <a:chOff x="1246817" y="1537073"/>
                <a:chExt cx="6449383" cy="2248143"/>
              </a:xfrm>
            </p:grpSpPr>
            <p:sp>
              <p:nvSpPr>
                <p:cNvPr id="597" name="Oval 596"/>
                <p:cNvSpPr/>
                <p:nvPr/>
              </p:nvSpPr>
              <p:spPr>
                <a:xfrm>
                  <a:off x="15240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/>
                <p:cNvSpPr/>
                <p:nvPr/>
              </p:nvSpPr>
              <p:spPr>
                <a:xfrm>
                  <a:off x="2362200" y="32766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2438400" y="1600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4267200" y="1600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/>
                <p:cNvSpPr/>
                <p:nvPr/>
              </p:nvSpPr>
              <p:spPr>
                <a:xfrm>
                  <a:off x="4267200" y="325058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Oval 601"/>
                <p:cNvSpPr/>
                <p:nvPr/>
              </p:nvSpPr>
              <p:spPr>
                <a:xfrm>
                  <a:off x="5257800" y="2362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Oval 602"/>
                <p:cNvSpPr/>
                <p:nvPr/>
              </p:nvSpPr>
              <p:spPr>
                <a:xfrm>
                  <a:off x="6400800" y="18288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/>
                <p:cNvSpPr/>
                <p:nvPr/>
              </p:nvSpPr>
              <p:spPr>
                <a:xfrm>
                  <a:off x="6477000" y="29718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/>
                <p:cNvSpPr/>
                <p:nvPr/>
              </p:nvSpPr>
              <p:spPr>
                <a:xfrm>
                  <a:off x="7543800" y="2362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/>
                <p:cNvSpPr/>
                <p:nvPr/>
              </p:nvSpPr>
              <p:spPr>
                <a:xfrm>
                  <a:off x="33528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7" name="Straight Connector 606"/>
                <p:cNvCxnSpPr>
                  <a:stCxn id="597" idx="5"/>
                  <a:endCxn id="598" idx="1"/>
                </p:cNvCxnSpPr>
                <p:nvPr/>
              </p:nvCxnSpPr>
              <p:spPr>
                <a:xfrm>
                  <a:off x="1654082" y="2568482"/>
                  <a:ext cx="7304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/>
                <p:cNvCxnSpPr>
                  <a:stCxn id="597" idx="7"/>
                  <a:endCxn id="599" idx="3"/>
                </p:cNvCxnSpPr>
                <p:nvPr/>
              </p:nvCxnSpPr>
              <p:spPr>
                <a:xfrm flipV="1">
                  <a:off x="1654082" y="1730282"/>
                  <a:ext cx="8066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/>
                <p:cNvCxnSpPr>
                  <a:stCxn id="606" idx="1"/>
                  <a:endCxn id="599" idx="5"/>
                </p:cNvCxnSpPr>
                <p:nvPr/>
              </p:nvCxnSpPr>
              <p:spPr>
                <a:xfrm flipH="1" flipV="1">
                  <a:off x="2568482" y="1730282"/>
                  <a:ext cx="8066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/>
                <p:cNvCxnSpPr>
                  <a:stCxn id="606" idx="7"/>
                  <a:endCxn id="600" idx="3"/>
                </p:cNvCxnSpPr>
                <p:nvPr/>
              </p:nvCxnSpPr>
              <p:spPr>
                <a:xfrm flipV="1">
                  <a:off x="3482882" y="1730282"/>
                  <a:ext cx="8066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/>
                <p:cNvCxnSpPr>
                  <a:stCxn id="598" idx="7"/>
                  <a:endCxn id="601" idx="2"/>
                </p:cNvCxnSpPr>
                <p:nvPr/>
              </p:nvCxnSpPr>
              <p:spPr>
                <a:xfrm>
                  <a:off x="2492282" y="3298918"/>
                  <a:ext cx="1774918" cy="2786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/>
                <p:cNvCxnSpPr>
                  <a:stCxn id="598" idx="7"/>
                  <a:endCxn id="606" idx="3"/>
                </p:cNvCxnSpPr>
                <p:nvPr/>
              </p:nvCxnSpPr>
              <p:spPr>
                <a:xfrm flipV="1">
                  <a:off x="2492282" y="2568482"/>
                  <a:ext cx="8828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/>
                <p:cNvCxnSpPr>
                  <a:stCxn id="600" idx="5"/>
                  <a:endCxn id="602" idx="1"/>
                </p:cNvCxnSpPr>
                <p:nvPr/>
              </p:nvCxnSpPr>
              <p:spPr>
                <a:xfrm>
                  <a:off x="4397282" y="1730282"/>
                  <a:ext cx="882836" cy="6542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/>
                <p:cNvCxnSpPr>
                  <a:stCxn id="601" idx="7"/>
                  <a:endCxn id="602" idx="3"/>
                </p:cNvCxnSpPr>
                <p:nvPr/>
              </p:nvCxnSpPr>
              <p:spPr>
                <a:xfrm flipV="1">
                  <a:off x="4397282" y="2492282"/>
                  <a:ext cx="882836" cy="780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/>
                <p:cNvCxnSpPr>
                  <a:stCxn id="601" idx="1"/>
                  <a:endCxn id="606" idx="5"/>
                </p:cNvCxnSpPr>
                <p:nvPr/>
              </p:nvCxnSpPr>
              <p:spPr>
                <a:xfrm flipH="1" flipV="1">
                  <a:off x="3482882" y="2568482"/>
                  <a:ext cx="806636" cy="704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 flipH="1">
                  <a:off x="2568482" y="1676400"/>
                  <a:ext cx="17210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>
                  <a:stCxn id="603" idx="3"/>
                  <a:endCxn id="602" idx="6"/>
                </p:cNvCxnSpPr>
                <p:nvPr/>
              </p:nvCxnSpPr>
              <p:spPr>
                <a:xfrm flipH="1">
                  <a:off x="5410200" y="1958882"/>
                  <a:ext cx="1012918" cy="4795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/>
                <p:cNvCxnSpPr>
                  <a:stCxn id="605" idx="1"/>
                  <a:endCxn id="603" idx="5"/>
                </p:cNvCxnSpPr>
                <p:nvPr/>
              </p:nvCxnSpPr>
              <p:spPr>
                <a:xfrm flipH="1" flipV="1">
                  <a:off x="6530882" y="1958882"/>
                  <a:ext cx="1035236" cy="4256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>
                  <a:stCxn id="604" idx="2"/>
                  <a:endCxn id="602" idx="5"/>
                </p:cNvCxnSpPr>
                <p:nvPr/>
              </p:nvCxnSpPr>
              <p:spPr>
                <a:xfrm flipH="1" flipV="1">
                  <a:off x="5387882" y="2492282"/>
                  <a:ext cx="1089118" cy="555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>
                  <a:stCxn id="604" idx="6"/>
                  <a:endCxn id="605" idx="3"/>
                </p:cNvCxnSpPr>
                <p:nvPr/>
              </p:nvCxnSpPr>
              <p:spPr>
                <a:xfrm flipV="1">
                  <a:off x="6629400" y="2492282"/>
                  <a:ext cx="936718" cy="555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/>
                <p:cNvCxnSpPr>
                  <a:stCxn id="601" idx="0"/>
                  <a:endCxn id="600" idx="4"/>
                </p:cNvCxnSpPr>
                <p:nvPr/>
              </p:nvCxnSpPr>
              <p:spPr>
                <a:xfrm flipV="1">
                  <a:off x="4343400" y="1752600"/>
                  <a:ext cx="0" cy="14979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2" name="Group 621"/>
                <p:cNvGrpSpPr/>
                <p:nvPr/>
              </p:nvGrpSpPr>
              <p:grpSpPr>
                <a:xfrm rot="16686468">
                  <a:off x="4137280" y="2365110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813" name="Rectangle 812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14" name="Group 813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6" name="Straight Connector 815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7" name="Straight Connector 816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8" name="Straight Connector 817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9" name="Straight Connector 818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0" name="Straight Connector 819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1" name="Straight Connector 820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2" name="Straight Connector 821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3" name="Straight Connector 822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3" name="Group 622"/>
                <p:cNvGrpSpPr/>
                <p:nvPr/>
              </p:nvGrpSpPr>
              <p:grpSpPr>
                <a:xfrm rot="19378890">
                  <a:off x="3693440" y="1941348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802" name="Rectangle 801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03" name="Group 802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4" name="Group 623"/>
                <p:cNvGrpSpPr/>
                <p:nvPr/>
              </p:nvGrpSpPr>
              <p:grpSpPr>
                <a:xfrm rot="19378890">
                  <a:off x="1868809" y="19030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91" name="Rectangle 790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92" name="Group 791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93" name="Straight Connector 792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4" name="Straight Connector 793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5" name="Straight Connector 794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5" name="Group 624"/>
                <p:cNvGrpSpPr/>
                <p:nvPr/>
              </p:nvGrpSpPr>
              <p:grpSpPr>
                <a:xfrm rot="19378890">
                  <a:off x="2722762" y="27412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80" name="Rectangle 779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1" name="Group 780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82" name="Straight Connector 781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Straight Connector 782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4" name="Straight Connector 783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5" name="Straight Connector 784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6" name="Straight Connector 785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7" name="Straight Connector 786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8" name="Straight Connector 787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9" name="Straight Connector 788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0" name="Straight Connector 789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6" name="Group 625"/>
                <p:cNvGrpSpPr/>
                <p:nvPr/>
              </p:nvGrpSpPr>
              <p:grpSpPr>
                <a:xfrm rot="209594">
                  <a:off x="3135665" y="3138018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69" name="Rectangle 768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70" name="Group 769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71" name="Straight Connector 770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2" name="Straight Connector 771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3" name="Straight Connector 772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4" name="Straight Connector 773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5" name="Straight Connector 774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6" name="Straight Connector 775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7" name="Straight Connector 776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8" name="Straight Connector 777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9" name="Straight Connector 778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7" name="Group 626"/>
                <p:cNvGrpSpPr/>
                <p:nvPr/>
              </p:nvGrpSpPr>
              <p:grpSpPr>
                <a:xfrm rot="2742835">
                  <a:off x="3643190" y="27303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58" name="Rectangle 757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59" name="Group 758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60" name="Straight Connector 759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1" name="Straight Connector 760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2" name="Straight Connector 761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3" name="Straight Connector 762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4" name="Straight Connector 763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5" name="Straight Connector 764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6" name="Straight Connector 765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7" name="Straight Connector 766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8" name="Straight Connector 767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8" name="Group 627"/>
                <p:cNvGrpSpPr/>
                <p:nvPr/>
              </p:nvGrpSpPr>
              <p:grpSpPr>
                <a:xfrm rot="2742835">
                  <a:off x="2804990" y="19683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47" name="Rectangle 746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48" name="Group 747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7" name="Straight Connector 756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9" name="Group 628"/>
                <p:cNvGrpSpPr/>
                <p:nvPr/>
              </p:nvGrpSpPr>
              <p:grpSpPr>
                <a:xfrm rot="3156239">
                  <a:off x="1786581" y="27303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36" name="Rectangle 735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37" name="Group 736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0" name="Group 629"/>
                <p:cNvGrpSpPr/>
                <p:nvPr/>
              </p:nvGrpSpPr>
              <p:grpSpPr>
                <a:xfrm rot="209594">
                  <a:off x="3208506" y="1537073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25" name="Rectangle 724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26" name="Group 725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27" name="Straight Connector 726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8" name="Straight Connector 727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9" name="Straight Connector 728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0" name="Straight Connector 729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1" name="Straight Connector 730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2" name="Straight Connector 731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3" name="Straight Connector 732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4" name="Straight Connector 733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5" name="Straight Connector 734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1" name="Group 630"/>
                <p:cNvGrpSpPr/>
                <p:nvPr/>
              </p:nvGrpSpPr>
              <p:grpSpPr>
                <a:xfrm rot="19378890">
                  <a:off x="4688209" y="26650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14" name="Rectangle 713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5" name="Group 714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16" name="Straight Connector 715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7" name="Straight Connector 716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8" name="Straight Connector 717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9" name="Straight Connector 718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0" name="Straight Connector 719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" name="Straight Connector 720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" name="Straight Connector 721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3" name="Straight Connector 722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4" name="Straight Connector 723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2" name="Group 631"/>
                <p:cNvGrpSpPr/>
                <p:nvPr/>
              </p:nvGrpSpPr>
              <p:grpSpPr>
                <a:xfrm rot="2378188">
                  <a:off x="4687016" y="1936268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03" name="Rectangle 702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04" name="Group 703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05" name="Straight Connector 704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6" name="Straight Connector 705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7" name="Straight Connector 706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8" name="Straight Connector 707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9" name="Straight Connector 708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0" name="Straight Connector 709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1" name="Straight Connector 710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2" name="Straight Connector 711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3" name="Straight Connector 712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3" name="Group 632"/>
                <p:cNvGrpSpPr/>
                <p:nvPr/>
              </p:nvGrpSpPr>
              <p:grpSpPr>
                <a:xfrm rot="1831540">
                  <a:off x="6838755" y="1996779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92" name="Rectangle 691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3" name="Group 692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8" name="Straight Connector 697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Straight Connector 701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4" name="Group 633"/>
                <p:cNvGrpSpPr/>
                <p:nvPr/>
              </p:nvGrpSpPr>
              <p:grpSpPr>
                <a:xfrm rot="20558223">
                  <a:off x="5696004" y="2040134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81" name="Rectangle 680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82" name="Group 681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5" name="Group 634"/>
                <p:cNvGrpSpPr/>
                <p:nvPr/>
              </p:nvGrpSpPr>
              <p:grpSpPr>
                <a:xfrm rot="20081023">
                  <a:off x="6813521" y="263345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70" name="Rectangle 669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1" name="Group 670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72" name="Straight Connector 671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3" name="Straight Connector 672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4" name="Straight Connector 673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5" name="Straight Connector 674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6" name="Straight Connector 675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7" name="Straight Connector 676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6" name="Group 635"/>
                <p:cNvGrpSpPr/>
                <p:nvPr/>
              </p:nvGrpSpPr>
              <p:grpSpPr>
                <a:xfrm rot="2105834">
                  <a:off x="5755633" y="2606379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59" name="Rectangle 658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60" name="Group 659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61" name="Straight Connector 660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2" name="Straight Connector 661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3" name="Straight Connector 662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4" name="Straight Connector 663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5" name="Straight Connector 664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6" name="Straight Connector 665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Straight Connector 667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9" name="Straight Connector 668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39" name="Up Arrow 638"/>
                <p:cNvSpPr/>
                <p:nvPr/>
              </p:nvSpPr>
              <p:spPr>
                <a:xfrm rot="10800000">
                  <a:off x="5175957" y="2566016"/>
                  <a:ext cx="394716" cy="564524"/>
                </a:xfrm>
                <a:prstGeom prst="up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0" name="Group 639"/>
                <p:cNvGrpSpPr/>
                <p:nvPr/>
              </p:nvGrpSpPr>
              <p:grpSpPr>
                <a:xfrm>
                  <a:off x="1246817" y="1729675"/>
                  <a:ext cx="6421766" cy="2055541"/>
                  <a:chOff x="1246817" y="1729675"/>
                  <a:chExt cx="6421766" cy="2055541"/>
                </a:xfrm>
              </p:grpSpPr>
              <p:sp>
                <p:nvSpPr>
                  <p:cNvPr id="641" name="Freeform 640"/>
                  <p:cNvSpPr/>
                  <p:nvPr/>
                </p:nvSpPr>
                <p:spPr>
                  <a:xfrm rot="21058079">
                    <a:off x="2217496" y="1777384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Freeform 641"/>
                  <p:cNvSpPr/>
                  <p:nvPr/>
                </p:nvSpPr>
                <p:spPr>
                  <a:xfrm rot="21058079">
                    <a:off x="2161217" y="34060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3" name="Freeform 642"/>
                  <p:cNvSpPr/>
                  <p:nvPr/>
                </p:nvSpPr>
                <p:spPr>
                  <a:xfrm rot="21058079">
                    <a:off x="1246817" y="25678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Freeform 643"/>
                  <p:cNvSpPr/>
                  <p:nvPr/>
                </p:nvSpPr>
                <p:spPr>
                  <a:xfrm rot="21058079">
                    <a:off x="3151817" y="2539384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Freeform 644"/>
                  <p:cNvSpPr/>
                  <p:nvPr/>
                </p:nvSpPr>
                <p:spPr>
                  <a:xfrm rot="21058079">
                    <a:off x="3990017" y="34060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Freeform 645"/>
                  <p:cNvSpPr/>
                  <p:nvPr/>
                </p:nvSpPr>
                <p:spPr>
                  <a:xfrm rot="21058079">
                    <a:off x="4066217" y="17296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Freeform 646"/>
                  <p:cNvSpPr/>
                  <p:nvPr/>
                </p:nvSpPr>
                <p:spPr>
                  <a:xfrm rot="21058079">
                    <a:off x="5056817" y="24916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Freeform 647"/>
                  <p:cNvSpPr/>
                  <p:nvPr/>
                </p:nvSpPr>
                <p:spPr>
                  <a:xfrm rot="21058079">
                    <a:off x="6199817" y="31012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Freeform 648"/>
                  <p:cNvSpPr/>
                  <p:nvPr/>
                </p:nvSpPr>
                <p:spPr>
                  <a:xfrm rot="21058079">
                    <a:off x="7322896" y="24916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Freeform 649"/>
                  <p:cNvSpPr/>
                  <p:nvPr/>
                </p:nvSpPr>
                <p:spPr>
                  <a:xfrm rot="21058079">
                    <a:off x="6179896" y="19582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44" name="Group 843"/>
              <p:cNvGrpSpPr/>
              <p:nvPr/>
            </p:nvGrpSpPr>
            <p:grpSpPr>
              <a:xfrm>
                <a:off x="1447800" y="4495800"/>
                <a:ext cx="6185916" cy="2021767"/>
                <a:chOff x="1510284" y="1743157"/>
                <a:chExt cx="6185916" cy="2021767"/>
              </a:xfrm>
            </p:grpSpPr>
            <p:sp>
              <p:nvSpPr>
                <p:cNvPr id="845" name="Up Arrow 844"/>
                <p:cNvSpPr/>
                <p:nvPr/>
              </p:nvSpPr>
              <p:spPr>
                <a:xfrm>
                  <a:off x="2424684" y="1752600"/>
                  <a:ext cx="166116" cy="30991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6" name="Up Arrow 845"/>
                <p:cNvSpPr/>
                <p:nvPr/>
              </p:nvSpPr>
              <p:spPr>
                <a:xfrm>
                  <a:off x="2348484" y="3429000"/>
                  <a:ext cx="186037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7" name="Up Arrow 846"/>
                <p:cNvSpPr/>
                <p:nvPr/>
              </p:nvSpPr>
              <p:spPr>
                <a:xfrm>
                  <a:off x="4253484" y="3397876"/>
                  <a:ext cx="160172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8" name="Up Arrow 847"/>
                <p:cNvSpPr/>
                <p:nvPr/>
              </p:nvSpPr>
              <p:spPr>
                <a:xfrm>
                  <a:off x="1510284" y="2634336"/>
                  <a:ext cx="166116" cy="328021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9" name="Up Arrow 848"/>
                <p:cNvSpPr/>
                <p:nvPr/>
              </p:nvSpPr>
              <p:spPr>
                <a:xfrm>
                  <a:off x="6463284" y="3124200"/>
                  <a:ext cx="166116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0" name="Up Arrow 849"/>
                <p:cNvSpPr/>
                <p:nvPr/>
              </p:nvSpPr>
              <p:spPr>
                <a:xfrm>
                  <a:off x="7530084" y="2514600"/>
                  <a:ext cx="166116" cy="35214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1" name="Up Arrow 850"/>
                <p:cNvSpPr/>
                <p:nvPr/>
              </p:nvSpPr>
              <p:spPr>
                <a:xfrm>
                  <a:off x="6387084" y="1981200"/>
                  <a:ext cx="143798" cy="32273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2" name="Up Arrow 851"/>
                <p:cNvSpPr/>
                <p:nvPr/>
              </p:nvSpPr>
              <p:spPr>
                <a:xfrm rot="19901904">
                  <a:off x="4327791" y="1743157"/>
                  <a:ext cx="136883" cy="290106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3" name="Up Arrow 852"/>
              <p:cNvSpPr/>
              <p:nvPr/>
            </p:nvSpPr>
            <p:spPr>
              <a:xfrm>
                <a:off x="3262884" y="5410200"/>
                <a:ext cx="166116" cy="328021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4" name="TextBox 483"/>
          <p:cNvSpPr txBox="1"/>
          <p:nvPr/>
        </p:nvSpPr>
        <p:spPr>
          <a:xfrm>
            <a:off x="5438014" y="3897868"/>
            <a:ext cx="305737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Apply principle of </a:t>
            </a:r>
            <a:r>
              <a:rPr lang="en-US" b="1" dirty="0" smtClean="0"/>
              <a:t>Reversibility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68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484" grpId="0" animBg="1"/>
      <p:bldP spid="48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</m:t>
                        </m:r>
                        <m:r>
                          <a:rPr lang="en-US" sz="36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600" dirty="0"/>
                  <a:t>= 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1800" dirty="0" smtClean="0"/>
                  <a:t> in circuit(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 with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 b="-87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213556" y="1307068"/>
            <a:ext cx="6799500" cy="2478148"/>
            <a:chOff x="1213556" y="1307068"/>
            <a:chExt cx="6799500" cy="2478148"/>
          </a:xfrm>
        </p:grpSpPr>
        <p:grpSp>
          <p:nvGrpSpPr>
            <p:cNvPr id="335" name="Group 33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2" name="TextBox 341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3" name="TextBox 342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5" name="TextBox 344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Group 2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7" idx="5"/>
                <a:endCxn id="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7" idx="7"/>
                <a:endCxn id="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1"/>
                <a:endCxn id="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6" idx="7"/>
                <a:endCxn id="1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8" idx="7"/>
                <a:endCxn id="1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8" idx="7"/>
                <a:endCxn id="1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0" idx="5"/>
                <a:endCxn id="1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1" idx="7"/>
                <a:endCxn id="1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1" idx="1"/>
                <a:endCxn id="1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13" idx="3"/>
                <a:endCxn id="1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5" idx="1"/>
                <a:endCxn id="1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14" idx="2"/>
                <a:endCxn id="1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14" idx="6"/>
                <a:endCxn id="1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11" idx="0"/>
                <a:endCxn id="1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7" name="Group 166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" name="Group 16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Group 178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180" name="Rectangle 1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1" name="Group 1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182" name="Straight Connector 1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1" name="Group 190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" name="Group 1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194" name="Straight Connector 1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3" name="Group 202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20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06" name="Straight Connector 20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5" name="Group 214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7" name="Group 21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18" name="Straight Connector 21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7" name="Group 226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9" name="Group 22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30" name="Straight Connector 22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9" name="Group 23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42" name="Straight Connector 24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1" name="Group 250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" name="Group 25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3" name="Group 262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5" name="Group 26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66" name="Straight Connector 26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5" name="Group 274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7" name="Group 27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78" name="Straight Connector 27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Connector 27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7" name="Group 286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9" name="Group 28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90" name="Straight Connector 28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9" name="Group 298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" name="Group 30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302" name="Straight Connector 30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Connector 30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1" name="Group 310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3" name="Group 31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314" name="Straight Connector 31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Straight Connector 31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Connector 32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3" name="Group 322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326" name="Straight Connector 32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4" name="Up Arrow 353"/>
              <p:cNvSpPr/>
              <p:nvPr/>
            </p:nvSpPr>
            <p:spPr>
              <a:xfrm rot="10800000">
                <a:off x="1357884" y="2667000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reeform 356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reeform 358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 359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reeform 360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reeform 361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reeform 362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reeform 363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94" name="Group 593"/>
          <p:cNvGrpSpPr/>
          <p:nvPr/>
        </p:nvGrpSpPr>
        <p:grpSpPr>
          <a:xfrm>
            <a:off x="1143000" y="4075052"/>
            <a:ext cx="6799500" cy="2478148"/>
            <a:chOff x="1213556" y="1307068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6" name="Group 595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597" name="Oval 59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7" name="Straight Connector 606"/>
              <p:cNvCxnSpPr>
                <a:stCxn id="597" idx="5"/>
                <a:endCxn id="59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597" idx="7"/>
                <a:endCxn id="59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>
                <a:stCxn id="606" idx="1"/>
                <a:endCxn id="59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>
                <a:stCxn id="606" idx="7"/>
                <a:endCxn id="60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>
                <a:stCxn id="598" idx="7"/>
                <a:endCxn id="60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>
                <a:stCxn id="598" idx="7"/>
                <a:endCxn id="60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>
                <a:stCxn id="600" idx="5"/>
                <a:endCxn id="60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>
                <a:stCxn id="601" idx="7"/>
                <a:endCxn id="60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01" idx="1"/>
                <a:endCxn id="60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>
                <a:stCxn id="603" idx="3"/>
                <a:endCxn id="60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>
                <a:stCxn id="605" idx="1"/>
                <a:endCxn id="60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>
                <a:stCxn id="604" idx="2"/>
                <a:endCxn id="60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>
                <a:stCxn id="604" idx="6"/>
                <a:endCxn id="60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>
                <a:stCxn id="601" idx="0"/>
                <a:endCxn id="60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Group 621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813" name="Rectangle 81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4" name="Group 81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15" name="Straight Connector 81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Straight Connector 81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Straight Connector 82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Straight Connector 82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Straight Connector 82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Group 622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802" name="Rectangle 80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3" name="Group 80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04" name="Straight Connector 80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80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Straight Connector 80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4" name="Group 623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2" name="Group 79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Straight Connector 79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5" name="Group 624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80" name="Rectangle 7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1" name="Group 7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82" name="Straight Connector 7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Straight Connector 7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6" name="Group 625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0" name="Group 76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71" name="Straight Connector 77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Straight Connector 77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7" name="Group 626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58" name="Rectangle 75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9" name="Group 75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60" name="Straight Connector 75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Straight Connector 76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8" name="Group 627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8" name="Group 747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9" name="Straight Connector 748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9" name="Group 62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36" name="Rectangle 73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38" name="Straight Connector 73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Straight Connector 73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0" name="Group 629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6" name="Group 725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Straight Connector 730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Straight Connector 734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1" name="Group 630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14" name="Rectangle 71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5" name="Group 71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16" name="Straight Connector 71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Straight Connector 71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Straight Connector 71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Straight Connector 71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Straight Connector 72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Straight Connector 72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2" name="Group 631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05" name="Straight Connector 70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3" name="Group 632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92" name="Rectangle 6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3" name="Group 6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94" name="Straight Connector 6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4" name="Group 633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681" name="Rectangle 68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2" name="Group 68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83" name="Straight Connector 68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Straight Connector 68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5" name="Group 634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670" name="Rectangle 66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72" name="Straight Connector 67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Straight Connector 67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Straight Connector 67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Straight Connector 67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Straight Connector 67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Straight Connector 67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Straight Connector 67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6" name="Group 635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59" name="Rectangle 65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0" name="Group 65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61" name="Straight Connector 66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Straight Connector 66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7" name="Up Arrow 636"/>
              <p:cNvSpPr/>
              <p:nvPr/>
            </p:nvSpPr>
            <p:spPr>
              <a:xfrm flipV="1">
                <a:off x="3331255" y="2616839"/>
                <a:ext cx="140169" cy="2601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Up Arrow 638"/>
              <p:cNvSpPr/>
              <p:nvPr/>
            </p:nvSpPr>
            <p:spPr>
              <a:xfrm rot="10800000" flipV="1">
                <a:off x="5175957" y="2489816"/>
                <a:ext cx="380999" cy="532027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0" name="Group 639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641" name="Freeform 640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Freeform 641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Freeform 642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Freeform 643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Freeform 644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Freeform 645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Freeform 646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Freeform 647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Freeform 648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Freeform 649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85" name="Up Arrow 484"/>
          <p:cNvSpPr/>
          <p:nvPr/>
        </p:nvSpPr>
        <p:spPr>
          <a:xfrm flipV="1">
            <a:off x="1396174" y="5379309"/>
            <a:ext cx="159068" cy="287856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Up Arrow 485"/>
          <p:cNvSpPr/>
          <p:nvPr/>
        </p:nvSpPr>
        <p:spPr>
          <a:xfrm flipV="1">
            <a:off x="2357941" y="4530916"/>
            <a:ext cx="150063" cy="290843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Up Arrow 486"/>
          <p:cNvSpPr/>
          <p:nvPr/>
        </p:nvSpPr>
        <p:spPr>
          <a:xfrm flipV="1">
            <a:off x="2263504" y="6196355"/>
            <a:ext cx="158222" cy="31157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Up Arrow 487"/>
          <p:cNvSpPr/>
          <p:nvPr/>
        </p:nvSpPr>
        <p:spPr>
          <a:xfrm flipV="1">
            <a:off x="4175100" y="6196354"/>
            <a:ext cx="164957" cy="286793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Up Arrow 488"/>
          <p:cNvSpPr/>
          <p:nvPr/>
        </p:nvSpPr>
        <p:spPr>
          <a:xfrm rot="1511167" flipV="1">
            <a:off x="4102787" y="4477163"/>
            <a:ext cx="147535" cy="470393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Up Arrow 489"/>
          <p:cNvSpPr/>
          <p:nvPr/>
        </p:nvSpPr>
        <p:spPr>
          <a:xfrm flipV="1">
            <a:off x="6318262" y="4779173"/>
            <a:ext cx="158738" cy="25002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Up Arrow 490"/>
          <p:cNvSpPr/>
          <p:nvPr/>
        </p:nvSpPr>
        <p:spPr>
          <a:xfrm flipV="1">
            <a:off x="6387084" y="5892184"/>
            <a:ext cx="171760" cy="304171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Up Arrow 491"/>
          <p:cNvSpPr/>
          <p:nvPr/>
        </p:nvSpPr>
        <p:spPr>
          <a:xfrm flipV="1">
            <a:off x="7451700" y="5282583"/>
            <a:ext cx="161442" cy="310949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3" name="Group 492"/>
          <p:cNvGrpSpPr/>
          <p:nvPr/>
        </p:nvGrpSpPr>
        <p:grpSpPr>
          <a:xfrm>
            <a:off x="2348484" y="1743157"/>
            <a:ext cx="5347716" cy="2021767"/>
            <a:chOff x="2348484" y="1743157"/>
            <a:chExt cx="5347716" cy="2021767"/>
          </a:xfrm>
        </p:grpSpPr>
        <p:sp>
          <p:nvSpPr>
            <p:cNvPr id="494" name="Up Arrow 493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Up Arrow 494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Up Arrow 495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Up Arrow 496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Up Arrow 497"/>
            <p:cNvSpPr/>
            <p:nvPr/>
          </p:nvSpPr>
          <p:spPr>
            <a:xfrm>
              <a:off x="6463284" y="3124200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Up Arrow 498"/>
            <p:cNvSpPr/>
            <p:nvPr/>
          </p:nvSpPr>
          <p:spPr>
            <a:xfrm>
              <a:off x="7530084" y="2514600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Up Arrow 499"/>
            <p:cNvSpPr/>
            <p:nvPr/>
          </p:nvSpPr>
          <p:spPr>
            <a:xfrm>
              <a:off x="6387084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Up Arrow 500"/>
            <p:cNvSpPr/>
            <p:nvPr/>
          </p:nvSpPr>
          <p:spPr>
            <a:xfrm rot="19901904">
              <a:off x="4327791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2" name="Up Arrow 501"/>
          <p:cNvSpPr/>
          <p:nvPr/>
        </p:nvSpPr>
        <p:spPr>
          <a:xfrm>
            <a:off x="3340071" y="259080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TextBox 483"/>
          <p:cNvSpPr txBox="1"/>
          <p:nvPr/>
        </p:nvSpPr>
        <p:spPr>
          <a:xfrm>
            <a:off x="5438014" y="3897868"/>
            <a:ext cx="269977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Apply principle of </a:t>
            </a:r>
            <a:r>
              <a:rPr lang="en-US" b="1" dirty="0" smtClean="0"/>
              <a:t>Linearity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7800" y="6488668"/>
                <a:ext cx="409932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dirty="0"/>
                  <a:t> in circuit(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) with current flow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𝑰</m:t>
                    </m:r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488668"/>
                <a:ext cx="4099327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7302" y="6488668"/>
                <a:ext cx="875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𝒗𝒖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02" y="6488668"/>
                <a:ext cx="87549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180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/>
              <p:cNvSpPr txBox="1"/>
              <p:nvPr/>
            </p:nvSpPr>
            <p:spPr>
              <a:xfrm>
                <a:off x="1447800" y="6477000"/>
                <a:ext cx="40897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dirty="0"/>
                  <a:t> in circuit(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) with current flow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𝑰</m:t>
                    </m:r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 smtClean="0"/>
                  <a:t>     </a:t>
                </a:r>
                <a:endParaRPr lang="en-IN" dirty="0"/>
              </a:p>
            </p:txBody>
          </p:sp>
        </mc:Choice>
        <mc:Fallback xmlns="">
          <p:sp>
            <p:nvSpPr>
              <p:cNvPr id="503" name="TextBox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477000"/>
                <a:ext cx="4089709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64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7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 animBg="1"/>
      <p:bldP spid="484" grpId="1" animBg="1"/>
      <p:bldP spid="2" grpId="0" animBg="1"/>
      <p:bldP spid="17" grpId="0"/>
      <p:bldP spid="50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</m:t>
                        </m:r>
                        <m:r>
                          <a:rPr lang="en-US" sz="36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600" dirty="0"/>
                  <a:t>= 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in </a:t>
                </a:r>
                <a:r>
                  <a:rPr lang="en-US" sz="1800" dirty="0"/>
                  <a:t>circuit(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current flow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𝑰</m:t>
                    </m:r>
                    <m:r>
                      <a:rPr lang="en-US" sz="1800" b="0" i="0" smtClean="0">
                        <a:latin typeface="Cambria Math"/>
                      </a:rPr>
                      <m:t>−</m:t>
                    </m:r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does the circuit(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>
                        <a:latin typeface="Cambria Math"/>
                      </a:rPr>
                      <m:t>−</m:t>
                    </m:r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look like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Hint</a:t>
                </a:r>
                <a:r>
                  <a:rPr lang="en-US" sz="1800" dirty="0" smtClean="0"/>
                  <a:t>: External current cancels at each node except at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 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593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594" name="Group 593"/>
          <p:cNvGrpSpPr/>
          <p:nvPr/>
        </p:nvGrpSpPr>
        <p:grpSpPr>
          <a:xfrm>
            <a:off x="1143000" y="2438400"/>
            <a:ext cx="6799500" cy="2478148"/>
            <a:chOff x="1213556" y="1307068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6" name="Group 595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597" name="Oval 59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7" name="Straight Connector 606"/>
              <p:cNvCxnSpPr>
                <a:stCxn id="597" idx="5"/>
                <a:endCxn id="59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597" idx="7"/>
                <a:endCxn id="59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>
                <a:stCxn id="606" idx="1"/>
                <a:endCxn id="59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>
                <a:stCxn id="606" idx="7"/>
                <a:endCxn id="60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>
                <a:stCxn id="598" idx="7"/>
                <a:endCxn id="60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>
                <a:stCxn id="598" idx="7"/>
                <a:endCxn id="60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>
                <a:stCxn id="600" idx="5"/>
                <a:endCxn id="60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>
                <a:stCxn id="601" idx="7"/>
                <a:endCxn id="60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01" idx="1"/>
                <a:endCxn id="60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>
                <a:stCxn id="603" idx="3"/>
                <a:endCxn id="60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>
                <a:stCxn id="605" idx="1"/>
                <a:endCxn id="60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>
                <a:stCxn id="604" idx="2"/>
                <a:endCxn id="60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>
                <a:stCxn id="604" idx="6"/>
                <a:endCxn id="60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>
                <a:stCxn id="601" idx="0"/>
                <a:endCxn id="60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Group 621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813" name="Rectangle 81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4" name="Group 81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15" name="Straight Connector 81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Straight Connector 81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Straight Connector 82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Straight Connector 82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Straight Connector 82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Group 622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802" name="Rectangle 80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3" name="Group 80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04" name="Straight Connector 80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80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Straight Connector 80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4" name="Group 623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2" name="Group 79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Straight Connector 79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5" name="Group 624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80" name="Rectangle 7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1" name="Group 7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82" name="Straight Connector 7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Straight Connector 7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6" name="Group 625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0" name="Group 76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71" name="Straight Connector 77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Straight Connector 77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7" name="Group 626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58" name="Rectangle 75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9" name="Group 75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60" name="Straight Connector 75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Straight Connector 76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8" name="Group 627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8" name="Group 747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9" name="Straight Connector 748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9" name="Group 62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36" name="Rectangle 73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38" name="Straight Connector 73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Straight Connector 73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0" name="Group 629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6" name="Group 725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Straight Connector 730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Straight Connector 734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1" name="Group 630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14" name="Rectangle 71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5" name="Group 71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16" name="Straight Connector 71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Straight Connector 71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Straight Connector 71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Straight Connector 71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Straight Connector 72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Straight Connector 72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2" name="Group 631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05" name="Straight Connector 70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3" name="Group 632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92" name="Rectangle 6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3" name="Group 6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94" name="Straight Connector 6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4" name="Group 633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681" name="Rectangle 68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2" name="Group 68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83" name="Straight Connector 68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Straight Connector 68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5" name="Group 634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670" name="Rectangle 66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72" name="Straight Connector 67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Straight Connector 67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Straight Connector 67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Straight Connector 67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Straight Connector 67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Straight Connector 67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Straight Connector 67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6" name="Group 635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59" name="Rectangle 65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0" name="Group 65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61" name="Straight Connector 66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Straight Connector 66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9" name="Up Arrow 638"/>
              <p:cNvSpPr/>
              <p:nvPr/>
            </p:nvSpPr>
            <p:spPr>
              <a:xfrm rot="10800000" flipV="1">
                <a:off x="5252157" y="2489816"/>
                <a:ext cx="380999" cy="532027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0" name="Group 639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641" name="Freeform 640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Freeform 641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Freeform 642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Freeform 643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Freeform 644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Freeform 645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Freeform 646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Freeform 647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Freeform 648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Freeform 649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01" name="Group 500"/>
          <p:cNvGrpSpPr/>
          <p:nvPr/>
        </p:nvGrpSpPr>
        <p:grpSpPr>
          <a:xfrm>
            <a:off x="2209800" y="2895600"/>
            <a:ext cx="5347716" cy="2021767"/>
            <a:chOff x="2348484" y="1743157"/>
            <a:chExt cx="5347716" cy="2021767"/>
          </a:xfrm>
        </p:grpSpPr>
        <p:sp>
          <p:nvSpPr>
            <p:cNvPr id="502" name="Up Arrow 501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Up Arrow 502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Up Arrow 503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Up Arrow 504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Up Arrow 505"/>
            <p:cNvSpPr/>
            <p:nvPr/>
          </p:nvSpPr>
          <p:spPr>
            <a:xfrm>
              <a:off x="6463284" y="3083633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Up Arrow 506"/>
            <p:cNvSpPr/>
            <p:nvPr/>
          </p:nvSpPr>
          <p:spPr>
            <a:xfrm>
              <a:off x="7530084" y="2457817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Up Arrow 507"/>
            <p:cNvSpPr/>
            <p:nvPr/>
          </p:nvSpPr>
          <p:spPr>
            <a:xfrm>
              <a:off x="6429276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Up Arrow 508"/>
            <p:cNvSpPr/>
            <p:nvPr/>
          </p:nvSpPr>
          <p:spPr>
            <a:xfrm rot="19901904">
              <a:off x="4360810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0" name="Up Arrow 509"/>
          <p:cNvSpPr/>
          <p:nvPr/>
        </p:nvSpPr>
        <p:spPr>
          <a:xfrm>
            <a:off x="3200400" y="370871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17332" y="2901624"/>
            <a:ext cx="6147436" cy="1981953"/>
            <a:chOff x="1465706" y="4483187"/>
            <a:chExt cx="6147436" cy="1981953"/>
          </a:xfrm>
        </p:grpSpPr>
        <p:sp>
          <p:nvSpPr>
            <p:cNvPr id="511" name="Up Arrow 510"/>
            <p:cNvSpPr/>
            <p:nvPr/>
          </p:nvSpPr>
          <p:spPr>
            <a:xfrm flipV="1">
              <a:off x="1465706" y="5332307"/>
              <a:ext cx="159068" cy="287856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Up Arrow 511"/>
            <p:cNvSpPr/>
            <p:nvPr/>
          </p:nvSpPr>
          <p:spPr>
            <a:xfrm flipV="1">
              <a:off x="2357941" y="4530916"/>
              <a:ext cx="150063" cy="290843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Up Arrow 512"/>
            <p:cNvSpPr/>
            <p:nvPr/>
          </p:nvSpPr>
          <p:spPr>
            <a:xfrm flipV="1">
              <a:off x="2263504" y="6153563"/>
              <a:ext cx="158222" cy="311577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Up Arrow 513"/>
            <p:cNvSpPr/>
            <p:nvPr/>
          </p:nvSpPr>
          <p:spPr>
            <a:xfrm flipV="1">
              <a:off x="4175100" y="6153563"/>
              <a:ext cx="164957" cy="286793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Up Arrow 514"/>
            <p:cNvSpPr/>
            <p:nvPr/>
          </p:nvSpPr>
          <p:spPr>
            <a:xfrm rot="1511167" flipV="1">
              <a:off x="4043169" y="4483187"/>
              <a:ext cx="136574" cy="294608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Up Arrow 515"/>
            <p:cNvSpPr/>
            <p:nvPr/>
          </p:nvSpPr>
          <p:spPr>
            <a:xfrm flipV="1">
              <a:off x="6318262" y="4694094"/>
              <a:ext cx="154702" cy="335105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Up Arrow 516"/>
            <p:cNvSpPr/>
            <p:nvPr/>
          </p:nvSpPr>
          <p:spPr>
            <a:xfrm flipV="1">
              <a:off x="6387084" y="5848763"/>
              <a:ext cx="171760" cy="304171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Up Arrow 517"/>
            <p:cNvSpPr/>
            <p:nvPr/>
          </p:nvSpPr>
          <p:spPr>
            <a:xfrm flipV="1">
              <a:off x="7451700" y="5239163"/>
              <a:ext cx="161442" cy="310949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9" name="Up Arrow 518"/>
          <p:cNvSpPr/>
          <p:nvPr/>
        </p:nvSpPr>
        <p:spPr>
          <a:xfrm rot="10800000">
            <a:off x="1219200" y="3702676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Up Arrow 519"/>
          <p:cNvSpPr/>
          <p:nvPr/>
        </p:nvSpPr>
        <p:spPr>
          <a:xfrm flipV="1">
            <a:off x="3346132" y="3733800"/>
            <a:ext cx="159068" cy="287856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6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</m:t>
                        </m:r>
                        <m:r>
                          <a:rPr lang="en-US" sz="36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600" dirty="0"/>
                  <a:t>= 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</a:t>
                </a:r>
                <a:r>
                  <a:rPr lang="en-US" sz="1800" dirty="0"/>
                  <a:t>circuit(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current entering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and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current </a:t>
                </a:r>
                <a:r>
                  <a:rPr lang="en-US" sz="1800" dirty="0" smtClean="0"/>
                  <a:t>leaving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 smtClean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 smtClean="0"/>
                  <a:t>,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a:rPr lang="en-US" sz="18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 smtClean="0"/>
                  <a:t> is the effective resistance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593" t="-645" b="-5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594" name="Group 593"/>
          <p:cNvGrpSpPr/>
          <p:nvPr/>
        </p:nvGrpSpPr>
        <p:grpSpPr>
          <a:xfrm>
            <a:off x="1143000" y="2438400"/>
            <a:ext cx="6799500" cy="2478148"/>
            <a:chOff x="1213556" y="1307068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6" name="Group 595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597" name="Oval 59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7" name="Straight Connector 606"/>
              <p:cNvCxnSpPr>
                <a:stCxn id="597" idx="5"/>
                <a:endCxn id="59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597" idx="7"/>
                <a:endCxn id="59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>
                <a:stCxn id="606" idx="1"/>
                <a:endCxn id="59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>
                <a:stCxn id="606" idx="7"/>
                <a:endCxn id="60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>
                <a:stCxn id="598" idx="7"/>
                <a:endCxn id="60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>
                <a:stCxn id="598" idx="7"/>
                <a:endCxn id="60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>
                <a:stCxn id="600" idx="5"/>
                <a:endCxn id="60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>
                <a:stCxn id="601" idx="7"/>
                <a:endCxn id="60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01" idx="1"/>
                <a:endCxn id="60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>
                <a:stCxn id="603" idx="3"/>
                <a:endCxn id="60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>
                <a:stCxn id="605" idx="1"/>
                <a:endCxn id="60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>
                <a:stCxn id="604" idx="2"/>
                <a:endCxn id="60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>
                <a:stCxn id="604" idx="6"/>
                <a:endCxn id="60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>
                <a:stCxn id="601" idx="0"/>
                <a:endCxn id="60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Group 621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813" name="Rectangle 81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4" name="Group 81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15" name="Straight Connector 81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Straight Connector 81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Straight Connector 82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Straight Connector 82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Straight Connector 82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Group 622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802" name="Rectangle 80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3" name="Group 80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04" name="Straight Connector 80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80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Straight Connector 80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4" name="Group 623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2" name="Group 79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Straight Connector 79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5" name="Group 624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80" name="Rectangle 7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1" name="Group 7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82" name="Straight Connector 7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Straight Connector 7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6" name="Group 625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0" name="Group 76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71" name="Straight Connector 77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Straight Connector 77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7" name="Group 626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58" name="Rectangle 75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9" name="Group 75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60" name="Straight Connector 75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Straight Connector 76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8" name="Group 627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8" name="Group 747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9" name="Straight Connector 748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9" name="Group 62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36" name="Rectangle 73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38" name="Straight Connector 73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Straight Connector 73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0" name="Group 629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6" name="Group 725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Straight Connector 730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Straight Connector 734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1" name="Group 630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14" name="Rectangle 71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5" name="Group 71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16" name="Straight Connector 71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Straight Connector 71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Straight Connector 71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Straight Connector 71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Straight Connector 72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Straight Connector 72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2" name="Group 631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05" name="Straight Connector 70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3" name="Group 632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92" name="Rectangle 6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3" name="Group 6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94" name="Straight Connector 6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4" name="Group 633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681" name="Rectangle 68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2" name="Group 68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83" name="Straight Connector 68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Straight Connector 68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5" name="Group 634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670" name="Rectangle 66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72" name="Straight Connector 67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Straight Connector 67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Straight Connector 67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Straight Connector 67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Straight Connector 67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Straight Connector 67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Straight Connector 67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6" name="Group 635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59" name="Rectangle 65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0" name="Group 65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61" name="Straight Connector 66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Straight Connector 66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9" name="Up Arrow 638"/>
              <p:cNvSpPr/>
              <p:nvPr/>
            </p:nvSpPr>
            <p:spPr>
              <a:xfrm rot="10800000" flipV="1">
                <a:off x="5175957" y="2489816"/>
                <a:ext cx="380999" cy="532027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0" name="Group 639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641" name="Freeform 640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Freeform 641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Freeform 642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Freeform 643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Freeform 644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Freeform 645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Freeform 646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Freeform 647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Freeform 648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Freeform 649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19" name="Up Arrow 518"/>
          <p:cNvSpPr/>
          <p:nvPr/>
        </p:nvSpPr>
        <p:spPr>
          <a:xfrm rot="10800000">
            <a:off x="1357884" y="37338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4972375" y="4126468"/>
                <a:ext cx="563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375" y="4126468"/>
                <a:ext cx="56374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1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1219200" y="4267200"/>
                <a:ext cx="563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267200"/>
                <a:ext cx="56374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41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/>
          <p:cNvSpPr/>
          <p:nvPr/>
        </p:nvSpPr>
        <p:spPr>
          <a:xfrm>
            <a:off x="3454565" y="5524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019800" y="5524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505200" y="5829300"/>
            <a:ext cx="44373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36" grpId="0"/>
      <p:bldP spid="237" grpId="0"/>
      <p:bldP spid="238" grpId="0" animBg="1"/>
      <p:bldP spid="239" grpId="0" animBg="1"/>
      <p:bldP spid="2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C00000"/>
                    </a:solidFill>
                  </a:rPr>
                  <a:t>Theroem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commute time between any pair of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 smtClean="0"/>
                  <a:t> is the effective resistance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the circuit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associated 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76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Commute Time of some well studied graphs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1" i="0" dirty="0" smtClean="0">
                          <a:solidFill>
                            <a:srgbClr val="7030A0"/>
                          </a:solidFill>
                        </a:rPr>
                        <m:t>G</m:t>
                      </m:r>
                      <m:r>
                        <m:rPr>
                          <m:nor/>
                        </m:rPr>
                        <a:rPr lang="en-US" sz="4000" b="1" dirty="0">
                          <a:solidFill>
                            <a:srgbClr val="7030A0"/>
                          </a:solidFill>
                        </a:rPr>
                        <m:t>rid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-by-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grid,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calculate expected no. of steps of a random walk to reach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667000" y="2209800"/>
            <a:ext cx="3810000" cy="3657600"/>
            <a:chOff x="2667000" y="1676400"/>
            <a:chExt cx="4800600" cy="457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2667000" y="1676400"/>
              <a:ext cx="4800600" cy="4572000"/>
              <a:chOff x="2667000" y="1676400"/>
              <a:chExt cx="4800600" cy="45720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667000" y="1676400"/>
                <a:ext cx="0" cy="45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2667000" y="1676400"/>
                <a:ext cx="4800600" cy="4572000"/>
                <a:chOff x="2667000" y="1676400"/>
                <a:chExt cx="4800600" cy="457200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33528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0386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7244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4102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960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7818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2667000" y="22860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667000" y="28956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667000" y="35814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667000" y="42672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2667000" y="49530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2667000" y="56388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2667000" y="62484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7467600" y="1676400"/>
                <a:ext cx="0" cy="45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 flipH="1">
              <a:off x="2667000" y="167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0356" y="56504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356" y="5650468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395156" y="1981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56" y="1981200"/>
                <a:ext cx="3754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6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Useful tips from theory of electric networks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You may use one or more of the following principles to calculate effective resistance any pair of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Increasing resistance of some edges to infinity (equivalent to removal of those edges) will only increase the </a:t>
                </a:r>
                <a:r>
                  <a:rPr lang="en-US" sz="2000" dirty="0"/>
                  <a:t>effective resistance </a:t>
                </a:r>
                <a:r>
                  <a:rPr lang="en-US" sz="2000" dirty="0" smtClean="0"/>
                  <a:t>between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Apply series and parallel law of resistance can be a useful tool sometimes.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Any </a:t>
                </a:r>
                <a:r>
                  <a:rPr lang="en-US" sz="2000" b="1" dirty="0" smtClean="0"/>
                  <a:t>flow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the circuit will consume same or more amount of power than the corresponding </a:t>
                </a:r>
                <a:r>
                  <a:rPr lang="en-US" sz="2000" b="1" dirty="0" smtClean="0"/>
                  <a:t>current flow </a:t>
                </a:r>
                <a:r>
                  <a:rPr lang="en-US" sz="2000" dirty="0" smtClean="0"/>
                  <a:t>of same value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 So effective resistance between any pair of vertices is bounded by the power dissipated due to any flow of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ampere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in the circuit. (This is called the </a:t>
                </a:r>
                <a:r>
                  <a:rPr lang="en-US" sz="2000" b="1" dirty="0" smtClean="0"/>
                  <a:t>least power law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</a:t>
            </a:r>
            <a:r>
              <a:rPr lang="en-US" sz="3200" b="1" dirty="0" smtClean="0">
                <a:solidFill>
                  <a:srgbClr val="7030A0"/>
                </a:solidFill>
              </a:rPr>
              <a:t>complete graphs</a:t>
            </a:r>
            <a:r>
              <a:rPr lang="en-US" sz="3200" b="1" dirty="0" smtClean="0"/>
              <a:t> joined by an edge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 smtClean="0"/>
                  <a:t> be two complete graphs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add an edge between a vertex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and a vertex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maximum commute time in this combined graph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1" i="0" dirty="0" smtClean="0">
                          <a:solidFill>
                            <a:srgbClr val="7030A0"/>
                          </a:solidFill>
                        </a:rPr>
                        <m:t>G</m:t>
                      </m:r>
                      <m:r>
                        <m:rPr>
                          <m:nor/>
                        </m:rPr>
                        <a:rPr lang="en-US" sz="4000" b="1" dirty="0">
                          <a:solidFill>
                            <a:srgbClr val="7030A0"/>
                          </a:solidFill>
                        </a:rPr>
                        <m:t>rid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-by-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grid, calculate commute </a:t>
                </a:r>
                <a:r>
                  <a:rPr lang="en-US" sz="2000" dirty="0"/>
                  <a:t>time between </a:t>
                </a:r>
                <a:r>
                  <a:rPr lang="en-US" sz="2000" dirty="0" smtClean="0"/>
                  <a:t>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Use </a:t>
                </a:r>
                <a:r>
                  <a:rPr lang="en-US" sz="2000" b="1" dirty="0" smtClean="0"/>
                  <a:t>least </a:t>
                </a:r>
                <a:r>
                  <a:rPr lang="en-US" sz="2000" b="1" dirty="0"/>
                  <a:t>power </a:t>
                </a:r>
                <a:r>
                  <a:rPr lang="en-US" sz="2000" b="1" dirty="0" smtClean="0"/>
                  <a:t>law</a:t>
                </a:r>
                <a:r>
                  <a:rPr lang="en-US" sz="2000" dirty="0" smtClean="0"/>
                  <a:t>, and distribute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ampere of current evenly 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579" b="-6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667000" y="2209800"/>
            <a:ext cx="3810000" cy="3657600"/>
            <a:chOff x="2667000" y="1676400"/>
            <a:chExt cx="4800600" cy="457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2667000" y="1676400"/>
              <a:ext cx="4800600" cy="4572000"/>
              <a:chOff x="2667000" y="1676400"/>
              <a:chExt cx="4800600" cy="45720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667000" y="1676400"/>
                <a:ext cx="0" cy="45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2667000" y="1676400"/>
                <a:ext cx="4800600" cy="4572000"/>
                <a:chOff x="2667000" y="1676400"/>
                <a:chExt cx="4800600" cy="457200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33528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0386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7244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4102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960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781800" y="1676400"/>
                  <a:ext cx="0" cy="45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2667000" y="22860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667000" y="28956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667000" y="35814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667000" y="42672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2667000" y="49530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2667000" y="56388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2667000" y="6248400"/>
                  <a:ext cx="4800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7467600" y="1676400"/>
                <a:ext cx="0" cy="45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 flipH="1">
              <a:off x="2667000" y="167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0356" y="56504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356" y="5650468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395156" y="1981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56" y="1981200"/>
                <a:ext cx="3754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 rot="18980164">
            <a:off x="3994389" y="38166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/>
          <p:cNvGrpSpPr/>
          <p:nvPr/>
        </p:nvGrpSpPr>
        <p:grpSpPr>
          <a:xfrm>
            <a:off x="2645228" y="3200400"/>
            <a:ext cx="2743201" cy="2667000"/>
            <a:chOff x="2645228" y="3200400"/>
            <a:chExt cx="2743201" cy="2667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667000" y="3200400"/>
              <a:ext cx="2721429" cy="26670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688771" y="3733800"/>
              <a:ext cx="2155372" cy="2101334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5228" y="4267200"/>
              <a:ext cx="1654629" cy="1600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67000" y="4800600"/>
              <a:ext cx="1099457" cy="1066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2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nice article </a:t>
            </a:r>
            <a:r>
              <a:rPr lang="en-US" sz="3200" b="1" dirty="0" smtClean="0"/>
              <a:t>to read during summer break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(not meant for the exams </a:t>
            </a:r>
            <a:r>
              <a:rPr lang="en-US" sz="3200" dirty="0" smtClean="0">
                <a:sym typeface="Wingdings" pitchFamily="2" charset="2"/>
              </a:rPr>
              <a:t>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Title</a:t>
            </a:r>
            <a:r>
              <a:rPr lang="en-US" sz="1800" dirty="0" smtClean="0"/>
              <a:t>: Random walk and Electric Networks</a:t>
            </a:r>
          </a:p>
          <a:p>
            <a:pPr marL="0" indent="0">
              <a:buNone/>
            </a:pPr>
            <a:r>
              <a:rPr lang="en-US" sz="1800" b="1" dirty="0" smtClean="0"/>
              <a:t>Authors</a:t>
            </a:r>
            <a:r>
              <a:rPr lang="en-US" sz="1800" dirty="0" smtClean="0"/>
              <a:t>: P. Doyle and J. Snell</a:t>
            </a:r>
          </a:p>
          <a:p>
            <a:pPr marL="0" indent="0">
              <a:buNone/>
            </a:pPr>
            <a:r>
              <a:rPr lang="en-US" sz="1800" dirty="0" smtClean="0"/>
              <a:t>Available at the link: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://math.dartmouth.edu/~</a:t>
            </a:r>
            <a:r>
              <a:rPr lang="en-US" sz="1800" dirty="0" smtClean="0">
                <a:hlinkClick r:id="rId2"/>
              </a:rPr>
              <a:t>doyle/docs/walks/walks.pdf</a:t>
            </a: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[Note: This article is quite old and written nicely. It deals only with various probability parameters of a random walk on a graph and their relation with parameters of electric networks.] </a:t>
            </a:r>
          </a:p>
          <a:p>
            <a:pPr marL="0" indent="0">
              <a:buNone/>
            </a:pPr>
            <a:r>
              <a:rPr lang="en-US" sz="1800" dirty="0" smtClean="0"/>
              <a:t>This article might have inspired the authors of the STOC 1989 paper to derive a close connection between commute time and effective resistance.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smtClean="0"/>
              <a:t>Happy reading </a:t>
            </a:r>
            <a:r>
              <a:rPr lang="en-US" sz="1800" dirty="0" smtClean="0">
                <a:sym typeface="Wingdings" pitchFamily="2" charset="2"/>
              </a:rPr>
              <a:t>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novel surprising </a:t>
            </a:r>
            <a:r>
              <a:rPr lang="en-US" sz="3600" b="1" dirty="0" smtClean="0">
                <a:solidFill>
                  <a:srgbClr val="C00000"/>
                </a:solidFill>
              </a:rPr>
              <a:t>discovery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sz="2000" dirty="0" smtClean="0"/>
              <a:t>Random walk on a graph is closely related to electric networks.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 graph can be viewed as a electric network where each edge corresponds to a resistance of one ohm.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Various aspects of random walk are defined as a fundamental characteristics (</a:t>
            </a:r>
            <a:r>
              <a:rPr lang="en-US" sz="2000" b="1" dirty="0" smtClean="0">
                <a:solidFill>
                  <a:srgbClr val="0070C0"/>
                </a:solidFill>
              </a:rPr>
              <a:t>resistance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power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70C0"/>
                </a:solidFill>
              </a:rPr>
              <a:t>voltage</a:t>
            </a:r>
            <a:r>
              <a:rPr lang="en-US" sz="2000" dirty="0" smtClean="0"/>
              <a:t>) of the corresponding electric network.</a:t>
            </a:r>
          </a:p>
          <a:p>
            <a:endParaRPr lang="en-US" sz="2000" dirty="0" smtClean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Physics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of electric network </a:t>
            </a:r>
            <a:r>
              <a:rPr lang="en-US" sz="2000" dirty="0" smtClean="0">
                <a:solidFill>
                  <a:srgbClr val="7030A0"/>
                </a:solidFill>
              </a:rPr>
              <a:t>helps </a:t>
            </a:r>
            <a:r>
              <a:rPr lang="en-US" sz="2000" dirty="0" smtClean="0"/>
              <a:t>in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mathematical theory </a:t>
            </a:r>
            <a:r>
              <a:rPr lang="en-US" sz="2000" dirty="0" smtClean="0"/>
              <a:t>of random walk !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Isn’t it surprising 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surprising </a:t>
            </a:r>
            <a:r>
              <a:rPr lang="en-US" sz="3600" b="1" dirty="0" smtClean="0">
                <a:solidFill>
                  <a:srgbClr val="C00000"/>
                </a:solidFill>
              </a:rPr>
              <a:t>discovery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3152775" cy="14478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667000"/>
            <a:ext cx="2705100" cy="16954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267200"/>
            <a:ext cx="14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walk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4419600"/>
            <a:ext cx="179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 networks</a:t>
            </a:r>
            <a:endParaRPr lang="en-IN" dirty="0"/>
          </a:p>
        </p:txBody>
      </p:sp>
      <p:sp>
        <p:nvSpPr>
          <p:cNvPr id="11" name="Left-Right Arrow 10"/>
          <p:cNvSpPr/>
          <p:nvPr/>
        </p:nvSpPr>
        <p:spPr>
          <a:xfrm>
            <a:off x="3581400" y="3124200"/>
            <a:ext cx="2057400" cy="713232"/>
          </a:xfrm>
          <a:prstGeom prst="left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51458" y="5257800"/>
            <a:ext cx="742094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A. K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. Chandra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Raghavan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W. 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L.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Ruzzo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6"/>
              </a:rPr>
              <a:t>R.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6"/>
              </a:rPr>
              <a:t>Smolensky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P.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Tiwari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b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b="1" dirty="0"/>
              <a:t>The Electrical Resistance of a Graph Captures its Commute and Cover Times </a:t>
            </a:r>
            <a:endParaRPr lang="en-IN" b="1" dirty="0" smtClean="0"/>
          </a:p>
          <a:p>
            <a:r>
              <a:rPr lang="en-IN" b="1" dirty="0" smtClean="0"/>
              <a:t>(</a:t>
            </a:r>
            <a:r>
              <a:rPr lang="en-IN" b="1" dirty="0"/>
              <a:t>Detailed Abstract).</a:t>
            </a:r>
            <a:r>
              <a:rPr lang="en-IN" dirty="0"/>
              <a:t> </a:t>
            </a:r>
            <a:r>
              <a:rPr lang="en-IN" dirty="0">
                <a:hlinkClick r:id="rId8"/>
              </a:rPr>
              <a:t>STOC1989</a:t>
            </a:r>
            <a:r>
              <a:rPr lang="en-IN" dirty="0"/>
              <a:t>: 574-586</a:t>
            </a:r>
          </a:p>
        </p:txBody>
      </p:sp>
    </p:spTree>
    <p:extLst>
      <p:ext uri="{BB962C8B-B14F-4D97-AF65-F5344CB8AC3E}">
        <p14:creationId xmlns:p14="http://schemas.microsoft.com/office/powerpoint/2010/main" val="82010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7030A0"/>
                </a:solidFill>
              </a:rPr>
              <a:t>warm up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8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the random walk starts at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the drunkard reaches home </a:t>
                </a:r>
                <a:r>
                  <a:rPr lang="en-US" sz="2000" b="1" dirty="0" smtClean="0"/>
                  <a:t>before</a:t>
                </a:r>
                <a:r>
                  <a:rPr lang="en-US" sz="2000" dirty="0" smtClean="0"/>
                  <a:t> reaching bar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corresponding probability.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½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77177" y="4875464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4875464"/>
                <a:ext cx="37542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935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77177" y="5256464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5256464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295400" y="5561264"/>
                <a:ext cx="2736711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561264"/>
                <a:ext cx="2736711" cy="610936"/>
              </a:xfrm>
              <a:prstGeom prst="rect">
                <a:avLst/>
              </a:prstGeom>
              <a:blipFill rotWithShape="1">
                <a:blip r:embed="rId12"/>
                <a:stretch>
                  <a:fillRect r="-2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9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6" grpId="0" animBg="1"/>
      <p:bldP spid="47" grpId="0" animBg="1"/>
      <p:bldP spid="48" grpId="0" animBg="1"/>
      <p:bldP spid="49" grpId="0"/>
      <p:bldP spid="50" grpId="0"/>
      <p:bldP spid="52" grpId="0" animBg="1"/>
      <p:bldP spid="53" grpId="0" animBg="1"/>
      <p:bldP spid="54" grpId="0"/>
      <p:bldP spid="55" grpId="0"/>
      <p:bldP spid="56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128" name="Oval 127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stCxn id="128" idx="6"/>
              <a:endCxn id="130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34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endCxn id="136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>
              <a:endCxn id="138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endCxn id="163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walk on a line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100" b="1" i="1" dirty="0" smtClean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 smtClean="0"/>
                  <a:t>: Potential at point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Current </a:t>
                </a:r>
                <a:r>
                  <a:rPr lang="en-US" sz="2000" b="1" dirty="0" smtClean="0"/>
                  <a:t>entering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Current </a:t>
                </a:r>
                <a:r>
                  <a:rPr lang="en-US" sz="2000" b="1" dirty="0" smtClean="0"/>
                  <a:t>leaving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dirty="0" smtClean="0"/>
                  <a:t>     =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latin typeface="Cambria Math"/>
                          </a:rPr>
                          <m:t>+  </m:t>
                        </m:r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10"/>
                <a:stretch>
                  <a:fillRect l="-741" t="-667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752600" y="2286000"/>
            <a:ext cx="437629" cy="279410"/>
            <a:chOff x="2933700" y="4038600"/>
            <a:chExt cx="723900" cy="439550"/>
          </a:xfrm>
        </p:grpSpPr>
        <p:sp>
          <p:nvSpPr>
            <p:cNvPr id="80" name="Rectangle 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4972571" y="2286000"/>
            <a:ext cx="437629" cy="279410"/>
            <a:chOff x="2933700" y="4038600"/>
            <a:chExt cx="723900" cy="439550"/>
          </a:xfrm>
        </p:grpSpPr>
        <p:sp>
          <p:nvSpPr>
            <p:cNvPr id="116" name="Rectangle 1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3962400" y="2286000"/>
            <a:ext cx="437629" cy="279410"/>
            <a:chOff x="2933700" y="4038600"/>
            <a:chExt cx="723900" cy="439550"/>
          </a:xfrm>
          <a:solidFill>
            <a:schemeClr val="bg2"/>
          </a:solidFill>
        </p:grpSpPr>
        <p:sp>
          <p:nvSpPr>
            <p:cNvPr id="104" name="Rectangle 1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  <a:grpFill/>
          </p:grpSpPr>
          <p:cxnSp>
            <p:nvCxnSpPr>
              <p:cNvPr id="106" name="Straight Connector 1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/>
          <p:cNvGrpSpPr/>
          <p:nvPr/>
        </p:nvGrpSpPr>
        <p:grpSpPr>
          <a:xfrm>
            <a:off x="7106171" y="2286000"/>
            <a:ext cx="437629" cy="279410"/>
            <a:chOff x="2933700" y="4038600"/>
            <a:chExt cx="723900" cy="439550"/>
          </a:xfrm>
        </p:grpSpPr>
        <p:sp>
          <p:nvSpPr>
            <p:cNvPr id="140" name="Rectangle 1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1066800" y="2438400"/>
            <a:ext cx="7128884" cy="972056"/>
            <a:chOff x="1066800" y="243840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276859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292099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308952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246379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307339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246379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243840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246379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Volt</a:t>
                </a:r>
                <a:endParaRPr lang="en-US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29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57600" y="1676400"/>
            <a:ext cx="1905000" cy="457200"/>
            <a:chOff x="3657600" y="3581400"/>
            <a:chExt cx="1905000" cy="457200"/>
          </a:xfrm>
        </p:grpSpPr>
        <p:sp>
          <p:nvSpPr>
            <p:cNvPr id="159" name="Left Arrow 158"/>
            <p:cNvSpPr/>
            <p:nvPr/>
          </p:nvSpPr>
          <p:spPr>
            <a:xfrm>
              <a:off x="3657600" y="3733800"/>
              <a:ext cx="1905000" cy="304800"/>
            </a:xfrm>
            <a:prstGeom prst="leftArrow">
              <a:avLst>
                <a:gd name="adj1" fmla="val 20732"/>
                <a:gd name="adj2" fmla="val 60976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07963" y="35814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current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0" name="Line Callout 2 9"/>
          <p:cNvSpPr/>
          <p:nvPr/>
        </p:nvSpPr>
        <p:spPr>
          <a:xfrm>
            <a:off x="6248400" y="3657600"/>
            <a:ext cx="2362200" cy="468868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-244249"/>
              <a:gd name="adj6" fmla="val -4477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Each resistance is </a:t>
            </a:r>
            <a:r>
              <a:rPr lang="en-US" sz="1600" dirty="0" smtClean="0">
                <a:solidFill>
                  <a:srgbClr val="0070C0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ohm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874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7" grpId="0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5533</TotalTime>
  <Words>3427</Words>
  <Application>Microsoft Office PowerPoint</Application>
  <PresentationFormat>On-screen Show (4:3)</PresentationFormat>
  <Paragraphs>778</Paragraphs>
  <Slides>43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Randomized Algorithms CS648 </vt:lpstr>
      <vt:lpstr>Overview and motivation </vt:lpstr>
      <vt:lpstr>What do we know about Random walk till now?</vt:lpstr>
      <vt:lpstr>"Grid"</vt:lpstr>
      <vt:lpstr>A novel surprising discovery</vt:lpstr>
      <vt:lpstr>A surprising discovery</vt:lpstr>
      <vt:lpstr>A warm up Example</vt:lpstr>
      <vt:lpstr>Random walk on a line</vt:lpstr>
      <vt:lpstr>Random walk on a line</vt:lpstr>
      <vt:lpstr>Random walk on a line</vt:lpstr>
      <vt:lpstr>PowerPoint Presentation</vt:lpstr>
      <vt:lpstr>PowerPoint Presentation</vt:lpstr>
      <vt:lpstr>PowerPoint Presentation</vt:lpstr>
      <vt:lpstr>PowerPoint Presentation</vt:lpstr>
      <vt:lpstr>REvisiting Theory of electric circuits</vt:lpstr>
      <vt:lpstr>Basic Terminologies and Facts</vt:lpstr>
      <vt:lpstr>Kirchoff’s Current Law</vt:lpstr>
      <vt:lpstr>Notion of Resistance  and Ohm’s Law</vt:lpstr>
      <vt:lpstr>Notion of Resistance  and Ohm’s Law</vt:lpstr>
      <vt:lpstr>Notion of Resistance  and Ohm’s Law</vt:lpstr>
      <vt:lpstr>Electric Potential is conservative</vt:lpstr>
      <vt:lpstr>Three simple principles</vt:lpstr>
      <vt:lpstr>Reversibility</vt:lpstr>
      <vt:lpstr>Linearity of current flow</vt:lpstr>
      <vt:lpstr>Uniqueness</vt:lpstr>
      <vt:lpstr>Uniqueness</vt:lpstr>
      <vt:lpstr>Random walk and electric networks</vt:lpstr>
      <vt:lpstr>Notations</vt:lpstr>
      <vt:lpstr>Expressing H_xv through equations</vt:lpstr>
      <vt:lpstr>Expressing H_xv through a circuit</vt:lpstr>
      <vt:lpstr>Expressing H_xv through a circuit</vt:lpstr>
      <vt:lpstr>Expressing H_xv through a circuit</vt:lpstr>
      <vt:lpstr>Expressing H_xu through a circuit</vt:lpstr>
      <vt:lpstr>H_uv + H_vu= ??</vt:lpstr>
      <vt:lpstr>H_uv + H_vu= ??</vt:lpstr>
      <vt:lpstr>H_uv + H_vu= ??</vt:lpstr>
      <vt:lpstr>H_uv + H_vu= ??</vt:lpstr>
      <vt:lpstr>PowerPoint Presentation</vt:lpstr>
      <vt:lpstr>Commute Time of some well studied graphs</vt:lpstr>
      <vt:lpstr>Useful tips from theory of electric networks</vt:lpstr>
      <vt:lpstr>Two complete graphs joined by an edge</vt:lpstr>
      <vt:lpstr>"Grid"</vt:lpstr>
      <vt:lpstr>A nice article to read during summer break (not meant for the exams )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676</cp:revision>
  <dcterms:created xsi:type="dcterms:W3CDTF">2011-12-03T04:13:03Z</dcterms:created>
  <dcterms:modified xsi:type="dcterms:W3CDTF">2017-04-02T02:50:09Z</dcterms:modified>
</cp:coreProperties>
</file>