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2"/>
  </p:notesMasterIdLst>
  <p:sldIdLst>
    <p:sldId id="428" r:id="rId2"/>
    <p:sldId id="572" r:id="rId3"/>
    <p:sldId id="582" r:id="rId4"/>
    <p:sldId id="583" r:id="rId5"/>
    <p:sldId id="584" r:id="rId6"/>
    <p:sldId id="585" r:id="rId7"/>
    <p:sldId id="573" r:id="rId8"/>
    <p:sldId id="578" r:id="rId9"/>
    <p:sldId id="580" r:id="rId10"/>
    <p:sldId id="579" r:id="rId11"/>
    <p:sldId id="587" r:id="rId12"/>
    <p:sldId id="571" r:id="rId13"/>
    <p:sldId id="576" r:id="rId14"/>
    <p:sldId id="575" r:id="rId15"/>
    <p:sldId id="577" r:id="rId16"/>
    <p:sldId id="581" r:id="rId17"/>
    <p:sldId id="586" r:id="rId18"/>
    <p:sldId id="589" r:id="rId19"/>
    <p:sldId id="574" r:id="rId20"/>
    <p:sldId id="588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render Baswana" initials="S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4/6/2017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4/6/2017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4/6/2017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4/6/2017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4/6/2017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4/6/2017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4/6/2017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4.png"/><Relationship Id="rId7" Type="http://schemas.openxmlformats.org/officeDocument/2006/relationships/image" Target="../media/image5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10.png"/><Relationship Id="rId7" Type="http://schemas.openxmlformats.org/officeDocument/2006/relationships/image" Target="../media/image106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660.png"/><Relationship Id="rId4" Type="http://schemas.openxmlformats.org/officeDocument/2006/relationships/image" Target="../media/image6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png"/><Relationship Id="rId7" Type="http://schemas.openxmlformats.org/officeDocument/2006/relationships/image" Target="../media/image670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0.png"/><Relationship Id="rId10" Type="http://schemas.openxmlformats.org/officeDocument/2006/relationships/image" Target="../media/image106.png"/><Relationship Id="rId9" Type="http://schemas.openxmlformats.org/officeDocument/2006/relationships/image" Target="../media/image10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113.png"/><Relationship Id="rId3" Type="http://schemas.openxmlformats.org/officeDocument/2006/relationships/image" Target="../media/image109.png"/><Relationship Id="rId7" Type="http://schemas.openxmlformats.org/officeDocument/2006/relationships/image" Target="../media/image710.png"/><Relationship Id="rId12" Type="http://schemas.openxmlformats.org/officeDocument/2006/relationships/image" Target="../media/image112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11.png"/><Relationship Id="rId15" Type="http://schemas.openxmlformats.org/officeDocument/2006/relationships/image" Target="../media/image106.png"/><Relationship Id="rId10" Type="http://schemas.openxmlformats.org/officeDocument/2006/relationships/image" Target="../media/image110.png"/><Relationship Id="rId4" Type="http://schemas.openxmlformats.org/officeDocument/2006/relationships/image" Target="../media/image690.png"/><Relationship Id="rId9" Type="http://schemas.openxmlformats.org/officeDocument/2006/relationships/image" Target="../media/image105.png"/><Relationship Id="rId14" Type="http://schemas.openxmlformats.org/officeDocument/2006/relationships/image" Target="../media/image1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3" Type="http://schemas.openxmlformats.org/officeDocument/2006/relationships/image" Target="../media/image8.png"/><Relationship Id="rId7" Type="http://schemas.openxmlformats.org/officeDocument/2006/relationships/image" Target="../media/image710.png"/><Relationship Id="rId12" Type="http://schemas.openxmlformats.org/officeDocument/2006/relationships/image" Target="../media/image106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114.png"/><Relationship Id="rId4" Type="http://schemas.openxmlformats.org/officeDocument/2006/relationships/image" Target="../media/image690.png"/><Relationship Id="rId9" Type="http://schemas.openxmlformats.org/officeDocument/2006/relationships/image" Target="../media/image10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7.png"/><Relationship Id="rId3" Type="http://schemas.openxmlformats.org/officeDocument/2006/relationships/image" Target="../media/image2.png"/><Relationship Id="rId7" Type="http://schemas.openxmlformats.org/officeDocument/2006/relationships/image" Target="../media/image59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image" Target="../media/image1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5.png"/><Relationship Id="rId5" Type="http://schemas.openxmlformats.org/officeDocument/2006/relationships/image" Target="../media/image57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3" Type="http://schemas.openxmlformats.org/officeDocument/2006/relationships/image" Target="../media/image72.png"/><Relationship Id="rId7" Type="http://schemas.openxmlformats.org/officeDocument/2006/relationships/image" Target="../media/image77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" Type="http://schemas.openxmlformats.org/officeDocument/2006/relationships/image" Target="../media/image1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5.png"/><Relationship Id="rId5" Type="http://schemas.openxmlformats.org/officeDocument/2006/relationships/image" Target="../media/image74.png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19" Type="http://schemas.openxmlformats.org/officeDocument/2006/relationships/image" Target="../media/image93.png"/><Relationship Id="rId4" Type="http://schemas.openxmlformats.org/officeDocument/2006/relationships/image" Target="../media/image73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7" Type="http://schemas.openxmlformats.org/officeDocument/2006/relationships/image" Target="../media/image98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760.png"/><Relationship Id="rId4" Type="http://schemas.openxmlformats.org/officeDocument/2006/relationships/image" Target="../media/image740.png"/><Relationship Id="rId9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21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Routing </a:t>
            </a:r>
            <a:r>
              <a:rPr lang="en-US" sz="1800" b="1" dirty="0" smtClean="0">
                <a:solidFill>
                  <a:srgbClr val="7030A0"/>
                </a:solidFill>
              </a:rPr>
              <a:t>on a hypercube</a:t>
            </a:r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1" dirty="0"/>
              <a:t>Send each packet to a </a:t>
            </a:r>
            <a:r>
              <a:rPr lang="en-US" sz="2800" b="1" i="1" u="sng" dirty="0">
                <a:solidFill>
                  <a:srgbClr val="7030A0"/>
                </a:solidFill>
              </a:rPr>
              <a:t>uniformly random</a:t>
            </a:r>
            <a:r>
              <a:rPr lang="en-US" sz="2800" b="1" i="1" dirty="0">
                <a:solidFill>
                  <a:srgbClr val="7030A0"/>
                </a:solidFill>
              </a:rPr>
              <a:t> </a:t>
            </a:r>
            <a:r>
              <a:rPr lang="en-US" sz="2800" b="1" i="1" dirty="0" smtClean="0"/>
              <a:t>destination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For a packet originating from node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r>
                  <a:rPr lang="en-US" sz="2400" dirty="0"/>
                  <a:t>  </a:t>
                </a:r>
                <a:r>
                  <a:rPr lang="en-US" sz="2400" dirty="0" smtClean="0"/>
                  <a:t>Pick a destination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6C31"/>
                        </a:solidFill>
                        <a:latin typeface="Cambria Math"/>
                      </a:rPr>
                      <m:t>𝒓</m:t>
                    </m:r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 randomly uniformly and independently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Send the packet to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6C31"/>
                        </a:solidFill>
                        <a:latin typeface="Cambria Math"/>
                      </a:rPr>
                      <m:t>𝒓</m:t>
                    </m:r>
                    <m:r>
                      <a:rPr lang="en-US" sz="24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using </a:t>
                </a:r>
                <a:r>
                  <a:rPr lang="en-US" sz="2400" b="1" dirty="0" smtClean="0"/>
                  <a:t>Bit-fixing </a:t>
                </a:r>
                <a:r>
                  <a:rPr lang="en-US" sz="2400" dirty="0" smtClean="0"/>
                  <a:t>algorithm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2"/>
                <a:stretch>
                  <a:fillRect l="-1062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2800" y="609600"/>
            <a:ext cx="510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2400" y="3352800"/>
            <a:ext cx="510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6200" y="2895600"/>
            <a:ext cx="510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loud Callout 7"/>
              <p:cNvSpPr/>
              <p:nvPr/>
            </p:nvSpPr>
            <p:spPr>
              <a:xfrm>
                <a:off x="3886200" y="3810000"/>
                <a:ext cx="4267200" cy="1527048"/>
              </a:xfrm>
              <a:prstGeom prst="cloudCallout">
                <a:avLst>
                  <a:gd name="adj1" fmla="val -28150"/>
                  <a:gd name="adj2" fmla="val 8074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is the expected number of rounds for the packet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to reach its destination.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loud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810000"/>
                <a:ext cx="4267200" cy="1527048"/>
              </a:xfrm>
              <a:prstGeom prst="cloudCallout">
                <a:avLst>
                  <a:gd name="adj1" fmla="val -28150"/>
                  <a:gd name="adj2" fmla="val 80747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59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</a:t>
            </a:r>
            <a:r>
              <a:rPr lang="en-US" sz="3600" b="1" dirty="0" smtClean="0">
                <a:solidFill>
                  <a:srgbClr val="006C31"/>
                </a:solidFill>
              </a:rPr>
              <a:t>warm-up</a:t>
            </a:r>
            <a:r>
              <a:rPr lang="en-US" sz="3600" b="1" dirty="0" smtClean="0"/>
              <a:t> question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067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 path taken by the packet originating 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there 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 smtClean="0"/>
                  <a:t> packets that  </a:t>
                </a:r>
                <a:r>
                  <a:rPr lang="en-US" sz="2000" b="1" dirty="0" smtClean="0"/>
                  <a:t>share</a:t>
                </a:r>
                <a:r>
                  <a:rPr lang="en-US" sz="2000" dirty="0" smtClean="0"/>
                  <a:t> some edge with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the maximum number of rounds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taken by the packet to reach destination ?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𝑷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+ℓ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067800" cy="4525963"/>
              </a:xfrm>
              <a:blipFill rotWithShape="1">
                <a:blip r:embed="rId2"/>
                <a:stretch>
                  <a:fillRect l="-67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2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/>
                      </a:rPr>
                      <m:t>𝑯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3200" dirty="0" smtClean="0"/>
                  <a:t>) : number of other packets colliding packet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3200" dirty="0"/>
                  <a:t/>
                </a:r>
                <a:br>
                  <a:rPr lang="en-US" sz="3200" dirty="0"/>
                </a:br>
                <a:r>
                  <a:rPr lang="en-US" sz="3200" dirty="0" smtClean="0"/>
                  <a:t>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r="-2667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)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  <m:sup/>
                      <m:e>
                        <m:r>
                          <a:rPr lang="en-US" sz="2000" b="1" i="1" smtClean="0">
                            <a:latin typeface="Cambria Math"/>
                          </a:rPr>
                          <m:t>𝑯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21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24000" y="1219200"/>
            <a:ext cx="5618403" cy="3886200"/>
            <a:chOff x="1033315" y="1447800"/>
            <a:chExt cx="5618403" cy="3886200"/>
          </a:xfrm>
        </p:grpSpPr>
        <p:sp>
          <p:nvSpPr>
            <p:cNvPr id="5" name="Oval 4"/>
            <p:cNvSpPr/>
            <p:nvPr/>
          </p:nvSpPr>
          <p:spPr>
            <a:xfrm>
              <a:off x="3733800" y="37858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7338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810000" y="29718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886200" y="2904877"/>
              <a:ext cx="1066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9530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743200" y="43954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2308271" y="4527364"/>
              <a:ext cx="501836" cy="7304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7"/>
              <a:endCxn id="5" idx="3"/>
            </p:cNvCxnSpPr>
            <p:nvPr/>
          </p:nvCxnSpPr>
          <p:spPr>
            <a:xfrm flipV="1">
              <a:off x="2873282" y="3915890"/>
              <a:ext cx="882836" cy="5018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232071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165271" y="5259643"/>
              <a:ext cx="1066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033315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5086815" y="2123362"/>
              <a:ext cx="501836" cy="7304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512451" y="2047162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38800" y="1447800"/>
              <a:ext cx="1012918" cy="631918"/>
              <a:chOff x="2416082" y="3810000"/>
              <a:chExt cx="1012918" cy="631918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endCxn id="26" idx="3"/>
              </p:cNvCxnSpPr>
              <p:nvPr/>
            </p:nvCxnSpPr>
            <p:spPr>
              <a:xfrm flipV="1">
                <a:off x="2416082" y="3940082"/>
                <a:ext cx="882836" cy="5018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/>
          <p:cNvSpPr txBox="1"/>
          <p:nvPr/>
        </p:nvSpPr>
        <p:spPr>
          <a:xfrm>
            <a:off x="7315200" y="97995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source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260" y="5181600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destination</a:t>
            </a:r>
            <a:endParaRPr lang="en-US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407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76484" y="5366266"/>
                <a:ext cx="6991466" cy="6242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𝑯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packet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originating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from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collides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with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             </m:t>
                              </m:r>
                            </m:e>
                            <m:e>
                              <m:r>
                                <a:rPr lang="en-US" b="1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packet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originating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from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does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collide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with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484" y="5366266"/>
                <a:ext cx="6991466" cy="6242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3386284" y="5410200"/>
            <a:ext cx="4169269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352800" y="5668124"/>
            <a:ext cx="5029200" cy="27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Down Ribbon 33"/>
              <p:cNvSpPr/>
              <p:nvPr/>
            </p:nvSpPr>
            <p:spPr>
              <a:xfrm>
                <a:off x="0" y="1828800"/>
                <a:ext cx="4114800" cy="16002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It seems difficult to compute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𝑯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 since the corresponding probability depends  upon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as well as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>
          <p:sp>
            <p:nvSpPr>
              <p:cNvPr id="34" name="Down Ribbon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8800"/>
                <a:ext cx="4114800" cy="16002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 b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Down Ribbon 34"/>
              <p:cNvSpPr/>
              <p:nvPr/>
            </p:nvSpPr>
            <p:spPr>
              <a:xfrm>
                <a:off x="4607375" y="3429000"/>
                <a:ext cx="4627803" cy="134740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So we take an alternate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pproach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We focus on any path taken by packet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>
          <p:sp>
            <p:nvSpPr>
              <p:cNvPr id="35" name="Down Ribbon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375" y="3429000"/>
                <a:ext cx="4627803" cy="134740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91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4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  <p:bldP spid="30" grpId="0"/>
      <p:bldP spid="31" grpId="0"/>
      <p:bldP spid="32" grpId="0"/>
      <p:bldP spid="9" grpId="0"/>
      <p:bldP spid="10" grpId="0" animBg="1"/>
      <p:bldP spid="10" grpId="1" animBg="1"/>
      <p:bldP spid="11" grpId="0" animBg="1"/>
      <p:bldP spid="11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3200" dirty="0" smtClean="0"/>
                  <a:t>) : Number of routes passing through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3200" dirty="0" smtClean="0"/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24000" y="1219200"/>
            <a:ext cx="5618403" cy="3886200"/>
            <a:chOff x="1033315" y="1447800"/>
            <a:chExt cx="5618403" cy="3886200"/>
          </a:xfrm>
        </p:grpSpPr>
        <p:sp>
          <p:nvSpPr>
            <p:cNvPr id="5" name="Oval 4"/>
            <p:cNvSpPr/>
            <p:nvPr/>
          </p:nvSpPr>
          <p:spPr>
            <a:xfrm>
              <a:off x="3733800" y="37858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7338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810000" y="2971800"/>
              <a:ext cx="0" cy="838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886200" y="2904877"/>
              <a:ext cx="1066800" cy="0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9530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743200" y="43954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2308271" y="4527364"/>
              <a:ext cx="501836" cy="730436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7"/>
              <a:endCxn id="5" idx="3"/>
            </p:cNvCxnSpPr>
            <p:nvPr/>
          </p:nvCxnSpPr>
          <p:spPr>
            <a:xfrm flipV="1">
              <a:off x="2873282" y="3915890"/>
              <a:ext cx="882836" cy="501836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232071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165271" y="5259643"/>
              <a:ext cx="1066800" cy="0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033315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5086815" y="2123362"/>
              <a:ext cx="501836" cy="730436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512451" y="2047162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38800" y="1447800"/>
              <a:ext cx="1012918" cy="631918"/>
              <a:chOff x="2416082" y="3810000"/>
              <a:chExt cx="1012918" cy="631918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endCxn id="26" idx="3"/>
              </p:cNvCxnSpPr>
              <p:nvPr/>
            </p:nvCxnSpPr>
            <p:spPr>
              <a:xfrm flipV="1">
                <a:off x="2416082" y="3940082"/>
                <a:ext cx="882836" cy="501836"/>
              </a:xfrm>
              <a:prstGeom prst="line">
                <a:avLst/>
              </a:prstGeom>
              <a:ln w="1905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/>
          <p:cNvSpPr txBox="1"/>
          <p:nvPr/>
        </p:nvSpPr>
        <p:spPr>
          <a:xfrm>
            <a:off x="7315200" y="97995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source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260" y="5181600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destination</a:t>
            </a:r>
            <a:endParaRPr lang="en-US" b="1" dirty="0">
              <a:solidFill>
                <a:srgbClr val="006C3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308166" y="2725513"/>
            <a:ext cx="0" cy="5510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08166" y="2977634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𝒆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166" y="2977634"/>
                <a:ext cx="36420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37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590800" y="2491611"/>
                <a:ext cx="1340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𝟎𝟏𝟎</m:t>
                      </m:r>
                      <m:r>
                        <a:rPr lang="en-US" b="1" i="1" dirty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𝟎𝟎𝟏𝟏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491611"/>
                <a:ext cx="134043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5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590800" y="3440668"/>
                <a:ext cx="1340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𝟎𝟏𝟎𝟎𝟎𝟎𝟏𝟏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440668"/>
                <a:ext cx="1340432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5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>
            <a:off x="3114001" y="2294606"/>
            <a:ext cx="239767" cy="30480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407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Down Ribbon 31"/>
              <p:cNvSpPr/>
              <p:nvPr/>
            </p:nvSpPr>
            <p:spPr>
              <a:xfrm>
                <a:off x="4607375" y="3429000"/>
                <a:ext cx="4536625" cy="673704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Focus on an edge of the path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>
          <p:sp>
            <p:nvSpPr>
              <p:cNvPr id="32" name="Down Ribbon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375" y="3429000"/>
                <a:ext cx="4536625" cy="673704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24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34" grpId="0"/>
      <p:bldP spid="35" grpId="0"/>
      <p:bldP spid="10" grpId="0" animBg="1"/>
      <p:bldP spid="32" grpId="0" animBg="1"/>
      <p:bldP spid="3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/>
                      </a:rPr>
                      <m:t>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3200" dirty="0"/>
                  <a:t>) : Number of </a:t>
                </a:r>
                <a:r>
                  <a:rPr lang="en-US" sz="3200" dirty="0" smtClean="0"/>
                  <a:t>routes </a:t>
                </a:r>
                <a:r>
                  <a:rPr lang="en-US" sz="3200" dirty="0"/>
                  <a:t>passing through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24000" y="1219200"/>
            <a:ext cx="5618403" cy="3886200"/>
            <a:chOff x="1033315" y="1447800"/>
            <a:chExt cx="5618403" cy="3886200"/>
          </a:xfrm>
        </p:grpSpPr>
        <p:sp>
          <p:nvSpPr>
            <p:cNvPr id="5" name="Oval 4"/>
            <p:cNvSpPr/>
            <p:nvPr/>
          </p:nvSpPr>
          <p:spPr>
            <a:xfrm>
              <a:off x="3733800" y="37858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7338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810000" y="2971800"/>
              <a:ext cx="0" cy="838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886200" y="2904877"/>
              <a:ext cx="1066800" cy="0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9530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743200" y="43954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2308271" y="4527364"/>
              <a:ext cx="501836" cy="730436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7"/>
              <a:endCxn id="5" idx="3"/>
            </p:cNvCxnSpPr>
            <p:nvPr/>
          </p:nvCxnSpPr>
          <p:spPr>
            <a:xfrm flipV="1">
              <a:off x="2873282" y="3915890"/>
              <a:ext cx="882836" cy="501836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232071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165271" y="5259643"/>
              <a:ext cx="1066800" cy="0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033315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5086815" y="2123362"/>
              <a:ext cx="501836" cy="730436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512451" y="2047162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38800" y="1447800"/>
              <a:ext cx="1012918" cy="631918"/>
              <a:chOff x="2416082" y="3810000"/>
              <a:chExt cx="1012918" cy="631918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endCxn id="26" idx="3"/>
              </p:cNvCxnSpPr>
              <p:nvPr/>
            </p:nvCxnSpPr>
            <p:spPr>
              <a:xfrm flipV="1">
                <a:off x="2416082" y="3940082"/>
                <a:ext cx="882836" cy="501836"/>
              </a:xfrm>
              <a:prstGeom prst="line">
                <a:avLst/>
              </a:prstGeom>
              <a:ln w="1905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/>
          <p:cNvSpPr txBox="1"/>
          <p:nvPr/>
        </p:nvSpPr>
        <p:spPr>
          <a:xfrm>
            <a:off x="7315200" y="97995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source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260" y="5181600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destination</a:t>
            </a:r>
            <a:endParaRPr lang="en-US" b="1" dirty="0">
              <a:solidFill>
                <a:srgbClr val="006C3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308166" y="2725513"/>
            <a:ext cx="0" cy="5510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08166" y="2977634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𝒆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166" y="2977634"/>
                <a:ext cx="364202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37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590800" y="2491611"/>
                <a:ext cx="1340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𝟎𝟏𝟎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𝟎𝟎𝟏𝟏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491611"/>
                <a:ext cx="134043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5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590800" y="3440668"/>
                <a:ext cx="1340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𝟎𝟏𝟎𝟎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𝟎𝟎𝟏𝟏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440668"/>
                <a:ext cx="134043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5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Down Arrow 37"/>
          <p:cNvSpPr/>
          <p:nvPr/>
        </p:nvSpPr>
        <p:spPr>
          <a:xfrm>
            <a:off x="3114001" y="2294606"/>
            <a:ext cx="239767" cy="30480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2407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72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/>
                      </a:rPr>
                      <m:t>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3200" dirty="0"/>
                  <a:t>) : Number of </a:t>
                </a:r>
                <a:r>
                  <a:rPr lang="en-US" sz="3200" dirty="0" smtClean="0"/>
                  <a:t>routes </a:t>
                </a:r>
                <a:r>
                  <a:rPr lang="en-US" sz="3200" dirty="0"/>
                  <a:t>passing through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8686800" cy="4525963"/>
              </a:xfrm>
            </p:spPr>
            <p:txBody>
              <a:bodyPr/>
              <a:lstStyle/>
              <a:p>
                <a:endParaRPr lang="en-US" sz="1100" dirty="0" smtClean="0"/>
              </a:p>
              <a:p>
                <a:endParaRPr lang="en-US" sz="2000" dirty="0"/>
              </a:p>
              <a:p>
                <a:endParaRPr lang="en-US" sz="16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 smtClean="0"/>
                  <a:t>: For a packet to pass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r>
                  <a:rPr lang="en-US" sz="2000" dirty="0" smtClean="0"/>
                  <a:t>It should originate from</a:t>
                </a:r>
              </a:p>
              <a:p>
                <a:r>
                  <a:rPr lang="en-US" sz="2000" dirty="0" smtClean="0"/>
                  <a:t>It should pick a destination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8686800" cy="4525963"/>
              </a:xfrm>
              <a:blipFill rotWithShape="1">
                <a:blip r:embed="rId3"/>
                <a:stretch>
                  <a:fillRect l="-702" t="-135" b="-11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24000" y="1219200"/>
            <a:ext cx="5618403" cy="3886200"/>
            <a:chOff x="1033315" y="1447800"/>
            <a:chExt cx="5618403" cy="3886200"/>
          </a:xfrm>
        </p:grpSpPr>
        <p:sp>
          <p:nvSpPr>
            <p:cNvPr id="5" name="Oval 4"/>
            <p:cNvSpPr/>
            <p:nvPr/>
          </p:nvSpPr>
          <p:spPr>
            <a:xfrm>
              <a:off x="3733800" y="37858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7338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810000" y="2971800"/>
              <a:ext cx="0" cy="838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886200" y="2904877"/>
              <a:ext cx="1066800" cy="0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9530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743200" y="43954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2308271" y="4527364"/>
              <a:ext cx="501836" cy="730436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7"/>
              <a:endCxn id="5" idx="3"/>
            </p:cNvCxnSpPr>
            <p:nvPr/>
          </p:nvCxnSpPr>
          <p:spPr>
            <a:xfrm flipV="1">
              <a:off x="2873282" y="3915890"/>
              <a:ext cx="882836" cy="501836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232071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165271" y="5259643"/>
              <a:ext cx="1066800" cy="0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033315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5086815" y="2123362"/>
              <a:ext cx="501836" cy="730436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512451" y="2047162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38800" y="1447800"/>
              <a:ext cx="1012918" cy="631918"/>
              <a:chOff x="2416082" y="3810000"/>
              <a:chExt cx="1012918" cy="631918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endCxn id="26" idx="3"/>
              </p:cNvCxnSpPr>
              <p:nvPr/>
            </p:nvCxnSpPr>
            <p:spPr>
              <a:xfrm flipV="1">
                <a:off x="2416082" y="3940082"/>
                <a:ext cx="882836" cy="501836"/>
              </a:xfrm>
              <a:prstGeom prst="line">
                <a:avLst/>
              </a:prstGeom>
              <a:ln w="1905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/>
          <p:cNvSpPr txBox="1"/>
          <p:nvPr/>
        </p:nvSpPr>
        <p:spPr>
          <a:xfrm>
            <a:off x="7315200" y="97995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source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260" y="5181600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destination</a:t>
            </a:r>
            <a:endParaRPr lang="en-US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50864" y="2482334"/>
                <a:ext cx="23260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864" y="2482334"/>
                <a:ext cx="232602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83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057400" y="3440668"/>
                <a:ext cx="23260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…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440668"/>
                <a:ext cx="232602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88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4308166" y="2725513"/>
            <a:ext cx="0" cy="5510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08166" y="2977634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𝒆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166" y="2977634"/>
                <a:ext cx="36420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37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81400" y="5772615"/>
                <a:ext cx="1933414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∗∗∗∗∗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5772615"/>
                <a:ext cx="193341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349" r="-344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265075" y="6183868"/>
                <a:ext cx="1992725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∗∗∗∗∗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075" y="6183868"/>
                <a:ext cx="1992725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6349" r="-304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00590" y="5715000"/>
                <a:ext cx="2222652" cy="3763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No. of Packets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590" y="5715000"/>
                <a:ext cx="2222652" cy="376385"/>
              </a:xfrm>
              <a:prstGeom prst="rect">
                <a:avLst/>
              </a:prstGeom>
              <a:blipFill rotWithShape="1">
                <a:blip r:embed="rId12"/>
                <a:stretch>
                  <a:fillRect l="-2180" t="-3175" r="-545" b="-238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21804" y="6253015"/>
                <a:ext cx="2201438" cy="4910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Probability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804" y="6253015"/>
                <a:ext cx="2201438" cy="491096"/>
              </a:xfrm>
              <a:prstGeom prst="rect">
                <a:avLst/>
              </a:prstGeom>
              <a:blipFill rotWithShape="1">
                <a:blip r:embed="rId13"/>
                <a:stretch>
                  <a:fillRect l="-1923" b="-73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895501" y="3534906"/>
                <a:ext cx="1316386" cy="6240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𝑬</m:t>
                    </m:r>
                    <m:r>
                      <a:rPr lang="en-US" b="1" i="1" dirty="0" smtClean="0">
                        <a:latin typeface="Cambria Math"/>
                      </a:rPr>
                      <m:t>[</m:t>
                    </m:r>
                    <m:r>
                      <a:rPr lang="en-US" b="1" i="1" dirty="0">
                        <a:latin typeface="Cambria Math"/>
                      </a:rPr>
                      <m:t>𝑿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i="1" dirty="0" smtClean="0">
                        <a:latin typeface="Cambria Math"/>
                      </a:rPr>
                      <m:t>)]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501" y="3534906"/>
                <a:ext cx="1316386" cy="624082"/>
              </a:xfrm>
              <a:prstGeom prst="rect">
                <a:avLst/>
              </a:prstGeom>
              <a:blipFill rotWithShape="1">
                <a:blip r:embed="rId14"/>
                <a:stretch>
                  <a:fillRect r="-11009" b="-86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407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49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  <p:bldP spid="35" grpId="0" animBg="1"/>
      <p:bldP spid="10" grpId="0" animBg="1"/>
      <p:bldP spid="36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/>
                      </a:rPr>
                      <m:t>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3200" dirty="0"/>
                  <a:t>) : Number of </a:t>
                </a:r>
                <a:r>
                  <a:rPr lang="en-US" sz="3200" dirty="0" smtClean="0"/>
                  <a:t>routes </a:t>
                </a:r>
                <a:r>
                  <a:rPr lang="en-US" sz="3200" dirty="0"/>
                  <a:t>passing through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8686800" cy="5029200"/>
              </a:xfrm>
            </p:spPr>
            <p:txBody>
              <a:bodyPr/>
              <a:lstStyle/>
              <a:p>
                <a:endParaRPr lang="en-US" sz="1100" dirty="0" smtClean="0"/>
              </a:p>
              <a:p>
                <a:endParaRPr lang="en-US" sz="2000" dirty="0"/>
              </a:p>
              <a:p>
                <a:endParaRPr lang="en-US" sz="16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/>
                      </a:rPr>
                      <m:t>𝐄</m:t>
                    </m:r>
                    <m:r>
                      <a:rPr lang="en-US" sz="2000" b="0" i="0" dirty="0" smtClean="0">
                        <a:latin typeface="Cambria Math"/>
                      </a:rPr>
                      <m:t>[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∈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𝑷</m:t>
                        </m:r>
                      </m:sub>
                      <m:sup/>
                      <m:e>
                        <m:r>
                          <a:rPr lang="en-US" sz="2000" b="1" i="1" dirty="0">
                            <a:latin typeface="Cambria Math"/>
                          </a:rPr>
                          <m:t>𝑿</m:t>
                        </m:r>
                        <m:r>
                          <a:rPr lang="en-US" sz="2000" i="1" dirty="0">
                            <a:latin typeface="Cambria Math"/>
                          </a:rPr>
                          <m:t>(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sz="2000" i="1" dirty="0">
                            <a:latin typeface="Cambria Math"/>
                          </a:rPr>
                          <m:t>)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]</m:t>
                        </m:r>
                      </m:e>
                    </m:nary>
                    <m:r>
                      <a:rPr lang="en-US" sz="2000" b="0" i="0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   = 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8686800" cy="5029200"/>
              </a:xfrm>
              <a:blipFill rotWithShape="1">
                <a:blip r:embed="rId3"/>
                <a:stretch>
                  <a:fillRect l="-702" t="-121" b="-3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24000" y="1219200"/>
            <a:ext cx="5618403" cy="3886200"/>
            <a:chOff x="1033315" y="1447800"/>
            <a:chExt cx="5618403" cy="3886200"/>
          </a:xfrm>
        </p:grpSpPr>
        <p:sp>
          <p:nvSpPr>
            <p:cNvPr id="5" name="Oval 4"/>
            <p:cNvSpPr/>
            <p:nvPr/>
          </p:nvSpPr>
          <p:spPr>
            <a:xfrm>
              <a:off x="3733800" y="37858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7338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810000" y="2971800"/>
              <a:ext cx="0" cy="838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886200" y="2904877"/>
              <a:ext cx="1066800" cy="0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9530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743200" y="43954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2308271" y="4527364"/>
              <a:ext cx="501836" cy="730436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7"/>
              <a:endCxn id="5" idx="3"/>
            </p:cNvCxnSpPr>
            <p:nvPr/>
          </p:nvCxnSpPr>
          <p:spPr>
            <a:xfrm flipV="1">
              <a:off x="2873282" y="3915890"/>
              <a:ext cx="882836" cy="501836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232071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165271" y="5259643"/>
              <a:ext cx="1066800" cy="0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033315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5086815" y="2123362"/>
              <a:ext cx="501836" cy="730436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512451" y="2047162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38800" y="1447800"/>
              <a:ext cx="1012918" cy="631918"/>
              <a:chOff x="2416082" y="3810000"/>
              <a:chExt cx="1012918" cy="631918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endCxn id="26" idx="3"/>
              </p:cNvCxnSpPr>
              <p:nvPr/>
            </p:nvCxnSpPr>
            <p:spPr>
              <a:xfrm flipV="1">
                <a:off x="2416082" y="3940082"/>
                <a:ext cx="882836" cy="501836"/>
              </a:xfrm>
              <a:prstGeom prst="line">
                <a:avLst/>
              </a:prstGeom>
              <a:ln w="1905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/>
          <p:cNvSpPr txBox="1"/>
          <p:nvPr/>
        </p:nvSpPr>
        <p:spPr>
          <a:xfrm>
            <a:off x="7315200" y="97995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source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260" y="5181600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destination</a:t>
            </a:r>
            <a:endParaRPr lang="en-US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50864" y="2482334"/>
                <a:ext cx="23260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864" y="2482334"/>
                <a:ext cx="232602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83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057400" y="3440668"/>
                <a:ext cx="23260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…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440668"/>
                <a:ext cx="232602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88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4308166" y="2725513"/>
            <a:ext cx="0" cy="5510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08166" y="2977634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𝒆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166" y="2977634"/>
                <a:ext cx="36420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37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895501" y="3534906"/>
                <a:ext cx="1316386" cy="6240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𝑬</m:t>
                    </m:r>
                    <m:r>
                      <a:rPr lang="en-US" b="1" i="1" dirty="0" smtClean="0">
                        <a:latin typeface="Cambria Math"/>
                      </a:rPr>
                      <m:t>[</m:t>
                    </m:r>
                    <m:r>
                      <a:rPr lang="en-US" b="1" i="1" dirty="0">
                        <a:latin typeface="Cambria Math"/>
                      </a:rPr>
                      <m:t>𝑿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i="1" dirty="0" smtClean="0">
                        <a:latin typeface="Cambria Math"/>
                      </a:rPr>
                      <m:t>)]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501" y="3534906"/>
                <a:ext cx="1316386" cy="624082"/>
              </a:xfrm>
              <a:prstGeom prst="rect">
                <a:avLst/>
              </a:prstGeom>
              <a:blipFill rotWithShape="1">
                <a:blip r:embed="rId10"/>
                <a:stretch>
                  <a:fillRect r="-11009" b="-86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2584128" y="5715000"/>
                <a:ext cx="768672" cy="7277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128" y="5715000"/>
                <a:ext cx="768672" cy="727763"/>
              </a:xfrm>
              <a:prstGeom prst="rect">
                <a:avLst/>
              </a:prstGeom>
              <a:blipFill rotWithShape="1">
                <a:blip r:embed="rId11"/>
                <a:stretch>
                  <a:fillRect r="-148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2407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15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/>
                      </a:rPr>
                      <m:t>𝑯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3200" dirty="0" smtClean="0"/>
                  <a:t>) : number of other packets colliding packet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3200" dirty="0"/>
                  <a:t/>
                </a:r>
                <a:br>
                  <a:rPr lang="en-US" sz="3200" dirty="0"/>
                </a:br>
                <a:r>
                  <a:rPr lang="en-US" sz="3200" dirty="0" smtClean="0"/>
                  <a:t>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r="-2667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any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,  </a:t>
                </a:r>
              </a:p>
              <a:p>
                <a:pPr marL="0" indent="0">
                  <a:buNone/>
                </a:pPr>
                <a:r>
                  <a:rPr lang="en-US" sz="2000" dirty="0"/>
                  <a:t>w</a:t>
                </a:r>
                <a:r>
                  <a:rPr lang="en-US" sz="2000" dirty="0" smtClean="0"/>
                  <a:t>hat is the relation </a:t>
                </a:r>
                <a:r>
                  <a:rPr lang="en-US" sz="2000" dirty="0"/>
                  <a:t>between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 and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∈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𝑷</m:t>
                        </m:r>
                      </m:sub>
                      <m:sup/>
                      <m:e>
                        <m:r>
                          <a:rPr lang="en-US" sz="2000" b="1" i="1" dirty="0">
                            <a:latin typeface="Cambria Math"/>
                          </a:rPr>
                          <m:t>𝑿</m:t>
                        </m:r>
                        <m:r>
                          <a:rPr lang="en-US" sz="2000" i="1" dirty="0">
                            <a:latin typeface="Cambria Math"/>
                          </a:rPr>
                          <m:t>(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sz="2000" i="1" dirty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≤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sz="2000" i="1" dirty="0">
                            <a:latin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𝑷</m:t>
                        </m:r>
                      </m:sub>
                      <m:sup/>
                      <m:e>
                        <m:r>
                          <a:rPr lang="en-US" sz="2000" b="1" i="1" dirty="0">
                            <a:latin typeface="Cambria Math"/>
                          </a:rPr>
                          <m:t>𝑿</m:t>
                        </m:r>
                        <m:r>
                          <a:rPr lang="en-US" sz="2000" i="1" dirty="0">
                            <a:latin typeface="Cambria Math"/>
                          </a:rPr>
                          <m:t>(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sz="2000" i="1" dirty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/>
                  <a:t>: Expected </a:t>
                </a:r>
                <a:r>
                  <a:rPr lang="en-US" sz="2000" dirty="0" smtClean="0"/>
                  <a:t>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b="1" dirty="0" smtClean="0"/>
                  <a:t>=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810000" y="3770971"/>
                <a:ext cx="768672" cy="7277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770971"/>
                <a:ext cx="768672" cy="727763"/>
              </a:xfrm>
              <a:prstGeom prst="rect">
                <a:avLst/>
              </a:prstGeom>
              <a:blipFill rotWithShape="1">
                <a:blip r:embed="rId4"/>
                <a:stretch>
                  <a:fillRect r="-14844" b="-8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Down Ribbon 6"/>
              <p:cNvSpPr/>
              <p:nvPr/>
            </p:nvSpPr>
            <p:spPr>
              <a:xfrm>
                <a:off x="1676400" y="4800600"/>
                <a:ext cx="6589927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This is because if a packet collides with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it must share at least one edge with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and therefore, will contribute at least once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𝑷</m:t>
                        </m:r>
                      </m:sub>
                      <m:sup/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Down Ribbo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800600"/>
                <a:ext cx="6589927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 b="-63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9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4" grpId="0" animBg="1"/>
      <p:bldP spid="7" grpId="0" animBg="1"/>
      <p:bldP spid="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800" b="1" dirty="0" smtClean="0"/>
              <a:t>How to design an </a:t>
            </a:r>
            <a:r>
              <a:rPr lang="en-US" sz="2800" b="1" dirty="0" smtClean="0"/>
              <a:t>efficient Algorithm for Permutation</a:t>
            </a:r>
            <a:r>
              <a:rPr lang="en-US" sz="2800" b="1" dirty="0"/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Routing</a:t>
            </a:r>
            <a:r>
              <a:rPr lang="en-US" sz="2800" b="1" dirty="0" smtClean="0"/>
              <a:t> </a:t>
            </a:r>
            <a:r>
              <a:rPr lang="en-US" sz="2800" b="1" dirty="0" smtClean="0"/>
              <a:t>?</a:t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You will be amazed to see the algorithm.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This algorithm is inspired by the analysis for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Routing for Random destination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that we carried out recently.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0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Algorithm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𝝅</m:t>
                    </m:r>
                  </m:oMath>
                </a14:m>
                <a:r>
                  <a:rPr lang="en-US" sz="2000" dirty="0"/>
                  <a:t> : a permutation of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[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0,…,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the index to which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is mapped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Algorithm</a:t>
                </a:r>
                <a:r>
                  <a:rPr lang="en-US" sz="2000" dirty="0" smtClean="0"/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Each packet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picks a random destination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Use bit-fixing protocol to route </a:t>
                </a:r>
                <a:r>
                  <a:rPr lang="en-US" sz="2000" dirty="0"/>
                  <a:t>packet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Use bit-fixing protocol to route packet </a:t>
                </a:r>
                <a:r>
                  <a:rPr lang="en-US" sz="20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Expected number of </a:t>
                </a:r>
                <a:r>
                  <a:rPr lang="en-US" sz="2000" b="1" dirty="0" smtClean="0"/>
                  <a:t>rounds </a:t>
                </a:r>
                <a:r>
                  <a:rPr lang="en-US" sz="2000" dirty="0" smtClean="0"/>
                  <a:t>taken :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4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524000"/>
            <a:ext cx="3505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69741" y="2057400"/>
            <a:ext cx="3505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247891" y="5181600"/>
                <a:ext cx="953018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891" y="5181600"/>
                <a:ext cx="953018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8974" r="-12025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2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Routing</a:t>
            </a:r>
            <a:br>
              <a:rPr lang="en-US" sz="3600" dirty="0" smtClean="0">
                <a:solidFill>
                  <a:srgbClr val="7030A0"/>
                </a:solidFill>
              </a:rPr>
            </a:br>
            <a:r>
              <a:rPr lang="en-US" sz="3600" dirty="0" smtClean="0"/>
              <a:t>on Hypercube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7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/>
                      </a:rPr>
                      <m:t>𝑯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3200" dirty="0" smtClean="0"/>
                  <a:t>) : number of other packets colliding packet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3200" dirty="0"/>
                  <a:t/>
                </a:r>
                <a:br>
                  <a:rPr lang="en-US" sz="3200" dirty="0"/>
                </a:br>
                <a:r>
                  <a:rPr lang="en-US" sz="3200" dirty="0" smtClean="0"/>
                  <a:t>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r="-2667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any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,  </a:t>
                </a:r>
              </a:p>
              <a:p>
                <a:pPr marL="0" indent="0">
                  <a:buNone/>
                </a:pPr>
                <a:r>
                  <a:rPr lang="en-US" sz="2000" dirty="0"/>
                  <a:t>w</a:t>
                </a:r>
                <a:r>
                  <a:rPr lang="en-US" sz="2000" dirty="0" smtClean="0"/>
                  <a:t>hat is the relation </a:t>
                </a:r>
                <a:r>
                  <a:rPr lang="en-US" sz="2000" dirty="0"/>
                  <a:t>between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 and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∈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𝑷</m:t>
                        </m:r>
                      </m:sub>
                      <m:sup/>
                      <m:e>
                        <m:r>
                          <a:rPr lang="en-US" sz="2000" b="1" i="1" dirty="0">
                            <a:latin typeface="Cambria Math"/>
                          </a:rPr>
                          <m:t>𝑿</m:t>
                        </m:r>
                        <m:r>
                          <a:rPr lang="en-US" sz="2000" i="1" dirty="0">
                            <a:latin typeface="Cambria Math"/>
                          </a:rPr>
                          <m:t>(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sz="2000" i="1" dirty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≤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sz="2000" i="1" dirty="0">
                            <a:latin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𝑷</m:t>
                        </m:r>
                      </m:sub>
                      <m:sup/>
                      <m:e>
                        <m:r>
                          <a:rPr lang="en-US" sz="2000" b="1" i="1" dirty="0">
                            <a:latin typeface="Cambria Math"/>
                          </a:rPr>
                          <m:t>𝑿</m:t>
                        </m:r>
                        <m:r>
                          <a:rPr lang="en-US" sz="2000" i="1" dirty="0">
                            <a:latin typeface="Cambria Math"/>
                          </a:rPr>
                          <m:t>(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sz="2000" i="1" dirty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/>
                  <a:t>: Expected number of packets </a:t>
                </a:r>
                <a:r>
                  <a:rPr lang="en-US" sz="2000" dirty="0" smtClean="0"/>
                  <a:t>colliding the packet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b="1" dirty="0" smtClean="0"/>
                  <a:t> =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)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  <m:sup/>
                      <m:e>
                        <m:r>
                          <a:rPr lang="en-US" sz="2000" b="1" i="1" smtClean="0">
                            <a:latin typeface="Cambria Math"/>
                          </a:rPr>
                          <m:t>𝑯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17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5800" y="6324600"/>
                <a:ext cx="6991466" cy="6242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𝑯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packet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originating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from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collides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with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             </m:t>
                              </m:r>
                            </m:e>
                            <m:e>
                              <m:r>
                                <a:rPr lang="en-US" b="1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packet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originating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from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does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collide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with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6324600"/>
                <a:ext cx="6991466" cy="6242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29400" y="3733800"/>
                <a:ext cx="768672" cy="7277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733800"/>
                <a:ext cx="768672" cy="727763"/>
              </a:xfrm>
              <a:prstGeom prst="rect">
                <a:avLst/>
              </a:prstGeom>
              <a:blipFill rotWithShape="1">
                <a:blip r:embed="rId5"/>
                <a:stretch>
                  <a:fillRect r="-148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15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smtClean="0"/>
                  <a:t>-Hypercube</a:t>
                </a:r>
                <a:endParaRPr lang="en-US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24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752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438400" y="2438400"/>
            <a:ext cx="1371600" cy="154243"/>
            <a:chOff x="2362200" y="2438400"/>
            <a:chExt cx="1371600" cy="154243"/>
          </a:xfrm>
        </p:grpSpPr>
        <p:sp>
          <p:nvSpPr>
            <p:cNvPr id="7" name="Oval 6"/>
            <p:cNvSpPr/>
            <p:nvPr/>
          </p:nvSpPr>
          <p:spPr>
            <a:xfrm>
              <a:off x="3581400" y="2438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2514600" y="2516443"/>
              <a:ext cx="1066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362200" y="2440243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86000" y="2514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514600"/>
                <a:ext cx="37542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505200" y="25262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526268"/>
                <a:ext cx="37542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981200" y="3264932"/>
            <a:ext cx="1828800" cy="1459468"/>
            <a:chOff x="1981200" y="3264932"/>
            <a:chExt cx="1828800" cy="1459468"/>
          </a:xfrm>
        </p:grpSpPr>
        <p:grpSp>
          <p:nvGrpSpPr>
            <p:cNvPr id="20" name="Group 19"/>
            <p:cNvGrpSpPr/>
            <p:nvPr/>
          </p:nvGrpSpPr>
          <p:grpSpPr>
            <a:xfrm>
              <a:off x="2031382" y="4267200"/>
              <a:ext cx="1778618" cy="457200"/>
              <a:chOff x="2183782" y="2590800"/>
              <a:chExt cx="1778618" cy="4572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590800" y="2590800"/>
                <a:ext cx="1371600" cy="154243"/>
                <a:chOff x="2362200" y="2438400"/>
                <a:chExt cx="1371600" cy="154243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581400" y="24384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2514600" y="2516443"/>
                  <a:ext cx="10668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2362200" y="2440243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183782" y="2667000"/>
                    <a:ext cx="5132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3782" y="2667000"/>
                    <a:ext cx="513282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423100" y="2678668"/>
                    <a:ext cx="5132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3100" y="2678668"/>
                    <a:ext cx="513282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547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981200" y="3264932"/>
              <a:ext cx="1828800" cy="457200"/>
              <a:chOff x="2133600" y="2590800"/>
              <a:chExt cx="1828800" cy="4572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590800" y="2590800"/>
                <a:ext cx="1371600" cy="154243"/>
                <a:chOff x="2362200" y="2438400"/>
                <a:chExt cx="1371600" cy="154243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3581400" y="24384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 flipH="1">
                  <a:off x="2514600" y="2516443"/>
                  <a:ext cx="10668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2362200" y="2440243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2133600" y="2667000"/>
                    <a:ext cx="5132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3600" y="2667000"/>
                    <a:ext cx="513282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547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3429000" y="2678668"/>
                    <a:ext cx="5132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000" y="2678668"/>
                    <a:ext cx="513282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1547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Connector 27"/>
            <p:cNvCxnSpPr>
              <a:stCxn id="17" idx="0"/>
              <a:endCxn id="27" idx="4"/>
            </p:cNvCxnSpPr>
            <p:nvPr/>
          </p:nvCxnSpPr>
          <p:spPr>
            <a:xfrm flipV="1">
              <a:off x="2514600" y="3419175"/>
              <a:ext cx="0" cy="84986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3733800" y="3419175"/>
              <a:ext cx="0" cy="84986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905000" y="5105400"/>
            <a:ext cx="2708540" cy="1840468"/>
            <a:chOff x="1905000" y="5105400"/>
            <a:chExt cx="2708540" cy="1840468"/>
          </a:xfrm>
        </p:grpSpPr>
        <p:grpSp>
          <p:nvGrpSpPr>
            <p:cNvPr id="34" name="Group 33"/>
            <p:cNvGrpSpPr/>
            <p:nvPr/>
          </p:nvGrpSpPr>
          <p:grpSpPr>
            <a:xfrm>
              <a:off x="1905000" y="5486400"/>
              <a:ext cx="1946540" cy="1459468"/>
              <a:chOff x="1981200" y="3264932"/>
              <a:chExt cx="1946540" cy="145946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2031382" y="4267200"/>
                <a:ext cx="1890458" cy="457200"/>
                <a:chOff x="2183782" y="2590800"/>
                <a:chExt cx="1890458" cy="457200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9" name="Straight Connector 48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Oval 49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2183782" y="2667000"/>
                      <a:ext cx="6511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782" y="2667000"/>
                      <a:ext cx="651140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197" r="-1121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3423100" y="2678668"/>
                      <a:ext cx="6511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𝟎𝟎𝟏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100" y="2678668"/>
                      <a:ext cx="651140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333" r="-12150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Group 35"/>
              <p:cNvGrpSpPr/>
              <p:nvPr/>
            </p:nvGrpSpPr>
            <p:grpSpPr>
              <a:xfrm>
                <a:off x="1981200" y="3264932"/>
                <a:ext cx="1946540" cy="457200"/>
                <a:chOff x="2133600" y="2590800"/>
                <a:chExt cx="1946540" cy="457200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42" name="Oval 41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3" name="Straight Connector 42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Oval 43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2133600" y="2667000"/>
                      <a:ext cx="6511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2667000"/>
                      <a:ext cx="651140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333" r="-1226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3429000" y="2678668"/>
                      <a:ext cx="6511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000" y="2678668"/>
                      <a:ext cx="651140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197" r="-1121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7" name="Straight Connector 36"/>
              <p:cNvCxnSpPr>
                <a:stCxn id="50" idx="0"/>
                <a:endCxn id="44" idx="4"/>
              </p:cNvCxnSpPr>
              <p:nvPr/>
            </p:nvCxnSpPr>
            <p:spPr>
              <a:xfrm flipV="1">
                <a:off x="25146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37338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2667000" y="5105400"/>
              <a:ext cx="1946540" cy="1459468"/>
              <a:chOff x="1981200" y="3264932"/>
              <a:chExt cx="1946540" cy="1459468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031382" y="4267200"/>
                <a:ext cx="1890458" cy="457200"/>
                <a:chOff x="2183782" y="2590800"/>
                <a:chExt cx="1890458" cy="457200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65" name="Oval 64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" name="Straight Connector 65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Oval 66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2183782" y="2667000"/>
                      <a:ext cx="6511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TextBox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782" y="2667000"/>
                      <a:ext cx="651140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1121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3423100" y="2678668"/>
                      <a:ext cx="6511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𝟎𝟏𝟏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TextBox 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100" y="2678668"/>
                      <a:ext cx="651140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t="-8197" r="-1215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Group 52"/>
              <p:cNvGrpSpPr/>
              <p:nvPr/>
            </p:nvGrpSpPr>
            <p:grpSpPr>
              <a:xfrm>
                <a:off x="1981200" y="3264932"/>
                <a:ext cx="1946540" cy="457200"/>
                <a:chOff x="2133600" y="2590800"/>
                <a:chExt cx="1946540" cy="457200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59" name="Oval 58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0" name="Straight Connector 59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Oval 60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2133600" y="2667000"/>
                      <a:ext cx="6511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2667000"/>
                      <a:ext cx="651140" cy="369332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 t="-8197" r="-1226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3429000" y="2678668"/>
                      <a:ext cx="6511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𝟏𝟏𝟏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000" y="2678668"/>
                      <a:ext cx="651140" cy="369332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 t="-8197" r="-1121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4" name="Straight Connector 53"/>
              <p:cNvCxnSpPr>
                <a:stCxn id="67" idx="0"/>
                <a:endCxn id="61" idx="4"/>
              </p:cNvCxnSpPr>
              <p:nvPr/>
            </p:nvCxnSpPr>
            <p:spPr>
              <a:xfrm flipV="1">
                <a:off x="25146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37338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/>
            <p:nvPr/>
          </p:nvCxnSpPr>
          <p:spPr>
            <a:xfrm flipV="1">
              <a:off x="2442116" y="51932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3676350" y="52313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692911" y="62219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2497435" y="6202816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341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9" grpId="0" animBg="1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smtClean="0"/>
                  <a:t>-Hypercube</a:t>
                </a:r>
                <a:endParaRPr lang="en-US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Number of nodes,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=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Degree of a node =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40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2717182" y="2743200"/>
            <a:ext cx="2846399" cy="1840468"/>
            <a:chOff x="1905000" y="5105400"/>
            <a:chExt cx="2846399" cy="1840468"/>
          </a:xfrm>
        </p:grpSpPr>
        <p:grpSp>
          <p:nvGrpSpPr>
            <p:cNvPr id="34" name="Group 33"/>
            <p:cNvGrpSpPr/>
            <p:nvPr/>
          </p:nvGrpSpPr>
          <p:grpSpPr>
            <a:xfrm>
              <a:off x="1905000" y="5486400"/>
              <a:ext cx="2084399" cy="1459468"/>
              <a:chOff x="1981200" y="3264932"/>
              <a:chExt cx="2084399" cy="145946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2031382" y="4267200"/>
                <a:ext cx="2028317" cy="457200"/>
                <a:chOff x="2183782" y="2590800"/>
                <a:chExt cx="2028317" cy="457200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9" name="Straight Connector 48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Oval 49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𝟎𝟎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𝟎𝟎𝟎𝟏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Group 35"/>
              <p:cNvGrpSpPr/>
              <p:nvPr/>
            </p:nvGrpSpPr>
            <p:grpSpPr>
              <a:xfrm>
                <a:off x="1981200" y="3264932"/>
                <a:ext cx="2084399" cy="457200"/>
                <a:chOff x="2133600" y="2590800"/>
                <a:chExt cx="2084399" cy="457200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42" name="Oval 41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3" name="Straight Connector 42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Oval 43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𝟎𝟏𝟎𝟏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7" name="Straight Connector 36"/>
              <p:cNvCxnSpPr>
                <a:stCxn id="50" idx="0"/>
                <a:endCxn id="44" idx="4"/>
              </p:cNvCxnSpPr>
              <p:nvPr/>
            </p:nvCxnSpPr>
            <p:spPr>
              <a:xfrm flipV="1">
                <a:off x="25146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37338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2667000" y="5105400"/>
              <a:ext cx="2084399" cy="1459468"/>
              <a:chOff x="1981200" y="3264932"/>
              <a:chExt cx="2084399" cy="1459468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031382" y="4267200"/>
                <a:ext cx="2028317" cy="457200"/>
                <a:chOff x="2183782" y="2590800"/>
                <a:chExt cx="2028317" cy="457200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65" name="Oval 64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" name="Straight Connector 65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Oval 66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𝟎𝟎𝟏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TextBox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𝟎𝟎𝟏𝟏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TextBox 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333" r="-10000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Group 52"/>
              <p:cNvGrpSpPr/>
              <p:nvPr/>
            </p:nvGrpSpPr>
            <p:grpSpPr>
              <a:xfrm>
                <a:off x="1981200" y="3264932"/>
                <a:ext cx="2084399" cy="457200"/>
                <a:chOff x="2133600" y="2590800"/>
                <a:chExt cx="2084399" cy="457200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59" name="Oval 58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0" name="Straight Connector 59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Oval 60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𝟎𝟏𝟏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333" r="-1007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𝟎𝟏𝟏𝟏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4" name="Straight Connector 53"/>
              <p:cNvCxnSpPr>
                <a:stCxn id="67" idx="0"/>
                <a:endCxn id="61" idx="4"/>
              </p:cNvCxnSpPr>
              <p:nvPr/>
            </p:nvCxnSpPr>
            <p:spPr>
              <a:xfrm flipV="1">
                <a:off x="25146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37338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/>
            <p:nvPr/>
          </p:nvCxnSpPr>
          <p:spPr>
            <a:xfrm flipV="1">
              <a:off x="2442116" y="51932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3676350" y="52313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692911" y="62219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2497435" y="6202816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130660" y="2731532"/>
            <a:ext cx="2846399" cy="1840468"/>
            <a:chOff x="1905000" y="5105400"/>
            <a:chExt cx="2846399" cy="1840468"/>
          </a:xfrm>
        </p:grpSpPr>
        <p:grpSp>
          <p:nvGrpSpPr>
            <p:cNvPr id="74" name="Group 73"/>
            <p:cNvGrpSpPr/>
            <p:nvPr/>
          </p:nvGrpSpPr>
          <p:grpSpPr>
            <a:xfrm>
              <a:off x="1905000" y="5486400"/>
              <a:ext cx="2084399" cy="1459468"/>
              <a:chOff x="1981200" y="3264932"/>
              <a:chExt cx="2084399" cy="1459468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2031382" y="4267200"/>
                <a:ext cx="2028317" cy="457200"/>
                <a:chOff x="2183782" y="2590800"/>
                <a:chExt cx="2028317" cy="457200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0" name="Straight Connector 109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1" name="Oval 110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/>
                    <p:cNvSpPr txBox="1"/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7" name="TextBox 10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333" r="-1007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/>
                    <p:cNvSpPr txBox="1"/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𝟏𝟎𝟎𝟏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8" name="TextBox 10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7" name="Group 96"/>
              <p:cNvGrpSpPr/>
              <p:nvPr/>
            </p:nvGrpSpPr>
            <p:grpSpPr>
              <a:xfrm>
                <a:off x="1981200" y="3264932"/>
                <a:ext cx="2084399" cy="457200"/>
                <a:chOff x="2133600" y="2590800"/>
                <a:chExt cx="2084399" cy="457200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103" name="Oval 102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4" name="Straight Connector 103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Oval 104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𝟏𝟏𝟎𝟏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TextBox 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8" name="Straight Connector 97"/>
              <p:cNvCxnSpPr>
                <a:stCxn id="111" idx="0"/>
                <a:endCxn id="105" idx="4"/>
              </p:cNvCxnSpPr>
              <p:nvPr/>
            </p:nvCxnSpPr>
            <p:spPr>
              <a:xfrm flipV="1">
                <a:off x="25146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37338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2667000" y="5105400"/>
              <a:ext cx="2084399" cy="1459468"/>
              <a:chOff x="1981200" y="3264932"/>
              <a:chExt cx="2084399" cy="1459468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2031382" y="4267200"/>
                <a:ext cx="2028317" cy="457200"/>
                <a:chOff x="2183782" y="2590800"/>
                <a:chExt cx="2028317" cy="457200"/>
              </a:xfrm>
            </p:grpSpPr>
            <p:grpSp>
              <p:nvGrpSpPr>
                <p:cNvPr id="90" name="Group 89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93" name="Oval 92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4" name="Straight Connector 93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Oval 94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90"/>
                    <p:cNvSpPr txBox="1"/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TextBox 9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/>
                    <p:cNvSpPr txBox="1"/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𝟏𝟎𝟏𝟏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TextBox 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1" name="Group 80"/>
              <p:cNvGrpSpPr/>
              <p:nvPr/>
            </p:nvGrpSpPr>
            <p:grpSpPr>
              <a:xfrm>
                <a:off x="1981200" y="3264932"/>
                <a:ext cx="2084399" cy="457200"/>
                <a:chOff x="2133600" y="2590800"/>
                <a:chExt cx="2084399" cy="457200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Connector 87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Oval 88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𝟏𝟏𝟏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TextBox 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8"/>
                      <a:stretch>
                        <a:fillRect t="-8333" r="-10078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𝟏𝟏𝟏𝟏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TextBox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9"/>
                      <a:stretch>
                        <a:fillRect t="-8333" r="-10000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2" name="Straight Connector 81"/>
              <p:cNvCxnSpPr>
                <a:stCxn id="95" idx="0"/>
                <a:endCxn id="89" idx="4"/>
              </p:cNvCxnSpPr>
              <p:nvPr/>
            </p:nvCxnSpPr>
            <p:spPr>
              <a:xfrm flipV="1">
                <a:off x="25146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37338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Connector 75"/>
            <p:cNvCxnSpPr/>
            <p:nvPr/>
          </p:nvCxnSpPr>
          <p:spPr>
            <a:xfrm flipV="1">
              <a:off x="2442116" y="51932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3676350" y="52313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3692911" y="62219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2497435" y="6202816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reeform 2"/>
          <p:cNvSpPr/>
          <p:nvPr/>
        </p:nvSpPr>
        <p:spPr>
          <a:xfrm>
            <a:off x="3222702" y="2209800"/>
            <a:ext cx="3468030" cy="945995"/>
          </a:xfrm>
          <a:custGeom>
            <a:avLst/>
            <a:gdLst>
              <a:gd name="connsiteX0" fmla="*/ 0 w 3468030"/>
              <a:gd name="connsiteY0" fmla="*/ 568748 h 591050"/>
              <a:gd name="connsiteX1" fmla="*/ 1728439 w 3468030"/>
              <a:gd name="connsiteY1" fmla="*/ 35 h 591050"/>
              <a:gd name="connsiteX2" fmla="*/ 3468030 w 3468030"/>
              <a:gd name="connsiteY2" fmla="*/ 591050 h 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8030" h="591050">
                <a:moveTo>
                  <a:pt x="0" y="568748"/>
                </a:moveTo>
                <a:cubicBezTo>
                  <a:pt x="575217" y="282533"/>
                  <a:pt x="1150434" y="-3682"/>
                  <a:pt x="1728439" y="35"/>
                </a:cubicBezTo>
                <a:cubicBezTo>
                  <a:pt x="2306444" y="3752"/>
                  <a:pt x="2887237" y="297401"/>
                  <a:pt x="3468030" y="591050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1"/>
          <p:cNvSpPr/>
          <p:nvPr/>
        </p:nvSpPr>
        <p:spPr>
          <a:xfrm>
            <a:off x="3276600" y="3245005"/>
            <a:ext cx="3468030" cy="945995"/>
          </a:xfrm>
          <a:custGeom>
            <a:avLst/>
            <a:gdLst>
              <a:gd name="connsiteX0" fmla="*/ 0 w 3468030"/>
              <a:gd name="connsiteY0" fmla="*/ 568748 h 591050"/>
              <a:gd name="connsiteX1" fmla="*/ 1728439 w 3468030"/>
              <a:gd name="connsiteY1" fmla="*/ 35 h 591050"/>
              <a:gd name="connsiteX2" fmla="*/ 3468030 w 3468030"/>
              <a:gd name="connsiteY2" fmla="*/ 591050 h 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8030" h="591050">
                <a:moveTo>
                  <a:pt x="0" y="568748"/>
                </a:moveTo>
                <a:cubicBezTo>
                  <a:pt x="575217" y="282533"/>
                  <a:pt x="1150434" y="-3682"/>
                  <a:pt x="1728439" y="35"/>
                </a:cubicBezTo>
                <a:cubicBezTo>
                  <a:pt x="2306444" y="3752"/>
                  <a:pt x="2887237" y="297401"/>
                  <a:pt x="3468030" y="591050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>
            <a:off x="4456770" y="3200400"/>
            <a:ext cx="3468030" cy="945995"/>
          </a:xfrm>
          <a:custGeom>
            <a:avLst/>
            <a:gdLst>
              <a:gd name="connsiteX0" fmla="*/ 0 w 3468030"/>
              <a:gd name="connsiteY0" fmla="*/ 568748 h 591050"/>
              <a:gd name="connsiteX1" fmla="*/ 1728439 w 3468030"/>
              <a:gd name="connsiteY1" fmla="*/ 35 h 591050"/>
              <a:gd name="connsiteX2" fmla="*/ 3468030 w 3468030"/>
              <a:gd name="connsiteY2" fmla="*/ 591050 h 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8030" h="591050">
                <a:moveTo>
                  <a:pt x="0" y="568748"/>
                </a:moveTo>
                <a:cubicBezTo>
                  <a:pt x="575217" y="282533"/>
                  <a:pt x="1150434" y="-3682"/>
                  <a:pt x="1728439" y="35"/>
                </a:cubicBezTo>
                <a:cubicBezTo>
                  <a:pt x="2306444" y="3752"/>
                  <a:pt x="2887237" y="297401"/>
                  <a:pt x="3468030" y="591050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3"/>
          <p:cNvSpPr/>
          <p:nvPr/>
        </p:nvSpPr>
        <p:spPr>
          <a:xfrm>
            <a:off x="4495800" y="2254405"/>
            <a:ext cx="3468030" cy="945995"/>
          </a:xfrm>
          <a:custGeom>
            <a:avLst/>
            <a:gdLst>
              <a:gd name="connsiteX0" fmla="*/ 0 w 3468030"/>
              <a:gd name="connsiteY0" fmla="*/ 568748 h 591050"/>
              <a:gd name="connsiteX1" fmla="*/ 1728439 w 3468030"/>
              <a:gd name="connsiteY1" fmla="*/ 35 h 591050"/>
              <a:gd name="connsiteX2" fmla="*/ 3468030 w 3468030"/>
              <a:gd name="connsiteY2" fmla="*/ 591050 h 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8030" h="591050">
                <a:moveTo>
                  <a:pt x="0" y="568748"/>
                </a:moveTo>
                <a:cubicBezTo>
                  <a:pt x="575217" y="282533"/>
                  <a:pt x="1150434" y="-3682"/>
                  <a:pt x="1728439" y="35"/>
                </a:cubicBezTo>
                <a:cubicBezTo>
                  <a:pt x="2306444" y="3752"/>
                  <a:pt x="2887237" y="297401"/>
                  <a:pt x="3468030" y="591050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8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112" grpId="0" animBg="1"/>
      <p:bldP spid="113" grpId="0" animBg="1"/>
      <p:bldP spid="1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Routing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Distributed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Packet has (</a:t>
            </a:r>
            <a:r>
              <a:rPr lang="en-US" sz="2400" b="1" dirty="0" smtClean="0">
                <a:solidFill>
                  <a:srgbClr val="FF0000"/>
                </a:solidFill>
              </a:rPr>
              <a:t>source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6C31"/>
                </a:solidFill>
              </a:rPr>
              <a:t>destination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Routing table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7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 Permutation Routing </a:t>
                </a:r>
                <a:r>
                  <a:rPr lang="en-US" sz="3600" b="1" dirty="0" smtClean="0"/>
                  <a:t>on a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b="1" dirty="0" smtClean="0"/>
                  <a:t>-Hypercube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𝝅</m:t>
                    </m:r>
                  </m:oMath>
                </a14:m>
                <a:r>
                  <a:rPr lang="en-US" sz="2000" dirty="0" smtClean="0"/>
                  <a:t> : a permutation of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0,…,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: the index to which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is mapped </a:t>
                </a:r>
              </a:p>
              <a:p>
                <a:endParaRPr lang="en-US" sz="2000" dirty="0"/>
              </a:p>
              <a:p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is a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-</a:t>
                </a:r>
                <a:r>
                  <a:rPr lang="en-US" sz="2000" b="1" dirty="0" smtClean="0"/>
                  <a:t>Hypercube.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There is one packet at each node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-</a:t>
                </a:r>
                <a:r>
                  <a:rPr lang="en-US" sz="2000" b="1" dirty="0" smtClean="0"/>
                  <a:t>Hypercube.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design a routing algorithm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that sends packet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for any given </a:t>
                </a:r>
                <a:r>
                  <a:rPr lang="en-US" sz="2000" dirty="0"/>
                  <a:t>permutation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𝝅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524000"/>
            <a:ext cx="3505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69741" y="2057400"/>
            <a:ext cx="3505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62200" y="4876800"/>
            <a:ext cx="1600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86200" y="487680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6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Bit-fixing</a:t>
            </a:r>
            <a:r>
              <a:rPr lang="en-US" b="1" dirty="0" smtClean="0"/>
              <a:t> algorithm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51816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𝟏𝟎𝟎𝟏𝟎𝟏𝟏𝟏</m:t>
                      </m:r>
                    </m:oMath>
                  </m:oMathPara>
                </a14:m>
                <a:endParaRPr lang="en-US" sz="2000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𝟎𝟏𝟎𝟏𝟏𝟏</m:t>
                      </m:r>
                    </m:oMath>
                  </m:oMathPara>
                </a14:m>
                <a:endParaRPr lang="en-US" sz="2000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𝟎𝟏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𝟎𝟏𝟎𝟏𝟏𝟏</m:t>
                      </m:r>
                    </m:oMath>
                  </m:oMathPara>
                </a14:m>
                <a:endParaRPr lang="en-US" sz="2000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𝟎𝟏𝟏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𝟏𝟎𝟏𝟏𝟏</m:t>
                      </m:r>
                    </m:oMath>
                  </m:oMathPara>
                </a14:m>
                <a:endParaRPr lang="en-US" sz="2000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𝟎𝟏𝟏</m:t>
                      </m:r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0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𝟎𝟏𝟏𝟏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𝟎𝟏𝟏𝟏</m:t>
                      </m:r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𝟏𝟏𝟏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𝟎𝟏𝟏𝟏𝟎𝟏</m:t>
                      </m:r>
                      <m:r>
                        <a:rPr lang="en-US" sz="20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𝟎𝟏𝟏𝟏𝟎𝟏</m:t>
                      </m:r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2000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𝟏𝟏𝟎𝟏𝟎𝟎</m:t>
                      </m:r>
                    </m:oMath>
                  </m:oMathPara>
                </a14:m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At the end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round, the first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bits are identical to the first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bits of destination.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5181600"/>
              </a:xfrm>
              <a:blipFill rotWithShape="1">
                <a:blip r:embed="rId4"/>
                <a:stretch>
                  <a:fillRect l="-667" t="-588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6200" y="20574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0" y="27432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86200" y="3157654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36576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86200" y="41910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86200" y="47244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10000" y="52578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33800" y="16002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62400" y="57912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86790" y="1585332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source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7400" y="5802868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destination</a:t>
            </a:r>
            <a:endParaRPr lang="en-US" b="1" dirty="0">
              <a:solidFill>
                <a:srgbClr val="006C3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729840" y="2102005"/>
            <a:ext cx="0" cy="357396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wn Arrow 21"/>
          <p:cNvSpPr/>
          <p:nvPr/>
        </p:nvSpPr>
        <p:spPr>
          <a:xfrm>
            <a:off x="3940065" y="1343723"/>
            <a:ext cx="239767" cy="30480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4067383" y="1905000"/>
            <a:ext cx="239767" cy="30480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90800" y="64008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334000" y="6419385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6114585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64770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4220720" y="2438400"/>
            <a:ext cx="239767" cy="30480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4373120" y="2971800"/>
            <a:ext cx="239767" cy="30480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Down Ribbon 1"/>
              <p:cNvSpPr/>
              <p:nvPr/>
            </p:nvSpPr>
            <p:spPr>
              <a:xfrm>
                <a:off x="5410200" y="2514600"/>
                <a:ext cx="3733800" cy="1828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The number of rounds to send any packet to its destination =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Down Ribbo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514600"/>
                <a:ext cx="3733800" cy="1828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997647" y="3702645"/>
            <a:ext cx="2558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(if there is no </a:t>
            </a:r>
            <a:r>
              <a:rPr lang="en-US" b="1" dirty="0">
                <a:solidFill>
                  <a:srgbClr val="C00000"/>
                </a:solidFill>
              </a:rPr>
              <a:t>congestion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/>
            <a:r>
              <a:rPr lang="en-US" dirty="0" smtClean="0"/>
              <a:t>in </a:t>
            </a:r>
            <a:r>
              <a:rPr lang="en-US" dirty="0"/>
              <a:t>the network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2842219"/>
            <a:ext cx="2534540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routing table needed </a:t>
            </a:r>
          </a:p>
          <a:p>
            <a:pPr algn="ctr"/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2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/>
      <p:bldP spid="22" grpId="0" animBg="1"/>
      <p:bldP spid="22" grpId="1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2" grpId="0" animBg="1"/>
      <p:bldP spid="3" grpId="0"/>
      <p:bldP spid="18" grpId="0" animBg="1"/>
      <p:bldP spid="1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Worst case </a:t>
            </a:r>
            <a:r>
              <a:rPr lang="en-US" b="1" dirty="0" smtClean="0"/>
              <a:t>Permutation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5257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𝟏𝟎𝟎𝟏𝟎𝟏𝟏𝟏</m:t>
                      </m:r>
                    </m:oMath>
                  </m:oMathPara>
                </a14:m>
                <a:endParaRPr lang="en-US" sz="2000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𝟎𝟏𝟎𝟏𝟏𝟏</m:t>
                      </m:r>
                    </m:oMath>
                  </m:oMathPara>
                </a14:m>
                <a:endParaRPr lang="en-US" sz="2000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𝟎𝟏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𝟎𝟏𝟎𝟏𝟏𝟏</m:t>
                      </m:r>
                    </m:oMath>
                  </m:oMathPara>
                </a14:m>
                <a:endParaRPr lang="en-US" sz="2000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𝟎𝟏𝟏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𝟏𝟎𝟏𝟏𝟏</m:t>
                      </m:r>
                    </m:oMath>
                  </m:oMathPara>
                </a14:m>
                <a:endParaRPr lang="en-US" sz="2000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𝟎𝟏𝟏</m:t>
                      </m:r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0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𝟎𝟏𝟏𝟏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𝟎𝟏𝟏𝟏</m:t>
                      </m:r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𝟎𝟎</m:t>
                      </m:r>
                      <m:r>
                        <a:rPr lang="en-US" sz="20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𝟎𝟏𝟏𝟏𝟏𝟎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𝟎𝟏𝟏𝟏𝟏</m:t>
                      </m:r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𝟎𝟎</m:t>
                      </m:r>
                      <m:r>
                        <a:rPr lang="en-US" sz="20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2000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𝟏𝟏𝟏𝟎𝟎𝟏</m:t>
                      </m:r>
                    </m:oMath>
                  </m:oMathPara>
                </a14:m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messages to pass through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</m:rad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nodes </a:t>
                </a:r>
                <a:r>
                  <a:rPr lang="en-US" sz="2000" dirty="0" smtClean="0">
                    <a:sym typeface="Wingdings" pitchFamily="2" charset="2"/>
                  </a:rPr>
                  <a:t>At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𝑵</m:t>
                            </m:r>
                          </m:e>
                        </m:rad>
                      </m:num>
                      <m:den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 smtClean="0"/>
                  <a:t> </a:t>
                </a:r>
                <a:r>
                  <a:rPr lang="en-US" sz="1800" dirty="0" smtClean="0"/>
                  <a:t>messages to pass through an edge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5257800"/>
              </a:xfrm>
              <a:blipFill rotWithShape="1">
                <a:blip r:embed="rId2"/>
                <a:stretch>
                  <a:fillRect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62400" y="20574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86200" y="25908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62400" y="3157654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62400" y="36576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62400" y="41910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62400" y="47244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86200" y="52578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86790" y="1585332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source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7400" y="5802868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destination</a:t>
            </a:r>
            <a:endParaRPr lang="en-US" b="1" dirty="0">
              <a:solidFill>
                <a:srgbClr val="006C3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729840" y="2102005"/>
            <a:ext cx="0" cy="357396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3886200" y="3657600"/>
            <a:ext cx="1488688" cy="609600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629400" y="1585332"/>
                <a:ext cx="1136721" cy="491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0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0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,…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f>
                            <m:fPr>
                              <m:ctrlPr>
                                <a:rPr lang="en-US" b="1" i="1" dirty="0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dirty="0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 dirty="0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585332"/>
                <a:ext cx="1136721" cy="491866"/>
              </a:xfrm>
              <a:prstGeom prst="rect">
                <a:avLst/>
              </a:prstGeom>
              <a:blipFill rotWithShape="1">
                <a:blip r:embed="rId4"/>
                <a:stretch>
                  <a:fillRect t="-4938" r="-6452"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543800" y="1565534"/>
                <a:ext cx="1216872" cy="491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b="1" i="0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,…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f>
                            <m:fPr>
                              <m:ctrlP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b="1" i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1565534"/>
                <a:ext cx="1216872" cy="491866"/>
              </a:xfrm>
              <a:prstGeom prst="rect">
                <a:avLst/>
              </a:prstGeom>
              <a:blipFill rotWithShape="1">
                <a:blip r:embed="rId5"/>
                <a:stretch>
                  <a:fillRect t="-4938" r="-6030"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66121" y="5556935"/>
                <a:ext cx="1223284" cy="491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0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0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,…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f>
                            <m:fPr>
                              <m:ctrlPr>
                                <a:rPr lang="en-US" b="1" i="1" dirty="0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dirty="0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 dirty="0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121" y="5556935"/>
                <a:ext cx="1223284" cy="491866"/>
              </a:xfrm>
              <a:prstGeom prst="rect">
                <a:avLst/>
              </a:prstGeom>
              <a:blipFill rotWithShape="1">
                <a:blip r:embed="rId6"/>
                <a:stretch>
                  <a:fillRect t="-5000" r="-5473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94491" y="5556935"/>
                <a:ext cx="1130309" cy="491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b="1" i="0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,…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f>
                            <m:fPr>
                              <m:ctrlP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b="1" i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491" y="5556935"/>
                <a:ext cx="1130309" cy="491866"/>
              </a:xfrm>
              <a:prstGeom prst="rect">
                <a:avLst/>
              </a:prstGeom>
              <a:blipFill rotWithShape="1">
                <a:blip r:embed="rId7"/>
                <a:stretch>
                  <a:fillRect t="-5000" r="-6486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642091" y="3387377"/>
                <a:ext cx="1130309" cy="491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b="1" i="0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,…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f>
                            <m:fPr>
                              <m:ctrlP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b="1" i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091" y="3387377"/>
                <a:ext cx="1130309" cy="491866"/>
              </a:xfrm>
              <a:prstGeom prst="rect">
                <a:avLst/>
              </a:prstGeom>
              <a:blipFill rotWithShape="1">
                <a:blip r:embed="rId8"/>
                <a:stretch>
                  <a:fillRect t="-5000" r="-6486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622328" y="3394334"/>
                <a:ext cx="1216872" cy="491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b="1" i="0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,…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f>
                            <m:fPr>
                              <m:ctrlP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b="1" i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328" y="3394334"/>
                <a:ext cx="1216872" cy="491866"/>
              </a:xfrm>
              <a:prstGeom prst="rect">
                <a:avLst/>
              </a:prstGeom>
              <a:blipFill rotWithShape="1">
                <a:blip r:embed="rId9"/>
                <a:stretch>
                  <a:fillRect t="-4938" r="-6000"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>
            <a:off x="7766121" y="1982969"/>
            <a:ext cx="6279" cy="140328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6200" y="6324600"/>
            <a:ext cx="4038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114800" y="6248400"/>
            <a:ext cx="4724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8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" grpId="0" animBg="1"/>
      <p:bldP spid="20" grpId="0"/>
      <p:bldP spid="21" grpId="0"/>
      <p:bldP spid="24" grpId="0"/>
      <p:bldP spid="25" grpId="0"/>
      <p:bldP spid="22" grpId="0"/>
      <p:bldP spid="23" grpId="0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How to use </a:t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7030A0"/>
                </a:solidFill>
              </a:rPr>
              <a:t>Randomization</a:t>
            </a:r>
            <a:r>
              <a:rPr lang="en-US" sz="3600" b="1" dirty="0" smtClean="0"/>
              <a:t> </a:t>
            </a:r>
            <a:r>
              <a:rPr lang="en-US" sz="3600" b="1" dirty="0" smtClean="0"/>
              <a:t>to avoid </a:t>
            </a:r>
            <a:r>
              <a:rPr lang="en-US" sz="3600" b="1" dirty="0" smtClean="0">
                <a:solidFill>
                  <a:srgbClr val="C00000"/>
                </a:solidFill>
              </a:rPr>
              <a:t>congestion</a:t>
            </a:r>
            <a:r>
              <a:rPr lang="en-US" sz="3600" b="1" dirty="0" smtClean="0"/>
              <a:t>?</a:t>
            </a:r>
            <a:endParaRPr lang="en-US" sz="3600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38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Let us </a:t>
            </a:r>
            <a:r>
              <a:rPr lang="en-US" dirty="0" err="1" smtClean="0">
                <a:solidFill>
                  <a:schemeClr val="tx1"/>
                </a:solidFill>
              </a:rPr>
              <a:t>analyse</a:t>
            </a:r>
            <a:r>
              <a:rPr lang="en-US" dirty="0" smtClean="0">
                <a:solidFill>
                  <a:schemeClr val="tx1"/>
                </a:solidFill>
              </a:rPr>
              <a:t> a related problem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9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6174</TotalTime>
  <Words>1180</Words>
  <Application>Microsoft Office PowerPoint</Application>
  <PresentationFormat>On-screen Show (4:3)</PresentationFormat>
  <Paragraphs>316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Randomized Algorithms CS648 </vt:lpstr>
      <vt:lpstr>Routing on Hypercube</vt:lpstr>
      <vt:lpstr>n-Hypercube</vt:lpstr>
      <vt:lpstr>n-Hypercube</vt:lpstr>
      <vt:lpstr>Routing</vt:lpstr>
      <vt:lpstr> Permutation Routing on a n-Hypercube</vt:lpstr>
      <vt:lpstr>Bit-fixing algorithm</vt:lpstr>
      <vt:lpstr>Worst case Permutation</vt:lpstr>
      <vt:lpstr>How to use  Randomization to avoid congestion?</vt:lpstr>
      <vt:lpstr>Send each packet to a uniformly random destination</vt:lpstr>
      <vt:lpstr>A warm-up question</vt:lpstr>
      <vt:lpstr>H(j) : number of other packets colliding packet j    </vt:lpstr>
      <vt:lpstr>X(e) : Number of routes passing through e </vt:lpstr>
      <vt:lpstr>X(e) : Number of routes passing through e </vt:lpstr>
      <vt:lpstr>X(e) : Number of routes passing through e </vt:lpstr>
      <vt:lpstr>X(e) : Number of routes passing through e </vt:lpstr>
      <vt:lpstr>H(j) : number of other packets colliding packet j    </vt:lpstr>
      <vt:lpstr>How to design an efficient Algorithm for Permutation Routing ? </vt:lpstr>
      <vt:lpstr>Algorithm</vt:lpstr>
      <vt:lpstr>H(j) : number of other packets colliding packet j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716</cp:revision>
  <dcterms:created xsi:type="dcterms:W3CDTF">2011-12-03T04:13:03Z</dcterms:created>
  <dcterms:modified xsi:type="dcterms:W3CDTF">2017-04-06T11:43:26Z</dcterms:modified>
</cp:coreProperties>
</file>