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428" r:id="rId2"/>
    <p:sldId id="511" r:id="rId3"/>
    <p:sldId id="510" r:id="rId4"/>
    <p:sldId id="543" r:id="rId5"/>
    <p:sldId id="520" r:id="rId6"/>
    <p:sldId id="521" r:id="rId7"/>
    <p:sldId id="522" r:id="rId8"/>
    <p:sldId id="523" r:id="rId9"/>
    <p:sldId id="524" r:id="rId10"/>
    <p:sldId id="544" r:id="rId11"/>
    <p:sldId id="526" r:id="rId12"/>
    <p:sldId id="527" r:id="rId13"/>
    <p:sldId id="532" r:id="rId14"/>
    <p:sldId id="516" r:id="rId15"/>
    <p:sldId id="509" r:id="rId16"/>
    <p:sldId id="515" r:id="rId17"/>
    <p:sldId id="512" r:id="rId18"/>
    <p:sldId id="496" r:id="rId19"/>
    <p:sldId id="508" r:id="rId20"/>
    <p:sldId id="513" r:id="rId21"/>
    <p:sldId id="514" r:id="rId22"/>
    <p:sldId id="541" r:id="rId23"/>
    <p:sldId id="529" r:id="rId24"/>
    <p:sldId id="540" r:id="rId25"/>
    <p:sldId id="534" r:id="rId26"/>
    <p:sldId id="537" r:id="rId27"/>
    <p:sldId id="538" r:id="rId28"/>
    <p:sldId id="53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6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22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Probabilistic methods - II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Getting a lower bound on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Aim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To get a lower bound on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𝒁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(Let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the largest integer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latin typeface="Cambria Math"/>
                      </a:rPr>
                      <m:t>+ 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 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>
                        <a:latin typeface="Cambria Math"/>
                      </a:rPr>
                      <m:t>+ 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 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 rotWithShape="1">
                <a:blip r:embed="rId3"/>
                <a:stretch>
                  <a:fillRect l="-741" t="-9143" b="-8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71800" y="5486400"/>
                <a:ext cx="1715534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ym typeface="Wingdings" pitchFamily="2" charset="2"/>
                  </a:rPr>
                  <a:t>   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486400"/>
                <a:ext cx="1715534" cy="608372"/>
              </a:xfrm>
              <a:prstGeom prst="rect">
                <a:avLst/>
              </a:prstGeom>
              <a:blipFill rotWithShape="1">
                <a:blip r:embed="rId4"/>
                <a:stretch>
                  <a:fillRect l="-3203" r="-5338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733800" y="3505200"/>
            <a:ext cx="131496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42833" y="4038600"/>
            <a:ext cx="131496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4648200"/>
            <a:ext cx="131496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85433" y="2438400"/>
            <a:ext cx="131496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3000" y="2438400"/>
            <a:ext cx="131496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Down Ribbon 11"/>
              <p:cNvSpPr/>
              <p:nvPr/>
            </p:nvSpPr>
            <p:spPr>
              <a:xfrm>
                <a:off x="5048767" y="3502152"/>
                <a:ext cx="4572000" cy="2365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Express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where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So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then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is </a:t>
                </a:r>
                <a:r>
                  <a:rPr lang="en-US" sz="16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For all other cases,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is a fraction with denominator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or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767" y="3502152"/>
                <a:ext cx="4572000" cy="2365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14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 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Las Vegas </a:t>
                </a:r>
                <a:r>
                  <a:rPr lang="en-US" sz="2000" b="1" dirty="0" smtClean="0"/>
                  <a:t>Algorithm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Repeat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{    assign value </a:t>
                </a:r>
                <a:r>
                  <a:rPr lang="en-US" sz="2000" b="1" dirty="0" smtClean="0"/>
                  <a:t>true/false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 randomly </a:t>
                </a:r>
                <a:r>
                  <a:rPr lang="en-US" sz="2000" u="sng" dirty="0" smtClean="0"/>
                  <a:t>uniformly </a:t>
                </a:r>
                <a:r>
                  <a:rPr lang="en-US" sz="2000" dirty="0" smtClean="0"/>
                  <a:t>and </a:t>
                </a:r>
                <a:r>
                  <a:rPr lang="en-US" sz="2000" u="sng" dirty="0" smtClean="0"/>
                  <a:t>independently</a:t>
                </a:r>
                <a:r>
                  <a:rPr lang="en-US" sz="2000" dirty="0" smtClean="0"/>
                  <a:t>;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be the number of clauses that are satisfied.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Until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Analysis: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: the probability that a single iteration of </a:t>
                </a:r>
                <a:r>
                  <a:rPr lang="en-US" sz="2000" b="1" dirty="0" smtClean="0"/>
                  <a:t>Repeat</a:t>
                </a:r>
                <a:r>
                  <a:rPr lang="en-US" sz="2000" dirty="0" smtClean="0"/>
                  <a:t> loop is successful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b="1" dirty="0" smtClean="0">
                    <a:sym typeface="Wingdings" pitchFamily="2" charset="2"/>
                  </a:rPr>
                  <a:t>Expected</a:t>
                </a:r>
                <a:r>
                  <a:rPr lang="en-US" sz="2000" dirty="0" smtClean="0">
                    <a:sym typeface="Wingdings" pitchFamily="2" charset="2"/>
                  </a:rPr>
                  <a:t> running time: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19600" y="5562600"/>
                <a:ext cx="1777218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562600"/>
                <a:ext cx="1777218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6557" r="-37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57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 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is an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time Las Vegas algorithm for approximate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Max 3-SAT  </a:t>
                </a:r>
                <a:r>
                  <a:rPr lang="en-US" sz="1800" dirty="0" smtClean="0"/>
                  <a:t>Problem.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 computes an assignment which satisfies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fraction of clauses.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FF0000"/>
                    </a:solidFill>
                    <a:sym typeface="Wingdings" pitchFamily="2" charset="2"/>
                  </a:rPr>
                  <a:t>Question</a:t>
                </a:r>
                <a:r>
                  <a:rPr lang="en-US" sz="1800" dirty="0" smtClean="0">
                    <a:sym typeface="Wingdings" pitchFamily="2" charset="2"/>
                  </a:rPr>
                  <a:t>: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the best approximation factor that can be achieved for this problem ?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Answer</a:t>
                </a:r>
                <a:r>
                  <a:rPr lang="en-US" sz="1800" dirty="0" smtClean="0">
                    <a:sym typeface="Wingdings" pitchFamily="2" charset="2"/>
                  </a:rPr>
                  <a:t>: Yes, indeed.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if </a:t>
                </a:r>
                <a:r>
                  <a:rPr lang="en-US" sz="1800" b="1" dirty="0">
                    <a:sym typeface="Wingdings" pitchFamily="2" charset="2"/>
                  </a:rPr>
                  <a:t>P≠NP</a:t>
                </a:r>
                <a:r>
                  <a:rPr lang="en-US" sz="1800" dirty="0">
                    <a:sym typeface="Wingdings" pitchFamily="2" charset="2"/>
                  </a:rPr>
                  <a:t>, </a:t>
                </a:r>
                <a:endParaRPr lang="en-US" sz="18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then </a:t>
                </a:r>
                <a:r>
                  <a:rPr lang="en-US" sz="1800" dirty="0">
                    <a:sym typeface="Wingdings" pitchFamily="2" charset="2"/>
                  </a:rPr>
                  <a:t>there can </a:t>
                </a:r>
                <a:r>
                  <a:rPr lang="en-US" sz="1800" b="1" dirty="0">
                    <a:solidFill>
                      <a:srgbClr val="FF0000"/>
                    </a:solidFill>
                    <a:sym typeface="Wingdings" pitchFamily="2" charset="2"/>
                  </a:rPr>
                  <a:t>not</a:t>
                </a:r>
                <a:r>
                  <a:rPr lang="en-US" sz="1800" dirty="0">
                    <a:sym typeface="Wingdings" pitchFamily="2" charset="2"/>
                  </a:rPr>
                  <a:t> be any approx. algorithm that can achieve a factor better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1800" dirty="0" smtClean="0">
                    <a:solidFill>
                      <a:srgbClr val="7030A0"/>
                    </a:solidFill>
                    <a:sym typeface="Wingdings" pitchFamily="2" charset="2"/>
                  </a:rPr>
                  <a:t>So the simple randomized algorithm is also the best possible algorithm. </a:t>
                </a:r>
              </a:p>
              <a:p>
                <a:pPr marL="0" indent="0" algn="ctr">
                  <a:buNone/>
                </a:pPr>
                <a:r>
                  <a:rPr lang="en-US" sz="1800" dirty="0" smtClean="0">
                    <a:solidFill>
                      <a:srgbClr val="7030A0"/>
                    </a:solidFill>
                    <a:sym typeface="Wingdings" pitchFamily="2" charset="2"/>
                  </a:rPr>
                  <a:t>Isn’t it very inspiring ?</a:t>
                </a:r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22098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26670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46482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6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Probabilistic Method: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7030A0"/>
                </a:solidFill>
              </a:rPr>
              <a:t>Alteration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An interesting problem in 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Combinatorial Geometry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4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05400" y="1600200"/>
                <a:ext cx="3962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An old conjecture: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points </a:t>
                </a:r>
                <a:r>
                  <a:rPr lang="en-US" sz="1800" dirty="0" smtClean="0"/>
                  <a:t>are placed in a </a:t>
                </a:r>
                <a:r>
                  <a:rPr lang="en-US" sz="1800" dirty="0"/>
                  <a:t>unit </a:t>
                </a:r>
                <a:r>
                  <a:rPr lang="en-US" sz="1800" dirty="0" smtClean="0"/>
                  <a:t>square,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smallest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triangles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will have area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</a:rPr>
                  <a:t>.</a:t>
                </a:r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The conjecture was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disproved</a:t>
                </a:r>
                <a:r>
                  <a:rPr lang="en-US" sz="1800" b="1" dirty="0" smtClean="0"/>
                  <a:t> in 1982.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 is possible to place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points  so that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each triangle has area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𝛀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05400" y="1600200"/>
                <a:ext cx="3962400" cy="4525963"/>
              </a:xfrm>
              <a:blipFill rotWithShape="1">
                <a:blip r:embed="rId2"/>
                <a:stretch>
                  <a:fillRect l="-1385" t="-674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981200"/>
            <a:ext cx="4495800" cy="3886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" y="1524000"/>
            <a:ext cx="4572000" cy="369332"/>
            <a:chOff x="381000" y="1524000"/>
            <a:chExt cx="4572000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81000" y="1828800"/>
              <a:ext cx="457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09600" y="2362200"/>
            <a:ext cx="4038600" cy="3048000"/>
            <a:chOff x="2743200" y="2438400"/>
            <a:chExt cx="4038600" cy="3048000"/>
          </a:xfrm>
        </p:grpSpPr>
        <p:sp>
          <p:nvSpPr>
            <p:cNvPr id="11" name="Oval 10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6705600" y="441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80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05400" y="1600200"/>
                <a:ext cx="3581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 (we shall prove):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 is possible to place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points in a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unit square so that each triangle has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area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𝟏𝟎𝟎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 smtClean="0"/>
                  <a:t>.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05400" y="1600200"/>
                <a:ext cx="3581400" cy="4525963"/>
              </a:xfrm>
              <a:blipFill rotWithShape="1">
                <a:blip r:embed="rId2"/>
                <a:stretch>
                  <a:fillRect l="-1533" t="-674" r="-3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981200"/>
            <a:ext cx="4495800" cy="3886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" y="1524000"/>
            <a:ext cx="4572000" cy="369332"/>
            <a:chOff x="381000" y="1524000"/>
            <a:chExt cx="4572000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81000" y="1828800"/>
              <a:ext cx="457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09600" y="2362200"/>
            <a:ext cx="4038600" cy="3048000"/>
            <a:chOff x="2743200" y="2438400"/>
            <a:chExt cx="4038600" cy="3048000"/>
          </a:xfrm>
        </p:grpSpPr>
        <p:sp>
          <p:nvSpPr>
            <p:cNvPr id="11" name="Oval 10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6705600" y="441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434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05400" y="1600200"/>
                <a:ext cx="3886200" cy="4525963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Select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points randomly uniformly.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the no. of triangles with area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less than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𝟏𝟎𝟎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AutoNum type="arabicPeriod" startAt="3"/>
                </a:pPr>
                <a:r>
                  <a:rPr lang="en-US" sz="1800" dirty="0" smtClean="0"/>
                  <a:t>Calculate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𝐄</m:t>
                    </m:r>
                    <m:r>
                      <a:rPr lang="en-US" sz="1800" b="0" i="0" smtClean="0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and make useful inference…</a:t>
                </a:r>
                <a:endParaRPr lang="en-US" sz="18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𝑸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are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3 points selected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randomly uniformly from unit square.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𝛾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1800" dirty="0" smtClean="0"/>
                  <a:t> probability that triangle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𝑷𝑸𝑹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 smtClean="0"/>
                  <a:t>has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area less than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𝟏𝟎𝟎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1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What is relation between </a:t>
                </a:r>
                <a:endParaRPr lang="en-US" sz="1800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𝛾</m:t>
                    </m:r>
                  </m:oMath>
                </a14:m>
                <a:r>
                  <a:rPr lang="en-US" sz="1800" dirty="0" smtClean="0"/>
                  <a:t>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1800" b="1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.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𝛾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05400" y="1600200"/>
                <a:ext cx="3886200" cy="4525963"/>
              </a:xfrm>
              <a:blipFill rotWithShape="1">
                <a:blip r:embed="rId2"/>
                <a:stretch>
                  <a:fillRect l="-1413" t="-674" r="-7849" b="-1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981200"/>
            <a:ext cx="4495800" cy="3886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" y="1524000"/>
            <a:ext cx="4572000" cy="369332"/>
            <a:chOff x="381000" y="1524000"/>
            <a:chExt cx="4572000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81000" y="1828800"/>
              <a:ext cx="457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09600" y="2362200"/>
            <a:ext cx="4038600" cy="3048000"/>
            <a:chOff x="2743200" y="2438400"/>
            <a:chExt cx="4038600" cy="3048000"/>
          </a:xfrm>
        </p:grpSpPr>
        <p:sp>
          <p:nvSpPr>
            <p:cNvPr id="11" name="Oval 10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6705600" y="441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791200" y="4388005"/>
            <a:ext cx="3352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72200" y="5410200"/>
            <a:ext cx="3352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0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Probability(triangle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𝑷𝑸𝑹</m:t>
                    </m:r>
                  </m:oMath>
                </a14:m>
                <a:r>
                  <a:rPr lang="en-US" sz="3200" b="1" dirty="0" smtClean="0"/>
                  <a:t> has area less than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3200" b="1" dirty="0" smtClean="0"/>
                  <a:t>)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1" name="Tit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6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05400" y="1600200"/>
                <a:ext cx="3810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Given that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|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𝑷𝑸</m:t>
                    </m:r>
                  </m:oMath>
                </a14:m>
                <a:r>
                  <a:rPr lang="en-US" sz="1800" dirty="0" smtClean="0"/>
                  <a:t>|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1800" dirty="0" smtClean="0"/>
                  <a:t>, what is the prob. that triangle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𝑷𝑸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1800" dirty="0" smtClean="0"/>
                  <a:t> has area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 smtClean="0"/>
                  <a:t> ?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ad>
                          <m:radPr>
                            <m:degHide m:val="on"/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rad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05400" y="1600200"/>
                <a:ext cx="3810000" cy="4525963"/>
              </a:xfrm>
              <a:blipFill rotWithShape="1">
                <a:blip r:embed="rId3"/>
                <a:stretch>
                  <a:fillRect l="-1440" t="-674" r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4495800" cy="3886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200400" y="3733800"/>
            <a:ext cx="1143000" cy="556227"/>
            <a:chOff x="6161041" y="3417332"/>
            <a:chExt cx="1143000" cy="556227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6161041" y="3417332"/>
              <a:ext cx="1143000" cy="5562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714445" y="3569732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445" y="3569732"/>
                  <a:ext cx="36099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03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Arrow Connector 19"/>
          <p:cNvCxnSpPr/>
          <p:nvPr/>
        </p:nvCxnSpPr>
        <p:spPr>
          <a:xfrm>
            <a:off x="1676400" y="4070866"/>
            <a:ext cx="304800" cy="63156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895600" y="4191000"/>
            <a:ext cx="396262" cy="457200"/>
            <a:chOff x="2895600" y="4191000"/>
            <a:chExt cx="396262" cy="457200"/>
          </a:xfrm>
        </p:grpSpPr>
        <p:sp>
          <p:nvSpPr>
            <p:cNvPr id="9" name="Oval 8"/>
            <p:cNvSpPr/>
            <p:nvPr/>
          </p:nvSpPr>
          <p:spPr>
            <a:xfrm>
              <a:off x="30480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895600" y="4278868"/>
                  <a:ext cx="396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4278868"/>
                  <a:ext cx="39626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4242320" y="3212068"/>
            <a:ext cx="405880" cy="445532"/>
            <a:chOff x="4242320" y="3212068"/>
            <a:chExt cx="405880" cy="445532"/>
          </a:xfrm>
        </p:grpSpPr>
        <p:sp>
          <p:nvSpPr>
            <p:cNvPr id="10" name="Oval 9"/>
            <p:cNvSpPr/>
            <p:nvPr/>
          </p:nvSpPr>
          <p:spPr>
            <a:xfrm>
              <a:off x="42672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42320" y="3212068"/>
                  <a:ext cx="405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𝑸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320" y="3212068"/>
                  <a:ext cx="40588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9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381000" y="1524000"/>
            <a:ext cx="4572000" cy="369332"/>
            <a:chOff x="381000" y="1524000"/>
            <a:chExt cx="4572000" cy="369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81000" y="1828800"/>
              <a:ext cx="457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Connector 35"/>
          <p:cNvCxnSpPr>
            <a:stCxn id="9" idx="7"/>
            <a:endCxn id="10" idx="2"/>
          </p:cNvCxnSpPr>
          <p:nvPr/>
        </p:nvCxnSpPr>
        <p:spPr>
          <a:xfrm flipV="1">
            <a:off x="3113041" y="3619500"/>
            <a:ext cx="1154159" cy="582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57200" y="2514600"/>
            <a:ext cx="4495800" cy="2133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295400" y="4101790"/>
            <a:ext cx="3666893" cy="17656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457200" y="3308866"/>
            <a:ext cx="4505093" cy="2177534"/>
            <a:chOff x="457200" y="3308866"/>
            <a:chExt cx="4505093" cy="2177534"/>
          </a:xfrm>
        </p:grpSpPr>
        <p:cxnSp>
          <p:nvCxnSpPr>
            <p:cNvPr id="55" name="Straight Connector 54"/>
            <p:cNvCxnSpPr>
              <a:endCxn id="9" idx="2"/>
            </p:cNvCxnSpPr>
            <p:nvPr/>
          </p:nvCxnSpPr>
          <p:spPr>
            <a:xfrm flipV="1">
              <a:off x="457200" y="4229100"/>
              <a:ext cx="2590800" cy="12573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0" idx="7"/>
            </p:cNvCxnSpPr>
            <p:nvPr/>
          </p:nvCxnSpPr>
          <p:spPr>
            <a:xfrm flipV="1">
              <a:off x="4332241" y="3308866"/>
              <a:ext cx="630052" cy="2836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249302" y="3124200"/>
            <a:ext cx="408298" cy="457200"/>
            <a:chOff x="4267200" y="3200400"/>
            <a:chExt cx="408298" cy="457200"/>
          </a:xfrm>
        </p:grpSpPr>
        <p:sp>
          <p:nvSpPr>
            <p:cNvPr id="73" name="Oval 72"/>
            <p:cNvSpPr/>
            <p:nvPr/>
          </p:nvSpPr>
          <p:spPr>
            <a:xfrm>
              <a:off x="42672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277632" y="3200400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632" y="3200400"/>
                  <a:ext cx="39786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3124200" y="3516359"/>
            <a:ext cx="1154159" cy="712741"/>
            <a:chOff x="3124200" y="3516359"/>
            <a:chExt cx="1154159" cy="712741"/>
          </a:xfrm>
        </p:grpSpPr>
        <p:cxnSp>
          <p:nvCxnSpPr>
            <p:cNvPr id="71" name="Straight Connector 70"/>
            <p:cNvCxnSpPr>
              <a:stCxn id="9" idx="6"/>
              <a:endCxn id="73" idx="1"/>
            </p:cNvCxnSpPr>
            <p:nvPr/>
          </p:nvCxnSpPr>
          <p:spPr>
            <a:xfrm flipV="1">
              <a:off x="3124200" y="3516359"/>
              <a:ext cx="136261" cy="7127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10" idx="1"/>
              <a:endCxn id="73" idx="6"/>
            </p:cNvCxnSpPr>
            <p:nvPr/>
          </p:nvCxnSpPr>
          <p:spPr>
            <a:xfrm flipH="1" flipV="1">
              <a:off x="3325502" y="3543300"/>
              <a:ext cx="952857" cy="49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841648" y="4076351"/>
                <a:ext cx="444352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648" y="4076351"/>
                <a:ext cx="444352" cy="495649"/>
              </a:xfrm>
              <a:prstGeom prst="rect">
                <a:avLst/>
              </a:prstGeom>
              <a:blipFill rotWithShape="1">
                <a:blip r:embed="rId9"/>
                <a:stretch>
                  <a:fillRect r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1600200" y="4800600"/>
            <a:ext cx="533400" cy="648049"/>
            <a:chOff x="1600200" y="4800600"/>
            <a:chExt cx="533400" cy="648049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828800" y="4800600"/>
              <a:ext cx="304800" cy="6315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600200" y="4953000"/>
                  <a:ext cx="444352" cy="4956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𝒓</m:t>
                            </m:r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953000"/>
                  <a:ext cx="444352" cy="49564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3283024" y="3537466"/>
            <a:ext cx="346698" cy="474447"/>
            <a:chOff x="3283024" y="3537466"/>
            <a:chExt cx="346698" cy="474447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3283024" y="3537466"/>
              <a:ext cx="222176" cy="474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3429000" y="3810000"/>
              <a:ext cx="200722" cy="96644"/>
              <a:chOff x="2286000" y="3048000"/>
              <a:chExt cx="200722" cy="96644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2286000" y="3048000"/>
                <a:ext cx="1524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 flipV="1">
                <a:off x="2438400" y="3048000"/>
                <a:ext cx="48322" cy="966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ectangle 40"/>
          <p:cNvSpPr/>
          <p:nvPr/>
        </p:nvSpPr>
        <p:spPr>
          <a:xfrm>
            <a:off x="7239000" y="18288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181600" y="22860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uiExpand="1" build="p"/>
      <p:bldP spid="5" grpId="0" animBg="1"/>
      <p:bldP spid="82" grpId="0"/>
      <p:bldP spid="41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0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Probability(triangle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𝑷𝑸𝑹</m:t>
                    </m:r>
                  </m:oMath>
                </a14:m>
                <a:r>
                  <a:rPr lang="en-US" sz="3200" b="1" dirty="0"/>
                  <a:t> has area less than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11" name="Tit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6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05400" y="1600200"/>
                <a:ext cx="3962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that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|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𝑷𝑸</m:t>
                    </m:r>
                  </m:oMath>
                </a14:m>
                <a:r>
                  <a:rPr lang="en-US" sz="1800" dirty="0"/>
                  <a:t>|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1800" dirty="0"/>
                  <a:t>, what is the prob. that triangle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𝑷𝑸𝑹</m:t>
                    </m:r>
                  </m:oMath>
                </a14:m>
                <a:r>
                  <a:rPr lang="en-US" sz="1800" dirty="0"/>
                  <a:t> has area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?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/>
                  <a:t>: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ad>
                          <m:radPr>
                            <m:degHide m:val="on"/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rad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  </a:t>
                </a:r>
                <a:r>
                  <a:rPr lang="en-US" sz="1800" b="1" dirty="0" smtClean="0"/>
                  <a:t>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𝑷𝑸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𝜟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𝒓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 smtClean="0"/>
                  <a:t>) =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𝝅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𝜟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𝒓</m:t>
                    </m:r>
                  </m:oMath>
                </a14:m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is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:r>
                  <a:rPr lang="en-US" sz="1800" dirty="0" smtClean="0"/>
                  <a:t>triangle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𝑷𝑸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1800" b="1" i="1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1800" dirty="0" smtClean="0"/>
                  <a:t>has area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 smtClean="0"/>
                  <a:t>)? </a:t>
                </a:r>
                <a:endParaRPr lang="en-US" sz="1800" b="1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√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</m:rad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num>
                              <m:den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𝝅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</m:d>
                      </m:e>
                    </m:nary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𝒓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05400" y="1600200"/>
                <a:ext cx="3962400" cy="4525963"/>
              </a:xfrm>
              <a:blipFill rotWithShape="1">
                <a:blip r:embed="rId3"/>
                <a:stretch>
                  <a:fillRect l="-1692" t="-674" r="-1538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4495800" cy="3886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19250" y="2895600"/>
            <a:ext cx="2781300" cy="26670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24000" y="2819400"/>
            <a:ext cx="2971800" cy="28194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124200" y="3286173"/>
            <a:ext cx="869038" cy="927654"/>
            <a:chOff x="6084841" y="2969705"/>
            <a:chExt cx="869038" cy="927654"/>
          </a:xfrm>
        </p:grpSpPr>
        <p:cxnSp>
          <p:nvCxnSpPr>
            <p:cNvPr id="15" name="Straight Arrow Connector 14"/>
            <p:cNvCxnSpPr>
              <a:stCxn id="6" idx="7"/>
            </p:cNvCxnSpPr>
            <p:nvPr/>
          </p:nvCxnSpPr>
          <p:spPr>
            <a:xfrm flipH="1">
              <a:off x="6084841" y="2969705"/>
              <a:ext cx="869038" cy="9276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409645" y="3341132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645" y="3341132"/>
                  <a:ext cx="36099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959210" y="3232292"/>
            <a:ext cx="1166225" cy="981535"/>
            <a:chOff x="4767451" y="2763424"/>
            <a:chExt cx="1166225" cy="981535"/>
          </a:xfrm>
        </p:grpSpPr>
        <p:cxnSp>
          <p:nvCxnSpPr>
            <p:cNvPr id="20" name="Straight Arrow Connector 19"/>
            <p:cNvCxnSpPr>
              <a:stCxn id="8" idx="1"/>
            </p:cNvCxnSpPr>
            <p:nvPr/>
          </p:nvCxnSpPr>
          <p:spPr>
            <a:xfrm>
              <a:off x="4767451" y="2763424"/>
              <a:ext cx="1164991" cy="9815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018041" y="2819400"/>
                  <a:ext cx="915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𝜟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b="1" i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041" y="2819400"/>
                  <a:ext cx="91563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2895600" y="4191000"/>
            <a:ext cx="396262" cy="445532"/>
            <a:chOff x="2895600" y="4191000"/>
            <a:chExt cx="396262" cy="445532"/>
          </a:xfrm>
        </p:grpSpPr>
        <p:sp>
          <p:nvSpPr>
            <p:cNvPr id="9" name="Oval 8"/>
            <p:cNvSpPr/>
            <p:nvPr/>
          </p:nvSpPr>
          <p:spPr>
            <a:xfrm>
              <a:off x="30480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895600" y="4267200"/>
                  <a:ext cx="396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4267200"/>
                  <a:ext cx="3962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4242320" y="3200400"/>
            <a:ext cx="405880" cy="457200"/>
            <a:chOff x="4242320" y="3200400"/>
            <a:chExt cx="405880" cy="457200"/>
          </a:xfrm>
        </p:grpSpPr>
        <p:sp>
          <p:nvSpPr>
            <p:cNvPr id="10" name="Oval 9"/>
            <p:cNvSpPr/>
            <p:nvPr/>
          </p:nvSpPr>
          <p:spPr>
            <a:xfrm>
              <a:off x="42672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42320" y="3200400"/>
                  <a:ext cx="405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𝑸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320" y="3200400"/>
                  <a:ext cx="4058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9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381000" y="1524000"/>
            <a:ext cx="4572000" cy="369332"/>
            <a:chOff x="381000" y="1524000"/>
            <a:chExt cx="4572000" cy="369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81000" y="1828800"/>
              <a:ext cx="457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38800" y="5562600"/>
                <a:ext cx="1960345" cy="763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√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  <m:e>
                          <m:r>
                            <a:rPr lang="en-US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rad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𝝅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</m:nary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𝒅𝒓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562600"/>
                <a:ext cx="1960345" cy="763735"/>
              </a:xfrm>
              <a:prstGeom prst="rect">
                <a:avLst/>
              </a:prstGeom>
              <a:blipFill rotWithShape="1">
                <a:blip r:embed="rId9"/>
                <a:stretch>
                  <a:fillRect r="-3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00" y="5791200"/>
                <a:ext cx="987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𝟏𝟔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𝝅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91200"/>
                <a:ext cx="98777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8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208885" y="3288268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77000" y="5042985"/>
            <a:ext cx="838200" cy="750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239000" y="5040868"/>
            <a:ext cx="762000" cy="750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3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6" grpId="0" animBg="1"/>
      <p:bldP spid="8" grpId="0" animBg="1"/>
      <p:bldP spid="2" grpId="0"/>
      <p:bldP spid="3" grpId="0"/>
      <p:bldP spid="28" grpId="0" animBg="1"/>
      <p:bldP spid="29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3-SAT </a:t>
            </a:r>
            <a:r>
              <a:rPr lang="en-US" sz="3200" dirty="0"/>
              <a:t>Problem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Its solution can be viewed as an application of Probabilistic method.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8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0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Probability(triangle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𝑷𝑸𝑹</m:t>
                    </m:r>
                  </m:oMath>
                </a14:m>
                <a:r>
                  <a:rPr lang="en-US" sz="3200" b="1" dirty="0" smtClean="0"/>
                  <a:t> has area less than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3200" b="1" dirty="0" smtClean="0"/>
                  <a:t>)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1" name="Tit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6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05400" y="1600200"/>
                <a:ext cx="3810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 </a:t>
                </a:r>
                <a:r>
                  <a:rPr lang="en-US" sz="1800" dirty="0"/>
                  <a:t>Suppose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𝑸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are</a:t>
                </a:r>
                <a:r>
                  <a:rPr lang="en-US" sz="1800" b="1" dirty="0"/>
                  <a:t> </a:t>
                </a:r>
                <a:r>
                  <a:rPr lang="en-US" sz="1800" dirty="0"/>
                  <a:t>3 points selected randomly uniformly from unit </a:t>
                </a:r>
                <a:r>
                  <a:rPr lang="en-US" sz="1800" dirty="0" smtClean="0"/>
                  <a:t>square,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then the prob. that triangle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𝑷𝑸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1800" dirty="0" smtClean="0"/>
                  <a:t> has area less than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 smtClean="0"/>
                  <a:t>  is bounded by 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𝟏𝟔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𝝅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the no. of triangles with area less </a:t>
                </a:r>
                <a:r>
                  <a:rPr lang="en-US" sz="18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than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𝟏𝟎𝟎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1" dirty="0"/>
                  <a:t>.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</a:t>
                </a:r>
                <a:r>
                  <a:rPr lang="en-US" sz="1800" b="1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𝟏𝟔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𝝅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𝟏𝟎𝟎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What is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1800" dirty="0" smtClean="0"/>
                  <a:t> if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points are selected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&lt;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  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05400" y="1600200"/>
                <a:ext cx="3810000" cy="4525963"/>
              </a:xfrm>
              <a:blipFill rotWithShape="1">
                <a:blip r:embed="rId3"/>
                <a:stretch>
                  <a:fillRect l="-1440" t="-674" r="-2720" b="-20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4495800" cy="3886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895600" y="4191000"/>
            <a:ext cx="396262" cy="457200"/>
            <a:chOff x="2895600" y="4191000"/>
            <a:chExt cx="396262" cy="457200"/>
          </a:xfrm>
        </p:grpSpPr>
        <p:sp>
          <p:nvSpPr>
            <p:cNvPr id="9" name="Oval 8"/>
            <p:cNvSpPr/>
            <p:nvPr/>
          </p:nvSpPr>
          <p:spPr>
            <a:xfrm>
              <a:off x="30480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895600" y="4278868"/>
                  <a:ext cx="396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4278868"/>
                  <a:ext cx="3962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4242320" y="3212068"/>
            <a:ext cx="405880" cy="445532"/>
            <a:chOff x="4242320" y="3212068"/>
            <a:chExt cx="405880" cy="445532"/>
          </a:xfrm>
        </p:grpSpPr>
        <p:sp>
          <p:nvSpPr>
            <p:cNvPr id="10" name="Oval 9"/>
            <p:cNvSpPr/>
            <p:nvPr/>
          </p:nvSpPr>
          <p:spPr>
            <a:xfrm>
              <a:off x="42672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42320" y="3212068"/>
                  <a:ext cx="405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𝑸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320" y="3212068"/>
                  <a:ext cx="40588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9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381000" y="1524000"/>
            <a:ext cx="4572000" cy="369332"/>
            <a:chOff x="381000" y="1524000"/>
            <a:chExt cx="4572000" cy="369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81000" y="1828800"/>
              <a:ext cx="457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Connector 35"/>
          <p:cNvCxnSpPr>
            <a:stCxn id="9" idx="7"/>
            <a:endCxn id="10" idx="2"/>
          </p:cNvCxnSpPr>
          <p:nvPr/>
        </p:nvCxnSpPr>
        <p:spPr>
          <a:xfrm flipV="1">
            <a:off x="3113041" y="3619500"/>
            <a:ext cx="1154159" cy="582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3249302" y="3124200"/>
            <a:ext cx="408298" cy="457200"/>
            <a:chOff x="4267200" y="3200400"/>
            <a:chExt cx="408298" cy="457200"/>
          </a:xfrm>
        </p:grpSpPr>
        <p:sp>
          <p:nvSpPr>
            <p:cNvPr id="73" name="Oval 72"/>
            <p:cNvSpPr/>
            <p:nvPr/>
          </p:nvSpPr>
          <p:spPr>
            <a:xfrm>
              <a:off x="42672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277632" y="3200400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632" y="3200400"/>
                  <a:ext cx="39786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3124200" y="3516359"/>
            <a:ext cx="1154159" cy="712741"/>
            <a:chOff x="3124200" y="3516359"/>
            <a:chExt cx="1154159" cy="712741"/>
          </a:xfrm>
        </p:grpSpPr>
        <p:cxnSp>
          <p:nvCxnSpPr>
            <p:cNvPr id="71" name="Straight Connector 70"/>
            <p:cNvCxnSpPr>
              <a:stCxn id="9" idx="6"/>
              <a:endCxn id="73" idx="1"/>
            </p:cNvCxnSpPr>
            <p:nvPr/>
          </p:nvCxnSpPr>
          <p:spPr>
            <a:xfrm flipV="1">
              <a:off x="3124200" y="3516359"/>
              <a:ext cx="136261" cy="7127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10" idx="1"/>
              <a:endCxn id="73" idx="6"/>
            </p:cNvCxnSpPr>
            <p:nvPr/>
          </p:nvCxnSpPr>
          <p:spPr>
            <a:xfrm flipH="1" flipV="1">
              <a:off x="3325502" y="3543300"/>
              <a:ext cx="952857" cy="49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801737" y="4648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&lt;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737" y="4648200"/>
                <a:ext cx="103746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705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609600" y="2362200"/>
            <a:ext cx="4038600" cy="3048000"/>
            <a:chOff x="2743200" y="2438400"/>
            <a:chExt cx="4038600" cy="3048000"/>
          </a:xfrm>
        </p:grpSpPr>
        <p:sp>
          <p:nvSpPr>
            <p:cNvPr id="44" name="Oval 4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705600" y="441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5181600" y="22860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81600" y="25146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181600" y="31242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486400" y="37338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172200" y="52578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81600" y="5731727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2" grpId="0"/>
      <p:bldP spid="39" grpId="0" animBg="1"/>
      <p:bldP spid="40" grpId="0" animBg="1"/>
      <p:bldP spid="41" grpId="0" animBg="1"/>
      <p:bldP spid="42" grpId="0" animBg="1"/>
      <p:bldP spid="45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05400" y="1600200"/>
                <a:ext cx="3886200" cy="4525963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Select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points randomly uniformly.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the no. of triangles with area less than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𝟏𝟎𝟎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Note that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1800" b="1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 smtClean="0"/>
                  <a:t>Remove </a:t>
                </a:r>
                <a:r>
                  <a:rPr lang="en-US" sz="1800" dirty="0" smtClean="0"/>
                  <a:t>one point from each triangle with area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𝟏𝟎𝟎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1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b="0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chemeClr val="tx1"/>
                    </a:solidFill>
                  </a:rPr>
                  <a:t>Expected number of points left: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There is no triangle formed by these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points with area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𝟏𝟎𝟎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b="1" dirty="0" smtClean="0"/>
                  <a:t> .</a:t>
                </a:r>
                <a:r>
                  <a:rPr lang="en-US" sz="1800" b="1" dirty="0" smtClean="0">
                    <a:sym typeface="Wingdings" pitchFamily="2" charset="2"/>
                  </a:rPr>
                  <a:t>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05400" y="1600200"/>
                <a:ext cx="3886200" cy="4525963"/>
              </a:xfrm>
              <a:blipFill rotWithShape="1">
                <a:blip r:embed="rId2"/>
                <a:stretch>
                  <a:fillRect l="-141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981200"/>
            <a:ext cx="4495800" cy="38862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" y="1524000"/>
            <a:ext cx="4572000" cy="369332"/>
            <a:chOff x="381000" y="1524000"/>
            <a:chExt cx="4572000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81000" y="1828800"/>
              <a:ext cx="457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524000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09600" y="2362200"/>
            <a:ext cx="4038600" cy="3048000"/>
            <a:chOff x="2743200" y="2438400"/>
            <a:chExt cx="4038600" cy="3048000"/>
          </a:xfrm>
        </p:grpSpPr>
        <p:sp>
          <p:nvSpPr>
            <p:cNvPr id="11" name="Oval 10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6705600" y="441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486400" y="3613924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Alteration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Suppose we wish to show the existence of a structure with desired properties. </a:t>
            </a:r>
          </a:p>
          <a:p>
            <a:pPr marL="0" indent="0">
              <a:buNone/>
            </a:pPr>
            <a:r>
              <a:rPr lang="en-US" sz="2000" dirty="0" smtClean="0"/>
              <a:t>The following method is sometimes quite useful</a:t>
            </a:r>
          </a:p>
          <a:p>
            <a:endParaRPr lang="en-US" sz="2000" dirty="0" smtClean="0"/>
          </a:p>
          <a:p>
            <a:r>
              <a:rPr lang="en-US" sz="2000" dirty="0" smtClean="0"/>
              <a:t>Form a </a:t>
            </a:r>
            <a:r>
              <a:rPr lang="en-US" sz="2000" b="1" u="sng" dirty="0" smtClean="0">
                <a:solidFill>
                  <a:srgbClr val="7030A0"/>
                </a:solidFill>
              </a:rPr>
              <a:t>random</a:t>
            </a:r>
            <a:r>
              <a:rPr lang="en-US" sz="2000" dirty="0" smtClean="0"/>
              <a:t> instance of the structure.</a:t>
            </a:r>
          </a:p>
          <a:p>
            <a:endParaRPr lang="en-US" sz="2000" dirty="0" smtClean="0"/>
          </a:p>
          <a:p>
            <a:r>
              <a:rPr lang="en-US" sz="2000" dirty="0" smtClean="0"/>
              <a:t>This structure might </a:t>
            </a:r>
            <a:r>
              <a:rPr lang="en-US" sz="2000" b="1" dirty="0" smtClean="0"/>
              <a:t>not</a:t>
            </a:r>
            <a:r>
              <a:rPr lang="en-US" sz="2000" dirty="0" smtClean="0"/>
              <a:t> have the desired property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but it will be very </a:t>
            </a:r>
            <a:r>
              <a:rPr lang="en-US" sz="2000" i="1" dirty="0" smtClean="0">
                <a:solidFill>
                  <a:srgbClr val="7030A0"/>
                </a:solidFill>
              </a:rPr>
              <a:t>close</a:t>
            </a:r>
            <a:r>
              <a:rPr lang="en-US" sz="2000" dirty="0" smtClean="0"/>
              <a:t> to having the desired property.</a:t>
            </a:r>
          </a:p>
          <a:p>
            <a:endParaRPr lang="en-US" sz="2000" dirty="0" smtClean="0"/>
          </a:p>
          <a:p>
            <a:r>
              <a:rPr lang="en-US" sz="2000" dirty="0" smtClean="0"/>
              <a:t>Slightly alter the random instance and the resulting structure will have the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desired property.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15240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44958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An interesting problem in </a:t>
            </a:r>
            <a:r>
              <a:rPr lang="en-US" sz="3200" dirty="0">
                <a:solidFill>
                  <a:srgbClr val="7030A0"/>
                </a:solidFill>
              </a:rPr>
              <a:t/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Graph Theory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Dense graphs with large girth 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</m:d>
                  </m:oMath>
                </a14:m>
                <a:r>
                  <a:rPr lang="en-US" sz="1800" dirty="0" smtClean="0"/>
                  <a:t> : undirected </a:t>
                </a:r>
                <a:r>
                  <a:rPr lang="en-US" sz="1800" dirty="0" err="1" smtClean="0"/>
                  <a:t>unweighted</a:t>
                </a:r>
                <a:r>
                  <a:rPr lang="en-US" sz="1800" dirty="0" smtClean="0"/>
                  <a:t> graph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 smtClean="0"/>
                  <a:t>vertices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edges.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Girth </a:t>
                </a:r>
                <a:r>
                  <a:rPr lang="en-US" sz="1800" dirty="0" smtClean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: Length of </a:t>
                </a:r>
                <a:r>
                  <a:rPr lang="en-US" sz="1800" u="sng" dirty="0" smtClean="0"/>
                  <a:t>smallest cycle</a:t>
                </a:r>
                <a:r>
                  <a:rPr lang="en-US" sz="1800" dirty="0" smtClean="0"/>
                  <a:t>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It can be observed that if a graph is </a:t>
                </a:r>
                <a:r>
                  <a:rPr lang="en-US" sz="1800" b="1" dirty="0" smtClean="0"/>
                  <a:t>dense</a:t>
                </a:r>
                <a:r>
                  <a:rPr lang="en-US" sz="1800" dirty="0" smtClean="0"/>
                  <a:t>, its girth will be small. For example, a complete graph has girth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800" dirty="0" smtClean="0"/>
                  <a:t>. In fact the following result is well known in graph theory.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 smtClean="0"/>
                  <a:t>: If a graph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or more edges, its girth must be at most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Is the result mentioned in the theorem above tight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Yes, </a:t>
                </a:r>
              </a:p>
              <a:p>
                <a:pPr marL="0" indent="0" algn="ctr">
                  <a:buNone/>
                </a:pPr>
                <a:r>
                  <a:rPr lang="en-US" sz="1800" dirty="0" smtClean="0"/>
                  <a:t>there are graphs which have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1800" dirty="0" smtClean="0"/>
                  <a:t>) edges and girth </a:t>
                </a:r>
                <a:r>
                  <a:rPr lang="en-US" sz="1800" b="1" dirty="0" smtClean="0"/>
                  <a:t>at least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895600"/>
            <a:ext cx="82296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3000" y="38862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1600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95800" y="1600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00200" y="22860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4495800"/>
            <a:ext cx="82296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91200" y="51054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Dense graphs with large girth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there are graphs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vertices having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edges and girth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a complete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vertices.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many cycles of length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are there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den>
                          </m:f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4648200"/>
            <a:ext cx="1143000" cy="990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12327" y="1981200"/>
            <a:ext cx="2667000" cy="49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8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Dense graphs with large girth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there are graphs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vertices having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edges and girth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 A complete graph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vertices has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den>
                        </m:f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cycles of </a:t>
                </a:r>
                <a:r>
                  <a:rPr lang="en-US" sz="2000" dirty="0"/>
                  <a:t>length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  <a:blipFill rotWithShape="1">
                <a:blip r:embed="rId2"/>
                <a:stretch>
                  <a:fillRect l="-714" t="-6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5600" y="3962400"/>
            <a:ext cx="33533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Build the desired graph randomly.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62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Dense graphs with large girth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there are graphs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vertices having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edges and girth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 A complete graph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vertices has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den>
                        </m:f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cycles of </a:t>
                </a:r>
                <a:r>
                  <a:rPr lang="en-US" sz="2000" dirty="0"/>
                  <a:t>length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Random graph 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</a:t>
                </a:r>
                <a:r>
                  <a:rPr lang="en-US" sz="2000" dirty="0"/>
                  <a:t>should </a:t>
                </a:r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so that </a:t>
                </a:r>
                <a:r>
                  <a:rPr lang="en-US" sz="2000" dirty="0" smtClean="0"/>
                  <a:t>the expected no. of </a:t>
                </a:r>
                <a:r>
                  <a:rPr lang="en-US" sz="2000" dirty="0"/>
                  <a:t>edges is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  <a:blipFill rotWithShape="1">
                <a:blip r:embed="rId2"/>
                <a:stretch>
                  <a:fillRect l="-714" t="-6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14850" y="4648200"/>
                <a:ext cx="1971950" cy="48179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choose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f>
                          <m:f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850" y="4648200"/>
                <a:ext cx="1971950" cy="481799"/>
              </a:xfrm>
              <a:prstGeom prst="rect">
                <a:avLst/>
              </a:prstGeom>
              <a:blipFill rotWithShape="1">
                <a:blip r:embed="rId3"/>
                <a:stretch>
                  <a:fillRect l="-2786" r="-4644" b="-18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505200" y="41910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41148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9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Dense graphs with large girth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there are graphs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vertices having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edges and girth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 A complete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vertices has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den>
                        </m:f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cycles of </a:t>
                </a:r>
                <a:r>
                  <a:rPr lang="en-US" sz="2000" dirty="0"/>
                  <a:t>length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Random graph 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) with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What is expected no. of cycles of length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What is expected no. of cycles of length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Number of edges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) with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b="1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  <a:blipFill rotWithShape="1">
                <a:blip r:embed="rId2"/>
                <a:stretch>
                  <a:fillRect l="-714" t="-621" b="-50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94849" y="3648534"/>
                <a:ext cx="950837" cy="65601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49" y="3648534"/>
                <a:ext cx="950837" cy="656013"/>
              </a:xfrm>
              <a:prstGeom prst="rect">
                <a:avLst/>
              </a:prstGeom>
              <a:blipFill rotWithShape="1"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6214" y="4525279"/>
                <a:ext cx="1172051" cy="61093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214" y="4525279"/>
                <a:ext cx="1172051" cy="610936"/>
              </a:xfrm>
              <a:prstGeom prst="rect">
                <a:avLst/>
              </a:prstGeom>
              <a:blipFill rotWithShape="1">
                <a:blip r:embed="rId4"/>
                <a:stretch>
                  <a:fillRect r="-6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2517648" y="5900144"/>
                <a:ext cx="4340352" cy="88165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Remove one edge from each cycle of length less than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648" y="5900144"/>
                <a:ext cx="4340352" cy="88165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4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257800" y="5410200"/>
            <a:ext cx="4876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5334000"/>
            <a:ext cx="4876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3886200"/>
            <a:ext cx="4876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3886200"/>
            <a:ext cx="4876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99155" y="3584349"/>
                <a:ext cx="950837" cy="78438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155" y="3584349"/>
                <a:ext cx="950837" cy="7843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99155" y="3648534"/>
                <a:ext cx="1807674" cy="65011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155" y="3648534"/>
                <a:ext cx="1807674" cy="650114"/>
              </a:xfrm>
              <a:prstGeom prst="rect">
                <a:avLst/>
              </a:prstGeom>
              <a:blipFill rotWithShape="1">
                <a:blip r:embed="rId7"/>
                <a:stretch>
                  <a:fillRect r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84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3-SAT </a:t>
            </a:r>
            <a:r>
              <a:rPr lang="en-US" sz="3600" b="1" dirty="0" smtClean="0"/>
              <a:t>Problem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Notations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b="1" i="1" dirty="0" smtClean="0"/>
                  <a:t>Boolean </a:t>
                </a:r>
                <a:r>
                  <a:rPr lang="en-US" sz="2000" dirty="0" smtClean="0"/>
                  <a:t>variable:  a variable that can take value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true</a:t>
                </a:r>
                <a:r>
                  <a:rPr lang="en-US" sz="2000" dirty="0" smtClean="0"/>
                  <a:t> or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false</a:t>
                </a:r>
                <a:r>
                  <a:rPr lang="en-US" sz="2000" dirty="0" smtClean="0"/>
                  <a:t>. 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b="1" i="1" dirty="0" smtClean="0"/>
                  <a:t>term</a:t>
                </a:r>
                <a:r>
                  <a:rPr lang="en-US" sz="2000" dirty="0" smtClean="0"/>
                  <a:t>:  a Boolean variable or its negation.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b="1" i="1" dirty="0" smtClean="0"/>
                  <a:t>clause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: Disjunction of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 smtClean="0"/>
                  <a:t> </a:t>
                </a:r>
                <a:r>
                  <a:rPr lang="en-US" sz="2000" u="sng" dirty="0" smtClean="0"/>
                  <a:t>disjoint</a:t>
                </a:r>
                <a:r>
                  <a:rPr lang="en-US" sz="2000" dirty="0" smtClean="0"/>
                  <a:t> terms.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 be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Boolean variables.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Examples of a term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Examples </a:t>
                </a:r>
                <a:r>
                  <a:rPr lang="en-US" sz="2000" b="1" dirty="0"/>
                  <a:t>of a </a:t>
                </a:r>
                <a:r>
                  <a:rPr lang="en-US" sz="2000" b="1" dirty="0" smtClean="0"/>
                  <a:t>clause:</a:t>
                </a:r>
                <a:endParaRPr lang="en-US" sz="2000" dirty="0" smtClean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e>
                    </m:acc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2000" b="1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e>
                    </m:acc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 smtClean="0"/>
                  <a:t>  is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sz="2000" dirty="0" smtClean="0"/>
                  <a:t> a clause.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741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1905000"/>
            <a:ext cx="114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18288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2373351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362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67468" y="2743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7714" y="6019800"/>
            <a:ext cx="1504486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38400" y="60198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4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000" dirty="0" smtClean="0"/>
                  <a:t> defined over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Boolean variables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there any assignment of true/false to the variables that will satisfy each clause?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Why is this problem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difficult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e>
                      </m:acc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 attempt to satisfy a subset of clauses will render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some other clause impossible to be satisfied </a:t>
                </a:r>
                <a:r>
                  <a:rPr lang="en-US" sz="2000" dirty="0" smtClean="0">
                    <a:sym typeface="Wingdings" pitchFamily="2" charset="2"/>
                  </a:rPr>
                  <a:t></a:t>
                </a:r>
                <a:r>
                  <a:rPr lang="en-US" sz="2000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 b="-10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05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7000" y="1905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3622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2286000"/>
            <a:ext cx="3124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3429000"/>
            <a:ext cx="304800" cy="3810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53000" y="4038600"/>
            <a:ext cx="304800" cy="3810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53000" y="3657600"/>
            <a:ext cx="3048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uiExpand="1" animBg="1"/>
      <p:bldP spid="8" grpId="0" uiExpand="1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000" dirty="0" smtClean="0"/>
                  <a:t> defined over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Boolean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there any assignment of true/false to the variables that will satisfy each clause.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Results known</a:t>
                </a:r>
                <a:r>
                  <a:rPr lang="en-US" sz="2000" dirty="0">
                    <a:solidFill>
                      <a:srgbClr val="006C3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3-SAT </a:t>
                </a:r>
                <a:r>
                  <a:rPr lang="en-US" sz="2000" b="1" dirty="0"/>
                  <a:t>Problem </a:t>
                </a:r>
                <a:r>
                  <a:rPr lang="en-US" sz="2000" dirty="0"/>
                  <a:t> NP-complete.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It is unlikely to have any polynomial time solution.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Max 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000" dirty="0" smtClean="0"/>
                  <a:t> defined over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Boolean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the </a:t>
                </a:r>
                <a:r>
                  <a:rPr lang="en-US" sz="2000" b="1" dirty="0" smtClean="0"/>
                  <a:t>maximum</a:t>
                </a:r>
                <a:r>
                  <a:rPr lang="en-US" sz="2000" dirty="0" smtClean="0"/>
                  <a:t> number of clauses that can be satisfied simultaneously 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Results known</a:t>
                </a:r>
                <a:r>
                  <a:rPr lang="en-US" sz="2000" dirty="0">
                    <a:solidFill>
                      <a:srgbClr val="006C3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Max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3-SAT </a:t>
                </a:r>
                <a:r>
                  <a:rPr lang="en-US" sz="2000" b="1" dirty="0" smtClean="0"/>
                  <a:t>Problem </a:t>
                </a:r>
                <a:r>
                  <a:rPr lang="en-US" sz="2000" dirty="0" smtClean="0"/>
                  <a:t>(decision version)</a:t>
                </a:r>
                <a:r>
                  <a:rPr lang="en-US" sz="2000" b="1" dirty="0" smtClean="0"/>
                  <a:t> is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NP-complete.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It is unlikely to have any polynomial time solution</a:t>
                </a:r>
                <a:r>
                  <a:rPr lang="en-US" sz="2000" dirty="0" smtClean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 power of Randomization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An </a:t>
                </a:r>
                <a:r>
                  <a:rPr lang="en-US" sz="2000" b="1" dirty="0" smtClean="0">
                    <a:sym typeface="Wingdings" pitchFamily="2" charset="2"/>
                  </a:rPr>
                  <a:t>approximation</a:t>
                </a:r>
                <a:r>
                  <a:rPr lang="en-US" sz="2000" dirty="0" smtClean="0">
                    <a:sym typeface="Wingdings" pitchFamily="2" charset="2"/>
                  </a:rPr>
                  <a:t> algorithm</a:t>
                </a:r>
                <a:r>
                  <a:rPr lang="en-US" sz="2000" b="1" dirty="0" smtClean="0"/>
                  <a:t>: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There is a very simple randomized algorithm that will satisfy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clauses.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  <a:blipFill rotWithShape="1">
                <a:blip r:embed="rId2"/>
                <a:stretch>
                  <a:fillRect l="-714" t="-616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1905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1800" y="1905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2362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5334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 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Monte Carlo </a:t>
                </a:r>
                <a:r>
                  <a:rPr lang="en-US" sz="2000" b="1" dirty="0" smtClean="0"/>
                  <a:t>Algorithm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assign value </a:t>
                </a:r>
                <a:r>
                  <a:rPr lang="en-US" sz="2000" b="1" dirty="0" smtClean="0"/>
                  <a:t>true/false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 randomly </a:t>
                </a:r>
                <a:r>
                  <a:rPr lang="en-US" sz="2000" u="sng" dirty="0" smtClean="0"/>
                  <a:t>uniformly </a:t>
                </a:r>
                <a:r>
                  <a:rPr lang="en-US" sz="2000" dirty="0" smtClean="0"/>
                  <a:t>and </a:t>
                </a:r>
                <a:r>
                  <a:rPr lang="en-US" sz="2000" u="sng" dirty="0" smtClean="0"/>
                  <a:t>independently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all the clauses that are satisfied.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Analysis: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 smtClean="0"/>
                  <a:t>: the number of clauses that are satisfied.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/>
                                </a:rPr>
                                <m:t>𝐜𝐥𝐚𝐮𝐬𝐞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satisfied</m:t>
                              </m:r>
                            </m:e>
                            <m:e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𝒁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0">
                                <a:latin typeface="Cambria Math"/>
                              </a:rPr>
                              <m:t>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5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3879" y="5331688"/>
                <a:ext cx="957121" cy="764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79" y="5331688"/>
                <a:ext cx="957121" cy="764312"/>
              </a:xfrm>
              <a:prstGeom prst="rect">
                <a:avLst/>
              </a:prstGeom>
              <a:blipFill rotWithShape="1">
                <a:blip r:embed="rId3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68057" y="5334000"/>
                <a:ext cx="86594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057" y="5334000"/>
                <a:ext cx="865943" cy="610936"/>
              </a:xfrm>
              <a:prstGeom prst="rect">
                <a:avLst/>
              </a:prstGeom>
              <a:blipFill rotWithShape="1">
                <a:blip r:embed="rId4"/>
                <a:stretch>
                  <a:fillRect r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114800" y="2286000"/>
            <a:ext cx="434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3810000"/>
            <a:ext cx="434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08276" y="5329829"/>
                <a:ext cx="144603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b="1" i="1" dirty="0">
                          <a:latin typeface="Cambria Math"/>
                          <a:ea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  <m:r>
                        <a:rPr lang="en-US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276" y="5329829"/>
                <a:ext cx="144603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460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 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Las Vegas </a:t>
                </a:r>
                <a:r>
                  <a:rPr lang="en-US" sz="2000" b="1" dirty="0" smtClean="0"/>
                  <a:t>Algorithm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Repeat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{    assign value </a:t>
                </a:r>
                <a:r>
                  <a:rPr lang="en-US" sz="2000" b="1" dirty="0" smtClean="0"/>
                  <a:t>true/false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 randomly </a:t>
                </a:r>
                <a:r>
                  <a:rPr lang="en-US" sz="2000" u="sng" dirty="0" smtClean="0"/>
                  <a:t>uniformly </a:t>
                </a:r>
                <a:r>
                  <a:rPr lang="en-US" sz="2000" dirty="0" smtClean="0"/>
                  <a:t>and </a:t>
                </a:r>
                <a:r>
                  <a:rPr lang="en-US" sz="2000" u="sng" dirty="0" smtClean="0"/>
                  <a:t>independently</a:t>
                </a:r>
                <a:r>
                  <a:rPr lang="en-US" sz="2000" dirty="0" smtClean="0"/>
                  <a:t>;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be the number of clauses that are satisfied.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Until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Analysis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: the probability that a single iteration of </a:t>
                </a:r>
                <a:r>
                  <a:rPr lang="en-US" sz="2000" b="1" dirty="0" smtClean="0"/>
                  <a:t>Repeat</a:t>
                </a:r>
                <a:r>
                  <a:rPr lang="en-US" sz="2000" dirty="0" smtClean="0"/>
                  <a:t> loop is successful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b="1" dirty="0" smtClean="0">
                    <a:sym typeface="Wingdings" pitchFamily="2" charset="2"/>
                  </a:rPr>
                  <a:t>Expected</a:t>
                </a:r>
                <a:r>
                  <a:rPr lang="en-US" sz="2000" dirty="0" smtClean="0">
                    <a:sym typeface="Wingdings" pitchFamily="2" charset="2"/>
                  </a:rPr>
                  <a:t> running time: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00" y="2667000"/>
            <a:ext cx="434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5105400"/>
            <a:ext cx="533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161156"/>
            <a:ext cx="533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5562600"/>
            <a:ext cx="434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G</a:t>
                </a:r>
                <a:r>
                  <a:rPr lang="en-US" sz="3600" b="1" dirty="0" smtClean="0"/>
                  <a:t>etting a lower bound on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: the number of clauses that are satisfied.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>
                                  <a:latin typeface="Cambria Math"/>
                                </a:rPr>
                                <m:t>𝐜𝐥𝐚𝐮𝐬𝐞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satisfied</m:t>
                              </m:r>
                            </m:e>
                            <m:e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𝒁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7030A0"/>
                    </a:solidFill>
                  </a:rPr>
                  <a:t>Alternate formulation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probability that there are exactly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clauses </a:t>
                </a:r>
                <a:r>
                  <a:rPr lang="en-US" sz="2000" dirty="0"/>
                  <a:t>that are </a:t>
                </a:r>
                <a:r>
                  <a:rPr lang="en-US" sz="2000" dirty="0" smtClean="0"/>
                  <a:t>satisfied.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𝒁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the </a:t>
                </a:r>
                <a:r>
                  <a:rPr lang="en-US" sz="2000" dirty="0"/>
                  <a:t>r</a:t>
                </a:r>
                <a:r>
                  <a:rPr lang="en-US" sz="2000" dirty="0" smtClean="0"/>
                  <a:t>elation between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’s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 b="-1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1148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5638800"/>
            <a:ext cx="914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4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5316</TotalTime>
  <Words>2614</Words>
  <Application>Microsoft Office PowerPoint</Application>
  <PresentationFormat>On-screen Show (4:3)</PresentationFormat>
  <Paragraphs>330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Randomized Algorithms CS648 </vt:lpstr>
      <vt:lpstr>3-SAT Problem</vt:lpstr>
      <vt:lpstr>3-SAT Problem</vt:lpstr>
      <vt:lpstr>3-SAT Problem</vt:lpstr>
      <vt:lpstr>3-SAT Problem</vt:lpstr>
      <vt:lpstr>Max 3-SAT Problem</vt:lpstr>
      <vt:lpstr>Max 3-SAT Problem</vt:lpstr>
      <vt:lpstr>Max 3-SAT Problem</vt:lpstr>
      <vt:lpstr>Getting a lower bound on p</vt:lpstr>
      <vt:lpstr>Getting a lower bound on p</vt:lpstr>
      <vt:lpstr>Max 3-SAT Problem</vt:lpstr>
      <vt:lpstr>Max 3-SAT Problem</vt:lpstr>
      <vt:lpstr>Probabilistic Method: Alteration</vt:lpstr>
      <vt:lpstr>An interesting problem in  Combinatorial Geometry</vt:lpstr>
      <vt:lpstr>PowerPoint Presentation</vt:lpstr>
      <vt:lpstr>PowerPoint Presentation</vt:lpstr>
      <vt:lpstr>PowerPoint Presentation</vt:lpstr>
      <vt:lpstr>Probability(triangle PQR has area less than a)</vt:lpstr>
      <vt:lpstr>Probability(triangle PQR has area less than a)</vt:lpstr>
      <vt:lpstr>Probability(triangle PQR has area less than a)</vt:lpstr>
      <vt:lpstr>PowerPoint Presentation</vt:lpstr>
      <vt:lpstr>Alteration</vt:lpstr>
      <vt:lpstr>An interesting problem in  Graph Theory</vt:lpstr>
      <vt:lpstr>Dense graphs with large girth </vt:lpstr>
      <vt:lpstr>Dense graphs with large girth </vt:lpstr>
      <vt:lpstr>Dense graphs with large girth </vt:lpstr>
      <vt:lpstr>Dense graphs with large girth </vt:lpstr>
      <vt:lpstr>Dense graphs with large girth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671</cp:revision>
  <dcterms:created xsi:type="dcterms:W3CDTF">2011-12-03T04:13:03Z</dcterms:created>
  <dcterms:modified xsi:type="dcterms:W3CDTF">2017-04-10T09:52:19Z</dcterms:modified>
</cp:coreProperties>
</file>