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428" r:id="rId2"/>
    <p:sldId id="519" r:id="rId3"/>
    <p:sldId id="478" r:id="rId4"/>
    <p:sldId id="513" r:id="rId5"/>
    <p:sldId id="464" r:id="rId6"/>
    <p:sldId id="516" r:id="rId7"/>
    <p:sldId id="514" r:id="rId8"/>
    <p:sldId id="547" r:id="rId9"/>
    <p:sldId id="548" r:id="rId10"/>
    <p:sldId id="549" r:id="rId11"/>
    <p:sldId id="528" r:id="rId12"/>
    <p:sldId id="529" r:id="rId13"/>
    <p:sldId id="546" r:id="rId14"/>
    <p:sldId id="530" r:id="rId15"/>
    <p:sldId id="517" r:id="rId16"/>
    <p:sldId id="484" r:id="rId17"/>
    <p:sldId id="488" r:id="rId18"/>
    <p:sldId id="486" r:id="rId19"/>
    <p:sldId id="490" r:id="rId20"/>
    <p:sldId id="491" r:id="rId21"/>
    <p:sldId id="511" r:id="rId22"/>
    <p:sldId id="531" r:id="rId23"/>
    <p:sldId id="494" r:id="rId24"/>
    <p:sldId id="495" r:id="rId25"/>
    <p:sldId id="498" r:id="rId26"/>
    <p:sldId id="532" r:id="rId27"/>
    <p:sldId id="497" r:id="rId28"/>
    <p:sldId id="500" r:id="rId29"/>
    <p:sldId id="496" r:id="rId30"/>
    <p:sldId id="499" r:id="rId31"/>
    <p:sldId id="551" r:id="rId32"/>
    <p:sldId id="501" r:id="rId33"/>
    <p:sldId id="492" r:id="rId34"/>
    <p:sldId id="535" r:id="rId35"/>
    <p:sldId id="505" r:id="rId36"/>
    <p:sldId id="506" r:id="rId37"/>
    <p:sldId id="507" r:id="rId38"/>
    <p:sldId id="504" r:id="rId39"/>
    <p:sldId id="508" r:id="rId40"/>
    <p:sldId id="509" r:id="rId41"/>
    <p:sldId id="510" r:id="rId42"/>
    <p:sldId id="533" r:id="rId43"/>
    <p:sldId id="534" r:id="rId44"/>
    <p:sldId id="552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76" autoAdjust="0"/>
  </p:normalViewPr>
  <p:slideViewPr>
    <p:cSldViewPr>
      <p:cViewPr>
        <p:scale>
          <a:sx n="75" d="100"/>
          <a:sy n="75" d="100"/>
        </p:scale>
        <p:origin x="-1800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30.png"/><Relationship Id="rId7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.jp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1.png"/><Relationship Id="rId7" Type="http://schemas.openxmlformats.org/officeDocument/2006/relationships/image" Target="../media/image45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Relationship Id="rId9" Type="http://schemas.openxmlformats.org/officeDocument/2006/relationships/image" Target="../media/image4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7.png"/><Relationship Id="rId7" Type="http://schemas.openxmlformats.org/officeDocument/2006/relationships/image" Target="../media/image55.png"/><Relationship Id="rId12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9.png"/><Relationship Id="rId5" Type="http://schemas.openxmlformats.org/officeDocument/2006/relationships/image" Target="../media/image430.png"/><Relationship Id="rId10" Type="http://schemas.openxmlformats.org/officeDocument/2006/relationships/image" Target="../media/image410.png"/><Relationship Id="rId4" Type="http://schemas.openxmlformats.org/officeDocument/2006/relationships/image" Target="../media/image420.png"/><Relationship Id="rId9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60.png"/><Relationship Id="rId7" Type="http://schemas.openxmlformats.org/officeDocument/2006/relationships/image" Target="../media/image55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23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Miscellaneous applications of </a:t>
            </a:r>
            <a:r>
              <a:rPr lang="en-US" sz="2400" b="1" dirty="0" smtClean="0">
                <a:solidFill>
                  <a:srgbClr val="7030A0"/>
                </a:solidFill>
              </a:rPr>
              <a:t>Backward analysis</a:t>
            </a:r>
            <a:endParaRPr lang="en-US" sz="2400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Light </a:t>
            </a:r>
            <a:r>
              <a:rPr lang="en-US" sz="4000" b="1" dirty="0" smtClean="0"/>
              <a:t>Edge</a:t>
            </a:r>
            <a:br>
              <a:rPr lang="en-US" sz="40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Content Placeholder 25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Definition: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1" smtClean="0">
                        <a:latin typeface="Cambria Math"/>
                      </a:rPr>
                      <m:t>⊂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An edge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is said to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⊂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and  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|=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many edges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are light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on expectation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??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3" name="Content Placeholder 2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5029200"/>
              </a:xfrm>
              <a:blipFill rotWithShape="1">
                <a:blip r:embed="rId2"/>
                <a:stretch>
                  <a:fillRect l="-1818" t="-1576" b="-2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143000" y="1219200"/>
            <a:ext cx="6462664" cy="2438400"/>
            <a:chOff x="1143000" y="1219200"/>
            <a:chExt cx="6462664" cy="2438400"/>
          </a:xfrm>
        </p:grpSpPr>
        <p:sp>
          <p:nvSpPr>
            <p:cNvPr id="34" name="Oval 33"/>
            <p:cNvSpPr/>
            <p:nvPr/>
          </p:nvSpPr>
          <p:spPr>
            <a:xfrm>
              <a:off x="1689410" y="19772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84610" y="30059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13610" y="267046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6010" y="16761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54562" y="313231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56610" y="221140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492190" y="208874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299010" y="25905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315200" y="189638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43" idx="1"/>
            </p:cNvCxnSpPr>
            <p:nvPr/>
          </p:nvCxnSpPr>
          <p:spPr>
            <a:xfrm>
              <a:off x="2364051" y="2655591"/>
              <a:ext cx="1101670" cy="4878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2"/>
              <a:endCxn id="43" idx="0"/>
            </p:cNvCxnSpPr>
            <p:nvPr/>
          </p:nvCxnSpPr>
          <p:spPr>
            <a:xfrm>
              <a:off x="3492190" y="2126845"/>
              <a:ext cx="472" cy="100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2" idx="3"/>
              <a:endCxn id="51" idx="7"/>
            </p:cNvCxnSpPr>
            <p:nvPr/>
          </p:nvCxnSpPr>
          <p:spPr>
            <a:xfrm flipH="1">
              <a:off x="3557231" y="1741191"/>
              <a:ext cx="1419938" cy="3587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3" idx="0"/>
              <a:endCxn id="36" idx="4"/>
            </p:cNvCxnSpPr>
            <p:nvPr/>
          </p:nvCxnSpPr>
          <p:spPr>
            <a:xfrm flipV="1">
              <a:off x="3492662" y="2746667"/>
              <a:ext cx="1359048" cy="3856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6" idx="7"/>
              <a:endCxn id="50" idx="3"/>
            </p:cNvCxnSpPr>
            <p:nvPr/>
          </p:nvCxnSpPr>
          <p:spPr>
            <a:xfrm flipV="1">
              <a:off x="4878651" y="2276449"/>
              <a:ext cx="1089118" cy="4051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34" idx="3"/>
              <a:endCxn id="35" idx="0"/>
            </p:cNvCxnSpPr>
            <p:nvPr/>
          </p:nvCxnSpPr>
          <p:spPr>
            <a:xfrm flipH="1">
              <a:off x="1422710" y="2042274"/>
              <a:ext cx="277859" cy="963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4854498" y="1936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05200" y="1947496"/>
              <a:ext cx="3847171" cy="1697290"/>
            </a:xfrm>
            <a:custGeom>
              <a:avLst/>
              <a:gdLst>
                <a:gd name="connsiteX0" fmla="*/ 0 w 3847171"/>
                <a:gd name="connsiteY0" fmla="*/ 1226634 h 1887357"/>
                <a:gd name="connsiteX1" fmla="*/ 591015 w 3847171"/>
                <a:gd name="connsiteY1" fmla="*/ 1572322 h 1887357"/>
                <a:gd name="connsiteX2" fmla="*/ 1393903 w 3847171"/>
                <a:gd name="connsiteY2" fmla="*/ 1851103 h 1887357"/>
                <a:gd name="connsiteX3" fmla="*/ 2364059 w 3847171"/>
                <a:gd name="connsiteY3" fmla="*/ 1851103 h 1887357"/>
                <a:gd name="connsiteX4" fmla="*/ 3200400 w 3847171"/>
                <a:gd name="connsiteY4" fmla="*/ 1550020 h 1887357"/>
                <a:gd name="connsiteX5" fmla="*/ 3679903 w 3847171"/>
                <a:gd name="connsiteY5" fmla="*/ 869795 h 1887357"/>
                <a:gd name="connsiteX6" fmla="*/ 3847171 w 3847171"/>
                <a:gd name="connsiteY6" fmla="*/ 0 h 1887357"/>
                <a:gd name="connsiteX7" fmla="*/ 3847171 w 3847171"/>
                <a:gd name="connsiteY7" fmla="*/ 0 h 1887357"/>
                <a:gd name="connsiteX0" fmla="*/ 0 w 3847171"/>
                <a:gd name="connsiteY0" fmla="*/ 1226634 h 1853995"/>
                <a:gd name="connsiteX1" fmla="*/ 591015 w 3847171"/>
                <a:gd name="connsiteY1" fmla="*/ 1572322 h 1853995"/>
                <a:gd name="connsiteX2" fmla="*/ 1906859 w 3847171"/>
                <a:gd name="connsiteY2" fmla="*/ 1694986 h 1853995"/>
                <a:gd name="connsiteX3" fmla="*/ 2364059 w 3847171"/>
                <a:gd name="connsiteY3" fmla="*/ 1851103 h 1853995"/>
                <a:gd name="connsiteX4" fmla="*/ 3200400 w 3847171"/>
                <a:gd name="connsiteY4" fmla="*/ 1550020 h 1853995"/>
                <a:gd name="connsiteX5" fmla="*/ 3679903 w 3847171"/>
                <a:gd name="connsiteY5" fmla="*/ 869795 h 1853995"/>
                <a:gd name="connsiteX6" fmla="*/ 3847171 w 3847171"/>
                <a:gd name="connsiteY6" fmla="*/ 0 h 1853995"/>
                <a:gd name="connsiteX7" fmla="*/ 3847171 w 3847171"/>
                <a:gd name="connsiteY7" fmla="*/ 0 h 1853995"/>
                <a:gd name="connsiteX0" fmla="*/ 0 w 3847171"/>
                <a:gd name="connsiteY0" fmla="*/ 1226634 h 1695014"/>
                <a:gd name="connsiteX1" fmla="*/ 591015 w 3847171"/>
                <a:gd name="connsiteY1" fmla="*/ 1572322 h 1695014"/>
                <a:gd name="connsiteX2" fmla="*/ 1906859 w 3847171"/>
                <a:gd name="connsiteY2" fmla="*/ 1694986 h 1695014"/>
                <a:gd name="connsiteX3" fmla="*/ 2653991 w 3847171"/>
                <a:gd name="connsiteY3" fmla="*/ 1583474 h 1695014"/>
                <a:gd name="connsiteX4" fmla="*/ 3200400 w 3847171"/>
                <a:gd name="connsiteY4" fmla="*/ 1550020 h 1695014"/>
                <a:gd name="connsiteX5" fmla="*/ 3679903 w 3847171"/>
                <a:gd name="connsiteY5" fmla="*/ 869795 h 1695014"/>
                <a:gd name="connsiteX6" fmla="*/ 3847171 w 3847171"/>
                <a:gd name="connsiteY6" fmla="*/ 0 h 1695014"/>
                <a:gd name="connsiteX7" fmla="*/ 3847171 w 3847171"/>
                <a:gd name="connsiteY7" fmla="*/ 0 h 169501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79903 w 3847171"/>
                <a:gd name="connsiteY5" fmla="*/ 869795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68751 w 3847171"/>
                <a:gd name="connsiteY5" fmla="*/ 646771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6932"/>
                <a:gd name="connsiteX1" fmla="*/ 669073 w 3847171"/>
                <a:gd name="connsiteY1" fmla="*/ 1505414 h 1696932"/>
                <a:gd name="connsiteX2" fmla="*/ 1906859 w 3847171"/>
                <a:gd name="connsiteY2" fmla="*/ 1694986 h 1696932"/>
                <a:gd name="connsiteX3" fmla="*/ 2653991 w 3847171"/>
                <a:gd name="connsiteY3" fmla="*/ 1583474 h 1696932"/>
                <a:gd name="connsiteX4" fmla="*/ 3323064 w 3847171"/>
                <a:gd name="connsiteY4" fmla="*/ 1271240 h 1696932"/>
                <a:gd name="connsiteX5" fmla="*/ 3668751 w 3847171"/>
                <a:gd name="connsiteY5" fmla="*/ 646771 h 1696932"/>
                <a:gd name="connsiteX6" fmla="*/ 3847171 w 3847171"/>
                <a:gd name="connsiteY6" fmla="*/ 0 h 1696932"/>
                <a:gd name="connsiteX7" fmla="*/ 3847171 w 3847171"/>
                <a:gd name="connsiteY7" fmla="*/ 0 h 1696932"/>
                <a:gd name="connsiteX0" fmla="*/ 0 w 3847171"/>
                <a:gd name="connsiteY0" fmla="*/ 1226634 h 1697290"/>
                <a:gd name="connsiteX1" fmla="*/ 669073 w 3847171"/>
                <a:gd name="connsiteY1" fmla="*/ 1505414 h 1697290"/>
                <a:gd name="connsiteX2" fmla="*/ 1906859 w 3847171"/>
                <a:gd name="connsiteY2" fmla="*/ 1694986 h 1697290"/>
                <a:gd name="connsiteX3" fmla="*/ 2653991 w 3847171"/>
                <a:gd name="connsiteY3" fmla="*/ 1583474 h 1697290"/>
                <a:gd name="connsiteX4" fmla="*/ 3256156 w 3847171"/>
                <a:gd name="connsiteY4" fmla="*/ 1204332 h 1697290"/>
                <a:gd name="connsiteX5" fmla="*/ 3668751 w 3847171"/>
                <a:gd name="connsiteY5" fmla="*/ 646771 h 1697290"/>
                <a:gd name="connsiteX6" fmla="*/ 3847171 w 3847171"/>
                <a:gd name="connsiteY6" fmla="*/ 0 h 1697290"/>
                <a:gd name="connsiteX7" fmla="*/ 3847171 w 3847171"/>
                <a:gd name="connsiteY7" fmla="*/ 0 h 169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7171" h="1697290">
                  <a:moveTo>
                    <a:pt x="0" y="1226634"/>
                  </a:moveTo>
                  <a:cubicBezTo>
                    <a:pt x="179349" y="1347439"/>
                    <a:pt x="351263" y="1427355"/>
                    <a:pt x="669073" y="1505414"/>
                  </a:cubicBezTo>
                  <a:cubicBezTo>
                    <a:pt x="986883" y="1583473"/>
                    <a:pt x="1576039" y="1681976"/>
                    <a:pt x="1906859" y="1694986"/>
                  </a:cubicBezTo>
                  <a:cubicBezTo>
                    <a:pt x="2237679" y="1707996"/>
                    <a:pt x="2429108" y="1665250"/>
                    <a:pt x="2653991" y="1583474"/>
                  </a:cubicBezTo>
                  <a:cubicBezTo>
                    <a:pt x="2878874" y="1501698"/>
                    <a:pt x="3087029" y="1360449"/>
                    <a:pt x="3256156" y="1204332"/>
                  </a:cubicBezTo>
                  <a:cubicBezTo>
                    <a:pt x="3425283" y="1048215"/>
                    <a:pt x="3570249" y="847493"/>
                    <a:pt x="3668751" y="646771"/>
                  </a:cubicBezTo>
                  <a:cubicBezTo>
                    <a:pt x="3767253" y="446049"/>
                    <a:pt x="3817434" y="107795"/>
                    <a:pt x="3847171" y="0"/>
                  </a:cubicBezTo>
                  <a:lnTo>
                    <a:pt x="3847171" y="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727510" y="1445425"/>
              <a:ext cx="3238500" cy="531807"/>
            </a:xfrm>
            <a:custGeom>
              <a:avLst/>
              <a:gdLst>
                <a:gd name="connsiteX0" fmla="*/ 0 w 3267308"/>
                <a:gd name="connsiteY0" fmla="*/ 535524 h 535524"/>
                <a:gd name="connsiteX1" fmla="*/ 959005 w 3267308"/>
                <a:gd name="connsiteY1" fmla="*/ 156383 h 535524"/>
                <a:gd name="connsiteX2" fmla="*/ 1906859 w 3267308"/>
                <a:gd name="connsiteY2" fmla="*/ 265 h 535524"/>
                <a:gd name="connsiteX3" fmla="*/ 2765503 w 3267308"/>
                <a:gd name="connsiteY3" fmla="*/ 122929 h 535524"/>
                <a:gd name="connsiteX4" fmla="*/ 3267308 w 3267308"/>
                <a:gd name="connsiteY4" fmla="*/ 267895 h 5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08" h="535524">
                  <a:moveTo>
                    <a:pt x="0" y="535524"/>
                  </a:moveTo>
                  <a:cubicBezTo>
                    <a:pt x="320597" y="390558"/>
                    <a:pt x="641195" y="245593"/>
                    <a:pt x="959005" y="156383"/>
                  </a:cubicBezTo>
                  <a:cubicBezTo>
                    <a:pt x="1276815" y="67173"/>
                    <a:pt x="1605776" y="5841"/>
                    <a:pt x="1906859" y="265"/>
                  </a:cubicBezTo>
                  <a:cubicBezTo>
                    <a:pt x="2207942" y="-5311"/>
                    <a:pt x="2538762" y="78324"/>
                    <a:pt x="2765503" y="122929"/>
                  </a:cubicBezTo>
                  <a:cubicBezTo>
                    <a:pt x="2992245" y="167534"/>
                    <a:pt x="3129776" y="217714"/>
                    <a:pt x="3267308" y="26789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494049" y="1248270"/>
              <a:ext cx="3858322" cy="855343"/>
            </a:xfrm>
            <a:custGeom>
              <a:avLst/>
              <a:gdLst>
                <a:gd name="connsiteX0" fmla="*/ 0 w 3858322"/>
                <a:gd name="connsiteY0" fmla="*/ 960613 h 960613"/>
                <a:gd name="connsiteX1" fmla="*/ 1081668 w 3858322"/>
                <a:gd name="connsiteY1" fmla="*/ 246935 h 960613"/>
                <a:gd name="connsiteX2" fmla="*/ 2419815 w 3858322"/>
                <a:gd name="connsiteY2" fmla="*/ 23911 h 960613"/>
                <a:gd name="connsiteX3" fmla="*/ 3858322 w 3858322"/>
                <a:gd name="connsiteY3" fmla="*/ 748740 h 960613"/>
                <a:gd name="connsiteX4" fmla="*/ 3858322 w 3858322"/>
                <a:gd name="connsiteY4" fmla="*/ 748740 h 960613"/>
                <a:gd name="connsiteX0" fmla="*/ 0 w 3858322"/>
                <a:gd name="connsiteY0" fmla="*/ 855343 h 855343"/>
                <a:gd name="connsiteX1" fmla="*/ 1081668 w 3858322"/>
                <a:gd name="connsiteY1" fmla="*/ 141665 h 855343"/>
                <a:gd name="connsiteX2" fmla="*/ 2587083 w 3858322"/>
                <a:gd name="connsiteY2" fmla="*/ 41304 h 855343"/>
                <a:gd name="connsiteX3" fmla="*/ 3858322 w 3858322"/>
                <a:gd name="connsiteY3" fmla="*/ 643470 h 855343"/>
                <a:gd name="connsiteX4" fmla="*/ 3858322 w 3858322"/>
                <a:gd name="connsiteY4" fmla="*/ 643470 h 8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8322" h="855343">
                  <a:moveTo>
                    <a:pt x="0" y="855343"/>
                  </a:moveTo>
                  <a:cubicBezTo>
                    <a:pt x="339183" y="576562"/>
                    <a:pt x="650487" y="277338"/>
                    <a:pt x="1081668" y="141665"/>
                  </a:cubicBezTo>
                  <a:cubicBezTo>
                    <a:pt x="1512849" y="5992"/>
                    <a:pt x="2124307" y="-42330"/>
                    <a:pt x="2587083" y="41304"/>
                  </a:cubicBezTo>
                  <a:cubicBezTo>
                    <a:pt x="3049859" y="124938"/>
                    <a:pt x="3646449" y="543109"/>
                    <a:pt x="3858322" y="643470"/>
                  </a:cubicBezTo>
                  <a:lnTo>
                    <a:pt x="3858322" y="64347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43000" y="2971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39920" y="2590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21102" y="23622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6800" y="1383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47800" y="18404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7642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64102" y="2221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9133" y="2819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73302" y="17642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48400" y="2667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62200" y="32154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28800" y="27432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75792" y="1981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95400" y="2362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4163" y="2817911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4816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0400" y="24384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2359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23592" y="27402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57800" y="22098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14392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76192" y="1219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7000" y="15210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5192" y="33498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stCxn id="54" idx="1"/>
              <a:endCxn id="42" idx="0"/>
            </p:cNvCxnSpPr>
            <p:nvPr/>
          </p:nvCxnSpPr>
          <p:spPr>
            <a:xfrm flipH="1" flipV="1">
              <a:off x="5004110" y="1676150"/>
              <a:ext cx="2322249" cy="231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343400" y="18258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81600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3600" y="1524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6" name="Straight Connector 185"/>
            <p:cNvCxnSpPr>
              <a:stCxn id="34" idx="6"/>
              <a:endCxn id="95" idx="0"/>
            </p:cNvCxnSpPr>
            <p:nvPr/>
          </p:nvCxnSpPr>
          <p:spPr>
            <a:xfrm>
              <a:off x="1765610" y="2015333"/>
              <a:ext cx="1728439" cy="88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009962" y="21336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90488" y="4507468"/>
                <a:ext cx="26007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MST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{</m:t>
                    </m:r>
                    <m:r>
                      <a:rPr lang="en-US" b="1" i="1">
                        <a:latin typeface="Cambria Math"/>
                      </a:rPr>
                      <m:t>𝒆</m:t>
                    </m:r>
                    <m:r>
                      <a:rPr lang="en-US" b="1" i="1">
                        <a:latin typeface="Cambria Math"/>
                      </a:rPr>
                      <m:t>}∪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)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b="1" dirty="0" smtClean="0"/>
                  <a:t>MST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88" y="4507468"/>
                <a:ext cx="2600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74" t="-8197" r="-304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6134931"/>
                <a:ext cx="1486304" cy="57066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34931"/>
                <a:ext cx="1486304" cy="570669"/>
              </a:xfrm>
              <a:prstGeom prst="rect">
                <a:avLst/>
              </a:prstGeom>
              <a:blipFill rotWithShape="1">
                <a:blip r:embed="rId4"/>
                <a:stretch>
                  <a:fillRect r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752600" y="35814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267200" y="39624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38400" y="4038600"/>
            <a:ext cx="1828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600200" y="54864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03910" y="5791200"/>
            <a:ext cx="269394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96000" y="5791200"/>
            <a:ext cx="269394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72000" y="4507468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3" grpId="0" uiExpand="1" build="p"/>
      <p:bldP spid="3" grpId="0" animBg="1"/>
      <p:bldP spid="5" grpId="0" animBg="1"/>
      <p:bldP spid="64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using Backward analysis for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The 3 problems :</a:t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/>
              <a:t>A General </a:t>
            </a:r>
            <a:r>
              <a:rPr lang="en-US" sz="3600" dirty="0"/>
              <a:t>framework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General </a:t>
            </a:r>
            <a:r>
              <a:rPr lang="en-US" sz="3600" b="1" dirty="0"/>
              <a:t>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desired random variable in any of these problems.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Step 1</a:t>
                </a:r>
                <a:r>
                  <a:rPr lang="en-US" sz="2000" dirty="0" smtClean="0"/>
                  <a:t>: Define an </a:t>
                </a:r>
                <a:r>
                  <a:rPr lang="en-US" sz="2000" b="1" dirty="0" smtClean="0"/>
                  <a:t>event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 related to the random variable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Step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2:                                   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Step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3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Equate the expressions  from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Steps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1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 </a:t>
                </a:r>
                <a:r>
                  <a:rPr lang="en-US" sz="2000" dirty="0" smtClean="0"/>
                  <a:t>to calculate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].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3505200" y="2895600"/>
                <a:ext cx="2362200" cy="838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Calculate P[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]</a:t>
                </a:r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895600"/>
                <a:ext cx="2362200" cy="838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 Arrow 2"/>
          <p:cNvSpPr/>
          <p:nvPr/>
        </p:nvSpPr>
        <p:spPr>
          <a:xfrm rot="5400000">
            <a:off x="5765292" y="3326892"/>
            <a:ext cx="1194816" cy="990600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5400000" flipV="1">
            <a:off x="2336292" y="3250692"/>
            <a:ext cx="1194816" cy="1143000"/>
          </a:xfrm>
          <a:prstGeom prst="bentArrow">
            <a:avLst>
              <a:gd name="adj1" fmla="val 21667"/>
              <a:gd name="adj2" fmla="val 19445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95400" y="4419600"/>
            <a:ext cx="22098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Standard Definition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38800" y="4419600"/>
            <a:ext cx="22860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Bakward</a:t>
            </a:r>
            <a:r>
              <a:rPr lang="en-US" b="1" dirty="0" smtClean="0">
                <a:solidFill>
                  <a:schemeClr val="tx1"/>
                </a:solidFill>
              </a:rPr>
              <a:t> Analysis</a:t>
            </a:r>
            <a:endParaRPr lang="en-IN" dirty="0"/>
          </a:p>
        </p:txBody>
      </p:sp>
      <p:sp>
        <p:nvSpPr>
          <p:cNvPr id="10" name="Equal 9"/>
          <p:cNvSpPr/>
          <p:nvPr/>
        </p:nvSpPr>
        <p:spPr>
          <a:xfrm>
            <a:off x="3886200" y="4419600"/>
            <a:ext cx="1447800" cy="609600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300" y="22860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400" y="23241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2100" y="59817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52800" y="60198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3</a:t>
            </a:r>
            <a:r>
              <a:rPr lang="en-US" sz="3600" b="1" dirty="0" smtClean="0">
                <a:solidFill>
                  <a:srgbClr val="C00000"/>
                </a:solidFill>
              </a:rPr>
              <a:t> Problems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229600" cy="4525963"/>
              </a:xfrm>
            </p:spPr>
            <p:txBody>
              <a:bodyPr/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Problem 1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points randomly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from a 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points,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what </a:t>
                </a:r>
                <a:r>
                  <a:rPr lang="en-US" sz="2000" dirty="0"/>
                  <a:t>is the expected number of points that remain outside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the </a:t>
                </a:r>
                <a:r>
                  <a:rPr lang="en-US" sz="2000" dirty="0"/>
                  <a:t>smallest circle enclosing the sample? </a:t>
                </a:r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Problem 2: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Suppose we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from interval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what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the expected </a:t>
                </a:r>
                <a:r>
                  <a:rPr lang="en-US" sz="2000" dirty="0"/>
                  <a:t>length of the smallest sub-interval </a:t>
                </a:r>
                <a:r>
                  <a:rPr lang="en-US" sz="2000" b="1" dirty="0"/>
                  <a:t>?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Problem 3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undirected graph with weights on </a:t>
                </a:r>
                <a:r>
                  <a:rPr lang="en-US" sz="2000" dirty="0" smtClean="0"/>
                  <a:t>edges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⊂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and  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|=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how </a:t>
                </a:r>
                <a:r>
                  <a:rPr lang="en-US" sz="2000" dirty="0"/>
                  <a:t>many edges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 are light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229600" cy="4525963"/>
              </a:xfrm>
              <a:blipFill rotWithShape="1">
                <a:blip r:embed="rId2"/>
                <a:stretch>
                  <a:fillRect l="-741" t="-674" r="-1778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15200" y="2057400"/>
            <a:ext cx="990600" cy="9144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9248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10600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010400" y="3886200"/>
            <a:ext cx="1828800" cy="76200"/>
            <a:chOff x="7010400" y="3886200"/>
            <a:chExt cx="1828800" cy="762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010400" y="3962400"/>
              <a:ext cx="1828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8686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162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543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48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7543800" y="4038600"/>
            <a:ext cx="3429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534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39000" y="5574268"/>
                <a:ext cx="88197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MST(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574268"/>
                <a:ext cx="88197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250" t="-8197" r="-125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8534400" y="5562600"/>
            <a:ext cx="304800" cy="3048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7239000" y="762000"/>
            <a:ext cx="1371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8305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6" grpId="1" animBg="1"/>
      <p:bldP spid="7" grpId="0" animBg="1"/>
      <p:bldP spid="22" grpId="0" animBg="1"/>
      <p:bldP spid="22" grpId="1" animBg="1"/>
      <p:bldP spid="23" grpId="0" animBg="1"/>
      <p:bldP spid="8" grpId="0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Minimum spanning tree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A Better understanding of </a:t>
            </a:r>
            <a:r>
              <a:rPr lang="en-US" sz="3600" dirty="0">
                <a:solidFill>
                  <a:srgbClr val="7030A0"/>
                </a:solidFill>
              </a:rPr>
              <a:t/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light edges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4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34" idx="5"/>
            <a:endCxn id="52" idx="6"/>
          </p:cNvCxnSpPr>
          <p:nvPr/>
        </p:nvCxnSpPr>
        <p:spPr>
          <a:xfrm>
            <a:off x="1754451" y="2042274"/>
            <a:ext cx="620759" cy="586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  <a:endCxn id="52" idx="3"/>
          </p:cNvCxnSpPr>
          <p:nvPr/>
        </p:nvCxnSpPr>
        <p:spPr>
          <a:xfrm flipV="1">
            <a:off x="1422710" y="2655591"/>
            <a:ext cx="887459" cy="3503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1" idx="2"/>
          </p:cNvCxnSpPr>
          <p:nvPr/>
        </p:nvCxnSpPr>
        <p:spPr>
          <a:xfrm flipV="1">
            <a:off x="2375210" y="2126845"/>
            <a:ext cx="1116980" cy="4966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1"/>
            <a:endCxn id="51" idx="4"/>
          </p:cNvCxnSpPr>
          <p:nvPr/>
        </p:nvCxnSpPr>
        <p:spPr>
          <a:xfrm flipH="1" flipV="1">
            <a:off x="3530290" y="2164945"/>
            <a:ext cx="1294479" cy="5166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1"/>
            <a:endCxn id="42" idx="5"/>
          </p:cNvCxnSpPr>
          <p:nvPr/>
        </p:nvCxnSpPr>
        <p:spPr>
          <a:xfrm flipH="1" flipV="1">
            <a:off x="5031051" y="1741191"/>
            <a:ext cx="936718" cy="481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6"/>
          </p:cNvCxnSpPr>
          <p:nvPr/>
        </p:nvCxnSpPr>
        <p:spPr>
          <a:xfrm flipH="1">
            <a:off x="6032810" y="1920547"/>
            <a:ext cx="1282390" cy="3289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431073" y="3051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157336" y="4267200"/>
            <a:ext cx="6462664" cy="2121932"/>
            <a:chOff x="1157336" y="4267200"/>
            <a:chExt cx="6462664" cy="2121932"/>
          </a:xfrm>
        </p:grpSpPr>
        <p:sp>
          <p:nvSpPr>
            <p:cNvPr id="228" name="TextBox 227"/>
            <p:cNvSpPr txBox="1"/>
            <p:nvPr/>
          </p:nvSpPr>
          <p:spPr>
            <a:xfrm>
              <a:off x="7329536" y="4812268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157336" y="4267200"/>
              <a:ext cx="6248400" cy="2121932"/>
              <a:chOff x="1157336" y="4267200"/>
              <a:chExt cx="6248400" cy="212193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157336" y="4267200"/>
                <a:ext cx="6248400" cy="2121932"/>
                <a:chOff x="1157336" y="4267200"/>
                <a:chExt cx="6248400" cy="212193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157336" y="4267200"/>
                  <a:ext cx="6248400" cy="2121932"/>
                  <a:chOff x="1157336" y="4267200"/>
                  <a:chExt cx="6248400" cy="2121932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1703746" y="5025233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1398946" y="6053933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4827946" y="5718467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4980346" y="472415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3468898" y="6180314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>
                    <a:off x="5970946" y="5259408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3506526" y="5136745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2313346" y="563855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329536" y="4944387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17" name="Straight Connector 216"/>
                  <p:cNvCxnSpPr>
                    <a:stCxn id="197" idx="3"/>
                    <a:endCxn id="198" idx="0"/>
                  </p:cNvCxnSpPr>
                  <p:nvPr/>
                </p:nvCxnSpPr>
                <p:spPr>
                  <a:xfrm flipH="1">
                    <a:off x="1437046" y="5090274"/>
                    <a:ext cx="277859" cy="963659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8" name="Freeform 217"/>
                  <p:cNvSpPr/>
                  <p:nvPr/>
                </p:nvSpPr>
                <p:spPr>
                  <a:xfrm>
                    <a:off x="4868834" y="4984345"/>
                    <a:ext cx="2486722" cy="1052574"/>
                  </a:xfrm>
                  <a:custGeom>
                    <a:avLst/>
                    <a:gdLst>
                      <a:gd name="connsiteX0" fmla="*/ 0 w 2486722"/>
                      <a:gd name="connsiteY0" fmla="*/ 791737 h 1052574"/>
                      <a:gd name="connsiteX1" fmla="*/ 479502 w 2486722"/>
                      <a:gd name="connsiteY1" fmla="*/ 970156 h 1052574"/>
                      <a:gd name="connsiteX2" fmla="*/ 1092819 w 2486722"/>
                      <a:gd name="connsiteY2" fmla="*/ 1048215 h 1052574"/>
                      <a:gd name="connsiteX3" fmla="*/ 1906858 w 2486722"/>
                      <a:gd name="connsiteY3" fmla="*/ 847493 h 1052574"/>
                      <a:gd name="connsiteX4" fmla="*/ 2486722 w 2486722"/>
                      <a:gd name="connsiteY4" fmla="*/ 0 h 1052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86722" h="1052574">
                        <a:moveTo>
                          <a:pt x="0" y="791737"/>
                        </a:moveTo>
                        <a:cubicBezTo>
                          <a:pt x="148683" y="859573"/>
                          <a:pt x="297366" y="927410"/>
                          <a:pt x="479502" y="970156"/>
                        </a:cubicBezTo>
                        <a:cubicBezTo>
                          <a:pt x="661639" y="1012902"/>
                          <a:pt x="854926" y="1068659"/>
                          <a:pt x="1092819" y="1048215"/>
                        </a:cubicBezTo>
                        <a:cubicBezTo>
                          <a:pt x="1330712" y="1027771"/>
                          <a:pt x="1674541" y="1022195"/>
                          <a:pt x="1906858" y="847493"/>
                        </a:cubicBezTo>
                        <a:cubicBezTo>
                          <a:pt x="2139175" y="672791"/>
                          <a:pt x="2312948" y="336395"/>
                          <a:pt x="2486722" y="0"/>
                        </a:cubicBezTo>
                      </a:path>
                    </a:pathLst>
                  </a:cu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1157336" y="6019800"/>
                    <a:ext cx="30809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b</a:t>
                    </a:r>
                    <a:endParaRPr lang="en-US" b="1" dirty="0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2154256" y="5638800"/>
                    <a:ext cx="2984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a</a:t>
                    </a:r>
                    <a:endParaRPr lang="en-US" b="1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4735438" y="5410200"/>
                    <a:ext cx="28084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c</a:t>
                    </a:r>
                    <a:endParaRPr lang="en-US" b="1" dirty="0"/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4891136" y="4431268"/>
                    <a:ext cx="30809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d</a:t>
                    </a:r>
                    <a:endParaRPr lang="en-US" b="1" dirty="0"/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1462136" y="4888468"/>
                    <a:ext cx="30809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h</a:t>
                    </a:r>
                    <a:endParaRPr lang="en-US" b="1" dirty="0"/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5878438" y="5269468"/>
                    <a:ext cx="29367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y</a:t>
                    </a:r>
                    <a:endParaRPr lang="en-US" b="1" dirty="0"/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263469" y="5867400"/>
                    <a:ext cx="30809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u</a:t>
                    </a:r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3287638" y="4812268"/>
                    <a:ext cx="29367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v</a:t>
                    </a:r>
                    <a:endParaRPr lang="en-US" b="1" dirty="0"/>
                  </a:p>
                </p:txBody>
              </p:sp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6262736" y="5715000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18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1843136" y="5791200"/>
                    <a:ext cx="2760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2390128" y="5029200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19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1309736" y="5410200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22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37" name="TextBox 236"/>
                  <p:cNvSpPr txBox="1"/>
                  <p:nvPr/>
                </p:nvSpPr>
                <p:spPr>
                  <a:xfrm>
                    <a:off x="2618499" y="5865911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10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3837928" y="5788223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15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5272136" y="5257800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11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6428728" y="4876800"/>
                    <a:ext cx="2760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5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5590528" y="4267200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16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4357736" y="4873823"/>
                    <a:ext cx="2760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4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437046" y="4296270"/>
                    <a:ext cx="5929661" cy="1895203"/>
                    <a:chOff x="1437046" y="4296270"/>
                    <a:chExt cx="5929661" cy="1895203"/>
                  </a:xfrm>
                </p:grpSpPr>
                <p:cxnSp>
                  <p:nvCxnSpPr>
                    <p:cNvPr id="207" name="Straight Connector 206"/>
                    <p:cNvCxnSpPr>
                      <a:stCxn id="198" idx="0"/>
                      <a:endCxn id="204" idx="3"/>
                    </p:cNvCxnSpPr>
                    <p:nvPr/>
                  </p:nvCxnSpPr>
                  <p:spPr>
                    <a:xfrm flipV="1">
                      <a:off x="1437046" y="5703591"/>
                      <a:ext cx="887459" cy="350342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>
                      <a:stCxn id="204" idx="5"/>
                      <a:endCxn id="201" idx="1"/>
                    </p:cNvCxnSpPr>
                    <p:nvPr/>
                  </p:nvCxnSpPr>
                  <p:spPr>
                    <a:xfrm>
                      <a:off x="2378387" y="5703591"/>
                      <a:ext cx="1101670" cy="487882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>
                      <a:stCxn id="200" idx="3"/>
                      <a:endCxn id="203" idx="7"/>
                    </p:cNvCxnSpPr>
                    <p:nvPr/>
                  </p:nvCxnSpPr>
                  <p:spPr>
                    <a:xfrm flipH="1">
                      <a:off x="3571567" y="4789191"/>
                      <a:ext cx="1419938" cy="358713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>
                      <a:stCxn id="201" idx="0"/>
                      <a:endCxn id="199" idx="4"/>
                    </p:cNvCxnSpPr>
                    <p:nvPr/>
                  </p:nvCxnSpPr>
                  <p:spPr>
                    <a:xfrm flipV="1">
                      <a:off x="3506998" y="5794667"/>
                      <a:ext cx="1359048" cy="385647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Connector 214"/>
                    <p:cNvCxnSpPr>
                      <a:stCxn id="199" idx="7"/>
                      <a:endCxn id="202" idx="3"/>
                    </p:cNvCxnSpPr>
                    <p:nvPr/>
                  </p:nvCxnSpPr>
                  <p:spPr>
                    <a:xfrm flipV="1">
                      <a:off x="4892987" y="5324449"/>
                      <a:ext cx="1089118" cy="405177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>
                      <a:endCxn id="202" idx="6"/>
                    </p:cNvCxnSpPr>
                    <p:nvPr/>
                  </p:nvCxnSpPr>
                  <p:spPr>
                    <a:xfrm flipH="1">
                      <a:off x="6047146" y="4968547"/>
                      <a:ext cx="1282390" cy="328961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2" name="Freeform 221"/>
                    <p:cNvSpPr/>
                    <p:nvPr/>
                  </p:nvSpPr>
                  <p:spPr>
                    <a:xfrm>
                      <a:off x="3508385" y="4296270"/>
                      <a:ext cx="3858322" cy="855343"/>
                    </a:xfrm>
                    <a:custGeom>
                      <a:avLst/>
                      <a:gdLst>
                        <a:gd name="connsiteX0" fmla="*/ 0 w 3858322"/>
                        <a:gd name="connsiteY0" fmla="*/ 960613 h 960613"/>
                        <a:gd name="connsiteX1" fmla="*/ 1081668 w 3858322"/>
                        <a:gd name="connsiteY1" fmla="*/ 246935 h 960613"/>
                        <a:gd name="connsiteX2" fmla="*/ 2419815 w 3858322"/>
                        <a:gd name="connsiteY2" fmla="*/ 23911 h 960613"/>
                        <a:gd name="connsiteX3" fmla="*/ 3858322 w 3858322"/>
                        <a:gd name="connsiteY3" fmla="*/ 748740 h 960613"/>
                        <a:gd name="connsiteX4" fmla="*/ 3858322 w 3858322"/>
                        <a:gd name="connsiteY4" fmla="*/ 748740 h 960613"/>
                        <a:gd name="connsiteX0" fmla="*/ 0 w 3858322"/>
                        <a:gd name="connsiteY0" fmla="*/ 855343 h 855343"/>
                        <a:gd name="connsiteX1" fmla="*/ 1081668 w 3858322"/>
                        <a:gd name="connsiteY1" fmla="*/ 141665 h 855343"/>
                        <a:gd name="connsiteX2" fmla="*/ 2587083 w 3858322"/>
                        <a:gd name="connsiteY2" fmla="*/ 41304 h 855343"/>
                        <a:gd name="connsiteX3" fmla="*/ 3858322 w 3858322"/>
                        <a:gd name="connsiteY3" fmla="*/ 643470 h 855343"/>
                        <a:gd name="connsiteX4" fmla="*/ 3858322 w 3858322"/>
                        <a:gd name="connsiteY4" fmla="*/ 643470 h 8553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58322" h="855343">
                          <a:moveTo>
                            <a:pt x="0" y="855343"/>
                          </a:moveTo>
                          <a:cubicBezTo>
                            <a:pt x="339183" y="576562"/>
                            <a:pt x="650487" y="277338"/>
                            <a:pt x="1081668" y="141665"/>
                          </a:cubicBezTo>
                          <a:cubicBezTo>
                            <a:pt x="1512849" y="5992"/>
                            <a:pt x="2124307" y="-42330"/>
                            <a:pt x="2587083" y="41304"/>
                          </a:cubicBezTo>
                          <a:cubicBezTo>
                            <a:pt x="3049859" y="124938"/>
                            <a:pt x="3646449" y="543109"/>
                            <a:pt x="3858322" y="643470"/>
                          </a:cubicBezTo>
                          <a:lnTo>
                            <a:pt x="3858322" y="643470"/>
                          </a:lnTo>
                        </a:path>
                      </a:pathLst>
                    </a:cu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197" idx="6"/>
                      <a:endCxn id="222" idx="0"/>
                    </p:cNvCxnSpPr>
                    <p:nvPr/>
                  </p:nvCxnSpPr>
                  <p:spPr>
                    <a:xfrm>
                      <a:off x="1779946" y="5063333"/>
                      <a:ext cx="1728439" cy="88280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3571567" y="5201786"/>
                  <a:ext cx="2399379" cy="81337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TextBox 123"/>
              <p:cNvSpPr txBox="1"/>
              <p:nvPr/>
            </p:nvSpPr>
            <p:spPr>
              <a:xfrm>
                <a:off x="4419600" y="5178623"/>
                <a:ext cx="36740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70C0"/>
                    </a:solidFill>
                  </a:rPr>
                  <a:t>31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24783" y="3581400"/>
            <a:ext cx="1866217" cy="914400"/>
            <a:chOff x="2133600" y="3581400"/>
            <a:chExt cx="1866217" cy="914400"/>
          </a:xfrm>
        </p:grpSpPr>
        <p:sp>
          <p:nvSpPr>
            <p:cNvPr id="9" name="Down Arrow 8"/>
            <p:cNvSpPr/>
            <p:nvPr/>
          </p:nvSpPr>
          <p:spPr>
            <a:xfrm>
              <a:off x="2438400" y="3886200"/>
              <a:ext cx="1180518" cy="60960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3600" y="3581400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 sampling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3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34" idx="5"/>
            <a:endCxn id="52" idx="6"/>
          </p:cNvCxnSpPr>
          <p:nvPr/>
        </p:nvCxnSpPr>
        <p:spPr>
          <a:xfrm>
            <a:off x="1754451" y="2042274"/>
            <a:ext cx="620759" cy="586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  <a:endCxn id="52" idx="3"/>
          </p:cNvCxnSpPr>
          <p:nvPr/>
        </p:nvCxnSpPr>
        <p:spPr>
          <a:xfrm flipV="1">
            <a:off x="1422710" y="2655591"/>
            <a:ext cx="887459" cy="3503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1" idx="2"/>
          </p:cNvCxnSpPr>
          <p:nvPr/>
        </p:nvCxnSpPr>
        <p:spPr>
          <a:xfrm flipV="1">
            <a:off x="2375210" y="2126845"/>
            <a:ext cx="1116980" cy="4966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1"/>
            <a:endCxn id="51" idx="4"/>
          </p:cNvCxnSpPr>
          <p:nvPr/>
        </p:nvCxnSpPr>
        <p:spPr>
          <a:xfrm flipH="1" flipV="1">
            <a:off x="3530290" y="2164945"/>
            <a:ext cx="1294479" cy="5166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1"/>
            <a:endCxn id="42" idx="5"/>
          </p:cNvCxnSpPr>
          <p:nvPr/>
        </p:nvCxnSpPr>
        <p:spPr>
          <a:xfrm flipH="1" flipV="1">
            <a:off x="5031051" y="1741191"/>
            <a:ext cx="936718" cy="481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6"/>
          </p:cNvCxnSpPr>
          <p:nvPr/>
        </p:nvCxnSpPr>
        <p:spPr>
          <a:xfrm flipH="1">
            <a:off x="6032810" y="1920547"/>
            <a:ext cx="1282390" cy="3289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431073" y="3051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329536" y="4812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97" name="Oval 196"/>
          <p:cNvSpPr/>
          <p:nvPr/>
        </p:nvSpPr>
        <p:spPr>
          <a:xfrm>
            <a:off x="1703746" y="5025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398946" y="6053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827946" y="5718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980346" y="4724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3468898" y="6180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5970946" y="5259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3506526" y="5136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2313346" y="5638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/>
          <p:cNvSpPr/>
          <p:nvPr/>
        </p:nvSpPr>
        <p:spPr>
          <a:xfrm>
            <a:off x="7329536" y="4944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1157336" y="601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154256" y="5638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4735438" y="5410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4891136" y="4431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462136" y="4888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5878438" y="5269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3263469" y="586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287638" y="4812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1843136" y="5791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390128" y="502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618499" y="5865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837928" y="5788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272136" y="5257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28728" y="4876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590528" y="4267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357736" y="4873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07" name="Straight Connector 206"/>
          <p:cNvCxnSpPr>
            <a:stCxn id="198" idx="0"/>
            <a:endCxn id="204" idx="3"/>
          </p:cNvCxnSpPr>
          <p:nvPr/>
        </p:nvCxnSpPr>
        <p:spPr>
          <a:xfrm flipV="1">
            <a:off x="1437046" y="5703591"/>
            <a:ext cx="887459" cy="3503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4" idx="5"/>
            <a:endCxn id="201" idx="1"/>
          </p:cNvCxnSpPr>
          <p:nvPr/>
        </p:nvCxnSpPr>
        <p:spPr>
          <a:xfrm>
            <a:off x="2378387" y="5703591"/>
            <a:ext cx="1101670" cy="4878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0" idx="3"/>
            <a:endCxn id="203" idx="7"/>
          </p:cNvCxnSpPr>
          <p:nvPr/>
        </p:nvCxnSpPr>
        <p:spPr>
          <a:xfrm flipH="1">
            <a:off x="3571567" y="4789191"/>
            <a:ext cx="1419938" cy="3587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1" idx="0"/>
            <a:endCxn id="199" idx="4"/>
          </p:cNvCxnSpPr>
          <p:nvPr/>
        </p:nvCxnSpPr>
        <p:spPr>
          <a:xfrm flipV="1">
            <a:off x="3506998" y="5794667"/>
            <a:ext cx="1359048" cy="3856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9" idx="7"/>
            <a:endCxn id="202" idx="3"/>
          </p:cNvCxnSpPr>
          <p:nvPr/>
        </p:nvCxnSpPr>
        <p:spPr>
          <a:xfrm flipV="1">
            <a:off x="4892987" y="5324449"/>
            <a:ext cx="1089118" cy="40517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02" idx="6"/>
          </p:cNvCxnSpPr>
          <p:nvPr/>
        </p:nvCxnSpPr>
        <p:spPr>
          <a:xfrm flipH="1">
            <a:off x="6047146" y="4968547"/>
            <a:ext cx="1282390" cy="3289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reeform 221"/>
          <p:cNvSpPr/>
          <p:nvPr/>
        </p:nvSpPr>
        <p:spPr>
          <a:xfrm>
            <a:off x="3508385" y="4296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197" idx="6"/>
            <a:endCxn id="222" idx="0"/>
          </p:cNvCxnSpPr>
          <p:nvPr/>
        </p:nvCxnSpPr>
        <p:spPr>
          <a:xfrm>
            <a:off x="1779946" y="5063333"/>
            <a:ext cx="1728439" cy="88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3" idx="0"/>
            <a:endCxn id="51" idx="5"/>
          </p:cNvCxnSpPr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09736" y="4984345"/>
            <a:ext cx="6045820" cy="1069588"/>
            <a:chOff x="1309736" y="4984345"/>
            <a:chExt cx="6045820" cy="1069588"/>
          </a:xfrm>
        </p:grpSpPr>
        <p:cxnSp>
          <p:nvCxnSpPr>
            <p:cNvPr id="217" name="Straight Connector 216"/>
            <p:cNvCxnSpPr>
              <a:stCxn id="197" idx="3"/>
              <a:endCxn id="198" idx="0"/>
            </p:cNvCxnSpPr>
            <p:nvPr/>
          </p:nvCxnSpPr>
          <p:spPr>
            <a:xfrm flipH="1">
              <a:off x="1437046" y="5090274"/>
              <a:ext cx="277859" cy="963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Freeform 217"/>
            <p:cNvSpPr/>
            <p:nvPr/>
          </p:nvSpPr>
          <p:spPr>
            <a:xfrm>
              <a:off x="4868834" y="4984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262736" y="5715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309736" y="5410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3" name="Straight Connector 122"/>
            <p:cNvCxnSpPr>
              <a:endCxn id="203" idx="5"/>
            </p:cNvCxnSpPr>
            <p:nvPr/>
          </p:nvCxnSpPr>
          <p:spPr>
            <a:xfrm flipH="1" flipV="1">
              <a:off x="3571567" y="5201786"/>
              <a:ext cx="2399379" cy="8133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419600" y="51786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09670" y="4419600"/>
            <a:ext cx="1281930" cy="369332"/>
            <a:chOff x="7709670" y="4419600"/>
            <a:chExt cx="1281930" cy="369332"/>
          </a:xfrm>
        </p:grpSpPr>
        <p:cxnSp>
          <p:nvCxnSpPr>
            <p:cNvPr id="126" name="Straight Connector 125"/>
            <p:cNvCxnSpPr/>
            <p:nvPr/>
          </p:nvCxnSpPr>
          <p:spPr>
            <a:xfrm flipV="1">
              <a:off x="7709670" y="4648200"/>
              <a:ext cx="443730" cy="1462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405" t="-8197" r="-121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34" idx="5"/>
            <a:endCxn id="52" idx="6"/>
          </p:cNvCxnSpPr>
          <p:nvPr/>
        </p:nvCxnSpPr>
        <p:spPr>
          <a:xfrm>
            <a:off x="1754451" y="2042274"/>
            <a:ext cx="620759" cy="586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  <a:endCxn id="52" idx="3"/>
          </p:cNvCxnSpPr>
          <p:nvPr/>
        </p:nvCxnSpPr>
        <p:spPr>
          <a:xfrm flipV="1">
            <a:off x="1422710" y="2655591"/>
            <a:ext cx="887459" cy="3503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1" idx="2"/>
          </p:cNvCxnSpPr>
          <p:nvPr/>
        </p:nvCxnSpPr>
        <p:spPr>
          <a:xfrm flipV="1">
            <a:off x="2375210" y="2126845"/>
            <a:ext cx="1116980" cy="4966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1"/>
            <a:endCxn id="51" idx="4"/>
          </p:cNvCxnSpPr>
          <p:nvPr/>
        </p:nvCxnSpPr>
        <p:spPr>
          <a:xfrm flipH="1" flipV="1">
            <a:off x="3530290" y="2164945"/>
            <a:ext cx="1294479" cy="5166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1"/>
            <a:endCxn id="42" idx="5"/>
          </p:cNvCxnSpPr>
          <p:nvPr/>
        </p:nvCxnSpPr>
        <p:spPr>
          <a:xfrm flipH="1" flipV="1">
            <a:off x="5031051" y="1741191"/>
            <a:ext cx="936718" cy="481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6"/>
          </p:cNvCxnSpPr>
          <p:nvPr/>
        </p:nvCxnSpPr>
        <p:spPr>
          <a:xfrm flipH="1">
            <a:off x="6032810" y="1920547"/>
            <a:ext cx="1282390" cy="3289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431073" y="3051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1703746" y="5025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398946" y="6053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827946" y="5718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980346" y="4724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3468898" y="6180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5970946" y="5259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3506526" y="5136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2313346" y="5638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/>
          <p:cNvSpPr/>
          <p:nvPr/>
        </p:nvSpPr>
        <p:spPr>
          <a:xfrm>
            <a:off x="7329536" y="4944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1157336" y="601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154256" y="5638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4735438" y="5410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4891136" y="4431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462136" y="4888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7329536" y="4812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5878438" y="5269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3263469" y="586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287638" y="4812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1843136" y="5791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390128" y="502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618499" y="5865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837928" y="5788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272136" y="5257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28728" y="4876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590528" y="4267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357736" y="4873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07" name="Straight Connector 206"/>
          <p:cNvCxnSpPr>
            <a:stCxn id="198" idx="0"/>
            <a:endCxn id="204" idx="3"/>
          </p:cNvCxnSpPr>
          <p:nvPr/>
        </p:nvCxnSpPr>
        <p:spPr>
          <a:xfrm flipV="1">
            <a:off x="1437046" y="5703591"/>
            <a:ext cx="887459" cy="3503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4" idx="5"/>
            <a:endCxn id="201" idx="1"/>
          </p:cNvCxnSpPr>
          <p:nvPr/>
        </p:nvCxnSpPr>
        <p:spPr>
          <a:xfrm>
            <a:off x="2378387" y="5703591"/>
            <a:ext cx="1101670" cy="4878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0" idx="3"/>
            <a:endCxn id="203" idx="7"/>
          </p:cNvCxnSpPr>
          <p:nvPr/>
        </p:nvCxnSpPr>
        <p:spPr>
          <a:xfrm flipH="1">
            <a:off x="3571567" y="4789191"/>
            <a:ext cx="1419938" cy="3587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1" idx="0"/>
            <a:endCxn id="199" idx="4"/>
          </p:cNvCxnSpPr>
          <p:nvPr/>
        </p:nvCxnSpPr>
        <p:spPr>
          <a:xfrm flipV="1">
            <a:off x="3506998" y="5794667"/>
            <a:ext cx="1359048" cy="3856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9" idx="7"/>
            <a:endCxn id="202" idx="3"/>
          </p:cNvCxnSpPr>
          <p:nvPr/>
        </p:nvCxnSpPr>
        <p:spPr>
          <a:xfrm flipV="1">
            <a:off x="4892987" y="5324449"/>
            <a:ext cx="1089118" cy="40517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02" idx="6"/>
          </p:cNvCxnSpPr>
          <p:nvPr/>
        </p:nvCxnSpPr>
        <p:spPr>
          <a:xfrm flipH="1">
            <a:off x="6047146" y="4968547"/>
            <a:ext cx="1282390" cy="3289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reeform 221"/>
          <p:cNvSpPr/>
          <p:nvPr/>
        </p:nvSpPr>
        <p:spPr>
          <a:xfrm>
            <a:off x="3508385" y="4296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197" idx="6"/>
            <a:endCxn id="222" idx="0"/>
          </p:cNvCxnSpPr>
          <p:nvPr/>
        </p:nvCxnSpPr>
        <p:spPr>
          <a:xfrm>
            <a:off x="1779946" y="5063333"/>
            <a:ext cx="1728439" cy="88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445409" y="4493425"/>
            <a:ext cx="5921298" cy="2212175"/>
            <a:chOff x="1445409" y="4493425"/>
            <a:chExt cx="5921298" cy="2212175"/>
          </a:xfrm>
        </p:grpSpPr>
        <p:cxnSp>
          <p:nvCxnSpPr>
            <p:cNvPr id="247" name="Straight Connector 246"/>
            <p:cNvCxnSpPr>
              <a:stCxn id="205" idx="1"/>
              <a:endCxn id="200" idx="0"/>
            </p:cNvCxnSpPr>
            <p:nvPr/>
          </p:nvCxnSpPr>
          <p:spPr>
            <a:xfrm flipH="1" flipV="1">
              <a:off x="5018446" y="4724150"/>
              <a:ext cx="2322249" cy="231396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445409" y="4493425"/>
              <a:ext cx="5921298" cy="2212175"/>
              <a:chOff x="1445409" y="4493425"/>
              <a:chExt cx="5921298" cy="2212175"/>
            </a:xfrm>
          </p:grpSpPr>
          <p:cxnSp>
            <p:nvCxnSpPr>
              <p:cNvPr id="206" name="Straight Connector 205"/>
              <p:cNvCxnSpPr>
                <a:stCxn id="197" idx="5"/>
                <a:endCxn id="204" idx="6"/>
              </p:cNvCxnSpPr>
              <p:nvPr/>
            </p:nvCxnSpPr>
            <p:spPr>
              <a:xfrm>
                <a:off x="1768787" y="5090274"/>
                <a:ext cx="620759" cy="586376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>
                <a:endCxn id="203" idx="2"/>
              </p:cNvCxnSpPr>
              <p:nvPr/>
            </p:nvCxnSpPr>
            <p:spPr>
              <a:xfrm flipV="1">
                <a:off x="2389546" y="5174845"/>
                <a:ext cx="1116980" cy="496694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3" idx="2"/>
                <a:endCxn id="201" idx="0"/>
              </p:cNvCxnSpPr>
              <p:nvPr/>
            </p:nvCxnSpPr>
            <p:spPr>
              <a:xfrm>
                <a:off x="3506526" y="5174845"/>
                <a:ext cx="472" cy="1005469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199" idx="1"/>
                <a:endCxn id="203" idx="4"/>
              </p:cNvCxnSpPr>
              <p:nvPr/>
            </p:nvCxnSpPr>
            <p:spPr>
              <a:xfrm flipH="1" flipV="1">
                <a:off x="3544626" y="5212945"/>
                <a:ext cx="1294479" cy="516681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2" idx="1"/>
                <a:endCxn id="200" idx="5"/>
              </p:cNvCxnSpPr>
              <p:nvPr/>
            </p:nvCxnSpPr>
            <p:spPr>
              <a:xfrm flipH="1" flipV="1">
                <a:off x="5045387" y="4789191"/>
                <a:ext cx="936718" cy="481376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Freeform 218"/>
              <p:cNvSpPr/>
              <p:nvPr/>
            </p:nvSpPr>
            <p:spPr>
              <a:xfrm>
                <a:off x="3519536" y="4995496"/>
                <a:ext cx="3847171" cy="1697290"/>
              </a:xfrm>
              <a:custGeom>
                <a:avLst/>
                <a:gdLst>
                  <a:gd name="connsiteX0" fmla="*/ 0 w 3847171"/>
                  <a:gd name="connsiteY0" fmla="*/ 1226634 h 1887357"/>
                  <a:gd name="connsiteX1" fmla="*/ 591015 w 3847171"/>
                  <a:gd name="connsiteY1" fmla="*/ 1572322 h 1887357"/>
                  <a:gd name="connsiteX2" fmla="*/ 1393903 w 3847171"/>
                  <a:gd name="connsiteY2" fmla="*/ 1851103 h 1887357"/>
                  <a:gd name="connsiteX3" fmla="*/ 2364059 w 3847171"/>
                  <a:gd name="connsiteY3" fmla="*/ 1851103 h 1887357"/>
                  <a:gd name="connsiteX4" fmla="*/ 3200400 w 3847171"/>
                  <a:gd name="connsiteY4" fmla="*/ 1550020 h 1887357"/>
                  <a:gd name="connsiteX5" fmla="*/ 3679903 w 3847171"/>
                  <a:gd name="connsiteY5" fmla="*/ 869795 h 1887357"/>
                  <a:gd name="connsiteX6" fmla="*/ 3847171 w 3847171"/>
                  <a:gd name="connsiteY6" fmla="*/ 0 h 1887357"/>
                  <a:gd name="connsiteX7" fmla="*/ 3847171 w 3847171"/>
                  <a:gd name="connsiteY7" fmla="*/ 0 h 1887357"/>
                  <a:gd name="connsiteX0" fmla="*/ 0 w 3847171"/>
                  <a:gd name="connsiteY0" fmla="*/ 1226634 h 1853995"/>
                  <a:gd name="connsiteX1" fmla="*/ 591015 w 3847171"/>
                  <a:gd name="connsiteY1" fmla="*/ 1572322 h 1853995"/>
                  <a:gd name="connsiteX2" fmla="*/ 1906859 w 3847171"/>
                  <a:gd name="connsiteY2" fmla="*/ 1694986 h 1853995"/>
                  <a:gd name="connsiteX3" fmla="*/ 2364059 w 3847171"/>
                  <a:gd name="connsiteY3" fmla="*/ 1851103 h 1853995"/>
                  <a:gd name="connsiteX4" fmla="*/ 3200400 w 3847171"/>
                  <a:gd name="connsiteY4" fmla="*/ 1550020 h 1853995"/>
                  <a:gd name="connsiteX5" fmla="*/ 3679903 w 3847171"/>
                  <a:gd name="connsiteY5" fmla="*/ 869795 h 1853995"/>
                  <a:gd name="connsiteX6" fmla="*/ 3847171 w 3847171"/>
                  <a:gd name="connsiteY6" fmla="*/ 0 h 1853995"/>
                  <a:gd name="connsiteX7" fmla="*/ 3847171 w 3847171"/>
                  <a:gd name="connsiteY7" fmla="*/ 0 h 1853995"/>
                  <a:gd name="connsiteX0" fmla="*/ 0 w 3847171"/>
                  <a:gd name="connsiteY0" fmla="*/ 1226634 h 1695014"/>
                  <a:gd name="connsiteX1" fmla="*/ 591015 w 3847171"/>
                  <a:gd name="connsiteY1" fmla="*/ 1572322 h 1695014"/>
                  <a:gd name="connsiteX2" fmla="*/ 1906859 w 3847171"/>
                  <a:gd name="connsiteY2" fmla="*/ 1694986 h 1695014"/>
                  <a:gd name="connsiteX3" fmla="*/ 2653991 w 3847171"/>
                  <a:gd name="connsiteY3" fmla="*/ 1583474 h 1695014"/>
                  <a:gd name="connsiteX4" fmla="*/ 3200400 w 3847171"/>
                  <a:gd name="connsiteY4" fmla="*/ 1550020 h 1695014"/>
                  <a:gd name="connsiteX5" fmla="*/ 3679903 w 3847171"/>
                  <a:gd name="connsiteY5" fmla="*/ 869795 h 1695014"/>
                  <a:gd name="connsiteX6" fmla="*/ 3847171 w 3847171"/>
                  <a:gd name="connsiteY6" fmla="*/ 0 h 1695014"/>
                  <a:gd name="connsiteX7" fmla="*/ 3847171 w 3847171"/>
                  <a:gd name="connsiteY7" fmla="*/ 0 h 1695014"/>
                  <a:gd name="connsiteX0" fmla="*/ 0 w 3847171"/>
                  <a:gd name="connsiteY0" fmla="*/ 1226634 h 1695044"/>
                  <a:gd name="connsiteX1" fmla="*/ 591015 w 3847171"/>
                  <a:gd name="connsiteY1" fmla="*/ 1572322 h 1695044"/>
                  <a:gd name="connsiteX2" fmla="*/ 1906859 w 3847171"/>
                  <a:gd name="connsiteY2" fmla="*/ 1694986 h 1695044"/>
                  <a:gd name="connsiteX3" fmla="*/ 2653991 w 3847171"/>
                  <a:gd name="connsiteY3" fmla="*/ 1583474 h 1695044"/>
                  <a:gd name="connsiteX4" fmla="*/ 3323064 w 3847171"/>
                  <a:gd name="connsiteY4" fmla="*/ 1271240 h 1695044"/>
                  <a:gd name="connsiteX5" fmla="*/ 3679903 w 3847171"/>
                  <a:gd name="connsiteY5" fmla="*/ 869795 h 1695044"/>
                  <a:gd name="connsiteX6" fmla="*/ 3847171 w 3847171"/>
                  <a:gd name="connsiteY6" fmla="*/ 0 h 1695044"/>
                  <a:gd name="connsiteX7" fmla="*/ 3847171 w 3847171"/>
                  <a:gd name="connsiteY7" fmla="*/ 0 h 1695044"/>
                  <a:gd name="connsiteX0" fmla="*/ 0 w 3847171"/>
                  <a:gd name="connsiteY0" fmla="*/ 1226634 h 1695044"/>
                  <a:gd name="connsiteX1" fmla="*/ 591015 w 3847171"/>
                  <a:gd name="connsiteY1" fmla="*/ 1572322 h 1695044"/>
                  <a:gd name="connsiteX2" fmla="*/ 1906859 w 3847171"/>
                  <a:gd name="connsiteY2" fmla="*/ 1694986 h 1695044"/>
                  <a:gd name="connsiteX3" fmla="*/ 2653991 w 3847171"/>
                  <a:gd name="connsiteY3" fmla="*/ 1583474 h 1695044"/>
                  <a:gd name="connsiteX4" fmla="*/ 3323064 w 3847171"/>
                  <a:gd name="connsiteY4" fmla="*/ 1271240 h 1695044"/>
                  <a:gd name="connsiteX5" fmla="*/ 3668751 w 3847171"/>
                  <a:gd name="connsiteY5" fmla="*/ 646771 h 1695044"/>
                  <a:gd name="connsiteX6" fmla="*/ 3847171 w 3847171"/>
                  <a:gd name="connsiteY6" fmla="*/ 0 h 1695044"/>
                  <a:gd name="connsiteX7" fmla="*/ 3847171 w 3847171"/>
                  <a:gd name="connsiteY7" fmla="*/ 0 h 1695044"/>
                  <a:gd name="connsiteX0" fmla="*/ 0 w 3847171"/>
                  <a:gd name="connsiteY0" fmla="*/ 1226634 h 1696932"/>
                  <a:gd name="connsiteX1" fmla="*/ 669073 w 3847171"/>
                  <a:gd name="connsiteY1" fmla="*/ 1505414 h 1696932"/>
                  <a:gd name="connsiteX2" fmla="*/ 1906859 w 3847171"/>
                  <a:gd name="connsiteY2" fmla="*/ 1694986 h 1696932"/>
                  <a:gd name="connsiteX3" fmla="*/ 2653991 w 3847171"/>
                  <a:gd name="connsiteY3" fmla="*/ 1583474 h 1696932"/>
                  <a:gd name="connsiteX4" fmla="*/ 3323064 w 3847171"/>
                  <a:gd name="connsiteY4" fmla="*/ 1271240 h 1696932"/>
                  <a:gd name="connsiteX5" fmla="*/ 3668751 w 3847171"/>
                  <a:gd name="connsiteY5" fmla="*/ 646771 h 1696932"/>
                  <a:gd name="connsiteX6" fmla="*/ 3847171 w 3847171"/>
                  <a:gd name="connsiteY6" fmla="*/ 0 h 1696932"/>
                  <a:gd name="connsiteX7" fmla="*/ 3847171 w 3847171"/>
                  <a:gd name="connsiteY7" fmla="*/ 0 h 1696932"/>
                  <a:gd name="connsiteX0" fmla="*/ 0 w 3847171"/>
                  <a:gd name="connsiteY0" fmla="*/ 1226634 h 1697290"/>
                  <a:gd name="connsiteX1" fmla="*/ 669073 w 3847171"/>
                  <a:gd name="connsiteY1" fmla="*/ 1505414 h 1697290"/>
                  <a:gd name="connsiteX2" fmla="*/ 1906859 w 3847171"/>
                  <a:gd name="connsiteY2" fmla="*/ 1694986 h 1697290"/>
                  <a:gd name="connsiteX3" fmla="*/ 2653991 w 3847171"/>
                  <a:gd name="connsiteY3" fmla="*/ 1583474 h 1697290"/>
                  <a:gd name="connsiteX4" fmla="*/ 3256156 w 3847171"/>
                  <a:gd name="connsiteY4" fmla="*/ 1204332 h 1697290"/>
                  <a:gd name="connsiteX5" fmla="*/ 3668751 w 3847171"/>
                  <a:gd name="connsiteY5" fmla="*/ 646771 h 1697290"/>
                  <a:gd name="connsiteX6" fmla="*/ 3847171 w 3847171"/>
                  <a:gd name="connsiteY6" fmla="*/ 0 h 1697290"/>
                  <a:gd name="connsiteX7" fmla="*/ 3847171 w 3847171"/>
                  <a:gd name="connsiteY7" fmla="*/ 0 h 169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7171" h="1697290">
                    <a:moveTo>
                      <a:pt x="0" y="1226634"/>
                    </a:moveTo>
                    <a:cubicBezTo>
                      <a:pt x="179349" y="1347439"/>
                      <a:pt x="351263" y="1427355"/>
                      <a:pt x="669073" y="1505414"/>
                    </a:cubicBezTo>
                    <a:cubicBezTo>
                      <a:pt x="986883" y="1583473"/>
                      <a:pt x="1576039" y="1681976"/>
                      <a:pt x="1906859" y="1694986"/>
                    </a:cubicBezTo>
                    <a:cubicBezTo>
                      <a:pt x="2237679" y="1707996"/>
                      <a:pt x="2429108" y="1665250"/>
                      <a:pt x="2653991" y="1583474"/>
                    </a:cubicBezTo>
                    <a:cubicBezTo>
                      <a:pt x="2878874" y="1501698"/>
                      <a:pt x="3087029" y="1360449"/>
                      <a:pt x="3256156" y="1204332"/>
                    </a:cubicBezTo>
                    <a:cubicBezTo>
                      <a:pt x="3425283" y="1048215"/>
                      <a:pt x="3570249" y="847493"/>
                      <a:pt x="3668751" y="646771"/>
                    </a:cubicBezTo>
                    <a:cubicBezTo>
                      <a:pt x="3767253" y="446049"/>
                      <a:pt x="3817434" y="107795"/>
                      <a:pt x="3847171" y="0"/>
                    </a:cubicBezTo>
                    <a:lnTo>
                      <a:pt x="3847171" y="0"/>
                    </a:lnTo>
                  </a:path>
                </a:pathLst>
              </a:cu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1445409" y="6099467"/>
                <a:ext cx="2051825" cy="444277"/>
              </a:xfrm>
              <a:custGeom>
                <a:avLst/>
                <a:gdLst>
                  <a:gd name="connsiteX0" fmla="*/ 0 w 2051825"/>
                  <a:gd name="connsiteY0" fmla="*/ 0 h 444277"/>
                  <a:gd name="connsiteX1" fmla="*/ 646771 w 2051825"/>
                  <a:gd name="connsiteY1" fmla="*/ 334537 h 444277"/>
                  <a:gd name="connsiteX2" fmla="*/ 1193181 w 2051825"/>
                  <a:gd name="connsiteY2" fmla="*/ 434898 h 444277"/>
                  <a:gd name="connsiteX3" fmla="*/ 2051825 w 2051825"/>
                  <a:gd name="connsiteY3" fmla="*/ 133815 h 444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1825" h="444277">
                    <a:moveTo>
                      <a:pt x="0" y="0"/>
                    </a:moveTo>
                    <a:cubicBezTo>
                      <a:pt x="223954" y="131027"/>
                      <a:pt x="447908" y="262054"/>
                      <a:pt x="646771" y="334537"/>
                    </a:cubicBezTo>
                    <a:cubicBezTo>
                      <a:pt x="845634" y="407020"/>
                      <a:pt x="959005" y="468352"/>
                      <a:pt x="1193181" y="434898"/>
                    </a:cubicBezTo>
                    <a:cubicBezTo>
                      <a:pt x="1427357" y="401444"/>
                      <a:pt x="1739591" y="267629"/>
                      <a:pt x="2051825" y="133815"/>
                    </a:cubicBezTo>
                  </a:path>
                </a:pathLst>
              </a:cu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1741846" y="4493425"/>
                <a:ext cx="3238500" cy="531807"/>
              </a:xfrm>
              <a:custGeom>
                <a:avLst/>
                <a:gdLst>
                  <a:gd name="connsiteX0" fmla="*/ 0 w 3267308"/>
                  <a:gd name="connsiteY0" fmla="*/ 535524 h 535524"/>
                  <a:gd name="connsiteX1" fmla="*/ 959005 w 3267308"/>
                  <a:gd name="connsiteY1" fmla="*/ 156383 h 535524"/>
                  <a:gd name="connsiteX2" fmla="*/ 1906859 w 3267308"/>
                  <a:gd name="connsiteY2" fmla="*/ 265 h 535524"/>
                  <a:gd name="connsiteX3" fmla="*/ 2765503 w 3267308"/>
                  <a:gd name="connsiteY3" fmla="*/ 122929 h 535524"/>
                  <a:gd name="connsiteX4" fmla="*/ 3267308 w 3267308"/>
                  <a:gd name="connsiteY4" fmla="*/ 267895 h 53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7308" h="535524">
                    <a:moveTo>
                      <a:pt x="0" y="535524"/>
                    </a:moveTo>
                    <a:cubicBezTo>
                      <a:pt x="320597" y="390558"/>
                      <a:pt x="641195" y="245593"/>
                      <a:pt x="959005" y="156383"/>
                    </a:cubicBezTo>
                    <a:cubicBezTo>
                      <a:pt x="1276815" y="67173"/>
                      <a:pt x="1605776" y="5841"/>
                      <a:pt x="1906859" y="265"/>
                    </a:cubicBezTo>
                    <a:cubicBezTo>
                      <a:pt x="2207942" y="-5311"/>
                      <a:pt x="2538762" y="78324"/>
                      <a:pt x="2765503" y="122929"/>
                    </a:cubicBezTo>
                    <a:cubicBezTo>
                      <a:pt x="2992245" y="167534"/>
                      <a:pt x="3129776" y="217714"/>
                      <a:pt x="3267308" y="267895"/>
                    </a:cubicBezTo>
                  </a:path>
                </a:pathLst>
              </a:cu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2376536" y="6263431"/>
                <a:ext cx="27603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7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2862498" y="5334000"/>
                <a:ext cx="27603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3214736" y="5486400"/>
                <a:ext cx="36740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42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837928" y="5334000"/>
                <a:ext cx="27603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2681336" y="4569023"/>
                <a:ext cx="36740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17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5209528" y="6397823"/>
                <a:ext cx="36740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23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195936" y="4876800"/>
                <a:ext cx="27603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5957936" y="4572000"/>
                <a:ext cx="36740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19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2024298" y="5181600"/>
                <a:ext cx="27603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6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cxnSp>
        <p:nvCxnSpPr>
          <p:cNvPr id="124" name="Straight Connector 123"/>
          <p:cNvCxnSpPr/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709670" y="4419600"/>
            <a:ext cx="1281930" cy="369332"/>
            <a:chOff x="7709670" y="4419600"/>
            <a:chExt cx="1281930" cy="369332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7709670" y="4648200"/>
              <a:ext cx="443730" cy="1462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405" t="-8197" r="-121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761241" y="4964668"/>
            <a:ext cx="1077959" cy="369332"/>
            <a:chOff x="7761241" y="4964668"/>
            <a:chExt cx="1077959" cy="369332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7761241" y="5133027"/>
              <a:ext cx="392159" cy="1487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𝑬</m:t>
                        </m:r>
                        <m:r>
                          <a:rPr lang="en-US" b="1" i="1" smtClean="0"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36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34" idx="5"/>
            <a:endCxn id="52" idx="6"/>
          </p:cNvCxnSpPr>
          <p:nvPr/>
        </p:nvCxnSpPr>
        <p:spPr>
          <a:xfrm>
            <a:off x="1754451" y="2042274"/>
            <a:ext cx="620759" cy="586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  <a:endCxn id="52" idx="3"/>
          </p:cNvCxnSpPr>
          <p:nvPr/>
        </p:nvCxnSpPr>
        <p:spPr>
          <a:xfrm flipV="1">
            <a:off x="1422710" y="2655591"/>
            <a:ext cx="887459" cy="3503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1" idx="2"/>
          </p:cNvCxnSpPr>
          <p:nvPr/>
        </p:nvCxnSpPr>
        <p:spPr>
          <a:xfrm flipV="1">
            <a:off x="2375210" y="2126845"/>
            <a:ext cx="1116980" cy="4966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1"/>
            <a:endCxn id="51" idx="4"/>
          </p:cNvCxnSpPr>
          <p:nvPr/>
        </p:nvCxnSpPr>
        <p:spPr>
          <a:xfrm flipH="1" flipV="1">
            <a:off x="3530290" y="2164945"/>
            <a:ext cx="1294479" cy="5166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1"/>
            <a:endCxn id="42" idx="5"/>
          </p:cNvCxnSpPr>
          <p:nvPr/>
        </p:nvCxnSpPr>
        <p:spPr>
          <a:xfrm flipH="1" flipV="1">
            <a:off x="5031051" y="1741191"/>
            <a:ext cx="936718" cy="481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6"/>
          </p:cNvCxnSpPr>
          <p:nvPr/>
        </p:nvCxnSpPr>
        <p:spPr>
          <a:xfrm flipH="1">
            <a:off x="6032810" y="1920547"/>
            <a:ext cx="1282390" cy="3289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431073" y="3051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1703746" y="5025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398946" y="6053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827946" y="5718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980346" y="4724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3468898" y="6180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5970946" y="5259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3506526" y="5136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2313346" y="5638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/>
          <p:cNvSpPr/>
          <p:nvPr/>
        </p:nvSpPr>
        <p:spPr>
          <a:xfrm>
            <a:off x="7329536" y="4944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" name="Straight Connector 205"/>
          <p:cNvCxnSpPr>
            <a:stCxn id="197" idx="5"/>
            <a:endCxn id="204" idx="6"/>
          </p:cNvCxnSpPr>
          <p:nvPr/>
        </p:nvCxnSpPr>
        <p:spPr>
          <a:xfrm>
            <a:off x="1768787" y="5090274"/>
            <a:ext cx="620759" cy="58637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203" idx="2"/>
          </p:cNvCxnSpPr>
          <p:nvPr/>
        </p:nvCxnSpPr>
        <p:spPr>
          <a:xfrm flipV="1">
            <a:off x="2389546" y="5174845"/>
            <a:ext cx="1116980" cy="496694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3" idx="2"/>
            <a:endCxn id="201" idx="0"/>
          </p:cNvCxnSpPr>
          <p:nvPr/>
        </p:nvCxnSpPr>
        <p:spPr>
          <a:xfrm>
            <a:off x="3506526" y="5174845"/>
            <a:ext cx="472" cy="1005469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9" idx="1"/>
            <a:endCxn id="203" idx="4"/>
          </p:cNvCxnSpPr>
          <p:nvPr/>
        </p:nvCxnSpPr>
        <p:spPr>
          <a:xfrm flipH="1" flipV="1">
            <a:off x="3544626" y="5212945"/>
            <a:ext cx="1294479" cy="516681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2" idx="1"/>
            <a:endCxn id="200" idx="5"/>
          </p:cNvCxnSpPr>
          <p:nvPr/>
        </p:nvCxnSpPr>
        <p:spPr>
          <a:xfrm flipH="1" flipV="1">
            <a:off x="5045387" y="4789191"/>
            <a:ext cx="936718" cy="48137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reeform 218"/>
          <p:cNvSpPr/>
          <p:nvPr/>
        </p:nvSpPr>
        <p:spPr>
          <a:xfrm>
            <a:off x="3519536" y="4995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0" name="Freeform 219"/>
          <p:cNvSpPr/>
          <p:nvPr/>
        </p:nvSpPr>
        <p:spPr>
          <a:xfrm>
            <a:off x="1445409" y="6099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1" name="Freeform 220"/>
          <p:cNvSpPr/>
          <p:nvPr/>
        </p:nvSpPr>
        <p:spPr>
          <a:xfrm>
            <a:off x="1741846" y="4493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157336" y="601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154256" y="5638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4735438" y="5410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4891136" y="4431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462136" y="4888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7329536" y="4812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5878438" y="5269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3263469" y="586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287638" y="4812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2376536" y="6263431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7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843136" y="5791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390128" y="502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618499" y="5865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862498" y="53340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214736" y="5486400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42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837928" y="53340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837928" y="5788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272136" y="5257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28728" y="4876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590528" y="4267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681336" y="4569023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17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209528" y="6397823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7" name="Straight Connector 246"/>
          <p:cNvCxnSpPr>
            <a:stCxn id="205" idx="1"/>
            <a:endCxn id="200" idx="0"/>
          </p:cNvCxnSpPr>
          <p:nvPr/>
        </p:nvCxnSpPr>
        <p:spPr>
          <a:xfrm flipH="1" flipV="1">
            <a:off x="5018446" y="4724150"/>
            <a:ext cx="2322249" cy="231396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4357736" y="4873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95936" y="48768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957936" y="4572000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19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7" name="Straight Connector 206"/>
          <p:cNvCxnSpPr>
            <a:stCxn id="198" idx="0"/>
            <a:endCxn id="204" idx="3"/>
          </p:cNvCxnSpPr>
          <p:nvPr/>
        </p:nvCxnSpPr>
        <p:spPr>
          <a:xfrm flipV="1">
            <a:off x="1437046" y="5703591"/>
            <a:ext cx="887459" cy="3503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4" idx="5"/>
            <a:endCxn id="201" idx="1"/>
          </p:cNvCxnSpPr>
          <p:nvPr/>
        </p:nvCxnSpPr>
        <p:spPr>
          <a:xfrm>
            <a:off x="2378387" y="5703591"/>
            <a:ext cx="1101670" cy="4878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0" idx="3"/>
            <a:endCxn id="203" idx="7"/>
          </p:cNvCxnSpPr>
          <p:nvPr/>
        </p:nvCxnSpPr>
        <p:spPr>
          <a:xfrm flipH="1">
            <a:off x="3571567" y="4789191"/>
            <a:ext cx="1419938" cy="3587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1" idx="0"/>
            <a:endCxn id="199" idx="4"/>
          </p:cNvCxnSpPr>
          <p:nvPr/>
        </p:nvCxnSpPr>
        <p:spPr>
          <a:xfrm flipV="1">
            <a:off x="3506998" y="5794667"/>
            <a:ext cx="1359048" cy="3856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9" idx="7"/>
            <a:endCxn id="202" idx="3"/>
          </p:cNvCxnSpPr>
          <p:nvPr/>
        </p:nvCxnSpPr>
        <p:spPr>
          <a:xfrm flipV="1">
            <a:off x="4892987" y="5324449"/>
            <a:ext cx="1089118" cy="40517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02" idx="6"/>
          </p:cNvCxnSpPr>
          <p:nvPr/>
        </p:nvCxnSpPr>
        <p:spPr>
          <a:xfrm flipH="1">
            <a:off x="6047146" y="4968547"/>
            <a:ext cx="1282390" cy="3289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reeform 221"/>
          <p:cNvSpPr/>
          <p:nvPr/>
        </p:nvSpPr>
        <p:spPr>
          <a:xfrm>
            <a:off x="3508385" y="4296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197" idx="6"/>
            <a:endCxn id="222" idx="0"/>
          </p:cNvCxnSpPr>
          <p:nvPr/>
        </p:nvCxnSpPr>
        <p:spPr>
          <a:xfrm>
            <a:off x="1779946" y="5063333"/>
            <a:ext cx="1728439" cy="88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024298" y="51816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6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709670" y="4419600"/>
            <a:ext cx="1281930" cy="369332"/>
            <a:chOff x="7709670" y="4419600"/>
            <a:chExt cx="1281930" cy="369332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7709670" y="4648200"/>
              <a:ext cx="443730" cy="1462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405" t="-8197" r="-121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7761241" y="4964668"/>
            <a:ext cx="1077959" cy="369332"/>
            <a:chOff x="7761241" y="4964668"/>
            <a:chExt cx="1077959" cy="369332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7761241" y="5133027"/>
              <a:ext cx="392159" cy="1487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𝑬</m:t>
                        </m:r>
                        <m:r>
                          <a:rPr lang="en-US" b="1" i="1" smtClean="0"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467600" y="5336977"/>
            <a:ext cx="709239" cy="747355"/>
            <a:chOff x="7467600" y="5336977"/>
            <a:chExt cx="709239" cy="74735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67600" y="5715000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7788105" y="5336977"/>
              <a:ext cx="388734" cy="2578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5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1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SMALLEST Enclosing circle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0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34" idx="5"/>
            <a:endCxn id="52" idx="6"/>
          </p:cNvCxnSpPr>
          <p:nvPr/>
        </p:nvCxnSpPr>
        <p:spPr>
          <a:xfrm>
            <a:off x="1754451" y="2042274"/>
            <a:ext cx="620759" cy="586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  <a:endCxn id="52" idx="3"/>
          </p:cNvCxnSpPr>
          <p:nvPr/>
        </p:nvCxnSpPr>
        <p:spPr>
          <a:xfrm flipV="1">
            <a:off x="1422710" y="2655591"/>
            <a:ext cx="887459" cy="3503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1" idx="2"/>
          </p:cNvCxnSpPr>
          <p:nvPr/>
        </p:nvCxnSpPr>
        <p:spPr>
          <a:xfrm flipV="1">
            <a:off x="2375210" y="2126845"/>
            <a:ext cx="1116980" cy="4966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1"/>
            <a:endCxn id="51" idx="4"/>
          </p:cNvCxnSpPr>
          <p:nvPr/>
        </p:nvCxnSpPr>
        <p:spPr>
          <a:xfrm flipH="1" flipV="1">
            <a:off x="3530290" y="2164945"/>
            <a:ext cx="1294479" cy="5166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1"/>
            <a:endCxn id="42" idx="5"/>
          </p:cNvCxnSpPr>
          <p:nvPr/>
        </p:nvCxnSpPr>
        <p:spPr>
          <a:xfrm flipH="1" flipV="1">
            <a:off x="5031051" y="1741191"/>
            <a:ext cx="936718" cy="481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6"/>
          </p:cNvCxnSpPr>
          <p:nvPr/>
        </p:nvCxnSpPr>
        <p:spPr>
          <a:xfrm flipH="1">
            <a:off x="6032810" y="1920547"/>
            <a:ext cx="1282390" cy="3289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431073" y="3051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1703746" y="5025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398946" y="6053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827946" y="5718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980346" y="4724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3468898" y="6180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5970946" y="5259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3506526" y="5136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2313346" y="5638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/>
          <p:cNvSpPr/>
          <p:nvPr/>
        </p:nvSpPr>
        <p:spPr>
          <a:xfrm>
            <a:off x="7329536" y="4944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" name="Straight Connector 205"/>
          <p:cNvCxnSpPr>
            <a:stCxn id="197" idx="5"/>
            <a:endCxn id="204" idx="6"/>
          </p:cNvCxnSpPr>
          <p:nvPr/>
        </p:nvCxnSpPr>
        <p:spPr>
          <a:xfrm>
            <a:off x="1768787" y="5090274"/>
            <a:ext cx="620759" cy="58637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203" idx="2"/>
          </p:cNvCxnSpPr>
          <p:nvPr/>
        </p:nvCxnSpPr>
        <p:spPr>
          <a:xfrm flipV="1">
            <a:off x="2389546" y="5174845"/>
            <a:ext cx="1116980" cy="496694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3" idx="2"/>
            <a:endCxn id="201" idx="0"/>
          </p:cNvCxnSpPr>
          <p:nvPr/>
        </p:nvCxnSpPr>
        <p:spPr>
          <a:xfrm>
            <a:off x="3506526" y="5174845"/>
            <a:ext cx="472" cy="1005469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9" idx="1"/>
            <a:endCxn id="203" idx="4"/>
          </p:cNvCxnSpPr>
          <p:nvPr/>
        </p:nvCxnSpPr>
        <p:spPr>
          <a:xfrm flipH="1" flipV="1">
            <a:off x="3544626" y="5212945"/>
            <a:ext cx="1294479" cy="516681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2" idx="1"/>
            <a:endCxn id="200" idx="5"/>
          </p:cNvCxnSpPr>
          <p:nvPr/>
        </p:nvCxnSpPr>
        <p:spPr>
          <a:xfrm flipH="1" flipV="1">
            <a:off x="5045387" y="4789191"/>
            <a:ext cx="936718" cy="48137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reeform 218"/>
          <p:cNvSpPr/>
          <p:nvPr/>
        </p:nvSpPr>
        <p:spPr>
          <a:xfrm>
            <a:off x="3519536" y="4995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0" name="Freeform 219"/>
          <p:cNvSpPr/>
          <p:nvPr/>
        </p:nvSpPr>
        <p:spPr>
          <a:xfrm>
            <a:off x="1445409" y="6099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1" name="Freeform 220"/>
          <p:cNvSpPr/>
          <p:nvPr/>
        </p:nvSpPr>
        <p:spPr>
          <a:xfrm>
            <a:off x="1741846" y="4493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157336" y="601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154256" y="5638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4735438" y="5410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4891136" y="4431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462136" y="4888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7329536" y="4812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5878438" y="5269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3263469" y="586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287638" y="4812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2376536" y="6263431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7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843136" y="5791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390128" y="502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618499" y="5865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862498" y="53340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214736" y="5486400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42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837928" y="53340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837928" y="5788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272136" y="5257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28728" y="4876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590528" y="4267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681336" y="4569023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17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209528" y="6397823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7" name="Straight Connector 246"/>
          <p:cNvCxnSpPr>
            <a:stCxn id="205" idx="1"/>
            <a:endCxn id="200" idx="0"/>
          </p:cNvCxnSpPr>
          <p:nvPr/>
        </p:nvCxnSpPr>
        <p:spPr>
          <a:xfrm flipH="1" flipV="1">
            <a:off x="5018446" y="4724150"/>
            <a:ext cx="2322249" cy="231396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4357736" y="4873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95936" y="48768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957936" y="4572000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19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7" name="Straight Connector 206"/>
          <p:cNvCxnSpPr>
            <a:stCxn id="198" idx="0"/>
            <a:endCxn id="204" idx="3"/>
          </p:cNvCxnSpPr>
          <p:nvPr/>
        </p:nvCxnSpPr>
        <p:spPr>
          <a:xfrm flipV="1">
            <a:off x="1437046" y="5703591"/>
            <a:ext cx="887459" cy="3503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4" idx="5"/>
            <a:endCxn id="201" idx="1"/>
          </p:cNvCxnSpPr>
          <p:nvPr/>
        </p:nvCxnSpPr>
        <p:spPr>
          <a:xfrm>
            <a:off x="2378387" y="5703591"/>
            <a:ext cx="1101670" cy="4878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0" idx="3"/>
            <a:endCxn id="203" idx="7"/>
          </p:cNvCxnSpPr>
          <p:nvPr/>
        </p:nvCxnSpPr>
        <p:spPr>
          <a:xfrm flipH="1">
            <a:off x="3571567" y="4789191"/>
            <a:ext cx="1419938" cy="3587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1" idx="0"/>
            <a:endCxn id="199" idx="4"/>
          </p:cNvCxnSpPr>
          <p:nvPr/>
        </p:nvCxnSpPr>
        <p:spPr>
          <a:xfrm flipV="1">
            <a:off x="3506998" y="5794667"/>
            <a:ext cx="1359048" cy="3856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9" idx="7"/>
            <a:endCxn id="202" idx="3"/>
          </p:cNvCxnSpPr>
          <p:nvPr/>
        </p:nvCxnSpPr>
        <p:spPr>
          <a:xfrm flipV="1">
            <a:off x="4892987" y="5324449"/>
            <a:ext cx="1089118" cy="40517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02" idx="6"/>
          </p:cNvCxnSpPr>
          <p:nvPr/>
        </p:nvCxnSpPr>
        <p:spPr>
          <a:xfrm flipH="1">
            <a:off x="6047146" y="4968547"/>
            <a:ext cx="1282390" cy="3289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reeform 221"/>
          <p:cNvSpPr/>
          <p:nvPr/>
        </p:nvSpPr>
        <p:spPr>
          <a:xfrm>
            <a:off x="3508385" y="4296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197" idx="6"/>
            <a:endCxn id="222" idx="0"/>
          </p:cNvCxnSpPr>
          <p:nvPr/>
        </p:nvCxnSpPr>
        <p:spPr>
          <a:xfrm>
            <a:off x="1779946" y="5063333"/>
            <a:ext cx="1728439" cy="88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024298" y="51816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6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709670" y="4419600"/>
            <a:ext cx="1281930" cy="369332"/>
            <a:chOff x="7709670" y="4419600"/>
            <a:chExt cx="1281930" cy="369332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7709670" y="4648200"/>
              <a:ext cx="443730" cy="1462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405" t="-8197" r="-121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7761241" y="4964668"/>
            <a:ext cx="1077959" cy="369332"/>
            <a:chOff x="7761241" y="4964668"/>
            <a:chExt cx="1077959" cy="369332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7761241" y="5133027"/>
              <a:ext cx="392159" cy="1487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𝑬</m:t>
                        </m:r>
                        <m:r>
                          <a:rPr lang="en-US" b="1" i="1" smtClean="0"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/>
          <p:cNvGrpSpPr/>
          <p:nvPr/>
        </p:nvGrpSpPr>
        <p:grpSpPr>
          <a:xfrm>
            <a:off x="7467600" y="5336977"/>
            <a:ext cx="709239" cy="747355"/>
            <a:chOff x="7467600" y="5336977"/>
            <a:chExt cx="709239" cy="747355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7467600" y="5715000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</a:t>
              </a:r>
              <a:endParaRPr lang="en-US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H="1">
              <a:off x="7788105" y="5336977"/>
              <a:ext cx="388734" cy="2578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8358561" y="5336977"/>
            <a:ext cx="738407" cy="744378"/>
            <a:chOff x="7467600" y="5339954"/>
            <a:chExt cx="738407" cy="744378"/>
          </a:xfrm>
        </p:grpSpPr>
        <p:cxnSp>
          <p:nvCxnSpPr>
            <p:cNvPr id="141" name="Straight Connector 140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467600" y="5715000"/>
              <a:ext cx="738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heavy</a:t>
              </a:r>
              <a:endParaRPr lang="en-US" dirty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>
              <a:off x="7474768" y="5339954"/>
              <a:ext cx="313337" cy="2549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6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First useful </a:t>
            </a:r>
            <a:r>
              <a:rPr lang="en-US" sz="4000" b="1" dirty="0" smtClean="0">
                <a:solidFill>
                  <a:srgbClr val="7030A0"/>
                </a:solidFill>
              </a:rPr>
              <a:t>insight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Lemma1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An edge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 smtClean="0"/>
                  <a:t> with respect to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latin typeface="Cambria Math"/>
                      </a:rPr>
                      <m:t>⊂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</a:t>
                </a:r>
                <a:r>
                  <a:rPr lang="en-US" sz="2000" dirty="0" smtClean="0"/>
                  <a:t>if and only if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belongs to </a:t>
                </a:r>
                <a:r>
                  <a:rPr lang="en-US" sz="2000" b="1" dirty="0" smtClean="0"/>
                  <a:t>MST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∪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6289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6670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4290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Solving</a:t>
            </a:r>
            <a:r>
              <a:rPr lang="en-US" sz="3600" b="1" dirty="0" smtClean="0">
                <a:solidFill>
                  <a:srgbClr val="7030A0"/>
                </a:solidFill>
              </a:rPr>
              <a:t> Problem 3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Content Placeholder 25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Definition: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1" smtClean="0">
                        <a:latin typeface="Cambria Math"/>
                      </a:rPr>
                      <m:t>⊂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.  An edge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is said to be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⊂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and  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|=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many edges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are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on expectation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3" name="Content Placeholder 2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481" b="-19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143000" y="1219200"/>
            <a:ext cx="6462664" cy="2438400"/>
            <a:chOff x="1143000" y="1219200"/>
            <a:chExt cx="6462664" cy="2438400"/>
          </a:xfrm>
        </p:grpSpPr>
        <p:sp>
          <p:nvSpPr>
            <p:cNvPr id="34" name="Oval 33"/>
            <p:cNvSpPr/>
            <p:nvPr/>
          </p:nvSpPr>
          <p:spPr>
            <a:xfrm>
              <a:off x="1689410" y="19772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84610" y="30059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13610" y="267046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6010" y="16761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54562" y="313231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56610" y="221140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492190" y="208874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299010" y="25905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315200" y="189638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43" idx="1"/>
            </p:cNvCxnSpPr>
            <p:nvPr/>
          </p:nvCxnSpPr>
          <p:spPr>
            <a:xfrm>
              <a:off x="2364051" y="2655591"/>
              <a:ext cx="1101670" cy="4878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2"/>
              <a:endCxn id="43" idx="0"/>
            </p:cNvCxnSpPr>
            <p:nvPr/>
          </p:nvCxnSpPr>
          <p:spPr>
            <a:xfrm>
              <a:off x="3492190" y="2126845"/>
              <a:ext cx="472" cy="100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2" idx="3"/>
              <a:endCxn id="51" idx="7"/>
            </p:cNvCxnSpPr>
            <p:nvPr/>
          </p:nvCxnSpPr>
          <p:spPr>
            <a:xfrm flipH="1">
              <a:off x="3557231" y="1741191"/>
              <a:ext cx="1419938" cy="3587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3" idx="0"/>
              <a:endCxn id="36" idx="4"/>
            </p:cNvCxnSpPr>
            <p:nvPr/>
          </p:nvCxnSpPr>
          <p:spPr>
            <a:xfrm flipV="1">
              <a:off x="3492662" y="2746667"/>
              <a:ext cx="1359048" cy="3856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6" idx="7"/>
              <a:endCxn id="50" idx="3"/>
            </p:cNvCxnSpPr>
            <p:nvPr/>
          </p:nvCxnSpPr>
          <p:spPr>
            <a:xfrm flipV="1">
              <a:off x="4878651" y="2276449"/>
              <a:ext cx="1089118" cy="4051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34" idx="3"/>
              <a:endCxn id="35" idx="0"/>
            </p:cNvCxnSpPr>
            <p:nvPr/>
          </p:nvCxnSpPr>
          <p:spPr>
            <a:xfrm flipH="1">
              <a:off x="1422710" y="2042274"/>
              <a:ext cx="277859" cy="963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4854498" y="1936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05200" y="1947496"/>
              <a:ext cx="3847171" cy="1697290"/>
            </a:xfrm>
            <a:custGeom>
              <a:avLst/>
              <a:gdLst>
                <a:gd name="connsiteX0" fmla="*/ 0 w 3847171"/>
                <a:gd name="connsiteY0" fmla="*/ 1226634 h 1887357"/>
                <a:gd name="connsiteX1" fmla="*/ 591015 w 3847171"/>
                <a:gd name="connsiteY1" fmla="*/ 1572322 h 1887357"/>
                <a:gd name="connsiteX2" fmla="*/ 1393903 w 3847171"/>
                <a:gd name="connsiteY2" fmla="*/ 1851103 h 1887357"/>
                <a:gd name="connsiteX3" fmla="*/ 2364059 w 3847171"/>
                <a:gd name="connsiteY3" fmla="*/ 1851103 h 1887357"/>
                <a:gd name="connsiteX4" fmla="*/ 3200400 w 3847171"/>
                <a:gd name="connsiteY4" fmla="*/ 1550020 h 1887357"/>
                <a:gd name="connsiteX5" fmla="*/ 3679903 w 3847171"/>
                <a:gd name="connsiteY5" fmla="*/ 869795 h 1887357"/>
                <a:gd name="connsiteX6" fmla="*/ 3847171 w 3847171"/>
                <a:gd name="connsiteY6" fmla="*/ 0 h 1887357"/>
                <a:gd name="connsiteX7" fmla="*/ 3847171 w 3847171"/>
                <a:gd name="connsiteY7" fmla="*/ 0 h 1887357"/>
                <a:gd name="connsiteX0" fmla="*/ 0 w 3847171"/>
                <a:gd name="connsiteY0" fmla="*/ 1226634 h 1853995"/>
                <a:gd name="connsiteX1" fmla="*/ 591015 w 3847171"/>
                <a:gd name="connsiteY1" fmla="*/ 1572322 h 1853995"/>
                <a:gd name="connsiteX2" fmla="*/ 1906859 w 3847171"/>
                <a:gd name="connsiteY2" fmla="*/ 1694986 h 1853995"/>
                <a:gd name="connsiteX3" fmla="*/ 2364059 w 3847171"/>
                <a:gd name="connsiteY3" fmla="*/ 1851103 h 1853995"/>
                <a:gd name="connsiteX4" fmla="*/ 3200400 w 3847171"/>
                <a:gd name="connsiteY4" fmla="*/ 1550020 h 1853995"/>
                <a:gd name="connsiteX5" fmla="*/ 3679903 w 3847171"/>
                <a:gd name="connsiteY5" fmla="*/ 869795 h 1853995"/>
                <a:gd name="connsiteX6" fmla="*/ 3847171 w 3847171"/>
                <a:gd name="connsiteY6" fmla="*/ 0 h 1853995"/>
                <a:gd name="connsiteX7" fmla="*/ 3847171 w 3847171"/>
                <a:gd name="connsiteY7" fmla="*/ 0 h 1853995"/>
                <a:gd name="connsiteX0" fmla="*/ 0 w 3847171"/>
                <a:gd name="connsiteY0" fmla="*/ 1226634 h 1695014"/>
                <a:gd name="connsiteX1" fmla="*/ 591015 w 3847171"/>
                <a:gd name="connsiteY1" fmla="*/ 1572322 h 1695014"/>
                <a:gd name="connsiteX2" fmla="*/ 1906859 w 3847171"/>
                <a:gd name="connsiteY2" fmla="*/ 1694986 h 1695014"/>
                <a:gd name="connsiteX3" fmla="*/ 2653991 w 3847171"/>
                <a:gd name="connsiteY3" fmla="*/ 1583474 h 1695014"/>
                <a:gd name="connsiteX4" fmla="*/ 3200400 w 3847171"/>
                <a:gd name="connsiteY4" fmla="*/ 1550020 h 1695014"/>
                <a:gd name="connsiteX5" fmla="*/ 3679903 w 3847171"/>
                <a:gd name="connsiteY5" fmla="*/ 869795 h 1695014"/>
                <a:gd name="connsiteX6" fmla="*/ 3847171 w 3847171"/>
                <a:gd name="connsiteY6" fmla="*/ 0 h 1695014"/>
                <a:gd name="connsiteX7" fmla="*/ 3847171 w 3847171"/>
                <a:gd name="connsiteY7" fmla="*/ 0 h 169501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79903 w 3847171"/>
                <a:gd name="connsiteY5" fmla="*/ 869795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68751 w 3847171"/>
                <a:gd name="connsiteY5" fmla="*/ 646771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6932"/>
                <a:gd name="connsiteX1" fmla="*/ 669073 w 3847171"/>
                <a:gd name="connsiteY1" fmla="*/ 1505414 h 1696932"/>
                <a:gd name="connsiteX2" fmla="*/ 1906859 w 3847171"/>
                <a:gd name="connsiteY2" fmla="*/ 1694986 h 1696932"/>
                <a:gd name="connsiteX3" fmla="*/ 2653991 w 3847171"/>
                <a:gd name="connsiteY3" fmla="*/ 1583474 h 1696932"/>
                <a:gd name="connsiteX4" fmla="*/ 3323064 w 3847171"/>
                <a:gd name="connsiteY4" fmla="*/ 1271240 h 1696932"/>
                <a:gd name="connsiteX5" fmla="*/ 3668751 w 3847171"/>
                <a:gd name="connsiteY5" fmla="*/ 646771 h 1696932"/>
                <a:gd name="connsiteX6" fmla="*/ 3847171 w 3847171"/>
                <a:gd name="connsiteY6" fmla="*/ 0 h 1696932"/>
                <a:gd name="connsiteX7" fmla="*/ 3847171 w 3847171"/>
                <a:gd name="connsiteY7" fmla="*/ 0 h 1696932"/>
                <a:gd name="connsiteX0" fmla="*/ 0 w 3847171"/>
                <a:gd name="connsiteY0" fmla="*/ 1226634 h 1697290"/>
                <a:gd name="connsiteX1" fmla="*/ 669073 w 3847171"/>
                <a:gd name="connsiteY1" fmla="*/ 1505414 h 1697290"/>
                <a:gd name="connsiteX2" fmla="*/ 1906859 w 3847171"/>
                <a:gd name="connsiteY2" fmla="*/ 1694986 h 1697290"/>
                <a:gd name="connsiteX3" fmla="*/ 2653991 w 3847171"/>
                <a:gd name="connsiteY3" fmla="*/ 1583474 h 1697290"/>
                <a:gd name="connsiteX4" fmla="*/ 3256156 w 3847171"/>
                <a:gd name="connsiteY4" fmla="*/ 1204332 h 1697290"/>
                <a:gd name="connsiteX5" fmla="*/ 3668751 w 3847171"/>
                <a:gd name="connsiteY5" fmla="*/ 646771 h 1697290"/>
                <a:gd name="connsiteX6" fmla="*/ 3847171 w 3847171"/>
                <a:gd name="connsiteY6" fmla="*/ 0 h 1697290"/>
                <a:gd name="connsiteX7" fmla="*/ 3847171 w 3847171"/>
                <a:gd name="connsiteY7" fmla="*/ 0 h 169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7171" h="1697290">
                  <a:moveTo>
                    <a:pt x="0" y="1226634"/>
                  </a:moveTo>
                  <a:cubicBezTo>
                    <a:pt x="179349" y="1347439"/>
                    <a:pt x="351263" y="1427355"/>
                    <a:pt x="669073" y="1505414"/>
                  </a:cubicBezTo>
                  <a:cubicBezTo>
                    <a:pt x="986883" y="1583473"/>
                    <a:pt x="1576039" y="1681976"/>
                    <a:pt x="1906859" y="1694986"/>
                  </a:cubicBezTo>
                  <a:cubicBezTo>
                    <a:pt x="2237679" y="1707996"/>
                    <a:pt x="2429108" y="1665250"/>
                    <a:pt x="2653991" y="1583474"/>
                  </a:cubicBezTo>
                  <a:cubicBezTo>
                    <a:pt x="2878874" y="1501698"/>
                    <a:pt x="3087029" y="1360449"/>
                    <a:pt x="3256156" y="1204332"/>
                  </a:cubicBezTo>
                  <a:cubicBezTo>
                    <a:pt x="3425283" y="1048215"/>
                    <a:pt x="3570249" y="847493"/>
                    <a:pt x="3668751" y="646771"/>
                  </a:cubicBezTo>
                  <a:cubicBezTo>
                    <a:pt x="3767253" y="446049"/>
                    <a:pt x="3817434" y="107795"/>
                    <a:pt x="3847171" y="0"/>
                  </a:cubicBezTo>
                  <a:lnTo>
                    <a:pt x="3847171" y="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727510" y="1445425"/>
              <a:ext cx="3238500" cy="531807"/>
            </a:xfrm>
            <a:custGeom>
              <a:avLst/>
              <a:gdLst>
                <a:gd name="connsiteX0" fmla="*/ 0 w 3267308"/>
                <a:gd name="connsiteY0" fmla="*/ 535524 h 535524"/>
                <a:gd name="connsiteX1" fmla="*/ 959005 w 3267308"/>
                <a:gd name="connsiteY1" fmla="*/ 156383 h 535524"/>
                <a:gd name="connsiteX2" fmla="*/ 1906859 w 3267308"/>
                <a:gd name="connsiteY2" fmla="*/ 265 h 535524"/>
                <a:gd name="connsiteX3" fmla="*/ 2765503 w 3267308"/>
                <a:gd name="connsiteY3" fmla="*/ 122929 h 535524"/>
                <a:gd name="connsiteX4" fmla="*/ 3267308 w 3267308"/>
                <a:gd name="connsiteY4" fmla="*/ 267895 h 5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08" h="535524">
                  <a:moveTo>
                    <a:pt x="0" y="535524"/>
                  </a:moveTo>
                  <a:cubicBezTo>
                    <a:pt x="320597" y="390558"/>
                    <a:pt x="641195" y="245593"/>
                    <a:pt x="959005" y="156383"/>
                  </a:cubicBezTo>
                  <a:cubicBezTo>
                    <a:pt x="1276815" y="67173"/>
                    <a:pt x="1605776" y="5841"/>
                    <a:pt x="1906859" y="265"/>
                  </a:cubicBezTo>
                  <a:cubicBezTo>
                    <a:pt x="2207942" y="-5311"/>
                    <a:pt x="2538762" y="78324"/>
                    <a:pt x="2765503" y="122929"/>
                  </a:cubicBezTo>
                  <a:cubicBezTo>
                    <a:pt x="2992245" y="167534"/>
                    <a:pt x="3129776" y="217714"/>
                    <a:pt x="3267308" y="26789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494049" y="1248270"/>
              <a:ext cx="3858322" cy="855343"/>
            </a:xfrm>
            <a:custGeom>
              <a:avLst/>
              <a:gdLst>
                <a:gd name="connsiteX0" fmla="*/ 0 w 3858322"/>
                <a:gd name="connsiteY0" fmla="*/ 960613 h 960613"/>
                <a:gd name="connsiteX1" fmla="*/ 1081668 w 3858322"/>
                <a:gd name="connsiteY1" fmla="*/ 246935 h 960613"/>
                <a:gd name="connsiteX2" fmla="*/ 2419815 w 3858322"/>
                <a:gd name="connsiteY2" fmla="*/ 23911 h 960613"/>
                <a:gd name="connsiteX3" fmla="*/ 3858322 w 3858322"/>
                <a:gd name="connsiteY3" fmla="*/ 748740 h 960613"/>
                <a:gd name="connsiteX4" fmla="*/ 3858322 w 3858322"/>
                <a:gd name="connsiteY4" fmla="*/ 748740 h 960613"/>
                <a:gd name="connsiteX0" fmla="*/ 0 w 3858322"/>
                <a:gd name="connsiteY0" fmla="*/ 855343 h 855343"/>
                <a:gd name="connsiteX1" fmla="*/ 1081668 w 3858322"/>
                <a:gd name="connsiteY1" fmla="*/ 141665 h 855343"/>
                <a:gd name="connsiteX2" fmla="*/ 2587083 w 3858322"/>
                <a:gd name="connsiteY2" fmla="*/ 41304 h 855343"/>
                <a:gd name="connsiteX3" fmla="*/ 3858322 w 3858322"/>
                <a:gd name="connsiteY3" fmla="*/ 643470 h 855343"/>
                <a:gd name="connsiteX4" fmla="*/ 3858322 w 3858322"/>
                <a:gd name="connsiteY4" fmla="*/ 643470 h 8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8322" h="855343">
                  <a:moveTo>
                    <a:pt x="0" y="855343"/>
                  </a:moveTo>
                  <a:cubicBezTo>
                    <a:pt x="339183" y="576562"/>
                    <a:pt x="650487" y="277338"/>
                    <a:pt x="1081668" y="141665"/>
                  </a:cubicBezTo>
                  <a:cubicBezTo>
                    <a:pt x="1512849" y="5992"/>
                    <a:pt x="2124307" y="-42330"/>
                    <a:pt x="2587083" y="41304"/>
                  </a:cubicBezTo>
                  <a:cubicBezTo>
                    <a:pt x="3049859" y="124938"/>
                    <a:pt x="3646449" y="543109"/>
                    <a:pt x="3858322" y="643470"/>
                  </a:cubicBezTo>
                  <a:lnTo>
                    <a:pt x="3858322" y="64347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43000" y="2971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39920" y="2590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21102" y="23622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6800" y="1383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47800" y="18404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7642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64102" y="2221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9133" y="2819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73302" y="17642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48400" y="2667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62200" y="32154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28800" y="27432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75792" y="1981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95400" y="2362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4163" y="2817911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4816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0400" y="24384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2359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23592" y="27402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57800" y="22098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14392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76192" y="1219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7000" y="15210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5192" y="33498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stCxn id="54" idx="1"/>
              <a:endCxn id="42" idx="0"/>
            </p:cNvCxnSpPr>
            <p:nvPr/>
          </p:nvCxnSpPr>
          <p:spPr>
            <a:xfrm flipH="1" flipV="1">
              <a:off x="5004110" y="1676150"/>
              <a:ext cx="2322249" cy="231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343400" y="18258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81600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3600" y="1524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6" name="Straight Connector 185"/>
            <p:cNvCxnSpPr>
              <a:stCxn id="34" idx="6"/>
              <a:endCxn id="95" idx="0"/>
            </p:cNvCxnSpPr>
            <p:nvPr/>
          </p:nvCxnSpPr>
          <p:spPr>
            <a:xfrm>
              <a:off x="1765610" y="2015333"/>
              <a:ext cx="1728439" cy="88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009962" y="21336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90488" y="4114800"/>
                <a:ext cx="26007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MST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{</m:t>
                    </m:r>
                    <m:r>
                      <a:rPr lang="en-US" b="1" i="1">
                        <a:latin typeface="Cambria Math"/>
                      </a:rPr>
                      <m:t>𝒆</m:t>
                    </m:r>
                    <m:r>
                      <a:rPr lang="en-US" b="1" i="1">
                        <a:latin typeface="Cambria Math"/>
                      </a:rPr>
                      <m:t>}∪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)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b="1" dirty="0" smtClean="0"/>
                  <a:t>MST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88" y="4114800"/>
                <a:ext cx="2600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74" t="-8197" r="-30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146457" y="4101943"/>
            <a:ext cx="583886" cy="38100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57200" y="6324600"/>
            <a:ext cx="39372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the random variable first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40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57199" y="2489971"/>
            <a:ext cx="3429002" cy="481829"/>
            <a:chOff x="685799" y="2413771"/>
            <a:chExt cx="3429002" cy="481829"/>
          </a:xfrm>
        </p:grpSpPr>
        <p:grpSp>
          <p:nvGrpSpPr>
            <p:cNvPr id="10" name="Group 9"/>
            <p:cNvGrpSpPr/>
            <p:nvPr/>
          </p:nvGrpSpPr>
          <p:grpSpPr>
            <a:xfrm>
              <a:off x="6857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001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145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429000" y="2413771"/>
              <a:ext cx="685801" cy="481829"/>
              <a:chOff x="685799" y="2413771"/>
              <a:chExt cx="685801" cy="481829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/>
          <p:nvPr/>
        </p:nvCxnSpPr>
        <p:spPr>
          <a:xfrm>
            <a:off x="4114800" y="16764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57200" y="2069068"/>
            <a:ext cx="3505200" cy="369332"/>
            <a:chOff x="457200" y="2971800"/>
            <a:chExt cx="3505200" cy="36933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971800" y="32004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57200" y="3188732"/>
              <a:ext cx="2133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940405"/>
            <a:ext cx="3905250" cy="4384195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4953000" y="3733800"/>
            <a:ext cx="2514600" cy="1981200"/>
            <a:chOff x="4953000" y="3733800"/>
            <a:chExt cx="2514600" cy="1981200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5562601" y="4191000"/>
              <a:ext cx="190499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934199" y="4471171"/>
              <a:ext cx="381001" cy="3294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7086599" y="49530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5943600" y="4724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654800" y="4267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6374419" y="4724400"/>
              <a:ext cx="10258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257800" y="4724400"/>
              <a:ext cx="15240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629400" y="5181600"/>
              <a:ext cx="15240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105400" y="4114800"/>
              <a:ext cx="15240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410200" y="41148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7467599" y="4267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105400" y="4724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562599" y="4724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6400800" y="4038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5867400" y="4114800"/>
              <a:ext cx="10258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6831619" y="4038600"/>
              <a:ext cx="10258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5715000" y="4724400"/>
              <a:ext cx="10258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4953000" y="5181600"/>
              <a:ext cx="10258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6172199" y="4724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181600" y="5181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5410199" y="5105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6934199" y="5181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6781800" y="4648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172200" y="4038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324600" y="5181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7315199" y="4648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7467599" y="5105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562600" y="5181600"/>
              <a:ext cx="15240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6400800" y="5257800"/>
              <a:ext cx="15240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6019800" y="5181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019800" y="3886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7239000" y="5105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7086599" y="4038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562600" y="3886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181599" y="37338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81000" y="2971801"/>
            <a:ext cx="3581399" cy="577333"/>
            <a:chOff x="381000" y="2971801"/>
            <a:chExt cx="3581399" cy="577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ight Brace 61"/>
            <p:cNvSpPr/>
            <p:nvPr/>
          </p:nvSpPr>
          <p:spPr>
            <a:xfrm rot="5400000">
              <a:off x="2035432" y="1317369"/>
              <a:ext cx="272535" cy="35813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/>
          <p:cNvGrpSpPr/>
          <p:nvPr/>
        </p:nvGrpSpPr>
        <p:grpSpPr>
          <a:xfrm>
            <a:off x="914400" y="4355269"/>
            <a:ext cx="2667000" cy="1893131"/>
            <a:chOff x="914400" y="4355269"/>
            <a:chExt cx="2667000" cy="18931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Freeform 131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" name="Oval 133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333" t="-8197" r="-10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43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57199" y="2489971"/>
            <a:ext cx="3429002" cy="481829"/>
            <a:chOff x="685799" y="2413771"/>
            <a:chExt cx="3429002" cy="481829"/>
          </a:xfrm>
        </p:grpSpPr>
        <p:grpSp>
          <p:nvGrpSpPr>
            <p:cNvPr id="10" name="Group 9"/>
            <p:cNvGrpSpPr/>
            <p:nvPr/>
          </p:nvGrpSpPr>
          <p:grpSpPr>
            <a:xfrm>
              <a:off x="6857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001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145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429000" y="2413771"/>
              <a:ext cx="685801" cy="481829"/>
              <a:chOff x="685799" y="2413771"/>
              <a:chExt cx="685801" cy="481829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/>
          <p:nvPr/>
        </p:nvCxnSpPr>
        <p:spPr>
          <a:xfrm>
            <a:off x="4114800" y="16764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57200" y="2069068"/>
            <a:ext cx="3505200" cy="369332"/>
            <a:chOff x="457200" y="2971800"/>
            <a:chExt cx="3505200" cy="36933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971800" y="32004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57200" y="3188732"/>
              <a:ext cx="2133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940405"/>
            <a:ext cx="3905250" cy="4384195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H="1">
            <a:off x="5562601" y="4191000"/>
            <a:ext cx="190499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934199" y="4471171"/>
            <a:ext cx="381001" cy="32942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086599" y="49530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943600" y="47244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654800" y="42672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6374419" y="4724400"/>
            <a:ext cx="10258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257800" y="4724400"/>
            <a:ext cx="1524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629400" y="5181600"/>
            <a:ext cx="1524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5400" y="4114800"/>
            <a:ext cx="1524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410200" y="41148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467599" y="42672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05400" y="47244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562599" y="47244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400800" y="4038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867400" y="4114800"/>
            <a:ext cx="10258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31619" y="4038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715000" y="4724400"/>
            <a:ext cx="10258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953000" y="5181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172199" y="4724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181600" y="5181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410199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934199" y="51816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781800" y="4648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172200" y="40386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324600" y="51816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315199" y="46482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467599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562600" y="5181600"/>
            <a:ext cx="152400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400800" y="5257800"/>
            <a:ext cx="1524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019800" y="51816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019800" y="38862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239000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086599" y="40386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562600" y="3886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181599" y="37338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81000" y="2971801"/>
            <a:ext cx="3581399" cy="577333"/>
            <a:chOff x="381000" y="2971801"/>
            <a:chExt cx="3581399" cy="577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ight Brace 61"/>
            <p:cNvSpPr/>
            <p:nvPr/>
          </p:nvSpPr>
          <p:spPr>
            <a:xfrm rot="5400000">
              <a:off x="2035432" y="1317369"/>
              <a:ext cx="272535" cy="35813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/>
          <p:cNvGrpSpPr/>
          <p:nvPr/>
        </p:nvGrpSpPr>
        <p:grpSpPr>
          <a:xfrm>
            <a:off x="914400" y="4355269"/>
            <a:ext cx="2667000" cy="1893131"/>
            <a:chOff x="914400" y="4355269"/>
            <a:chExt cx="2667000" cy="18931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Freeform 131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" name="Oval 133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333" t="-8197" r="-10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4883968" y="6324600"/>
            <a:ext cx="1288232" cy="369332"/>
            <a:chOff x="7474768" y="5550932"/>
            <a:chExt cx="1288232" cy="369332"/>
          </a:xfrm>
        </p:grpSpPr>
        <p:cxnSp>
          <p:nvCxnSpPr>
            <p:cNvPr id="113" name="Straight Connector 112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8121991" y="5550932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5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57199" y="2489971"/>
            <a:ext cx="3429002" cy="481829"/>
            <a:chOff x="685799" y="2413771"/>
            <a:chExt cx="3429002" cy="481829"/>
          </a:xfrm>
        </p:grpSpPr>
        <p:grpSp>
          <p:nvGrpSpPr>
            <p:cNvPr id="10" name="Group 9"/>
            <p:cNvGrpSpPr/>
            <p:nvPr/>
          </p:nvGrpSpPr>
          <p:grpSpPr>
            <a:xfrm>
              <a:off x="6857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001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145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429000" y="2413771"/>
              <a:ext cx="685801" cy="481829"/>
              <a:chOff x="685799" y="2413771"/>
              <a:chExt cx="685801" cy="481829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/>
          <p:nvPr/>
        </p:nvCxnSpPr>
        <p:spPr>
          <a:xfrm>
            <a:off x="4114800" y="16764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57200" y="2069068"/>
            <a:ext cx="3505200" cy="369332"/>
            <a:chOff x="457200" y="2971800"/>
            <a:chExt cx="3505200" cy="36933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971800" y="32004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57200" y="3188732"/>
              <a:ext cx="2133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940405"/>
            <a:ext cx="3905250" cy="4384195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H="1">
            <a:off x="5562601" y="4191000"/>
            <a:ext cx="190499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934199" y="4471171"/>
            <a:ext cx="381001" cy="32942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086599" y="49530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943600" y="4724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654800" y="4267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6374419" y="4724400"/>
            <a:ext cx="10258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257800" y="47244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629400" y="51816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5400" y="41148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410200" y="41148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467599" y="4267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05400" y="4724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562599" y="4724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400800" y="4038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867400" y="41148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31619" y="4038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715000" y="47244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953000" y="5181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172199" y="4724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181600" y="5181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410199" y="5105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934199" y="5181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781800" y="4648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172200" y="4038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324600" y="5181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315199" y="4648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467599" y="5105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562600" y="51816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400800" y="5257800"/>
            <a:ext cx="152400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019800" y="5181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019800" y="3886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239000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086599" y="4038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562600" y="3886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181599" y="37338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81000" y="2971801"/>
            <a:ext cx="3581399" cy="577333"/>
            <a:chOff x="381000" y="2971801"/>
            <a:chExt cx="3581399" cy="577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ight Brace 61"/>
            <p:cNvSpPr/>
            <p:nvPr/>
          </p:nvSpPr>
          <p:spPr>
            <a:xfrm rot="5400000">
              <a:off x="2035432" y="1317369"/>
              <a:ext cx="272535" cy="35813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/>
          <p:cNvGrpSpPr/>
          <p:nvPr/>
        </p:nvGrpSpPr>
        <p:grpSpPr>
          <a:xfrm>
            <a:off x="4883968" y="6324600"/>
            <a:ext cx="1288232" cy="369332"/>
            <a:chOff x="7474768" y="5550932"/>
            <a:chExt cx="1288232" cy="369332"/>
          </a:xfrm>
        </p:grpSpPr>
        <p:cxnSp>
          <p:nvCxnSpPr>
            <p:cNvPr id="113" name="Straight Connector 112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8121991" y="5550932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169968" y="6324600"/>
            <a:ext cx="1400955" cy="369332"/>
            <a:chOff x="7474768" y="5550932"/>
            <a:chExt cx="1400955" cy="369332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8121991" y="555093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heavy</a:t>
              </a:r>
              <a:endParaRPr lang="en-US" b="1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14400" y="4355269"/>
            <a:ext cx="2667000" cy="1893131"/>
            <a:chOff x="914400" y="4355269"/>
            <a:chExt cx="2667000" cy="1893131"/>
          </a:xfrm>
        </p:grpSpPr>
        <p:grpSp>
          <p:nvGrpSpPr>
            <p:cNvPr id="161" name="Group 160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Freeform 179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4" name="Oval 163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333" t="-8197" r="-10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32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:  random variable for the number of light edges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when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is a random sample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edges.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: set of all subsets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: number of light edges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𝑹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latin typeface="Cambria Math"/>
                      </a:rPr>
                      <m:t>𝒁</m:t>
                    </m:r>
                    <m:r>
                      <a:rPr lang="en-US" sz="20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</a:rPr>
                  <a:t>=  ??</a:t>
                </a:r>
              </a:p>
              <a:p>
                <a:pPr marL="0" indent="0">
                  <a:buNone/>
                </a:pPr>
                <a:endParaRPr lang="en-US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41341" y="4343400"/>
                <a:ext cx="1401859" cy="8149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latin typeface="Cambria Math"/>
                            </a:rPr>
                            <m:t>𝑺</m:t>
                          </m:r>
                          <m:r>
                            <a:rPr lang="en-US" b="1" i="1">
                              <a:latin typeface="Cambria Math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41" y="4343400"/>
                <a:ext cx="1401859" cy="814967"/>
              </a:xfrm>
              <a:prstGeom prst="rect">
                <a:avLst/>
              </a:prstGeom>
              <a:blipFill rotWithShape="1">
                <a:blip r:embed="rId3"/>
                <a:stretch>
                  <a:fillRect r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4154098" y="4638744"/>
                <a:ext cx="4304102" cy="1152456"/>
              </a:xfrm>
              <a:prstGeom prst="cloudCallout">
                <a:avLst>
                  <a:gd name="adj1" fmla="val -22672"/>
                  <a:gd name="adj2" fmla="val 9594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express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terms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only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098" y="4638744"/>
                <a:ext cx="4304102" cy="1152456"/>
              </a:xfrm>
              <a:prstGeom prst="cloudCallout">
                <a:avLst>
                  <a:gd name="adj1" fmla="val -22672"/>
                  <a:gd name="adj2" fmla="val 9594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90800" y="19812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0193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23622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34290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7200" y="38100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38100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𝑹</m:t>
                    </m:r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be 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   :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3440668"/>
                <a:ext cx="5574475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an edge selected randomly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/>
                  <a:t> edge</a:t>
                </a:r>
                <a:endParaRPr lang="en-IN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40668"/>
                <a:ext cx="557447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094" t="-7576" r="-1422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43000" y="27432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26670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3440668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/>
                  <a:t>Calculating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using definition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8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 smtClean="0"/>
                  <a:t>Calculating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using </a:t>
                </a:r>
                <a:r>
                  <a:rPr lang="en-US" sz="2400" b="1" dirty="0" smtClean="0"/>
                  <a:t>definition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57199" y="2489971"/>
            <a:ext cx="3429002" cy="481829"/>
            <a:chOff x="685799" y="2413771"/>
            <a:chExt cx="3429002" cy="481829"/>
          </a:xfrm>
        </p:grpSpPr>
        <p:grpSp>
          <p:nvGrpSpPr>
            <p:cNvPr id="10" name="Group 9"/>
            <p:cNvGrpSpPr/>
            <p:nvPr/>
          </p:nvGrpSpPr>
          <p:grpSpPr>
            <a:xfrm>
              <a:off x="6857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001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145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429000" y="2413771"/>
              <a:ext cx="685801" cy="481829"/>
              <a:chOff x="685799" y="2413771"/>
              <a:chExt cx="685801" cy="481829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/>
          <p:nvPr/>
        </p:nvCxnSpPr>
        <p:spPr>
          <a:xfrm>
            <a:off x="4114800" y="22098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57200" y="2069068"/>
            <a:ext cx="3505200" cy="369332"/>
            <a:chOff x="457200" y="2971800"/>
            <a:chExt cx="3505200" cy="36933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971800" y="32004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57200" y="3188732"/>
              <a:ext cx="2133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2151398"/>
            <a:ext cx="3717307" cy="4173202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H="1">
            <a:off x="5562601" y="4191000"/>
            <a:ext cx="190499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934199" y="4471171"/>
            <a:ext cx="381001" cy="32942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086599" y="49530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943600" y="4724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654800" y="4267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6374419" y="4724400"/>
            <a:ext cx="10258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257800" y="47244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629400" y="51816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5400" y="41148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410200" y="41148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467599" y="4267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05400" y="4724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562599" y="4724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400800" y="4038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867400" y="4114800"/>
            <a:ext cx="10258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31619" y="4038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715000" y="4724400"/>
            <a:ext cx="10258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953000" y="5181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172199" y="4724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181600" y="5181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410199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934199" y="5181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781800" y="4648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172200" y="4038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324600" y="5181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315199" y="4648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467599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562600" y="5181600"/>
            <a:ext cx="152400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400800" y="52578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019800" y="5181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019800" y="3886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239000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086599" y="4038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562600" y="3886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181599" y="37338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81000" y="2971801"/>
            <a:ext cx="3581399" cy="577333"/>
            <a:chOff x="381000" y="2971801"/>
            <a:chExt cx="3581399" cy="577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981200" y="3179802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79802"/>
                  <a:ext cx="3802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ight Brace 61"/>
            <p:cNvSpPr/>
            <p:nvPr/>
          </p:nvSpPr>
          <p:spPr>
            <a:xfrm rot="5400000">
              <a:off x="2035432" y="1317369"/>
              <a:ext cx="272535" cy="35813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231534" y="5879068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534" y="5879068"/>
                <a:ext cx="64472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2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/>
          <p:cNvGrpSpPr/>
          <p:nvPr/>
        </p:nvGrpSpPr>
        <p:grpSpPr>
          <a:xfrm>
            <a:off x="914400" y="4355269"/>
            <a:ext cx="2667000" cy="1893131"/>
            <a:chOff x="914400" y="4355269"/>
            <a:chExt cx="2667000" cy="18931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Freeform 131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" name="Oval 133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333" t="-8197" r="-8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4883968" y="6324600"/>
            <a:ext cx="1288232" cy="369332"/>
            <a:chOff x="7474768" y="5550932"/>
            <a:chExt cx="1288232" cy="369332"/>
          </a:xfrm>
        </p:grpSpPr>
        <p:cxnSp>
          <p:nvCxnSpPr>
            <p:cNvPr id="113" name="Straight Connector 112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8121991" y="5550932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169968" y="6324600"/>
            <a:ext cx="1400955" cy="369332"/>
            <a:chOff x="7474768" y="5550932"/>
            <a:chExt cx="1400955" cy="369332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8121991" y="555093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heavy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96200" y="2438400"/>
            <a:ext cx="1412087" cy="3625334"/>
            <a:chOff x="7817191" y="2438400"/>
            <a:chExt cx="1412087" cy="3625334"/>
          </a:xfrm>
        </p:grpSpPr>
        <p:sp>
          <p:nvSpPr>
            <p:cNvPr id="6" name="Right Brace 5"/>
            <p:cNvSpPr/>
            <p:nvPr/>
          </p:nvSpPr>
          <p:spPr>
            <a:xfrm>
              <a:off x="7817191" y="2438400"/>
              <a:ext cx="376866" cy="362533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168539" y="4038600"/>
                  <a:ext cx="10607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39" y="4038600"/>
                  <a:ext cx="106073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977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7956208" y="4800600"/>
                <a:ext cx="1243417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Light edges</a:t>
                </a:r>
              </a:p>
              <a:p>
                <a:pPr algn="ctr"/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08" y="4800600"/>
                <a:ext cx="1243417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3398" t="-3704" r="-8252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3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200" y="2438400"/>
            <a:ext cx="4267200" cy="3048000"/>
            <a:chOff x="2743200" y="2438400"/>
            <a:chExt cx="4267200" cy="30480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1242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81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6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 smtClean="0"/>
                  <a:t>Calculating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using definition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: set of all subsets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The probability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2000" dirty="0" smtClean="0"/>
                  <a:t>is equal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=      </m:t>
                      </m:r>
                      <m:r>
                        <a:rPr lang="en-US" sz="2000" b="1" i="1">
                          <a:latin typeface="Cambria Math"/>
                        </a:rPr>
                        <m:t>?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>
                              <a:latin typeface="Cambria Math"/>
                            </a:rPr>
                            <m:t>𝒂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latin typeface="Cambria Math"/>
                            </a:rPr>
                            <m:t>  ?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sz="2000" b="1" i="1">
                          <a:latin typeface="Cambria Math"/>
                        </a:rPr>
                        <m:t>=      </m:t>
                      </m:r>
                      <m:f>
                        <m:f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1" i="1">
                                  <a:latin typeface="Cambria Math"/>
                                </a:rPr>
                                <m:t>𝒂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𝑺</m:t>
                              </m:r>
                            </m:sub>
                            <m:sup/>
                            <m:e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     </m:t>
                      </m:r>
                      <m:r>
                        <a:rPr lang="en-US" sz="2000" b="1" i="1">
                          <a:latin typeface="Cambria Math"/>
                        </a:rPr>
                        <m:t>=      </m:t>
                      </m:r>
                      <m:f>
                        <m:f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𝒁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078" b="-15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74451" y="3561148"/>
                <a:ext cx="869149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451" y="3561148"/>
                <a:ext cx="869149" cy="629852"/>
              </a:xfrm>
              <a:prstGeom prst="rect">
                <a:avLst/>
              </a:prstGeom>
              <a:blipFill rotWithShape="1">
                <a:blip r:embed="rId3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31712" y="3525433"/>
                <a:ext cx="516488" cy="6655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12" y="3525433"/>
                <a:ext cx="516488" cy="665567"/>
              </a:xfrm>
              <a:prstGeom prst="rect">
                <a:avLst/>
              </a:prstGeom>
              <a:blipFill rotWithShape="1">
                <a:blip r:embed="rId4"/>
                <a:stretch>
                  <a:fillRect r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82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Step 2.2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Expressing </a:t>
            </a:r>
            <a:r>
              <a:rPr lang="en-US" sz="2000" dirty="0"/>
              <a:t>the entire experiment as </a:t>
            </a:r>
            <a:r>
              <a:rPr lang="en-US" sz="2000" b="1" dirty="0" smtClean="0">
                <a:solidFill>
                  <a:srgbClr val="7030A0"/>
                </a:solidFill>
              </a:rPr>
              <a:t>Randomized Incremental Construction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A slight difficulty in this process is the following:</a:t>
            </a:r>
          </a:p>
          <a:p>
            <a:r>
              <a:rPr lang="en-US" sz="2000" dirty="0" smtClean="0"/>
              <a:t>The underlying experiment talks about </a:t>
            </a:r>
            <a:r>
              <a:rPr lang="en-US" sz="2000" b="1" dirty="0" smtClean="0"/>
              <a:t>random sample </a:t>
            </a:r>
            <a:r>
              <a:rPr lang="en-US" sz="2000" dirty="0" smtClean="0"/>
              <a:t>from a set.</a:t>
            </a:r>
          </a:p>
          <a:p>
            <a:r>
              <a:rPr lang="en-US" sz="2000" dirty="0" smtClean="0"/>
              <a:t>But RIC involves analyzing a </a:t>
            </a:r>
            <a:r>
              <a:rPr lang="en-US" sz="2000" b="1" dirty="0" smtClean="0"/>
              <a:t>random permutation </a:t>
            </a:r>
            <a:r>
              <a:rPr lang="en-US" sz="2000" dirty="0" smtClean="0"/>
              <a:t>of a set of elements. 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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What is relation between random sample from a set and a random permutation of the set ?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/>
              <a:t>Spend some time on this question before proceeding further.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4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Step 2.2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Calculating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using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Backward Analysis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81000" y="4343400"/>
                <a:ext cx="32004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Random sample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IN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43400"/>
                <a:ext cx="3200400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5334000" y="4343400"/>
            <a:ext cx="3657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Random permutation of input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581400" y="4191000"/>
            <a:ext cx="1752600" cy="685800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random sample and random permutation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Observation: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is indeed a uniformly random sample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⊂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where is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in this permutation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ight Arrow 58"/>
              <p:cNvSpPr/>
              <p:nvPr/>
            </p:nvSpPr>
            <p:spPr>
              <a:xfrm>
                <a:off x="761999" y="15240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ight Arrow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524000"/>
                <a:ext cx="2971801" cy="713232"/>
              </a:xfrm>
              <a:prstGeom prst="righ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3962400" y="16764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09600" y="3364468"/>
            <a:ext cx="3352800" cy="369332"/>
            <a:chOff x="609600" y="2971800"/>
            <a:chExt cx="3352800" cy="36933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971800" y="32004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609600" y="3200400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3962400" y="3364468"/>
            <a:ext cx="4724401" cy="369332"/>
            <a:chOff x="609600" y="2971800"/>
            <a:chExt cx="4724401" cy="369332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3366115" y="3200400"/>
              <a:ext cx="19678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609600" y="3200400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577485" y="2971800"/>
                  <a:ext cx="8691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485" y="2971800"/>
                  <a:ext cx="86914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57399" y="2983468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9" y="2983468"/>
                <a:ext cx="3802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967039" y="2971800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39" y="2971800"/>
                <a:ext cx="64472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132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>
            <a:off x="4114801" y="16524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0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80" grpId="0"/>
      <p:bldP spid="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Step 2.2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underlying random experiment </a:t>
                </a:r>
                <a:r>
                  <a:rPr lang="en-US" sz="2000" dirty="0"/>
                  <a:t>as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Incremental Construction: </a:t>
                </a:r>
                <a:endParaRPr lang="en-US" sz="2000" dirty="0"/>
              </a:p>
              <a:p>
                <a:r>
                  <a:rPr lang="en-US" sz="2000" dirty="0" smtClean="0"/>
                  <a:t>Permute the edges randomly uniformly.</a:t>
                </a:r>
              </a:p>
              <a:p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76914" y="3429000"/>
                <a:ext cx="651364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Determine if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th edge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/>
                  <a:t> relative to the first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</a:t>
                </a:r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14" y="3429000"/>
                <a:ext cx="651364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030" t="-7692" r="-1966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95800" y="2362200"/>
            <a:ext cx="4267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3505200"/>
            <a:ext cx="4267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4267200" y="4038600"/>
                <a:ext cx="3200400" cy="1219200"/>
              </a:xfrm>
              <a:prstGeom prst="cloudCallout">
                <a:avLst>
                  <a:gd name="adj1" fmla="val -27843"/>
                  <a:gd name="adj2" fmla="val 7628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now calculate probability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38600"/>
                <a:ext cx="3200400" cy="1219200"/>
              </a:xfrm>
              <a:prstGeom prst="cloudCallout">
                <a:avLst>
                  <a:gd name="adj1" fmla="val -27843"/>
                  <a:gd name="adj2" fmla="val 7628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89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ight Arrow 58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ight Arrow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57200" y="1828800"/>
            <a:ext cx="3865273" cy="523220"/>
            <a:chOff x="457200" y="1828800"/>
            <a:chExt cx="386527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86200" y="1916668"/>
                  <a:ext cx="436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1916668"/>
                  <a:ext cx="43627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57200" y="1981200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981200"/>
                  <a:ext cx="47474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85800" y="1981200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474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057400" y="18288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9600" y="2971800"/>
            <a:ext cx="3352800" cy="674132"/>
            <a:chOff x="609600" y="2971800"/>
            <a:chExt cx="3352800" cy="674132"/>
          </a:xfrm>
        </p:grpSpPr>
        <p:sp>
          <p:nvSpPr>
            <p:cNvPr id="62" name="Right Brace 61"/>
            <p:cNvSpPr/>
            <p:nvPr/>
          </p:nvSpPr>
          <p:spPr>
            <a:xfrm rot="5400000">
              <a:off x="2106010" y="1475390"/>
              <a:ext cx="359980" cy="33528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981200" y="3276600"/>
                  <a:ext cx="683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276600"/>
                  <a:ext cx="6831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97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 variable taking value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light </a:t>
                </a:r>
                <a:r>
                  <a:rPr lang="en-US" sz="2000" dirty="0"/>
                  <a:t>edge with respect to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ight Arrow 58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ight Arrow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106010" y="1475390"/>
            <a:ext cx="359980" cy="3352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07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67039" y="3364468"/>
                <a:ext cx="94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39" y="3364468"/>
                <a:ext cx="9476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ight Brace 64"/>
          <p:cNvSpPr/>
          <p:nvPr/>
        </p:nvSpPr>
        <p:spPr>
          <a:xfrm rot="5400000">
            <a:off x="6258910" y="751490"/>
            <a:ext cx="359980" cy="4800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962399" y="4191000"/>
            <a:ext cx="472440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random variable taking value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light </a:t>
                </a:r>
                <a:r>
                  <a:rPr lang="en-US" sz="2000" dirty="0"/>
                  <a:t>edge with respect to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relation between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’s?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??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ight Arrow 58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ight Arrow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106010" y="1475390"/>
            <a:ext cx="359980" cy="3352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07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67039" y="3364468"/>
                <a:ext cx="94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39" y="3364468"/>
                <a:ext cx="9476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ight Brace 64"/>
          <p:cNvSpPr/>
          <p:nvPr/>
        </p:nvSpPr>
        <p:spPr>
          <a:xfrm rot="5400000">
            <a:off x="6258910" y="751490"/>
            <a:ext cx="359980" cy="4800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0" y="5257800"/>
                <a:ext cx="20472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m:rPr>
                          <m:nor/>
                        </m:rPr>
                        <a:rPr lang="en-US" dirty="0"/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257800"/>
                <a:ext cx="204729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9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600198" y="4876800"/>
            <a:ext cx="472440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Calculating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: set of all subsets of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=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			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		         </a:t>
                </a:r>
                <a:r>
                  <a:rPr lang="en-US" sz="2000" dirty="0" smtClean="0">
                    <a:sym typeface="Wingdings" pitchFamily="2" charset="2"/>
                  </a:rPr>
                  <a:t>	  </a:t>
                </a:r>
                <a:r>
                  <a:rPr lang="en-US" sz="2000" dirty="0" smtClean="0"/>
                  <a:t>depends upon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9" name="Right Arrow 58"/>
          <p:cNvSpPr/>
          <p:nvPr/>
        </p:nvSpPr>
        <p:spPr>
          <a:xfrm>
            <a:off x="4123461" y="3377184"/>
            <a:ext cx="1591539" cy="3566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Forward analysis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106010" y="1475390"/>
            <a:ext cx="359980" cy="3352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07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914400" y="4114800"/>
            <a:ext cx="2667000" cy="1893131"/>
            <a:chOff x="914400" y="4355269"/>
            <a:chExt cx="2667000" cy="1893131"/>
          </a:xfrm>
        </p:grpSpPr>
        <p:grpSp>
          <p:nvGrpSpPr>
            <p:cNvPr id="78" name="Group 77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Freeform 98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884218" y="5879068"/>
                  <a:ext cx="13161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8" y="5879068"/>
                  <a:ext cx="13161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70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Straight Connector 99"/>
          <p:cNvCxnSpPr/>
          <p:nvPr/>
        </p:nvCxnSpPr>
        <p:spPr>
          <a:xfrm>
            <a:off x="3962400" y="1676400"/>
            <a:ext cx="0" cy="21336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886200" y="3444726"/>
            <a:ext cx="228600" cy="2128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181600" y="4495800"/>
            <a:ext cx="2133601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ight Arrow 104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ight Arrow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9" grpId="0" animBg="1"/>
      <p:bldP spid="6" grpId="0" animBg="1"/>
      <p:bldP spid="10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Calculating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            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: set of all subsets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)= </a:t>
                </a:r>
                <a:r>
                  <a:rPr lang="en-US" sz="2000" b="1" dirty="0"/>
                  <a:t>	</a:t>
                </a:r>
                <a:r>
                  <a:rPr lang="en-US" sz="2000" b="1" dirty="0" smtClean="0"/>
                  <a:t>			 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         					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</a:t>
                </a:r>
                <a:r>
                  <a:rPr lang="en-US" sz="2000" dirty="0" smtClean="0">
                    <a:sym typeface="Wingdings" pitchFamily="2" charset="2"/>
                  </a:rPr>
                  <a:t>				</a:t>
                </a:r>
                <a:r>
                  <a:rPr lang="en-US" sz="2000" dirty="0" smtClean="0"/>
                  <a:t>	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9" name="Right Arrow 58"/>
          <p:cNvSpPr/>
          <p:nvPr/>
        </p:nvSpPr>
        <p:spPr>
          <a:xfrm flipH="1">
            <a:off x="2474840" y="3276600"/>
            <a:ext cx="1639960" cy="478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Backward analysis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202090" y="1379310"/>
            <a:ext cx="359980" cy="35449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4191000" y="1676400"/>
            <a:ext cx="0" cy="21336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14800" y="3444726"/>
            <a:ext cx="228600" cy="2128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5181599" y="4495800"/>
            <a:ext cx="1828801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ight Arrow 102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ight Arrow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9" grpId="0" animBg="1"/>
      <p:bldP spid="62" grpId="0" animBg="1"/>
      <p:bldP spid="63" grpId="0"/>
      <p:bldP spid="6" grpId="0" animBg="1"/>
      <p:bldP spid="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we sample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points randomly uniformly from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points,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no. of points that remain outside the smallest circle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enclosing the sample?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43400" y="3048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810000" y="3733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4191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242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67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006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7150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814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48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00600" y="51816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4300" y="1676400"/>
            <a:ext cx="2984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8800" y="1676400"/>
            <a:ext cx="2984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95750" y="2070100"/>
            <a:ext cx="4057650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32" grpId="0" animBg="1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d>
                        <m:dPr>
                          <m:begChr m:val="|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4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4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4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             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 =  ??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??  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:r>
                  <a:rPr lang="en-US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9" name="Right Arrow 58"/>
          <p:cNvSpPr/>
          <p:nvPr/>
        </p:nvSpPr>
        <p:spPr>
          <a:xfrm flipH="1">
            <a:off x="2474840" y="3276600"/>
            <a:ext cx="1639960" cy="478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Backward analysis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202090" y="1379310"/>
            <a:ext cx="359980" cy="35449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914400" y="4114800"/>
            <a:ext cx="2667000" cy="1893131"/>
            <a:chOff x="914400" y="4355269"/>
            <a:chExt cx="2667000" cy="1893131"/>
          </a:xfrm>
        </p:grpSpPr>
        <p:grpSp>
          <p:nvGrpSpPr>
            <p:cNvPr id="78" name="Group 77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Freeform 98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884218" y="5879068"/>
                  <a:ext cx="13161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8" y="5879068"/>
                  <a:ext cx="13161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70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Straight Connector 99"/>
          <p:cNvCxnSpPr/>
          <p:nvPr/>
        </p:nvCxnSpPr>
        <p:spPr>
          <a:xfrm>
            <a:off x="4191000" y="1676400"/>
            <a:ext cx="0" cy="21336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14800" y="3444726"/>
            <a:ext cx="228600" cy="2128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95538" y="4495800"/>
                <a:ext cx="1143262" cy="61991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MST</m:t>
                          </m:r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>
                              <a:latin typeface="Cambria Math"/>
                            </a:rPr>
                            <m:t>)|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538" y="4495800"/>
                <a:ext cx="1143262" cy="619913"/>
              </a:xfrm>
              <a:prstGeom prst="rect">
                <a:avLst/>
              </a:prstGeom>
              <a:blipFill rotWithShape="1">
                <a:blip r:embed="rId9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ight Arrow 102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ight Arrow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loud Callout 101"/>
          <p:cNvSpPr/>
          <p:nvPr/>
        </p:nvSpPr>
        <p:spPr>
          <a:xfrm>
            <a:off x="6318275" y="3141343"/>
            <a:ext cx="2825725" cy="973457"/>
          </a:xfrm>
          <a:prstGeom prst="cloudCallout">
            <a:avLst>
              <a:gd name="adj1" fmla="val 23171"/>
              <a:gd name="adj2" fmla="val 7506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rgbClr val="00B050"/>
                </a:solidFill>
              </a:rPr>
              <a:t>Lemma 1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73124" y="4191000"/>
                <a:ext cx="337547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th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edge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a:rPr lang="en-US" b="1">
                              <a:latin typeface="Cambria Math"/>
                            </a:rPr>
                            <m:t>𝐛𝐞𝐥𝐨𝐧𝐠𝐬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to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MST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124" y="4191000"/>
                <a:ext cx="337547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8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384171" y="6007931"/>
                <a:ext cx="765652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There are total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possible edges that can occupy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place.</a:t>
                </a:r>
              </a:p>
              <a:p>
                <a:r>
                  <a:rPr lang="en-US" dirty="0" smtClean="0"/>
                  <a:t>What is the probability that one of the edges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MST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occupies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 ?</a:t>
                </a:r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71" y="6007931"/>
                <a:ext cx="7656520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556" t="-3704" r="-1351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1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7" grpId="0" animBg="1"/>
      <p:bldP spid="102" grpId="0" animBg="1"/>
      <p:bldP spid="102" grpId="1" animBg="1"/>
      <p:bldP spid="38" grpId="0" animBg="1"/>
      <p:bldP spid="39" grpId="0" animBg="1"/>
      <p:bldP spid="39" grpId="1" uiExpand="1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Calculating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229601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            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: set of all subsets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)=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			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 </m:t>
                    </m:r>
                    <m:r>
                      <a:rPr lang="en-US" sz="18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i="1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r>
                  <a:rPr lang="en-US" sz="1800" b="1" dirty="0" smtClean="0"/>
                  <a:t>			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229601" cy="4953000"/>
              </a:xfrm>
              <a:blipFill rotWithShape="1">
                <a:blip r:embed="rId3"/>
                <a:stretch>
                  <a:fillRect l="-7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9" name="Right Arrow 58"/>
          <p:cNvSpPr/>
          <p:nvPr/>
        </p:nvSpPr>
        <p:spPr>
          <a:xfrm flipH="1">
            <a:off x="2474840" y="3276600"/>
            <a:ext cx="1639960" cy="478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Backward analysis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202090" y="1379310"/>
            <a:ext cx="359980" cy="35449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4191000" y="1676400"/>
            <a:ext cx="0" cy="21336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14800" y="3444726"/>
            <a:ext cx="228600" cy="2128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5181599" y="4495800"/>
            <a:ext cx="1828801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ight Arrow 102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ight Arrow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6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Step </a:t>
            </a:r>
            <a:r>
              <a:rPr lang="en-US" sz="4000" b="1" dirty="0" smtClean="0">
                <a:solidFill>
                  <a:srgbClr val="7030A0"/>
                </a:solidFill>
              </a:rPr>
              <a:t>3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Using </a:t>
                </a:r>
                <a:r>
                  <a:rPr lang="en-US" sz="2400" b="1" dirty="0" smtClean="0"/>
                  <a:t>method 1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en-US" sz="2400" b="1">
                          <a:latin typeface="Cambria Math"/>
                        </a:rPr>
                        <m:t>𝐄</m:t>
                      </m:r>
                      <m:r>
                        <a:rPr lang="en-US" sz="2400" b="1">
                          <a:latin typeface="Cambria Math"/>
                        </a:rPr>
                        <m:t>[</m:t>
                      </m:r>
                      <m:r>
                        <a:rPr lang="en-US" sz="2400" b="1" i="1">
                          <a:latin typeface="Cambria Math"/>
                        </a:rPr>
                        <m:t>𝒁</m:t>
                      </m:r>
                      <m:r>
                        <a:rPr lang="en-US" sz="2400" b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/>
                  <a:t>Using </a:t>
                </a:r>
                <a:r>
                  <a:rPr lang="en-US" sz="2400" b="1" dirty="0"/>
                  <a:t>method </a:t>
                </a:r>
                <a:r>
                  <a:rPr lang="en-US" sz="2400" b="1" dirty="0" smtClean="0"/>
                  <a:t>2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      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𝐏</m:t>
                        </m:r>
                        <m:r>
                          <a:rPr lang="en-US" sz="2400" b="1"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Hence: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latin typeface="Cambria Math"/>
                      </a:rPr>
                      <m:t>[</m:t>
                    </m:r>
                    <m:r>
                      <a:rPr lang="en-US" sz="2400" b="1" i="1">
                        <a:latin typeface="Cambria Math"/>
                      </a:rPr>
                      <m:t>𝒁</m:t>
                    </m:r>
                    <m:r>
                      <a:rPr lang="en-US" sz="2400" b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1111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 </a:t>
                </a:r>
                <a:r>
                  <a:rPr lang="en-US" sz="2400" dirty="0" smtClean="0"/>
                  <a:t>If we sample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 smtClean="0"/>
                  <a:t>edges uniformly randomly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from an undirected graph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edges,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 number of light edges among the </a:t>
                </a:r>
                <a:r>
                  <a:rPr lang="en-US" sz="2400" dirty="0" err="1" smtClean="0"/>
                  <a:t>unsampled</a:t>
                </a:r>
                <a:r>
                  <a:rPr lang="en-US" sz="2400" dirty="0" smtClean="0"/>
                  <a:t> edges will be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on expectation.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3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429000"/>
            <a:ext cx="472440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/>
              <a:t>Try to solve the other </a:t>
            </a:r>
            <a:r>
              <a:rPr lang="en-US" sz="2400" b="1" dirty="0" smtClean="0">
                <a:solidFill>
                  <a:srgbClr val="7030A0"/>
                </a:solidFill>
              </a:rPr>
              <a:t>2 problems </a:t>
            </a:r>
            <a:r>
              <a:rPr lang="en-US" sz="2400" dirty="0" smtClean="0"/>
              <a:t>using backward analysis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This lecture will not be the part of </a:t>
            </a:r>
            <a:r>
              <a:rPr lang="en-US" sz="2400" smtClean="0"/>
              <a:t>the exam(s). </a:t>
            </a:r>
            <a:r>
              <a:rPr lang="en-US" sz="2400" dirty="0" smtClean="0"/>
              <a:t>So, if possible, try to study it with enthusiasm and for fun.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/>
              <a:t>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smallest length interval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Sampling points from a </a:t>
            </a:r>
            <a:r>
              <a:rPr lang="en-US" sz="3200" b="1" dirty="0" smtClean="0">
                <a:solidFill>
                  <a:srgbClr val="00B050"/>
                </a:solidFill>
              </a:rPr>
              <a:t>unit interval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Suppose we select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randomly uniformly from interval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expected length of the smallest sub-interval </a:t>
                </a:r>
                <a:r>
                  <a:rPr lang="en-US" sz="2000" b="1" dirty="0" smtClean="0"/>
                  <a:t>?</a:t>
                </a:r>
              </a:p>
              <a:p>
                <a:r>
                  <a:rPr lang="en-US" sz="2000" dirty="0" smtClean="0"/>
                  <a:t>for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, it is  ?? </a:t>
                </a:r>
              </a:p>
              <a:p>
                <a:r>
                  <a:rPr lang="en-US" sz="2000" dirty="0"/>
                  <a:t>for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, it </a:t>
                </a:r>
                <a:r>
                  <a:rPr lang="en-US" sz="2000" dirty="0" smtClean="0"/>
                  <a:t>is  ?? </a:t>
                </a:r>
              </a:p>
              <a:p>
                <a:endParaRPr lang="en-US" sz="1800" b="1" dirty="0"/>
              </a:p>
              <a:p>
                <a:r>
                  <a:rPr lang="en-US" sz="2000" b="1" dirty="0" smtClean="0"/>
                  <a:t>General solution :     ?? </a:t>
                </a:r>
              </a:p>
              <a:p>
                <a:endParaRPr lang="en-US" sz="2000" b="1" dirty="0"/>
              </a:p>
              <a:p>
                <a:endParaRPr lang="en-US" sz="2000" b="1" dirty="0" smtClean="0"/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This bound  can be derived  using </a:t>
                </a:r>
                <a:r>
                  <a:rPr lang="en-US" sz="2000" b="1" dirty="0" smtClean="0"/>
                  <a:t>two</a:t>
                </a:r>
                <a:r>
                  <a:rPr lang="en-US" sz="2000" dirty="0" smtClean="0"/>
                  <a:t> methods.</a:t>
                </a:r>
              </a:p>
              <a:p>
                <a:r>
                  <a:rPr lang="en-US" sz="2000" dirty="0" smtClean="0"/>
                  <a:t> relationship between </a:t>
                </a:r>
                <a:r>
                  <a:rPr lang="en-US" sz="2000" b="1" dirty="0" smtClean="0"/>
                  <a:t>uniform </a:t>
                </a:r>
                <a:r>
                  <a:rPr lang="en-US" sz="2000" dirty="0" smtClean="0"/>
                  <a:t>distribution and </a:t>
                </a:r>
                <a:r>
                  <a:rPr lang="en-US" sz="2000" b="1" dirty="0" smtClean="0"/>
                  <a:t>exponential</a:t>
                </a:r>
                <a:r>
                  <a:rPr lang="en-US" sz="2000" dirty="0" smtClean="0"/>
                  <a:t> distribution.</a:t>
                </a: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Backward </a:t>
                </a:r>
                <a:r>
                  <a:rPr lang="en-US" sz="2000" dirty="0" smtClean="0"/>
                  <a:t>analysis.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62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43434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2200" y="2252104"/>
                <a:ext cx="338554" cy="4910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252104"/>
                <a:ext cx="338554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16364" r="-3090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04646" y="2709304"/>
                <a:ext cx="338554" cy="4924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46" y="2709304"/>
                <a:ext cx="338554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14286" r="-3035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19400" y="3234227"/>
                <a:ext cx="1094338" cy="6519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b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34227"/>
                <a:ext cx="1094338" cy="651973"/>
              </a:xfrm>
              <a:prstGeom prst="rect">
                <a:avLst/>
              </a:prstGeom>
              <a:blipFill rotWithShape="1">
                <a:blip r:embed="rId5"/>
                <a:stretch>
                  <a:fillRect r="-6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581400" y="1600200"/>
            <a:ext cx="30924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0" y="19812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29000" y="48768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0" y="52578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0400" y="52578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29400" y="16002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27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9" grpId="0" animBg="1"/>
      <p:bldP spid="37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Minimum spanning tree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0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143000" y="1219200"/>
            <a:ext cx="6462664" cy="2438400"/>
            <a:chOff x="1143000" y="1219200"/>
            <a:chExt cx="6462664" cy="2438400"/>
          </a:xfrm>
        </p:grpSpPr>
        <p:sp>
          <p:nvSpPr>
            <p:cNvPr id="34" name="Oval 33"/>
            <p:cNvSpPr/>
            <p:nvPr/>
          </p:nvSpPr>
          <p:spPr>
            <a:xfrm>
              <a:off x="1689410" y="19772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84610" y="30059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13610" y="267046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6010" y="16761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54562" y="313231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56610" y="221140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492190" y="208874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299010" y="25905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315200" y="189638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43" idx="1"/>
            </p:cNvCxnSpPr>
            <p:nvPr/>
          </p:nvCxnSpPr>
          <p:spPr>
            <a:xfrm>
              <a:off x="2364051" y="2655591"/>
              <a:ext cx="1101670" cy="4878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2"/>
              <a:endCxn id="43" idx="0"/>
            </p:cNvCxnSpPr>
            <p:nvPr/>
          </p:nvCxnSpPr>
          <p:spPr>
            <a:xfrm>
              <a:off x="3492190" y="2126845"/>
              <a:ext cx="472" cy="100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2" idx="3"/>
              <a:endCxn id="51" idx="7"/>
            </p:cNvCxnSpPr>
            <p:nvPr/>
          </p:nvCxnSpPr>
          <p:spPr>
            <a:xfrm flipH="1">
              <a:off x="3557231" y="1741191"/>
              <a:ext cx="1419938" cy="3587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3" idx="0"/>
              <a:endCxn id="36" idx="4"/>
            </p:cNvCxnSpPr>
            <p:nvPr/>
          </p:nvCxnSpPr>
          <p:spPr>
            <a:xfrm flipV="1">
              <a:off x="3492662" y="2746667"/>
              <a:ext cx="1359048" cy="3856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6" idx="7"/>
              <a:endCxn id="50" idx="3"/>
            </p:cNvCxnSpPr>
            <p:nvPr/>
          </p:nvCxnSpPr>
          <p:spPr>
            <a:xfrm flipV="1">
              <a:off x="4878651" y="2276449"/>
              <a:ext cx="1089118" cy="4051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34" idx="3"/>
              <a:endCxn id="35" idx="0"/>
            </p:cNvCxnSpPr>
            <p:nvPr/>
          </p:nvCxnSpPr>
          <p:spPr>
            <a:xfrm flipH="1">
              <a:off x="1422710" y="2042274"/>
              <a:ext cx="277859" cy="963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4854498" y="1936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05200" y="1947496"/>
              <a:ext cx="3847171" cy="1697290"/>
            </a:xfrm>
            <a:custGeom>
              <a:avLst/>
              <a:gdLst>
                <a:gd name="connsiteX0" fmla="*/ 0 w 3847171"/>
                <a:gd name="connsiteY0" fmla="*/ 1226634 h 1887357"/>
                <a:gd name="connsiteX1" fmla="*/ 591015 w 3847171"/>
                <a:gd name="connsiteY1" fmla="*/ 1572322 h 1887357"/>
                <a:gd name="connsiteX2" fmla="*/ 1393903 w 3847171"/>
                <a:gd name="connsiteY2" fmla="*/ 1851103 h 1887357"/>
                <a:gd name="connsiteX3" fmla="*/ 2364059 w 3847171"/>
                <a:gd name="connsiteY3" fmla="*/ 1851103 h 1887357"/>
                <a:gd name="connsiteX4" fmla="*/ 3200400 w 3847171"/>
                <a:gd name="connsiteY4" fmla="*/ 1550020 h 1887357"/>
                <a:gd name="connsiteX5" fmla="*/ 3679903 w 3847171"/>
                <a:gd name="connsiteY5" fmla="*/ 869795 h 1887357"/>
                <a:gd name="connsiteX6" fmla="*/ 3847171 w 3847171"/>
                <a:gd name="connsiteY6" fmla="*/ 0 h 1887357"/>
                <a:gd name="connsiteX7" fmla="*/ 3847171 w 3847171"/>
                <a:gd name="connsiteY7" fmla="*/ 0 h 1887357"/>
                <a:gd name="connsiteX0" fmla="*/ 0 w 3847171"/>
                <a:gd name="connsiteY0" fmla="*/ 1226634 h 1853995"/>
                <a:gd name="connsiteX1" fmla="*/ 591015 w 3847171"/>
                <a:gd name="connsiteY1" fmla="*/ 1572322 h 1853995"/>
                <a:gd name="connsiteX2" fmla="*/ 1906859 w 3847171"/>
                <a:gd name="connsiteY2" fmla="*/ 1694986 h 1853995"/>
                <a:gd name="connsiteX3" fmla="*/ 2364059 w 3847171"/>
                <a:gd name="connsiteY3" fmla="*/ 1851103 h 1853995"/>
                <a:gd name="connsiteX4" fmla="*/ 3200400 w 3847171"/>
                <a:gd name="connsiteY4" fmla="*/ 1550020 h 1853995"/>
                <a:gd name="connsiteX5" fmla="*/ 3679903 w 3847171"/>
                <a:gd name="connsiteY5" fmla="*/ 869795 h 1853995"/>
                <a:gd name="connsiteX6" fmla="*/ 3847171 w 3847171"/>
                <a:gd name="connsiteY6" fmla="*/ 0 h 1853995"/>
                <a:gd name="connsiteX7" fmla="*/ 3847171 w 3847171"/>
                <a:gd name="connsiteY7" fmla="*/ 0 h 1853995"/>
                <a:gd name="connsiteX0" fmla="*/ 0 w 3847171"/>
                <a:gd name="connsiteY0" fmla="*/ 1226634 h 1695014"/>
                <a:gd name="connsiteX1" fmla="*/ 591015 w 3847171"/>
                <a:gd name="connsiteY1" fmla="*/ 1572322 h 1695014"/>
                <a:gd name="connsiteX2" fmla="*/ 1906859 w 3847171"/>
                <a:gd name="connsiteY2" fmla="*/ 1694986 h 1695014"/>
                <a:gd name="connsiteX3" fmla="*/ 2653991 w 3847171"/>
                <a:gd name="connsiteY3" fmla="*/ 1583474 h 1695014"/>
                <a:gd name="connsiteX4" fmla="*/ 3200400 w 3847171"/>
                <a:gd name="connsiteY4" fmla="*/ 1550020 h 1695014"/>
                <a:gd name="connsiteX5" fmla="*/ 3679903 w 3847171"/>
                <a:gd name="connsiteY5" fmla="*/ 869795 h 1695014"/>
                <a:gd name="connsiteX6" fmla="*/ 3847171 w 3847171"/>
                <a:gd name="connsiteY6" fmla="*/ 0 h 1695014"/>
                <a:gd name="connsiteX7" fmla="*/ 3847171 w 3847171"/>
                <a:gd name="connsiteY7" fmla="*/ 0 h 169501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79903 w 3847171"/>
                <a:gd name="connsiteY5" fmla="*/ 869795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68751 w 3847171"/>
                <a:gd name="connsiteY5" fmla="*/ 646771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6932"/>
                <a:gd name="connsiteX1" fmla="*/ 669073 w 3847171"/>
                <a:gd name="connsiteY1" fmla="*/ 1505414 h 1696932"/>
                <a:gd name="connsiteX2" fmla="*/ 1906859 w 3847171"/>
                <a:gd name="connsiteY2" fmla="*/ 1694986 h 1696932"/>
                <a:gd name="connsiteX3" fmla="*/ 2653991 w 3847171"/>
                <a:gd name="connsiteY3" fmla="*/ 1583474 h 1696932"/>
                <a:gd name="connsiteX4" fmla="*/ 3323064 w 3847171"/>
                <a:gd name="connsiteY4" fmla="*/ 1271240 h 1696932"/>
                <a:gd name="connsiteX5" fmla="*/ 3668751 w 3847171"/>
                <a:gd name="connsiteY5" fmla="*/ 646771 h 1696932"/>
                <a:gd name="connsiteX6" fmla="*/ 3847171 w 3847171"/>
                <a:gd name="connsiteY6" fmla="*/ 0 h 1696932"/>
                <a:gd name="connsiteX7" fmla="*/ 3847171 w 3847171"/>
                <a:gd name="connsiteY7" fmla="*/ 0 h 1696932"/>
                <a:gd name="connsiteX0" fmla="*/ 0 w 3847171"/>
                <a:gd name="connsiteY0" fmla="*/ 1226634 h 1697290"/>
                <a:gd name="connsiteX1" fmla="*/ 669073 w 3847171"/>
                <a:gd name="connsiteY1" fmla="*/ 1505414 h 1697290"/>
                <a:gd name="connsiteX2" fmla="*/ 1906859 w 3847171"/>
                <a:gd name="connsiteY2" fmla="*/ 1694986 h 1697290"/>
                <a:gd name="connsiteX3" fmla="*/ 2653991 w 3847171"/>
                <a:gd name="connsiteY3" fmla="*/ 1583474 h 1697290"/>
                <a:gd name="connsiteX4" fmla="*/ 3256156 w 3847171"/>
                <a:gd name="connsiteY4" fmla="*/ 1204332 h 1697290"/>
                <a:gd name="connsiteX5" fmla="*/ 3668751 w 3847171"/>
                <a:gd name="connsiteY5" fmla="*/ 646771 h 1697290"/>
                <a:gd name="connsiteX6" fmla="*/ 3847171 w 3847171"/>
                <a:gd name="connsiteY6" fmla="*/ 0 h 1697290"/>
                <a:gd name="connsiteX7" fmla="*/ 3847171 w 3847171"/>
                <a:gd name="connsiteY7" fmla="*/ 0 h 169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7171" h="1697290">
                  <a:moveTo>
                    <a:pt x="0" y="1226634"/>
                  </a:moveTo>
                  <a:cubicBezTo>
                    <a:pt x="179349" y="1347439"/>
                    <a:pt x="351263" y="1427355"/>
                    <a:pt x="669073" y="1505414"/>
                  </a:cubicBezTo>
                  <a:cubicBezTo>
                    <a:pt x="986883" y="1583473"/>
                    <a:pt x="1576039" y="1681976"/>
                    <a:pt x="1906859" y="1694986"/>
                  </a:cubicBezTo>
                  <a:cubicBezTo>
                    <a:pt x="2237679" y="1707996"/>
                    <a:pt x="2429108" y="1665250"/>
                    <a:pt x="2653991" y="1583474"/>
                  </a:cubicBezTo>
                  <a:cubicBezTo>
                    <a:pt x="2878874" y="1501698"/>
                    <a:pt x="3087029" y="1360449"/>
                    <a:pt x="3256156" y="1204332"/>
                  </a:cubicBezTo>
                  <a:cubicBezTo>
                    <a:pt x="3425283" y="1048215"/>
                    <a:pt x="3570249" y="847493"/>
                    <a:pt x="3668751" y="646771"/>
                  </a:cubicBezTo>
                  <a:cubicBezTo>
                    <a:pt x="3767253" y="446049"/>
                    <a:pt x="3817434" y="107795"/>
                    <a:pt x="3847171" y="0"/>
                  </a:cubicBezTo>
                  <a:lnTo>
                    <a:pt x="3847171" y="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727510" y="1445425"/>
              <a:ext cx="3238500" cy="531807"/>
            </a:xfrm>
            <a:custGeom>
              <a:avLst/>
              <a:gdLst>
                <a:gd name="connsiteX0" fmla="*/ 0 w 3267308"/>
                <a:gd name="connsiteY0" fmla="*/ 535524 h 535524"/>
                <a:gd name="connsiteX1" fmla="*/ 959005 w 3267308"/>
                <a:gd name="connsiteY1" fmla="*/ 156383 h 535524"/>
                <a:gd name="connsiteX2" fmla="*/ 1906859 w 3267308"/>
                <a:gd name="connsiteY2" fmla="*/ 265 h 535524"/>
                <a:gd name="connsiteX3" fmla="*/ 2765503 w 3267308"/>
                <a:gd name="connsiteY3" fmla="*/ 122929 h 535524"/>
                <a:gd name="connsiteX4" fmla="*/ 3267308 w 3267308"/>
                <a:gd name="connsiteY4" fmla="*/ 267895 h 5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08" h="535524">
                  <a:moveTo>
                    <a:pt x="0" y="535524"/>
                  </a:moveTo>
                  <a:cubicBezTo>
                    <a:pt x="320597" y="390558"/>
                    <a:pt x="641195" y="245593"/>
                    <a:pt x="959005" y="156383"/>
                  </a:cubicBezTo>
                  <a:cubicBezTo>
                    <a:pt x="1276815" y="67173"/>
                    <a:pt x="1605776" y="5841"/>
                    <a:pt x="1906859" y="265"/>
                  </a:cubicBezTo>
                  <a:cubicBezTo>
                    <a:pt x="2207942" y="-5311"/>
                    <a:pt x="2538762" y="78324"/>
                    <a:pt x="2765503" y="122929"/>
                  </a:cubicBezTo>
                  <a:cubicBezTo>
                    <a:pt x="2992245" y="167534"/>
                    <a:pt x="3129776" y="217714"/>
                    <a:pt x="3267308" y="26789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494049" y="1248270"/>
              <a:ext cx="3858322" cy="855343"/>
            </a:xfrm>
            <a:custGeom>
              <a:avLst/>
              <a:gdLst>
                <a:gd name="connsiteX0" fmla="*/ 0 w 3858322"/>
                <a:gd name="connsiteY0" fmla="*/ 960613 h 960613"/>
                <a:gd name="connsiteX1" fmla="*/ 1081668 w 3858322"/>
                <a:gd name="connsiteY1" fmla="*/ 246935 h 960613"/>
                <a:gd name="connsiteX2" fmla="*/ 2419815 w 3858322"/>
                <a:gd name="connsiteY2" fmla="*/ 23911 h 960613"/>
                <a:gd name="connsiteX3" fmla="*/ 3858322 w 3858322"/>
                <a:gd name="connsiteY3" fmla="*/ 748740 h 960613"/>
                <a:gd name="connsiteX4" fmla="*/ 3858322 w 3858322"/>
                <a:gd name="connsiteY4" fmla="*/ 748740 h 960613"/>
                <a:gd name="connsiteX0" fmla="*/ 0 w 3858322"/>
                <a:gd name="connsiteY0" fmla="*/ 855343 h 855343"/>
                <a:gd name="connsiteX1" fmla="*/ 1081668 w 3858322"/>
                <a:gd name="connsiteY1" fmla="*/ 141665 h 855343"/>
                <a:gd name="connsiteX2" fmla="*/ 2587083 w 3858322"/>
                <a:gd name="connsiteY2" fmla="*/ 41304 h 855343"/>
                <a:gd name="connsiteX3" fmla="*/ 3858322 w 3858322"/>
                <a:gd name="connsiteY3" fmla="*/ 643470 h 855343"/>
                <a:gd name="connsiteX4" fmla="*/ 3858322 w 3858322"/>
                <a:gd name="connsiteY4" fmla="*/ 643470 h 8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8322" h="855343">
                  <a:moveTo>
                    <a:pt x="0" y="855343"/>
                  </a:moveTo>
                  <a:cubicBezTo>
                    <a:pt x="339183" y="576562"/>
                    <a:pt x="650487" y="277338"/>
                    <a:pt x="1081668" y="141665"/>
                  </a:cubicBezTo>
                  <a:cubicBezTo>
                    <a:pt x="1512849" y="5992"/>
                    <a:pt x="2124307" y="-42330"/>
                    <a:pt x="2587083" y="41304"/>
                  </a:cubicBezTo>
                  <a:cubicBezTo>
                    <a:pt x="3049859" y="124938"/>
                    <a:pt x="3646449" y="543109"/>
                    <a:pt x="3858322" y="643470"/>
                  </a:cubicBezTo>
                  <a:lnTo>
                    <a:pt x="3858322" y="64347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43000" y="2971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39920" y="2590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21102" y="23622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6800" y="1383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47800" y="18404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7642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64102" y="2221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9133" y="2819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73302" y="17642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48400" y="2667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62200" y="32154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28800" y="27432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75792" y="1981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95400" y="2362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4163" y="2817911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4816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0400" y="24384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2359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23592" y="27402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57800" y="22098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14392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76192" y="1219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7000" y="15210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5192" y="33498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stCxn id="54" idx="1"/>
              <a:endCxn id="42" idx="0"/>
            </p:cNvCxnSpPr>
            <p:nvPr/>
          </p:nvCxnSpPr>
          <p:spPr>
            <a:xfrm flipH="1" flipV="1">
              <a:off x="5004110" y="1676150"/>
              <a:ext cx="2322249" cy="231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343400" y="18258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81600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3600" y="1524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6" name="Straight Connector 185"/>
            <p:cNvCxnSpPr>
              <a:stCxn id="34" idx="6"/>
              <a:endCxn id="95" idx="0"/>
            </p:cNvCxnSpPr>
            <p:nvPr/>
          </p:nvCxnSpPr>
          <p:spPr>
            <a:xfrm>
              <a:off x="1765610" y="2015333"/>
              <a:ext cx="1728439" cy="88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009962" y="21336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86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22710" y="1741191"/>
            <a:ext cx="5892490" cy="1754553"/>
            <a:chOff x="1422710" y="1741191"/>
            <a:chExt cx="5892490" cy="1754553"/>
          </a:xfrm>
        </p:grpSpPr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1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5404</TotalTime>
  <Words>2108</Words>
  <Application>Microsoft Office PowerPoint</Application>
  <PresentationFormat>On-screen Show (4:3)</PresentationFormat>
  <Paragraphs>832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Randomized Algorithms CS648 </vt:lpstr>
      <vt:lpstr>problem 1 SMALLEST Enclosing circle</vt:lpstr>
      <vt:lpstr>Smallest Enclosing Circle</vt:lpstr>
      <vt:lpstr>Smallest Enclosing Circle</vt:lpstr>
      <vt:lpstr>problem 2 smallest length interval</vt:lpstr>
      <vt:lpstr>Sampling points from a unit interval</vt:lpstr>
      <vt:lpstr>problem 3 Minimum spanning tree</vt:lpstr>
      <vt:lpstr>Minimum spanning tree </vt:lpstr>
      <vt:lpstr>Minimum spanning tree </vt:lpstr>
      <vt:lpstr>Light Edge </vt:lpstr>
      <vt:lpstr>using Backward analysis for The 3 problems : A General framework</vt:lpstr>
      <vt:lpstr>A General framework</vt:lpstr>
      <vt:lpstr>3 Problems</vt:lpstr>
      <vt:lpstr>problem 3 Minimum spanning tree</vt:lpstr>
      <vt:lpstr>A Better understanding of  light edges</vt:lpstr>
      <vt:lpstr>Minimum spanning tree </vt:lpstr>
      <vt:lpstr>Minimum spanning tree </vt:lpstr>
      <vt:lpstr>Minimum spanning tree </vt:lpstr>
      <vt:lpstr>Minimum spanning tree </vt:lpstr>
      <vt:lpstr>Minimum spanning tree </vt:lpstr>
      <vt:lpstr>First useful insight</vt:lpstr>
      <vt:lpstr>Solving Problem 3 </vt:lpstr>
      <vt:lpstr>PowerPoint Presentation</vt:lpstr>
      <vt:lpstr>PowerPoint Presentation</vt:lpstr>
      <vt:lpstr>PowerPoint Presentation</vt:lpstr>
      <vt:lpstr>PowerPoint Presentation</vt:lpstr>
      <vt:lpstr>Step 1</vt:lpstr>
      <vt:lpstr>Step 2.1</vt:lpstr>
      <vt:lpstr>Step 2.1</vt:lpstr>
      <vt:lpstr>Step 2.1</vt:lpstr>
      <vt:lpstr>Step 2.2</vt:lpstr>
      <vt:lpstr>Step 2.2</vt:lpstr>
      <vt:lpstr>random sample and random permutation</vt:lpstr>
      <vt:lpstr>Step 2.2</vt:lpstr>
      <vt:lpstr>Step 2.2</vt:lpstr>
      <vt:lpstr>Step 2.2</vt:lpstr>
      <vt:lpstr>Step 2.2</vt:lpstr>
      <vt:lpstr>Calculating   〖P(X〗_i=1).</vt:lpstr>
      <vt:lpstr>Calculating   〖P(X〗_i=1).</vt:lpstr>
      <vt:lpstr>〖P(X〗_i=1|E_i=a)</vt:lpstr>
      <vt:lpstr>Calculating  〖P(X〗_i=1)</vt:lpstr>
      <vt:lpstr>Step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658</cp:revision>
  <dcterms:created xsi:type="dcterms:W3CDTF">2011-12-03T04:13:03Z</dcterms:created>
  <dcterms:modified xsi:type="dcterms:W3CDTF">2017-04-11T07:03:54Z</dcterms:modified>
</cp:coreProperties>
</file>