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608" r:id="rId3"/>
    <p:sldId id="609" r:id="rId4"/>
    <p:sldId id="612" r:id="rId5"/>
    <p:sldId id="611" r:id="rId6"/>
    <p:sldId id="614" r:id="rId7"/>
    <p:sldId id="629" r:id="rId8"/>
    <p:sldId id="613" r:id="rId9"/>
    <p:sldId id="616" r:id="rId10"/>
    <p:sldId id="615" r:id="rId11"/>
    <p:sldId id="610" r:id="rId12"/>
    <p:sldId id="625" r:id="rId13"/>
    <p:sldId id="626" r:id="rId14"/>
    <p:sldId id="617" r:id="rId15"/>
    <p:sldId id="571" r:id="rId16"/>
    <p:sldId id="618" r:id="rId17"/>
    <p:sldId id="620" r:id="rId18"/>
    <p:sldId id="619" r:id="rId19"/>
    <p:sldId id="623" r:id="rId20"/>
    <p:sldId id="624" r:id="rId21"/>
    <p:sldId id="621" r:id="rId22"/>
    <p:sldId id="622" r:id="rId23"/>
    <p:sldId id="627" r:id="rId24"/>
    <p:sldId id="631" r:id="rId25"/>
    <p:sldId id="633" r:id="rId26"/>
    <p:sldId id="634" r:id="rId27"/>
    <p:sldId id="635" r:id="rId28"/>
    <p:sldId id="636" r:id="rId29"/>
    <p:sldId id="637" r:id="rId30"/>
    <p:sldId id="639" r:id="rId31"/>
    <p:sldId id="641" r:id="rId32"/>
    <p:sldId id="640" r:id="rId33"/>
    <p:sldId id="638" r:id="rId34"/>
    <p:sldId id="642" r:id="rId35"/>
    <p:sldId id="643" r:id="rId36"/>
    <p:sldId id="644" r:id="rId37"/>
    <p:sldId id="64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76" autoAdjust="0"/>
  </p:normalViewPr>
  <p:slideViewPr>
    <p:cSldViewPr>
      <p:cViewPr>
        <p:scale>
          <a:sx n="85" d="100"/>
          <a:sy n="85" d="100"/>
        </p:scale>
        <p:origin x="-125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7162800" cy="1828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24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Chebyshev’s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Inequality</a:t>
                </a:r>
                <a:r>
                  <a:rPr lang="en-US" sz="22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Max</a:t>
                </a:r>
                <a:r>
                  <a:rPr lang="en-US" sz="2400" dirty="0">
                    <a:solidFill>
                      <a:schemeClr val="tx1"/>
                    </a:solidFill>
                  </a:rPr>
                  <a:t>. load is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/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loglog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with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high probability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Concentration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number of empty bins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around expectation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memorable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problem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71628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Chebyshev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Inequality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]|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]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=   </a:t>
                </a:r>
                <a:r>
                  <a:rPr lang="en-US" sz="2000" b="1" dirty="0" smtClean="0"/>
                  <a:t>P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[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Markov</a:t>
                </a:r>
                <a:r>
                  <a:rPr lang="en-US" sz="2000" dirty="0" smtClean="0"/>
                  <a:t> Inequality,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[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/>
                                </a:rPr>
                                <m:t>Var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1" i="1" dirty="0" smtClean="0">
                                  <a:latin typeface="Cambria Math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IN" sz="2000" dirty="0" smtClean="0"/>
                  <a:t>: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IN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such </a:t>
                </a:r>
                <a:r>
                  <a:rPr lang="en-US" sz="2000" dirty="0" smtClean="0"/>
                  <a:t>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This is a quantitative measure for the dependency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Observation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are independent </a:t>
                </a:r>
                <a:r>
                  <a:rPr lang="en-US" sz="2000" dirty="0" smtClean="0">
                    <a:sym typeface="Wingdings" pitchFamily="2" charset="2"/>
                  </a:rPr>
                  <a:t>    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0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32" t="-8197" r="-40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2209800" y="3886200"/>
            <a:ext cx="4572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Think over it for a few moments </a:t>
            </a:r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2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 smtClean="0"/>
                  <a:t>: (Ball bin proble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empty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&lt;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 with least/no calculations.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1637" y="5486400"/>
                <a:ext cx="465672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] −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])</m:t>
                      </m:r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486400"/>
                <a:ext cx="4656723" cy="395621"/>
              </a:xfrm>
              <a:prstGeom prst="rect">
                <a:avLst/>
              </a:prstGeom>
              <a:blipFill rotWithShape="1">
                <a:blip r:embed="rId3"/>
                <a:stretch>
                  <a:fillRect t="-6154" r="-13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6528" y="5037273"/>
            <a:ext cx="320945" cy="1828800"/>
          </a:xfrm>
          <a:prstGeom prst="rightBrac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170047" y="5481593"/>
            <a:ext cx="312870" cy="948238"/>
          </a:xfrm>
          <a:prstGeom prst="rightBrace">
            <a:avLst>
              <a:gd name="adj1" fmla="val 8333"/>
              <a:gd name="adj2" fmla="val 49390"/>
            </a:avLst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5486400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4854095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</a:t>
                </a:r>
                <a:r>
                  <a:rPr lang="en-US" sz="2000" dirty="0" smtClean="0"/>
                  <a:t>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(Ball bin proble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has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at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least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70C0"/>
                                </a:solidFill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 err="1"/>
                              <m:t>loglog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balls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&lt;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 with least/no calculations.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230030"/>
            <a:ext cx="4800600" cy="341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= ?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800" dirty="0" smtClean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Cov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Proof: (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</a:t>
                </a:r>
              </a:p>
              <a:p>
                <a:r>
                  <a:rPr lang="en-US" sz="2000" dirty="0" smtClean="0"/>
                  <a:t>  linearity of expectation 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definition of covariance.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/>
                  <a:t>, then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=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Var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Cov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blipFill rotWithShape="1">
                <a:blip r:embed="rId4"/>
                <a:stretch>
                  <a:fillRect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2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be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</a:p>
              <a:p>
                <a:r>
                  <a:rPr lang="en-US" sz="2000" dirty="0" smtClean="0"/>
                  <a:t>Each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0</a:t>
                </a:r>
                <a:r>
                  <a:rPr lang="en-US" sz="2000" dirty="0" smtClean="0"/>
                  <a:t>-</a:t>
                </a:r>
                <a:r>
                  <a:rPr lang="en-US" sz="2000" b="1" dirty="0" smtClean="0"/>
                  <a:t>1</a:t>
                </a:r>
                <a:r>
                  <a:rPr lang="en-US" sz="2000" dirty="0" smtClean="0"/>
                  <a:t> random variable.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Cov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) &lt; 0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Then,</a:t>
                </a:r>
              </a:p>
              <a:p>
                <a:pPr marL="0" indent="0" algn="ctr">
                  <a:buNone/>
                </a:pPr>
                <a:r>
                  <a:rPr lang="en-US" sz="2800" b="1" dirty="0"/>
                  <a:t>P[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/>
                  <a:t>E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]|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]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  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?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[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blipFill rotWithShape="1">
                <a:blip r:embed="rId3"/>
                <a:stretch>
                  <a:fillRect r="-17450"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52800" y="1600200"/>
            <a:ext cx="51054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the </a:t>
            </a:r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]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Var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1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i="0" dirty="0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Cov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 ≤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≤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i="0" dirty="0" smtClean="0"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IN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905000"/>
            <a:ext cx="25908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err="1" smtClean="0">
                <a:solidFill>
                  <a:schemeClr val="tx1"/>
                </a:solidFill>
              </a:rPr>
              <a:t>Chebyshev’s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  <a:latin typeface="Cambria Math"/>
                      </a:rPr>
                      <m:t>Cov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r.v.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Applications </a:t>
            </a:r>
            <a:r>
              <a:rPr lang="en-US" sz="2800" dirty="0" smtClean="0"/>
              <a:t>of the </a:t>
            </a:r>
            <a:r>
              <a:rPr lang="en-US" sz="2800" dirty="0" err="1" smtClean="0">
                <a:solidFill>
                  <a:srgbClr val="C00000"/>
                </a:solidFill>
              </a:rPr>
              <a:t>Theorm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Balls </a:t>
            </a:r>
            <a:r>
              <a:rPr lang="en-US" sz="2800" b="1" dirty="0">
                <a:solidFill>
                  <a:schemeClr val="tx1"/>
                </a:solidFill>
              </a:rPr>
              <a:t>into </a:t>
            </a:r>
            <a:r>
              <a:rPr lang="en-US" sz="2800" b="1" dirty="0" smtClean="0">
                <a:solidFill>
                  <a:schemeClr val="tx1"/>
                </a:solidFill>
              </a:rPr>
              <a:t>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Balls into Bins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(Lecture 7): </a:t>
                </a:r>
                <a:r>
                  <a:rPr lang="en-US" sz="2000" dirty="0" smtClean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:r>
                  <a:rPr lang="en-US" sz="2000" u="sng" dirty="0" smtClean="0"/>
                  <a:t>very high probability</a:t>
                </a:r>
                <a:r>
                  <a:rPr lang="en-US" sz="2000" dirty="0" smtClean="0"/>
                  <a:t>, every bin has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b="1" dirty="0" err="1" smtClean="0"/>
                  <a:t>loglog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balls.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6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 1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C00000"/>
                </a:solidFill>
              </a:rPr>
              <a:t>Theorem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Balls </a:t>
            </a:r>
            <a:r>
              <a:rPr lang="en-US" sz="2800" b="1" dirty="0">
                <a:solidFill>
                  <a:schemeClr val="tx1"/>
                </a:solidFill>
              </a:rPr>
              <a:t>into </a:t>
            </a:r>
            <a:r>
              <a:rPr lang="en-US" sz="2800" b="1" dirty="0" smtClean="0">
                <a:solidFill>
                  <a:schemeClr val="tx1"/>
                </a:solidFill>
              </a:rPr>
              <a:t>Bins:</a:t>
            </a:r>
            <a:r>
              <a:rPr lang="en-US" sz="2800" b="1" dirty="0" smtClean="0">
                <a:solidFill>
                  <a:srgbClr val="0070C0"/>
                </a:solidFill>
              </a:rPr>
              <a:t>  Empty 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central question </a:t>
            </a:r>
            <a:r>
              <a:rPr lang="en-US" sz="3600" b="1" dirty="0" smtClean="0"/>
              <a:t>in Probability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b="1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ub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number of empty bins.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  <m:r>
                      <m:rPr>
                        <m:nor/>
                      </m:rPr>
                      <a:rPr lang="en-US" sz="2400" b="0" i="0" dirty="0" smtClean="0"/>
                      <m:t>/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dirty="0"/>
                  <a:t>]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71800" y="430474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blipFill rotWithShape="1">
                <a:blip r:embed="rId3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3066" y="445826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66" y="445826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27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4615771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15771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61" t="-10526" r="-58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 2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C00000"/>
                </a:solidFill>
              </a:rPr>
              <a:t>Theorem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Balls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into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Bins 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load is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loglog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Maximum load is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/>
                      <m:t>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3200" dirty="0"/>
                      <m:t>/</m:t>
                    </m:r>
                    <m:r>
                      <m:rPr>
                        <m:nor/>
                      </m:rPr>
                      <a:rPr lang="en-US" sz="3200" b="1" dirty="0" err="1"/>
                      <m:t>loglog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dirty="0" smtClean="0"/>
                  <a:t>(bin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 has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≥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(bin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 smtClean="0"/>
                  <a:t>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</a:t>
                </a:r>
                <a:r>
                  <a:rPr lang="en-US" sz="2400" dirty="0"/>
                  <a:t>≥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400" dirty="0" smtClean="0"/>
                  <a:t> =          ?         ,  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blipFill rotWithShape="1">
                <a:blip r:embed="rId4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use </a:t>
            </a:r>
            <a:r>
              <a:rPr lang="en-US" sz="3200" b="1" dirty="0" smtClean="0">
                <a:solidFill>
                  <a:srgbClr val="C00000"/>
                </a:solidFill>
              </a:rPr>
              <a:t>Theorem </a:t>
            </a:r>
            <a:r>
              <a:rPr lang="en-US" sz="3200" b="1" dirty="0" smtClean="0"/>
              <a:t>?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the number of bins with at least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= “There is no bin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or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more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r>
                  <a:rPr lang="en-US" sz="2000" dirty="0" smtClean="0"/>
                  <a:t>”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Wingdings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Wingdings" pitchFamily="2" charset="2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sym typeface="Wingdings" pitchFamily="2" charset="2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if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th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bin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has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at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least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rgbClr val="0070C0"/>
                                  </a:solidFill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err="1"/>
                                <m:t>loglog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balls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otherwise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  <a:sym typeface="Wingdings" pitchFamily="2" charset="2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 smtClean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 smtClean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/>
                  <a:t>]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= 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 b="-2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4461" y="6097344"/>
                <a:ext cx="1022139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1" y="6097344"/>
                <a:ext cx="1022139" cy="379656"/>
              </a:xfrm>
              <a:prstGeom prst="rect">
                <a:avLst/>
              </a:prstGeom>
              <a:blipFill rotWithShape="1">
                <a:blip r:embed="rId3"/>
                <a:stretch>
                  <a:fillRect t="-4762" r="-654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3000" y="430474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4266" y="445826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6" y="445826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27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615771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615771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61" t="-10526" r="-58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52600" y="1729895"/>
            <a:ext cx="55626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C00000"/>
                </a:solidFill>
              </a:rPr>
              <a:t> Memorable</a:t>
            </a:r>
            <a:r>
              <a:rPr lang="en-US" sz="2800" dirty="0" smtClean="0">
                <a:solidFill>
                  <a:srgbClr val="7030A0"/>
                </a:solidFill>
              </a:rPr>
              <a:t> Problem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Leader Election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Distributed environment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Distributed</a:t>
            </a:r>
            <a:r>
              <a:rPr lang="en-US" sz="3600" dirty="0" smtClean="0"/>
              <a:t> Algorithms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node has a </a:t>
            </a:r>
            <a:r>
              <a:rPr lang="en-US" sz="2000" u="sng" dirty="0" smtClean="0"/>
              <a:t>processor</a:t>
            </a:r>
            <a:r>
              <a:rPr lang="en-US" sz="2000" dirty="0" smtClean="0"/>
              <a:t>, a small </a:t>
            </a:r>
            <a:r>
              <a:rPr lang="en-US" sz="2000" u="sng" dirty="0" smtClean="0"/>
              <a:t>RAM</a:t>
            </a:r>
            <a:r>
              <a:rPr lang="en-US" sz="2000" dirty="0" smtClean="0"/>
              <a:t>, and a </a:t>
            </a:r>
            <a:r>
              <a:rPr lang="en-US" sz="2000" u="sng" dirty="0" smtClean="0"/>
              <a:t>unique identifier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1794730" y="5518665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a distributed algorithm work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Network of processors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3029" y="5882073"/>
            <a:ext cx="34008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proceeds in </a:t>
            </a:r>
            <a:r>
              <a:rPr lang="en-US" b="1" dirty="0" smtClean="0"/>
              <a:t>rounds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29" grpId="0" animBg="1"/>
      <p:bldP spid="35" grpId="0"/>
      <p:bldP spid="36" grpId="0"/>
      <p:bldP spid="2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Send messages </a:t>
            </a:r>
            <a:r>
              <a:rPr lang="en-US" sz="2000" u="sng" dirty="0" smtClean="0"/>
              <a:t>to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Receive messages </a:t>
            </a:r>
            <a:r>
              <a:rPr lang="en-US" sz="2000" u="sng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Do </a:t>
            </a:r>
            <a:r>
              <a:rPr lang="en-US" sz="2000" b="1" dirty="0" smtClean="0"/>
              <a:t>local </a:t>
            </a:r>
            <a:r>
              <a:rPr lang="en-US" sz="2000" dirty="0" smtClean="0"/>
              <a:t>computation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measures </a:t>
                </a:r>
                <a:r>
                  <a:rPr lang="en-US" sz="2000" b="1" dirty="0" smtClean="0"/>
                  <a:t>of a distributed algorith</a:t>
                </a:r>
                <a:r>
                  <a:rPr lang="en-US" sz="2000" b="1" dirty="0"/>
                  <a:t>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Tools</a:t>
            </a:r>
            <a:r>
              <a:rPr lang="en-US" sz="3600" b="1" dirty="0" smtClean="0"/>
              <a:t> studied till now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Markov</a:t>
            </a:r>
            <a:r>
              <a:rPr lang="en-US" dirty="0"/>
              <a:t> </a:t>
            </a:r>
            <a:r>
              <a:rPr lang="en-US" dirty="0" smtClean="0"/>
              <a:t>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Limitations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Only for </a:t>
                </a:r>
                <a:r>
                  <a:rPr lang="en-US" sz="2000" u="sng" dirty="0" smtClean="0"/>
                  <a:t>positive</a:t>
                </a:r>
                <a:r>
                  <a:rPr lang="en-US" sz="2000" dirty="0" smtClean="0"/>
                  <a:t> r.v.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Gives very </a:t>
                </a:r>
                <a:r>
                  <a:rPr lang="en-US" sz="2000" u="sng" dirty="0" smtClean="0"/>
                  <a:t>loose bound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u="sng" dirty="0" smtClean="0"/>
                  <a:t>One sided</a:t>
                </a:r>
                <a:r>
                  <a:rPr lang="en-US" sz="2000" dirty="0" smtClean="0"/>
                  <a:t> only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1800" dirty="0" smtClean="0"/>
                  <a:t>(Not applicable for </a:t>
                </a:r>
                <a:r>
                  <a:rPr lang="en-US" sz="1800" b="1" dirty="0" smtClean="0"/>
                  <a:t>P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E[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])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262" t="-1235" r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Chernoff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Limitations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Too restrictive </a:t>
                </a:r>
                <a:r>
                  <a:rPr lang="en-US" dirty="0" smtClean="0">
                    <a:sym typeface="Wingdings" pitchFamily="2" charset="2"/>
                  </a:rPr>
                  <a:t>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has to be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Sum of </a:t>
                </a:r>
                <a:r>
                  <a:rPr lang="en-US" sz="2000" u="sng" dirty="0" smtClean="0"/>
                  <a:t>0-1</a:t>
                </a:r>
                <a:r>
                  <a:rPr lang="en-US" sz="2000" dirty="0" smtClean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u="sng" dirty="0" smtClean="0"/>
                  <a:t>Independence</a:t>
                </a:r>
                <a:r>
                  <a:rPr lang="en-US" sz="2000" dirty="0" smtClean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1659" t="-1235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uiExpand="1" build="p"/>
      <p:bldP spid="7" grpId="0" build="p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</a:t>
            </a:r>
            <a:r>
              <a:rPr lang="en-US" dirty="0" smtClean="0"/>
              <a:t>                      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node </a:t>
            </a:r>
            <a:r>
              <a:rPr lang="en-US" b="1" dirty="0" smtClean="0"/>
              <a:t>knows</a:t>
            </a:r>
            <a:r>
              <a:rPr lang="en-US" dirty="0" smtClean="0"/>
              <a:t> the leader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leader </a:t>
            </a:r>
            <a:r>
              <a:rPr lang="en-US" b="1" dirty="0" smtClean="0"/>
              <a:t>knows</a:t>
            </a:r>
            <a:r>
              <a:rPr lang="en-US" dirty="0" smtClean="0"/>
              <a:t> that he/she is  </a:t>
            </a:r>
            <a:r>
              <a:rPr lang="en-US" dirty="0" smtClean="0"/>
              <a:t>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Assumption</a:t>
                </a:r>
                <a:r>
                  <a:rPr lang="en-US" sz="2000" dirty="0" smtClean="0"/>
                  <a:t>: Suppose each node has a unique id.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of Trivial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One round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messages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Down Ribbon 16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541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8702" y="488846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Deterministic 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Lower bound: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Best upper bound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8" t="-4673" r="-231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905000"/>
            <a:ext cx="40381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Trivial algorithm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node broadcasts its 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node with highest id is the leader.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105400" y="1408176"/>
            <a:ext cx="3810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use this assumption as a hint to design an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/>
      <p:bldP spid="11" grpId="0"/>
      <p:bldP spid="8" grpId="0" animBg="1"/>
      <p:bldP spid="14" grpId="0" animBg="1"/>
      <p:bldP spid="1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52700" y="1676400"/>
            <a:ext cx="228600" cy="4419600"/>
            <a:chOff x="2552700" y="1676400"/>
            <a:chExt cx="228600" cy="4419600"/>
          </a:xfrm>
        </p:grpSpPr>
        <p:sp>
          <p:nvSpPr>
            <p:cNvPr id="5" name="Oval 4"/>
            <p:cNvSpPr/>
            <p:nvPr/>
          </p:nvSpPr>
          <p:spPr>
            <a:xfrm>
              <a:off x="2552700" y="167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527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2700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527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52700" y="3200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527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52700" y="3962400"/>
              <a:ext cx="228600" cy="2133600"/>
              <a:chOff x="2705100" y="1828800"/>
              <a:chExt cx="228600" cy="2133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705100" y="1828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05100" y="2209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05100" y="2590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05100" y="2971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05100" y="3352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05100" y="3733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52700" y="2438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52700" y="4343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52700" y="5486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5833 0.09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5833 -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5833 -0.19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</p:spPr>
            <p:txBody>
              <a:bodyPr/>
              <a:lstStyle/>
              <a:p>
                <a:r>
                  <a:rPr lang="en-US" sz="1800" dirty="0" smtClean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 smtClean="0"/>
              </a:p>
              <a:p>
                <a:r>
                  <a:rPr lang="en-US" sz="1800" dirty="0" smtClean="0"/>
                  <a:t>Each “potential leader” chooses a </a:t>
                </a:r>
                <a:r>
                  <a:rPr lang="en-US" sz="1800" i="1" dirty="0" smtClean="0"/>
                  <a:t>random</a:t>
                </a:r>
                <a:r>
                  <a:rPr lang="en-US" sz="1800" dirty="0" smtClean="0"/>
                  <a:t> 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and broadcasts it to all the nodes</a:t>
                </a:r>
              </a:p>
              <a:p>
                <a:r>
                  <a:rPr lang="en-US" sz="1800" dirty="0" smtClean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Range from which a random no. is picked  = ?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  <a:blipFill rotWithShape="1">
                <a:blip r:embed="rId2"/>
                <a:stretch>
                  <a:fillRect l="-912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blipFill rotWithShape="1">
                <a:blip r:embed="rId3"/>
                <a:stretch>
                  <a:fillRect t="-6452" r="-896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blipFill rotWithShape="1">
                <a:blip r:embed="rId4"/>
                <a:stretch>
                  <a:fillRect r="-6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737" t="-2614" r="-14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476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847025" y="4381500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there is </a:t>
            </a:r>
            <a:r>
              <a:rPr lang="en-US" sz="1600" b="1" dirty="0" smtClean="0">
                <a:solidFill>
                  <a:schemeClr val="tx1"/>
                </a:solidFill>
              </a:rPr>
              <a:t>at least </a:t>
            </a:r>
            <a:r>
              <a:rPr lang="en-US" sz="1600" dirty="0" smtClean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 smtClean="0">
                <a:solidFill>
                  <a:schemeClr val="tx1"/>
                </a:solidFill>
              </a:rPr>
              <a:t>high probability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04778" y="5603424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no two potential leaders pick the same random number.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8009" y="1066800"/>
            <a:ext cx="2560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can do even better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22" grpId="0" animBg="1"/>
      <p:bldP spid="24" grpId="0" animBg="1"/>
      <p:bldP spid="7" grpId="0" animBg="1"/>
      <p:bldP spid="7" grpId="1" animBg="1"/>
      <p:bldP spid="23" grpId="0" animBg="1"/>
      <p:bldP spid="23" grpId="1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rot="5944826">
            <a:off x="3481142" y="950690"/>
            <a:ext cx="1189693" cy="3661220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188003">
            <a:off x="3619024" y="1950901"/>
            <a:ext cx="822515" cy="3700400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156755" y="5782270"/>
                <a:ext cx="4301445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                 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55" y="5782270"/>
                <a:ext cx="4301445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847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70995" y="6320135"/>
                <a:ext cx="1253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95" y="6320135"/>
                <a:ext cx="1253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8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33270" y="5790036"/>
                <a:ext cx="1448730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log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70" y="5790036"/>
                <a:ext cx="1448730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504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/>
          <p:cNvSpPr/>
          <p:nvPr/>
        </p:nvSpPr>
        <p:spPr>
          <a:xfrm rot="4625223">
            <a:off x="3608410" y="2844245"/>
            <a:ext cx="1161438" cy="3669974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own Ribbon 16"/>
              <p:cNvSpPr/>
              <p:nvPr/>
            </p:nvSpPr>
            <p:spPr>
              <a:xfrm>
                <a:off x="3657600" y="990600"/>
                <a:ext cx="5410201" cy="2019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 message complexity of the previous algorithm was 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because each potential leader sends message to all nodes.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 reason he sends the message to all nodes is because he is not aware of other potential leaders. So he sends message to all nodes.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990600"/>
                <a:ext cx="5410201" cy="2019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3761678" y="4343400"/>
            <a:ext cx="5163016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improve the message complexity, let us devise a more efficient way to achieve the objective.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wn Ribbon 26"/>
          <p:cNvSpPr/>
          <p:nvPr/>
        </p:nvSpPr>
        <p:spPr>
          <a:xfrm>
            <a:off x="0" y="4076700"/>
            <a:ext cx="2467208" cy="170557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potential leader sends message to a small subset of nodes only. </a:t>
            </a:r>
          </a:p>
        </p:txBody>
      </p:sp>
      <p:sp>
        <p:nvSpPr>
          <p:cNvPr id="28" name="Down Ribbon 27"/>
          <p:cNvSpPr/>
          <p:nvPr/>
        </p:nvSpPr>
        <p:spPr>
          <a:xfrm>
            <a:off x="-304800" y="5939135"/>
            <a:ext cx="4191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how to accomplish our objective with so few messages ?</a:t>
            </a:r>
          </a:p>
        </p:txBody>
      </p:sp>
    </p:spTree>
    <p:extLst>
      <p:ext uri="{BB962C8B-B14F-4D97-AF65-F5344CB8AC3E}">
        <p14:creationId xmlns:p14="http://schemas.microsoft.com/office/powerpoint/2010/main" val="18940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2" grpId="0" animBg="1"/>
      <p:bldP spid="24" grpId="0" animBg="1"/>
      <p:bldP spid="7" grpId="0"/>
      <p:bldP spid="25" grpId="0" animBg="1"/>
      <p:bldP spid="17" grpId="0" animBg="1"/>
      <p:bldP spid="17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rot="5708579">
            <a:off x="3207984" y="1133130"/>
            <a:ext cx="1703495" cy="3697629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188003">
            <a:off x="3162968" y="2000604"/>
            <a:ext cx="1734628" cy="3644081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3285" y="5782270"/>
                <a:ext cx="4301445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                 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5" y="5782270"/>
                <a:ext cx="4301445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06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0" y="6320135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320135"/>
                <a:ext cx="140769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5790036"/>
                <a:ext cx="1448730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log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90036"/>
                <a:ext cx="1448730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462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/>
          <p:cNvSpPr/>
          <p:nvPr/>
        </p:nvSpPr>
        <p:spPr>
          <a:xfrm rot="5010136">
            <a:off x="3110798" y="2669781"/>
            <a:ext cx="1873115" cy="3638916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9021" y="3276600"/>
            <a:ext cx="3068845" cy="584775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result along with other results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ppeared in </a:t>
            </a:r>
            <a:r>
              <a:rPr lang="en-US" sz="1600" dirty="0" smtClean="0"/>
              <a:t>J</a:t>
            </a:r>
            <a:r>
              <a:rPr lang="en-US" sz="1600" dirty="0" smtClean="0"/>
              <a:t>. ACM </a:t>
            </a:r>
            <a:r>
              <a:rPr lang="en-US" sz="1600" b="1" dirty="0" smtClean="0"/>
              <a:t>2015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44105" y="838200"/>
                <a:ext cx="60748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Each potential leader sends its id (the random no.)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to  each of its </a:t>
                </a:r>
                <a:r>
                  <a:rPr lang="en-US" dirty="0" err="1" smtClean="0"/>
                  <a:t>neighbours</a:t>
                </a:r>
                <a:r>
                  <a:rPr lang="en-US" dirty="0" smtClean="0"/>
                  <a:t>  independently with probability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 smtClean="0"/>
                  <a:t> .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05" y="838200"/>
                <a:ext cx="607486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04" t="-4717" r="-180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151629" y="1447800"/>
            <a:ext cx="560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slave replies to each its senders  the maximum id </a:t>
            </a:r>
          </a:p>
          <a:p>
            <a:r>
              <a:rPr lang="en-US" dirty="0"/>
              <a:t> </a:t>
            </a:r>
            <a:r>
              <a:rPr lang="en-US" dirty="0" smtClean="0"/>
              <a:t>    of the potential Leader it got a message from.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2057400"/>
            <a:ext cx="594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potential leader declares itself the “leader” if it receives </a:t>
            </a:r>
          </a:p>
          <a:p>
            <a:r>
              <a:rPr lang="en-US" dirty="0"/>
              <a:t> </a:t>
            </a:r>
            <a:r>
              <a:rPr lang="en-US" dirty="0" smtClean="0"/>
              <a:t>     its own id from each slave it communicated with.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loud Callout 17"/>
              <p:cNvSpPr/>
              <p:nvPr/>
            </p:nvSpPr>
            <p:spPr>
              <a:xfrm>
                <a:off x="3580173" y="4408215"/>
                <a:ext cx="5638800" cy="1409699"/>
              </a:xfrm>
              <a:prstGeom prst="cloudCallout">
                <a:avLst>
                  <a:gd name="adj1" fmla="val 23538"/>
                  <a:gd name="adj2" fmla="val 658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this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algo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to work,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should be such that the subset of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neighours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picked by the final leader intersects with the subset of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neighbours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picked by every other potential leader.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3" y="4408215"/>
                <a:ext cx="5638800" cy="1409699"/>
              </a:xfrm>
              <a:prstGeom prst="cloudCallout">
                <a:avLst>
                  <a:gd name="adj1" fmla="val 23538"/>
                  <a:gd name="adj2" fmla="val 65838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4267200" y="4572000"/>
                <a:ext cx="4617448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Picking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a suitable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works !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Do the calculations as homework . 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572000"/>
                <a:ext cx="4617448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5" grpId="0" animBg="1"/>
      <p:bldP spid="15" grpId="0" animBg="1"/>
      <p:bldP spid="17" grpId="0"/>
      <p:bldP spid="26" grpId="0"/>
      <p:bldP spid="27" grpId="0"/>
      <p:bldP spid="18" grpId="0" animBg="1"/>
      <p:bldP spid="18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Variance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 quantitative measure of deviation from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]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err="1" smtClean="0"/>
              <a:t>r.v</a:t>
            </a:r>
            <a:r>
              <a:rPr lang="en-US" sz="3200" b="1" dirty="0" smtClean="0"/>
              <a:t>. has </a:t>
            </a:r>
            <a:r>
              <a:rPr lang="en-US" sz="3200" b="1" dirty="0" smtClean="0">
                <a:solidFill>
                  <a:srgbClr val="7030A0"/>
                </a:solidFill>
              </a:rPr>
              <a:t>more deviation </a:t>
            </a:r>
            <a:r>
              <a:rPr lang="en-US" sz="3200" b="1" dirty="0" smtClean="0"/>
              <a:t>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6800" y="23622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514601" y="2743200"/>
            <a:ext cx="4800599" cy="2971800"/>
            <a:chOff x="2514601" y="2743200"/>
            <a:chExt cx="4800599" cy="2971800"/>
          </a:xfrm>
        </p:grpSpPr>
        <p:sp>
          <p:nvSpPr>
            <p:cNvPr id="10" name="Oval 9"/>
            <p:cNvSpPr/>
            <p:nvPr/>
          </p:nvSpPr>
          <p:spPr>
            <a:xfrm>
              <a:off x="46482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5052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48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53340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48006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6670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71628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73083" y="2787805"/>
              <a:ext cx="2408663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2514601" y="2795239"/>
              <a:ext cx="2362200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67000" y="4038600"/>
            <a:ext cx="4724400" cy="1676400"/>
            <a:chOff x="2667000" y="4038600"/>
            <a:chExt cx="4724400" cy="1676400"/>
          </a:xfrm>
        </p:grpSpPr>
        <p:sp>
          <p:nvSpPr>
            <p:cNvPr id="32" name="Oval 31"/>
            <p:cNvSpPr/>
            <p:nvPr/>
          </p:nvSpPr>
          <p:spPr>
            <a:xfrm>
              <a:off x="5181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4800600" y="5562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4419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34290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248400" y="4876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7239000" y="4114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743200" y="4092498"/>
              <a:ext cx="4549698" cy="1571941"/>
            </a:xfrm>
            <a:custGeom>
              <a:avLst/>
              <a:gdLst>
                <a:gd name="connsiteX0" fmla="*/ 0 w 4549698"/>
                <a:gd name="connsiteY0" fmla="*/ 0 h 1571941"/>
                <a:gd name="connsiteX1" fmla="*/ 747132 w 4549698"/>
                <a:gd name="connsiteY1" fmla="*/ 769434 h 1571941"/>
                <a:gd name="connsiteX2" fmla="*/ 1739590 w 4549698"/>
                <a:gd name="connsiteY2" fmla="*/ 1483112 h 1571941"/>
                <a:gd name="connsiteX3" fmla="*/ 2163337 w 4549698"/>
                <a:gd name="connsiteY3" fmla="*/ 1550019 h 1571941"/>
                <a:gd name="connsiteX4" fmla="*/ 2509024 w 4549698"/>
                <a:gd name="connsiteY4" fmla="*/ 1505414 h 1571941"/>
                <a:gd name="connsiteX5" fmla="*/ 3590693 w 4549698"/>
                <a:gd name="connsiteY5" fmla="*/ 869795 h 1571941"/>
                <a:gd name="connsiteX6" fmla="*/ 4549698 w 4549698"/>
                <a:gd name="connsiteY6" fmla="*/ 111512 h 1571941"/>
                <a:gd name="connsiteX7" fmla="*/ 4549698 w 4549698"/>
                <a:gd name="connsiteY7" fmla="*/ 111512 h 157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9698" h="1571941">
                  <a:moveTo>
                    <a:pt x="0" y="0"/>
                  </a:moveTo>
                  <a:cubicBezTo>
                    <a:pt x="228600" y="261124"/>
                    <a:pt x="457200" y="522249"/>
                    <a:pt x="747132" y="769434"/>
                  </a:cubicBezTo>
                  <a:cubicBezTo>
                    <a:pt x="1037064" y="1016619"/>
                    <a:pt x="1503556" y="1353015"/>
                    <a:pt x="1739590" y="1483112"/>
                  </a:cubicBezTo>
                  <a:cubicBezTo>
                    <a:pt x="1975624" y="1613210"/>
                    <a:pt x="2035098" y="1546302"/>
                    <a:pt x="2163337" y="1550019"/>
                  </a:cubicBezTo>
                  <a:cubicBezTo>
                    <a:pt x="2291576" y="1553736"/>
                    <a:pt x="2271131" y="1618785"/>
                    <a:pt x="2509024" y="1505414"/>
                  </a:cubicBezTo>
                  <a:cubicBezTo>
                    <a:pt x="2746917" y="1392043"/>
                    <a:pt x="3250581" y="1102112"/>
                    <a:pt x="3590693" y="869795"/>
                  </a:cubicBezTo>
                  <a:cubicBezTo>
                    <a:pt x="3930805" y="637478"/>
                    <a:pt x="4549698" y="111512"/>
                    <a:pt x="4549698" y="111512"/>
                  </a:cubicBezTo>
                  <a:lnTo>
                    <a:pt x="4549698" y="111512"/>
                  </a:lnTo>
                </a:path>
              </a:pathLst>
            </a:cu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85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1688068"/>
                <a:ext cx="1442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]=</a:t>
                </a:r>
                <a:r>
                  <a:rPr lang="en-US" dirty="0"/>
                  <a:t>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]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688068"/>
                <a:ext cx="144238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14" t="-8197" r="-635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4419600" y="20574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953000" y="2057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67600" y="609600"/>
                <a:ext cx="609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09600"/>
                <a:ext cx="60939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00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wn Ribbon 54"/>
          <p:cNvSpPr/>
          <p:nvPr/>
        </p:nvSpPr>
        <p:spPr>
          <a:xfrm>
            <a:off x="5633383" y="2514600"/>
            <a:ext cx="3510617" cy="8265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capture your intuition quantitatively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7" grpId="0"/>
      <p:bldP spid="54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Ponder over it for a few moments ...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6800" y="23622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514601" y="2743200"/>
            <a:ext cx="4800599" cy="2971800"/>
            <a:chOff x="2514601" y="2743200"/>
            <a:chExt cx="4800599" cy="2971800"/>
          </a:xfrm>
        </p:grpSpPr>
        <p:sp>
          <p:nvSpPr>
            <p:cNvPr id="10" name="Oval 9"/>
            <p:cNvSpPr/>
            <p:nvPr/>
          </p:nvSpPr>
          <p:spPr>
            <a:xfrm>
              <a:off x="46482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5052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48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53340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48006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6670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71628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73083" y="2787805"/>
              <a:ext cx="2408663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2514601" y="2795239"/>
              <a:ext cx="2362200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67000" y="4038600"/>
            <a:ext cx="4724400" cy="1676400"/>
            <a:chOff x="2667000" y="4038600"/>
            <a:chExt cx="4724400" cy="1676400"/>
          </a:xfrm>
        </p:grpSpPr>
        <p:sp>
          <p:nvSpPr>
            <p:cNvPr id="32" name="Oval 31"/>
            <p:cNvSpPr/>
            <p:nvPr/>
          </p:nvSpPr>
          <p:spPr>
            <a:xfrm>
              <a:off x="5181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4800600" y="5562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4419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34290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248400" y="4876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7239000" y="4114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743200" y="4092498"/>
              <a:ext cx="4549698" cy="1571941"/>
            </a:xfrm>
            <a:custGeom>
              <a:avLst/>
              <a:gdLst>
                <a:gd name="connsiteX0" fmla="*/ 0 w 4549698"/>
                <a:gd name="connsiteY0" fmla="*/ 0 h 1571941"/>
                <a:gd name="connsiteX1" fmla="*/ 747132 w 4549698"/>
                <a:gd name="connsiteY1" fmla="*/ 769434 h 1571941"/>
                <a:gd name="connsiteX2" fmla="*/ 1739590 w 4549698"/>
                <a:gd name="connsiteY2" fmla="*/ 1483112 h 1571941"/>
                <a:gd name="connsiteX3" fmla="*/ 2163337 w 4549698"/>
                <a:gd name="connsiteY3" fmla="*/ 1550019 h 1571941"/>
                <a:gd name="connsiteX4" fmla="*/ 2509024 w 4549698"/>
                <a:gd name="connsiteY4" fmla="*/ 1505414 h 1571941"/>
                <a:gd name="connsiteX5" fmla="*/ 3590693 w 4549698"/>
                <a:gd name="connsiteY5" fmla="*/ 869795 h 1571941"/>
                <a:gd name="connsiteX6" fmla="*/ 4549698 w 4549698"/>
                <a:gd name="connsiteY6" fmla="*/ 111512 h 1571941"/>
                <a:gd name="connsiteX7" fmla="*/ 4549698 w 4549698"/>
                <a:gd name="connsiteY7" fmla="*/ 111512 h 157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9698" h="1571941">
                  <a:moveTo>
                    <a:pt x="0" y="0"/>
                  </a:moveTo>
                  <a:cubicBezTo>
                    <a:pt x="228600" y="261124"/>
                    <a:pt x="457200" y="522249"/>
                    <a:pt x="747132" y="769434"/>
                  </a:cubicBezTo>
                  <a:cubicBezTo>
                    <a:pt x="1037064" y="1016619"/>
                    <a:pt x="1503556" y="1353015"/>
                    <a:pt x="1739590" y="1483112"/>
                  </a:cubicBezTo>
                  <a:cubicBezTo>
                    <a:pt x="1975624" y="1613210"/>
                    <a:pt x="2035098" y="1546302"/>
                    <a:pt x="2163337" y="1550019"/>
                  </a:cubicBezTo>
                  <a:cubicBezTo>
                    <a:pt x="2291576" y="1553736"/>
                    <a:pt x="2271131" y="1618785"/>
                    <a:pt x="2509024" y="1505414"/>
                  </a:cubicBezTo>
                  <a:cubicBezTo>
                    <a:pt x="2746917" y="1392043"/>
                    <a:pt x="3250581" y="1102112"/>
                    <a:pt x="3590693" y="869795"/>
                  </a:cubicBezTo>
                  <a:cubicBezTo>
                    <a:pt x="3930805" y="637478"/>
                    <a:pt x="4549698" y="111512"/>
                    <a:pt x="4549698" y="111512"/>
                  </a:cubicBezTo>
                  <a:lnTo>
                    <a:pt x="4549698" y="111512"/>
                  </a:lnTo>
                </a:path>
              </a:pathLst>
            </a:cu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85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9080" y="1447800"/>
                <a:ext cx="2669320" cy="7643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dirty="0"/>
                        <m:t>]|</m:t>
                      </m:r>
                      <m:r>
                        <a:rPr lang="en-US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80" y="1447800"/>
                <a:ext cx="2669320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38" idx="2"/>
          </p:cNvCxnSpPr>
          <p:nvPr/>
        </p:nvCxnSpPr>
        <p:spPr>
          <a:xfrm>
            <a:off x="4873083" y="4191000"/>
            <a:ext cx="236591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2"/>
          </p:cNvCxnSpPr>
          <p:nvPr/>
        </p:nvCxnSpPr>
        <p:spPr>
          <a:xfrm>
            <a:off x="4873083" y="4953000"/>
            <a:ext cx="4609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6800" y="23622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514601" y="2743200"/>
            <a:ext cx="4800599" cy="2971800"/>
            <a:chOff x="2514601" y="2743200"/>
            <a:chExt cx="4800599" cy="2971800"/>
          </a:xfrm>
        </p:grpSpPr>
        <p:sp>
          <p:nvSpPr>
            <p:cNvPr id="10" name="Oval 9"/>
            <p:cNvSpPr/>
            <p:nvPr/>
          </p:nvSpPr>
          <p:spPr>
            <a:xfrm>
              <a:off x="46482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5052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48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53340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48006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6670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71628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73083" y="2787805"/>
              <a:ext cx="2408663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2514601" y="2795239"/>
              <a:ext cx="2362200" cy="2843561"/>
            </a:xfrm>
            <a:custGeom>
              <a:avLst/>
              <a:gdLst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41034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83112 w 2408663"/>
                <a:gd name="connsiteY3" fmla="*/ 2553629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  <a:gd name="connsiteX0" fmla="*/ 0 w 2408663"/>
                <a:gd name="connsiteY0" fmla="*/ 0 h 2843561"/>
                <a:gd name="connsiteX1" fmla="*/ 178419 w 2408663"/>
                <a:gd name="connsiteY1" fmla="*/ 1014761 h 2843561"/>
                <a:gd name="connsiteX2" fmla="*/ 512956 w 2408663"/>
                <a:gd name="connsiteY2" fmla="*/ 2129883 h 2843561"/>
                <a:gd name="connsiteX3" fmla="*/ 1427356 w 2408663"/>
                <a:gd name="connsiteY3" fmla="*/ 2676292 h 2843561"/>
                <a:gd name="connsiteX4" fmla="*/ 2408663 w 2408663"/>
                <a:gd name="connsiteY4" fmla="*/ 2843561 h 2843561"/>
                <a:gd name="connsiteX5" fmla="*/ 2408663 w 2408663"/>
                <a:gd name="connsiteY5" fmla="*/ 2843561 h 284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663" h="2843561">
                  <a:moveTo>
                    <a:pt x="0" y="0"/>
                  </a:moveTo>
                  <a:cubicBezTo>
                    <a:pt x="46463" y="328961"/>
                    <a:pt x="92926" y="659781"/>
                    <a:pt x="178419" y="1014761"/>
                  </a:cubicBezTo>
                  <a:cubicBezTo>
                    <a:pt x="263912" y="1369741"/>
                    <a:pt x="304800" y="1852961"/>
                    <a:pt x="512956" y="2129883"/>
                  </a:cubicBezTo>
                  <a:cubicBezTo>
                    <a:pt x="721112" y="2406805"/>
                    <a:pt x="1111405" y="2557346"/>
                    <a:pt x="1427356" y="2676292"/>
                  </a:cubicBezTo>
                  <a:cubicBezTo>
                    <a:pt x="1743307" y="2795238"/>
                    <a:pt x="2245112" y="2815683"/>
                    <a:pt x="2408663" y="2843561"/>
                  </a:cubicBezTo>
                  <a:lnTo>
                    <a:pt x="2408663" y="2843561"/>
                  </a:lnTo>
                </a:path>
              </a:pathLst>
            </a:cu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67000" y="4038600"/>
            <a:ext cx="4724400" cy="1676400"/>
            <a:chOff x="2667000" y="4038600"/>
            <a:chExt cx="4724400" cy="1676400"/>
          </a:xfrm>
        </p:grpSpPr>
        <p:sp>
          <p:nvSpPr>
            <p:cNvPr id="32" name="Oval 31"/>
            <p:cNvSpPr/>
            <p:nvPr/>
          </p:nvSpPr>
          <p:spPr>
            <a:xfrm>
              <a:off x="5181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4800600" y="5562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4419600" y="5486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34290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248400" y="4876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7239000" y="4114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743200" y="4092498"/>
              <a:ext cx="4549698" cy="1571941"/>
            </a:xfrm>
            <a:custGeom>
              <a:avLst/>
              <a:gdLst>
                <a:gd name="connsiteX0" fmla="*/ 0 w 4549698"/>
                <a:gd name="connsiteY0" fmla="*/ 0 h 1571941"/>
                <a:gd name="connsiteX1" fmla="*/ 747132 w 4549698"/>
                <a:gd name="connsiteY1" fmla="*/ 769434 h 1571941"/>
                <a:gd name="connsiteX2" fmla="*/ 1739590 w 4549698"/>
                <a:gd name="connsiteY2" fmla="*/ 1483112 h 1571941"/>
                <a:gd name="connsiteX3" fmla="*/ 2163337 w 4549698"/>
                <a:gd name="connsiteY3" fmla="*/ 1550019 h 1571941"/>
                <a:gd name="connsiteX4" fmla="*/ 2509024 w 4549698"/>
                <a:gd name="connsiteY4" fmla="*/ 1505414 h 1571941"/>
                <a:gd name="connsiteX5" fmla="*/ 3590693 w 4549698"/>
                <a:gd name="connsiteY5" fmla="*/ 869795 h 1571941"/>
                <a:gd name="connsiteX6" fmla="*/ 4549698 w 4549698"/>
                <a:gd name="connsiteY6" fmla="*/ 111512 h 1571941"/>
                <a:gd name="connsiteX7" fmla="*/ 4549698 w 4549698"/>
                <a:gd name="connsiteY7" fmla="*/ 111512 h 157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9698" h="1571941">
                  <a:moveTo>
                    <a:pt x="0" y="0"/>
                  </a:moveTo>
                  <a:cubicBezTo>
                    <a:pt x="228600" y="261124"/>
                    <a:pt x="457200" y="522249"/>
                    <a:pt x="747132" y="769434"/>
                  </a:cubicBezTo>
                  <a:cubicBezTo>
                    <a:pt x="1037064" y="1016619"/>
                    <a:pt x="1503556" y="1353015"/>
                    <a:pt x="1739590" y="1483112"/>
                  </a:cubicBezTo>
                  <a:cubicBezTo>
                    <a:pt x="1975624" y="1613210"/>
                    <a:pt x="2035098" y="1546302"/>
                    <a:pt x="2163337" y="1550019"/>
                  </a:cubicBezTo>
                  <a:cubicBezTo>
                    <a:pt x="2291576" y="1553736"/>
                    <a:pt x="2271131" y="1618785"/>
                    <a:pt x="2509024" y="1505414"/>
                  </a:cubicBezTo>
                  <a:cubicBezTo>
                    <a:pt x="2746917" y="1392043"/>
                    <a:pt x="3250581" y="1102112"/>
                    <a:pt x="3590693" y="869795"/>
                  </a:cubicBezTo>
                  <a:cubicBezTo>
                    <a:pt x="3930805" y="637478"/>
                    <a:pt x="4549698" y="111512"/>
                    <a:pt x="4549698" y="111512"/>
                  </a:cubicBezTo>
                  <a:lnTo>
                    <a:pt x="4549698" y="111512"/>
                  </a:lnTo>
                </a:path>
              </a:pathLst>
            </a:cu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93068"/>
                <a:ext cx="50520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71800"/>
                <a:ext cx="4998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85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9080" y="1447800"/>
                <a:ext cx="2669320" cy="7643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dirty="0"/>
                        <m:t>]|</m:t>
                      </m:r>
                      <m:r>
                        <a:rPr lang="en-US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80" y="1447800"/>
                <a:ext cx="2669320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38" idx="2"/>
          </p:cNvCxnSpPr>
          <p:nvPr/>
        </p:nvCxnSpPr>
        <p:spPr>
          <a:xfrm>
            <a:off x="4873083" y="4191000"/>
            <a:ext cx="236591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2"/>
          </p:cNvCxnSpPr>
          <p:nvPr/>
        </p:nvCxnSpPr>
        <p:spPr>
          <a:xfrm>
            <a:off x="4873083" y="4953000"/>
            <a:ext cx="4609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a:rPr lang="en-US" sz="2400" b="0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[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b="0" i="1" dirty="0" smtClean="0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It is sometimes cumbersome to incorporate </a:t>
                </a:r>
                <a:r>
                  <a:rPr lang="en-US" sz="2400" b="1" dirty="0" smtClean="0"/>
                  <a:t>mod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 smtClean="0"/>
                        <m:t>[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1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 smtClean="0"/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 +  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sz="2400" b="1" i="0" dirty="0" smtClean="0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Any relation between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/>
                  <a:t>]  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/>
                  <a:t> is 0-1 ?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Answer</a:t>
                </a:r>
                <a:r>
                  <a:rPr lang="en-US" sz="2400" dirty="0" smtClean="0"/>
                  <a:t>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/>
                  <a:t>].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3504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3126059"/>
            <a:ext cx="114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107475"/>
            <a:ext cx="3581400" cy="55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82897"/>
            <a:ext cx="12954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4572000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4694663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7459</TotalTime>
  <Words>2458</Words>
  <Application>Microsoft Office PowerPoint</Application>
  <PresentationFormat>On-screen Show (4:3)</PresentationFormat>
  <Paragraphs>420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Randomized Algorithms CS648 </vt:lpstr>
      <vt:lpstr>A central question in Probability</vt:lpstr>
      <vt:lpstr>Tools studied till now</vt:lpstr>
      <vt:lpstr>Variance</vt:lpstr>
      <vt:lpstr>Which r.v. has more deviation ?</vt:lpstr>
      <vt:lpstr>Ponder over it for a few moments ...</vt:lpstr>
      <vt:lpstr>PowerPoint Presentation</vt:lpstr>
      <vt:lpstr>Variance of  X</vt:lpstr>
      <vt:lpstr>Variance of  X</vt:lpstr>
      <vt:lpstr>Chebyshev’s Inequality</vt:lpstr>
      <vt:lpstr>Covariance</vt:lpstr>
      <vt:lpstr>Covariance</vt:lpstr>
      <vt:lpstr>Covariance</vt:lpstr>
      <vt:lpstr>Var(X+Y) = ?</vt:lpstr>
      <vt:lpstr>Theorem </vt:lpstr>
      <vt:lpstr>Proof of the theorem</vt:lpstr>
      <vt:lpstr>Applications of the Theorm </vt:lpstr>
      <vt:lpstr>Balls into Bins </vt:lpstr>
      <vt:lpstr>Application 1 of the Theorem </vt:lpstr>
      <vt:lpstr>PowerPoint Presentation</vt:lpstr>
      <vt:lpstr>Application 2 of the Theorem </vt:lpstr>
      <vt:lpstr>Maximum load is Ω("log " n"/loglog " n)</vt:lpstr>
      <vt:lpstr>How to use Theorem ? </vt:lpstr>
      <vt:lpstr>A Memorable Problem </vt:lpstr>
      <vt:lpstr>Distributed Algorithms  </vt:lpstr>
      <vt:lpstr>PowerPoint Presentation</vt:lpstr>
      <vt:lpstr>Round</vt:lpstr>
      <vt:lpstr>Round</vt:lpstr>
      <vt:lpstr>Round</vt:lpstr>
      <vt:lpstr>Leader Election in a complete network </vt:lpstr>
      <vt:lpstr>Leader Election in a complete network </vt:lpstr>
      <vt:lpstr>Leader Election in a complete network </vt:lpstr>
      <vt:lpstr>What can randomization offer ? </vt:lpstr>
      <vt:lpstr>What can randomization offer ? </vt:lpstr>
      <vt:lpstr>What can randomization offer ? </vt:lpstr>
      <vt:lpstr>What can randomization offer ? </vt:lpstr>
      <vt:lpstr>What can randomization offer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808</cp:revision>
  <dcterms:created xsi:type="dcterms:W3CDTF">2011-12-03T04:13:03Z</dcterms:created>
  <dcterms:modified xsi:type="dcterms:W3CDTF">2017-04-13T11:52:16Z</dcterms:modified>
</cp:coreProperties>
</file>