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8" r:id="rId2"/>
    <p:sldId id="538" r:id="rId3"/>
    <p:sldId id="580" r:id="rId4"/>
    <p:sldId id="581" r:id="rId5"/>
    <p:sldId id="582" r:id="rId6"/>
    <p:sldId id="583" r:id="rId7"/>
    <p:sldId id="584" r:id="rId8"/>
    <p:sldId id="578" r:id="rId9"/>
    <p:sldId id="573" r:id="rId10"/>
    <p:sldId id="575" r:id="rId11"/>
    <p:sldId id="574" r:id="rId12"/>
    <p:sldId id="576" r:id="rId13"/>
    <p:sldId id="577" r:id="rId14"/>
    <p:sldId id="587" r:id="rId15"/>
    <p:sldId id="585" r:id="rId16"/>
    <p:sldId id="586" r:id="rId17"/>
    <p:sldId id="588" r:id="rId18"/>
    <p:sldId id="589" r:id="rId19"/>
    <p:sldId id="591" r:id="rId20"/>
    <p:sldId id="592" r:id="rId21"/>
    <p:sldId id="593" r:id="rId22"/>
    <p:sldId id="594" r:id="rId23"/>
    <p:sldId id="595" r:id="rId24"/>
    <p:sldId id="59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76" autoAdjust="0"/>
  </p:normalViewPr>
  <p:slideViewPr>
    <p:cSldViewPr>
      <p:cViewPr>
        <p:scale>
          <a:sx n="85" d="100"/>
          <a:sy n="85" d="100"/>
        </p:scale>
        <p:origin x="-240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Method of Bounded Difference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Rumor spreading </a:t>
            </a:r>
            <a:r>
              <a:rPr lang="en-US" sz="2400" b="1" dirty="0" smtClean="0">
                <a:solidFill>
                  <a:schemeClr val="tx1"/>
                </a:solidFill>
              </a:rPr>
              <a:t>(only a sketch)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Method of bounded difference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3352800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3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39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4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8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5400000">
            <a:off x="4087538" y="235965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354659"/>
            <a:ext cx="821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474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29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3962400" y="3352800"/>
            <a:ext cx="22860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20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3869473" y="4007036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225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207728" y="3354659"/>
            <a:ext cx="288072" cy="68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9600" y="4038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526898" y="3962400"/>
            <a:ext cx="1883302" cy="914400"/>
          </a:xfrm>
          <a:prstGeom prst="arc">
            <a:avLst>
              <a:gd name="adj1" fmla="val 21514076"/>
              <a:gd name="adj2" fmla="val 10675049"/>
            </a:avLst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Difference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516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loud Callout 2"/>
              <p:cNvSpPr/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‘s are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small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then probability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deviates significantly from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hould be small.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06063" y="5474578"/>
            <a:ext cx="11026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Intuition: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3" grpId="0" animBg="1"/>
      <p:bldP spid="74" grpId="0" animBg="1"/>
      <p:bldP spid="75" grpId="0" animBg="1"/>
      <p:bldP spid="75" grpId="1" animBg="1"/>
      <p:bldP spid="76" grpId="0"/>
      <p:bldP spid="57" grpId="0" animBg="1"/>
      <p:bldP spid="2" grpId="0"/>
      <p:bldP spid="77" grpId="0" animBg="1"/>
      <p:bldP spid="78" grpId="0" animBg="1"/>
      <p:bldP spid="80" grpId="0" animBg="1"/>
      <p:bldP spid="81" grpId="0" animBg="1"/>
      <p:bldP spid="82" grpId="0" animBg="1"/>
      <p:bldP spid="84" grpId="0" animBg="1"/>
      <p:bldP spid="19" grpId="0" animBg="1"/>
      <p:bldP spid="20" grpId="0"/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Main theorem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  and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] &lt; </a:t>
                </a:r>
                <a:r>
                  <a:rPr lang="en-US" sz="2000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362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4146" y="27432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429000"/>
            <a:ext cx="3200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Special case theorem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) is said to satisfy </a:t>
                </a:r>
                <a:r>
                  <a:rPr lang="en-US" sz="2000" dirty="0" err="1" smtClean="0"/>
                  <a:t>Lipshitz</a:t>
                </a:r>
                <a:r>
                  <a:rPr lang="en-US" sz="2000" dirty="0" smtClean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if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| </a:t>
                </a:r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that differ only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coordinate.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dirty="0"/>
                  <a:t>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satisfies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:r>
                  <a:rPr lang="en-US" sz="2000" dirty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are independent,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Then 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P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m:rPr>
                        <m:lit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 smtClean="0">
                        <a:latin typeface="Cambria Math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dirty="0" smtClean="0"/>
                  <a:t>] &lt; </a:t>
                </a:r>
                <a:r>
                  <a:rPr lang="en-US" sz="2400" b="1" dirty="0" err="1" smtClean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0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1548161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92912" y="4114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Ribbon 6"/>
              <p:cNvSpPr/>
              <p:nvPr/>
            </p:nvSpPr>
            <p:spPr>
              <a:xfrm>
                <a:off x="762000" y="60960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comparing the deviation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heads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coin tosses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using the above theorem and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Chernoff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bound.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0960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84268" y="5879068"/>
            <a:ext cx="479753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theorem subsumes the </a:t>
            </a:r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1" grpId="0" animBg="1"/>
      <p:bldP spid="12" grpId="0" animBg="1"/>
      <p:bldP spid="1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Applications </a:t>
            </a:r>
            <a:br>
              <a:rPr lang="en-US" sz="3600" dirty="0" smtClean="0"/>
            </a:br>
            <a:r>
              <a:rPr lang="en-US" sz="3600" dirty="0" smtClean="0"/>
              <a:t>of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Method of bounded difference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5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: number of empty bins.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  <a:blipFill rotWithShape="1">
                <a:blip r:embed="rId2"/>
                <a:stretch>
                  <a:fillRect l="-815" t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4384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34290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bin is empty,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otherwise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7254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</a:t>
                </a:r>
                <a:r>
                  <a:rPr lang="en-US" u="sng" dirty="0" smtClean="0"/>
                  <a:t>destination</a:t>
                </a:r>
                <a:r>
                  <a:rPr lang="en-US" dirty="0" smtClean="0"/>
                  <a:t> bin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ball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91000"/>
                <a:ext cx="386201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22" t="-8333" r="-22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satisfies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Lipshitz</a:t>
                </a:r>
                <a:r>
                  <a:rPr lang="en-US" b="1" dirty="0">
                    <a:solidFill>
                      <a:schemeClr val="tx1"/>
                    </a:solidFill>
                  </a:rPr>
                  <a:t> condition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5857" y="5562600"/>
                <a:ext cx="556543" cy="93038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57" y="5562600"/>
                <a:ext cx="556543" cy="930383"/>
              </a:xfrm>
              <a:prstGeom prst="rect">
                <a:avLst/>
              </a:prstGeom>
              <a:blipFill rotWithShape="1">
                <a:blip r:embed="rId8"/>
                <a:stretch>
                  <a:fillRect l="-9890" r="-252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2" grpId="0"/>
      <p:bldP spid="2" grpId="1"/>
      <p:bldP spid="49" grpId="0"/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32004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       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uiExpand="1"/>
      <p:bldP spid="8" grpId="0" uiExpand="1"/>
      <p:bldP spid="50" grpId="0" uiExpand="1" animBg="1"/>
      <p:bldP spid="51" grpId="0" uiExpand="1" animBg="1"/>
      <p:bldP spid="46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          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867400"/>
                <a:ext cx="61266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Label of the ball </a:t>
                </a:r>
                <a:r>
                  <a:rPr lang="en-US" u="sng" dirty="0" smtClean="0"/>
                  <a:t>picked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number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101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First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/>
          <p:cNvSpPr/>
          <p:nvPr/>
        </p:nvSpPr>
        <p:spPr>
          <a:xfrm>
            <a:off x="4495800" y="29718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495800" y="3657600"/>
            <a:ext cx="304800" cy="3048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405857" y="5562600"/>
                <a:ext cx="556543" cy="93038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57" y="5562600"/>
                <a:ext cx="556543" cy="930383"/>
              </a:xfrm>
              <a:prstGeom prst="rect">
                <a:avLst/>
              </a:prstGeom>
              <a:blipFill rotWithShape="1">
                <a:blip r:embed="rId5"/>
                <a:stretch>
                  <a:fillRect l="-9890" r="-252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Rumor spreading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Objective 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random variables, not necessarily independent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How to establish a good bound on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P</a:t>
                </a:r>
                <a:r>
                  <a:rPr lang="en-US" sz="1800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? 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6012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276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4191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Rumor Spreading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persons in a city.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a person comes to know a rumor.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The following protocol is repeated from day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Each person knowing the rumor does the following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- </a:t>
                </a:r>
                <a:r>
                  <a:rPr lang="en-US" sz="1800" dirty="0" smtClean="0"/>
                  <a:t>Picks phone number of a randomly selected person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</a:t>
                </a:r>
                <a:r>
                  <a:rPr lang="en-US" sz="1800" b="1" dirty="0" smtClean="0"/>
                  <a:t>-</a:t>
                </a:r>
                <a:r>
                  <a:rPr lang="en-US" sz="1800" dirty="0" smtClean="0"/>
                  <a:t> Calls him/her and communicate the rumor.</a:t>
                </a:r>
              </a:p>
              <a:p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expected number of days until everyone knows the rumor?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dirty="0" smtClean="0"/>
                  <a:t>minimum </a:t>
                </a:r>
                <a:r>
                  <a:rPr lang="en-US" sz="2000" dirty="0"/>
                  <a:t>number of days </a:t>
                </a:r>
                <a:r>
                  <a:rPr lang="en-US" sz="2000" dirty="0" smtClean="0"/>
                  <a:t>until </a:t>
                </a:r>
                <a:r>
                  <a:rPr lang="en-US" sz="2000" dirty="0"/>
                  <a:t>everyone knows the rumor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Rumor Spreading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</a:t>
                </a:r>
                <a:endParaRPr lang="en-US" sz="2000" b="1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The entire city comes to know the rumor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expected days. 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entire city comes to know the rumor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days with high probability.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Stage 1: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No. of people knowing the rumor is less than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2: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people knowing the rumor is </a:t>
                </a:r>
                <a:r>
                  <a:rPr lang="en-US" sz="2000" dirty="0" smtClean="0"/>
                  <a:t>more than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                       but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3: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No. of people knowing the rumor is more than</a:t>
                </a:r>
                <a:r>
                  <a:rPr lang="en-US" sz="2000" b="1" dirty="0"/>
                  <a:t>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:r>
                  <a:rPr lang="en-US" sz="2000" b="1" dirty="0" smtClean="0"/>
                  <a:t>but less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9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Left Arrow 4"/>
              <p:cNvSpPr/>
              <p:nvPr/>
            </p:nvSpPr>
            <p:spPr>
              <a:xfrm>
                <a:off x="6248400" y="1752600"/>
                <a:ext cx="2895600" cy="789432"/>
              </a:xfrm>
              <a:prstGeom prst="leftArrow">
                <a:avLst>
                  <a:gd name="adj1" fmla="val 69776"/>
                  <a:gd name="adj2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O(log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days with high probability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752600"/>
                <a:ext cx="2895600" cy="789432"/>
              </a:xfrm>
              <a:prstGeom prst="leftArrow">
                <a:avLst>
                  <a:gd name="adj1" fmla="val 69776"/>
                  <a:gd name="adj2" fmla="val 50000"/>
                </a:avLst>
              </a:prstGeom>
              <a:blipFill rotWithShape="1">
                <a:blip r:embed="rId3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Left Arrow 5"/>
              <p:cNvSpPr/>
              <p:nvPr/>
            </p:nvSpPr>
            <p:spPr>
              <a:xfrm>
                <a:off x="6233532" y="5269468"/>
                <a:ext cx="2895600" cy="789432"/>
              </a:xfrm>
              <a:prstGeom prst="leftArrow">
                <a:avLst>
                  <a:gd name="adj1" fmla="val 69776"/>
                  <a:gd name="adj2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O(log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days with high probability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532" y="5269468"/>
                <a:ext cx="2895600" cy="789432"/>
              </a:xfrm>
              <a:prstGeom prst="leftArrow">
                <a:avLst>
                  <a:gd name="adj1" fmla="val 69776"/>
                  <a:gd name="adj2" fmla="val 50000"/>
                </a:avLst>
              </a:prstGeom>
              <a:blipFill rotWithShape="1"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5200" y="1447800"/>
            <a:ext cx="121853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1152" y="5955268"/>
            <a:ext cx="121853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1538" y="3452182"/>
            <a:ext cx="313066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Show that with high probability</a:t>
            </a:r>
          </a:p>
          <a:p>
            <a:r>
              <a:rPr lang="en-US" dirty="0" smtClean="0"/>
              <a:t>No. of persons knowing </a:t>
            </a:r>
          </a:p>
          <a:p>
            <a:r>
              <a:rPr lang="en-US" dirty="0" smtClean="0"/>
              <a:t> the rumor increase by </a:t>
            </a:r>
          </a:p>
          <a:p>
            <a:r>
              <a:rPr lang="en-US" dirty="0" smtClean="0"/>
              <a:t>at </a:t>
            </a:r>
            <a:r>
              <a:rPr lang="en-US" dirty="0"/>
              <a:t>least </a:t>
            </a:r>
            <a:r>
              <a:rPr lang="en-US" b="1" dirty="0"/>
              <a:t>20%</a:t>
            </a:r>
            <a:r>
              <a:rPr lang="en-US" dirty="0"/>
              <a:t> </a:t>
            </a:r>
            <a:r>
              <a:rPr lang="en-US" dirty="0" smtClean="0"/>
              <a:t>every day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7648" y="4648200"/>
            <a:ext cx="352455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Hint: use Ball-bin problem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This is the end of the course.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Thanks a lot.</a:t>
            </a:r>
          </a:p>
          <a:p>
            <a:r>
              <a:rPr lang="en-US" dirty="0" smtClean="0"/>
              <a:t>I am truly honored to teach the brightest students of my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Tools discussed till now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2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Limitations: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has to be </a:t>
                </a:r>
                <a:r>
                  <a:rPr lang="en-US" sz="2000" b="1" dirty="0" smtClean="0"/>
                  <a:t>sum</a:t>
                </a:r>
                <a:r>
                  <a:rPr lang="en-US" sz="2000" dirty="0" smtClean="0"/>
                  <a:t>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can take </a:t>
                </a:r>
                <a:r>
                  <a:rPr lang="en-US" sz="2000" u="sng" dirty="0" smtClean="0"/>
                  <a:t>0-1</a:t>
                </a:r>
                <a:r>
                  <a:rPr lang="en-US" sz="2000" dirty="0" smtClean="0"/>
                  <a:t> value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have to be </a:t>
                </a:r>
                <a:r>
                  <a:rPr lang="en-US" sz="2000" b="1" dirty="0" smtClean="0"/>
                  <a:t>independent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We shall now discuss a couple of problems for which </a:t>
                </a:r>
                <a:r>
                  <a:rPr lang="en-US" sz="2000" dirty="0" err="1" smtClean="0"/>
                  <a:t>Chernoffs</a:t>
                </a:r>
                <a:r>
                  <a:rPr lang="en-US" sz="2000" dirty="0" smtClean="0"/>
                  <a:t>’ bound can not be applied.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  <a:blipFill rotWithShape="1">
                <a:blip r:embed="rId2"/>
                <a:stretch>
                  <a:fillRect l="-67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4290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4876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: number of empty bins.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: </a:t>
                </a:r>
                <a:r>
                  <a:rPr lang="en-US" sz="2000" dirty="0"/>
                  <a:t>number of </a:t>
                </a:r>
                <a:r>
                  <a:rPr lang="en-US" sz="2000" dirty="0" smtClean="0"/>
                  <a:t>bins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 balls.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5800" y="4876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= ? </a:t>
                </a:r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68" t="-6349" r="-3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]|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blipFill rotWithShape="1">
                <a:blip r:embed="rId6"/>
                <a:stretch>
                  <a:fillRect r="-24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46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</a:t>
                </a:r>
                <a:r>
                  <a:rPr lang="en-US" sz="2000" dirty="0" smtClean="0"/>
                  <a:t>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draws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419600" cy="312234"/>
            <a:chOff x="2667000" y="2971800"/>
            <a:chExt cx="44196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2743200"/>
            <a:ext cx="0" cy="220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=? </a:t>
                </a:r>
                <a:endParaRPr lang="en-IN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50" y="6172200"/>
                <a:ext cx="218681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16" t="-6452" r="-360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148734" y="5150102"/>
                <a:ext cx="1102353" cy="56489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34" y="5150102"/>
                <a:ext cx="1102353" cy="564898"/>
              </a:xfrm>
              <a:prstGeom prst="rect">
                <a:avLst/>
              </a:prstGeom>
              <a:blipFill rotWithShape="1">
                <a:blip r:embed="rId4"/>
                <a:stretch>
                  <a:fillRect r="-60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50" grpId="0" animBg="1"/>
      <p:bldP spid="51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006C31"/>
                </a:solidFill>
              </a:rPr>
              <a:t>tightest</a:t>
            </a:r>
            <a:r>
              <a:rPr lang="en-US" sz="3200" b="1" dirty="0" smtClean="0"/>
              <a:t> analysis of Randomized </a:t>
            </a:r>
            <a:r>
              <a:rPr lang="en-US" sz="3200" b="1" dirty="0" smtClean="0">
                <a:solidFill>
                  <a:srgbClr val="7030A0"/>
                </a:solidFill>
              </a:rPr>
              <a:t>Quick sort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of Randomized Quick sort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53000" y="250743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43840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4" grpId="0" animBg="1"/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}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11" t="-8333" r="-34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 uiExpand="1" animBg="1"/>
      <p:bldP spid="11" grpId="0" uiExpan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5635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b="1" dirty="0"/>
              <a:t>T</a:t>
            </a:r>
            <a:r>
              <a:rPr lang="en-US" sz="2800" b="1" dirty="0" smtClean="0"/>
              <a:t>he random experiment unfolding gradually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2469964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953000" y="7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5672</TotalTime>
  <Words>1828</Words>
  <Application>Microsoft Office PowerPoint</Application>
  <PresentationFormat>On-screen Show (4:3)</PresentationFormat>
  <Paragraphs>292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Randomized Algorithms CS648 </vt:lpstr>
      <vt:lpstr>Objective  </vt:lpstr>
      <vt:lpstr>Tools discussed till now</vt:lpstr>
      <vt:lpstr>Chernoff’s Bound</vt:lpstr>
      <vt:lpstr>Balls into Bins</vt:lpstr>
      <vt:lpstr>Balls Out of Bin</vt:lpstr>
      <vt:lpstr>The tightest analysis of Randomized Quick sort</vt:lpstr>
      <vt:lpstr>Notations:  </vt:lpstr>
      <vt:lpstr> The random experiment unfolding gradually</vt:lpstr>
      <vt:lpstr>Method of bounded difference</vt:lpstr>
      <vt:lpstr> </vt:lpstr>
      <vt:lpstr>Main theorem</vt:lpstr>
      <vt:lpstr>Special case theorem</vt:lpstr>
      <vt:lpstr>Applications  of</vt:lpstr>
      <vt:lpstr>Balls into Bins</vt:lpstr>
      <vt:lpstr>Balls Out of Bin</vt:lpstr>
      <vt:lpstr>Balls Out of Bin</vt:lpstr>
      <vt:lpstr>Balls Out of Bin</vt:lpstr>
      <vt:lpstr>Rumor spreading</vt:lpstr>
      <vt:lpstr>Rumor Spreading</vt:lpstr>
      <vt:lpstr>Rumor Spreading</vt:lpstr>
      <vt:lpstr>Rumor Spreading</vt:lpstr>
      <vt:lpstr>PowerPoint Presentation</vt:lpstr>
      <vt:lpstr>This is the end of the course.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714</cp:revision>
  <dcterms:created xsi:type="dcterms:W3CDTF">2011-12-03T04:13:03Z</dcterms:created>
  <dcterms:modified xsi:type="dcterms:W3CDTF">2017-04-20T08:11:30Z</dcterms:modified>
</cp:coreProperties>
</file>