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428" r:id="rId2"/>
    <p:sldId id="526" r:id="rId3"/>
    <p:sldId id="509" r:id="rId4"/>
    <p:sldId id="510" r:id="rId5"/>
    <p:sldId id="511" r:id="rId6"/>
    <p:sldId id="512" r:id="rId7"/>
    <p:sldId id="513" r:id="rId8"/>
    <p:sldId id="514" r:id="rId9"/>
    <p:sldId id="449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4" r:id="rId20"/>
    <p:sldId id="492" r:id="rId21"/>
    <p:sldId id="495" r:id="rId22"/>
    <p:sldId id="496" r:id="rId23"/>
    <p:sldId id="497" r:id="rId24"/>
    <p:sldId id="499" r:id="rId25"/>
    <p:sldId id="504" r:id="rId26"/>
    <p:sldId id="522" r:id="rId27"/>
    <p:sldId id="523" r:id="rId28"/>
    <p:sldId id="524" r:id="rId29"/>
    <p:sldId id="525" r:id="rId30"/>
    <p:sldId id="527" r:id="rId31"/>
    <p:sldId id="503" r:id="rId32"/>
    <p:sldId id="500" r:id="rId33"/>
    <p:sldId id="501" r:id="rId34"/>
    <p:sldId id="502" r:id="rId35"/>
    <p:sldId id="515" r:id="rId36"/>
    <p:sldId id="51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17" Type="http://schemas.openxmlformats.org/officeDocument/2006/relationships/image" Target="../media/image37.png"/><Relationship Id="rId2" Type="http://schemas.openxmlformats.org/officeDocument/2006/relationships/image" Target="../media/image10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6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2.png"/><Relationship Id="rId7" Type="http://schemas.openxmlformats.org/officeDocument/2006/relationships/image" Target="../media/image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121.png"/><Relationship Id="rId5" Type="http://schemas.openxmlformats.org/officeDocument/2006/relationships/image" Target="../media/image61.png"/><Relationship Id="rId10" Type="http://schemas.openxmlformats.org/officeDocument/2006/relationships/image" Target="../media/image111.png"/><Relationship Id="rId4" Type="http://schemas.openxmlformats.org/officeDocument/2006/relationships/image" Target="../media/image52.png"/><Relationship Id="rId9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91.png"/><Relationship Id="rId3" Type="http://schemas.openxmlformats.org/officeDocument/2006/relationships/image" Target="../media/image42.png"/><Relationship Id="rId7" Type="http://schemas.openxmlformats.org/officeDocument/2006/relationships/image" Target="../media/image81.png"/><Relationship Id="rId12" Type="http://schemas.openxmlformats.org/officeDocument/2006/relationships/image" Target="../media/image18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171.png"/><Relationship Id="rId5" Type="http://schemas.openxmlformats.org/officeDocument/2006/relationships/image" Target="../media/image61.png"/><Relationship Id="rId10" Type="http://schemas.openxmlformats.org/officeDocument/2006/relationships/image" Target="../media/image161.png"/><Relationship Id="rId4" Type="http://schemas.openxmlformats.org/officeDocument/2006/relationships/image" Target="../media/image52.png"/><Relationship Id="rId9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Linearity of Expectation with applications</a:t>
            </a:r>
          </a:p>
          <a:p>
            <a:pPr>
              <a:spcBef>
                <a:spcPct val="30000"/>
              </a:spcBef>
              <a:defRPr/>
            </a:pPr>
            <a:r>
              <a:rPr lang="en-US" sz="1800" dirty="0" smtClean="0">
                <a:solidFill>
                  <a:srgbClr val="7030A0"/>
                </a:solidFill>
              </a:rPr>
              <a:t>(the most </a:t>
            </a:r>
            <a:r>
              <a:rPr lang="en-US" sz="1800" dirty="0">
                <a:solidFill>
                  <a:srgbClr val="7030A0"/>
                </a:solidFill>
              </a:rPr>
              <a:t>important tool for analyzing randomized algorithms)</a:t>
            </a:r>
          </a:p>
          <a:p>
            <a:endParaRPr lang="en-US" sz="2400" dirty="0"/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Randomized Quick Sort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2060"/>
                </a:solidFill>
              </a:rPr>
              <a:t>(</a:t>
            </a:r>
            <a:r>
              <a:rPr lang="en-US" sz="3200" b="1" dirty="0" smtClean="0">
                <a:solidFill>
                  <a:srgbClr val="0070C0"/>
                </a:solidFill>
              </a:rPr>
              <a:t>number of </a:t>
            </a:r>
            <a:r>
              <a:rPr lang="en-US" sz="3200" b="1" dirty="0" smtClean="0">
                <a:solidFill>
                  <a:srgbClr val="002060"/>
                </a:solidFill>
              </a:rPr>
              <a:t>comparisons)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is random variable </a:t>
                </a:r>
                <a:r>
                  <a:rPr lang="en-US" sz="2000" dirty="0" smtClean="0"/>
                  <a:t>denoting the </a:t>
                </a:r>
                <a:r>
                  <a:rPr lang="en-US" sz="2000" dirty="0"/>
                  <a:t>number of </a:t>
                </a:r>
                <a:r>
                  <a:rPr lang="en-US" sz="2000" dirty="0" smtClean="0"/>
                  <a:t>comparisons.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>
                    <a:solidFill>
                      <a:srgbClr val="002060"/>
                    </a:solidFill>
                  </a:rPr>
                  <a:t>(based on definition of expectation)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</a:t>
                </a:r>
                <a:r>
                  <a:rPr lang="en-US" sz="2000" b="1" dirty="0" smtClean="0"/>
                  <a:t>          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Y]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1752600" y="5943600"/>
            <a:ext cx="53340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 not proceed from this point …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406901" y="3276600"/>
            <a:ext cx="3460499" cy="2286000"/>
            <a:chOff x="2254501" y="3581400"/>
            <a:chExt cx="3460499" cy="2286000"/>
          </a:xfrm>
        </p:grpSpPr>
        <p:grpSp>
          <p:nvGrpSpPr>
            <p:cNvPr id="45" name="Group 44"/>
            <p:cNvGrpSpPr/>
            <p:nvPr/>
          </p:nvGrpSpPr>
          <p:grpSpPr>
            <a:xfrm>
              <a:off x="2438400" y="4191000"/>
              <a:ext cx="2514600" cy="1676400"/>
              <a:chOff x="2438400" y="4191000"/>
              <a:chExt cx="2514600" cy="1676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4384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861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724400" y="55988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>
                <a:stCxn id="7" idx="2"/>
                <a:endCxn id="8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7" idx="6"/>
                <a:endCxn id="9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4" idx="5"/>
                <a:endCxn id="15" idx="1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8" idx="3"/>
                <a:endCxn id="10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8" idx="5"/>
                <a:endCxn id="11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0" idx="5"/>
                <a:endCxn id="13" idx="1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9" idx="3"/>
                <a:endCxn id="14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254501" y="3581400"/>
              <a:ext cx="34604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A </a:t>
              </a:r>
              <a:r>
                <a:rPr lang="en-US" sz="1600" b="1" dirty="0" smtClean="0"/>
                <a:t>recursion tree </a:t>
              </a:r>
            </a:p>
            <a:p>
              <a:pPr algn="ctr"/>
              <a:r>
                <a:rPr lang="en-US" sz="1600" dirty="0" smtClean="0"/>
                <a:t>associated with Randomized Quick Sort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70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/>
          <a:lstStyle/>
          <a:p>
            <a:r>
              <a:rPr lang="en-US" sz="2400" dirty="0" smtClean="0"/>
              <a:t>Since viewing the random experiment in its </a:t>
            </a:r>
            <a:r>
              <a:rPr lang="en-US" sz="2400" u="sng" dirty="0" smtClean="0">
                <a:solidFill>
                  <a:srgbClr val="7030A0"/>
                </a:solidFill>
              </a:rPr>
              <a:t>entirety</a:t>
            </a:r>
            <a:r>
              <a:rPr lang="en-US" sz="2400" dirty="0" smtClean="0"/>
              <a:t> looks so complex, </a:t>
            </a:r>
            <a:br>
              <a:rPr lang="en-US" sz="2400" dirty="0" smtClean="0"/>
            </a:br>
            <a:r>
              <a:rPr lang="en-US" sz="2400" dirty="0" smtClean="0"/>
              <a:t>let us take a </a:t>
            </a:r>
            <a:r>
              <a:rPr lang="en-US" sz="2400" i="1" dirty="0" smtClean="0"/>
              <a:t>microscopic</a:t>
            </a:r>
            <a:r>
              <a:rPr lang="en-US" sz="2400" dirty="0" smtClean="0"/>
              <a:t> view.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295400" y="1676400"/>
            <a:ext cx="4724400" cy="2198575"/>
            <a:chOff x="2438400" y="1676400"/>
            <a:chExt cx="4724400" cy="2198575"/>
          </a:xfrm>
        </p:grpSpPr>
        <p:grpSp>
          <p:nvGrpSpPr>
            <p:cNvPr id="5" name="Group 4"/>
            <p:cNvGrpSpPr/>
            <p:nvPr/>
          </p:nvGrpSpPr>
          <p:grpSpPr>
            <a:xfrm>
              <a:off x="2546345" y="2438400"/>
              <a:ext cx="4222631" cy="500062"/>
              <a:chOff x="1752600" y="1447800"/>
              <a:chExt cx="5770360" cy="6096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905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86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48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29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58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39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52600" y="1447800"/>
                <a:ext cx="5770360" cy="412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   2   3    4    5                                …            m-1   m</a:t>
                </a:r>
                <a:endParaRPr lang="en-US" sz="1600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953000" y="2057400"/>
                <a:ext cx="9144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685749" y="3288268"/>
              <a:ext cx="4286751" cy="586707"/>
              <a:chOff x="1676400" y="4800600"/>
              <a:chExt cx="5899279" cy="112196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6764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23622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0480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9530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1628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733800" y="5029200"/>
                <a:ext cx="685800" cy="45719"/>
                <a:chOff x="3657600" y="5029200"/>
                <a:chExt cx="685800" cy="45719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6576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9624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2672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867400" y="5029200"/>
                <a:ext cx="685800" cy="45719"/>
                <a:chOff x="3657600" y="5029200"/>
                <a:chExt cx="685800" cy="45719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36576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9624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1676400" y="5334000"/>
                <a:ext cx="5899279" cy="588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          2          3               …                                   …                 n</a:t>
                </a:r>
                <a:endParaRPr lang="en-US" sz="1400" dirty="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2438400" y="1676401"/>
              <a:ext cx="4724400" cy="2198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7188" y="1676400"/>
              <a:ext cx="2203617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Balls into Bins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1600" b="1" dirty="0">
                  <a:solidFill>
                    <a:srgbClr val="002060"/>
                  </a:solidFill>
                </a:rPr>
                <a:t>(</a:t>
              </a:r>
              <a:r>
                <a:rPr lang="en-US" sz="1600" b="1" dirty="0">
                  <a:solidFill>
                    <a:srgbClr val="0070C0"/>
                  </a:solidFill>
                </a:rPr>
                <a:t>number of </a:t>
              </a:r>
              <a:r>
                <a:rPr lang="en-US" sz="1600" b="1" dirty="0">
                  <a:solidFill>
                    <a:srgbClr val="002060"/>
                  </a:solidFill>
                </a:rPr>
                <a:t>empty bins)</a:t>
              </a:r>
            </a:p>
            <a:p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95400" y="4419600"/>
            <a:ext cx="4724400" cy="2209800"/>
            <a:chOff x="2438400" y="4419600"/>
            <a:chExt cx="4724400" cy="2209800"/>
          </a:xfrm>
        </p:grpSpPr>
        <p:grpSp>
          <p:nvGrpSpPr>
            <p:cNvPr id="46" name="Group 45"/>
            <p:cNvGrpSpPr/>
            <p:nvPr/>
          </p:nvGrpSpPr>
          <p:grpSpPr>
            <a:xfrm>
              <a:off x="3601713" y="5181600"/>
              <a:ext cx="1960887" cy="1167347"/>
              <a:chOff x="2438400" y="4191000"/>
              <a:chExt cx="2514600" cy="1676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384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861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724400" y="55988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stCxn id="48" idx="2"/>
                <a:endCxn id="49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8" idx="6"/>
                <a:endCxn id="50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5" idx="5"/>
                <a:endCxn id="56" idx="1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49" idx="3"/>
                <a:endCxn id="51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9" idx="5"/>
                <a:endCxn id="52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51" idx="3"/>
                <a:endCxn id="53" idx="7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1" idx="5"/>
                <a:endCxn id="54" idx="1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50" idx="3"/>
                <a:endCxn id="55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2438400" y="4419600"/>
              <a:ext cx="4724400" cy="2209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81400" y="4444425"/>
              <a:ext cx="2499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Randomized </a:t>
              </a:r>
              <a:r>
                <a:rPr lang="en-US" b="1" dirty="0">
                  <a:solidFill>
                    <a:srgbClr val="002060"/>
                  </a:solidFill>
                </a:rPr>
                <a:t>Quick Sort</a:t>
              </a:r>
              <a:br>
                <a:rPr lang="en-US" b="1" dirty="0">
                  <a:solidFill>
                    <a:srgbClr val="002060"/>
                  </a:solidFill>
                </a:rPr>
              </a:br>
              <a:r>
                <a:rPr lang="en-US" sz="1400" b="1" dirty="0">
                  <a:solidFill>
                    <a:srgbClr val="002060"/>
                  </a:solidFill>
                </a:rPr>
                <a:t>(</a:t>
              </a:r>
              <a:r>
                <a:rPr lang="en-US" sz="1400" b="1" dirty="0">
                  <a:solidFill>
                    <a:srgbClr val="0070C0"/>
                  </a:solidFill>
                </a:rPr>
                <a:t>number of </a:t>
              </a:r>
              <a:r>
                <a:rPr lang="en-US" sz="1400" b="1" dirty="0">
                  <a:solidFill>
                    <a:srgbClr val="002060"/>
                  </a:solidFill>
                </a:rPr>
                <a:t>comparisons</a:t>
              </a:r>
              <a:r>
                <a:rPr lang="en-US" sz="1400" b="1" dirty="0" smtClean="0">
                  <a:solidFill>
                    <a:srgbClr val="002060"/>
                  </a:solidFill>
                </a:rPr>
                <a:t>)</a:t>
              </a:r>
              <a:endParaRPr lang="en-US" dirty="0"/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11906"/>
            <a:ext cx="1616392" cy="1212294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6019800" y="1676401"/>
            <a:ext cx="1981200" cy="2198575"/>
            <a:chOff x="6019800" y="1676401"/>
            <a:chExt cx="1981200" cy="2198575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019800" y="1676401"/>
              <a:ext cx="1981200" cy="419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6019800" y="2775688"/>
              <a:ext cx="1981200" cy="1099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39" y="4677571"/>
            <a:ext cx="1616392" cy="1212294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6019800" y="4430825"/>
            <a:ext cx="1981200" cy="2198575"/>
            <a:chOff x="6019800" y="1676401"/>
            <a:chExt cx="1981200" cy="2198575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019800" y="1676401"/>
              <a:ext cx="1981200" cy="419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019800" y="2775688"/>
              <a:ext cx="1981200" cy="1099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2580572" y="838200"/>
            <a:ext cx="397262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number of </a:t>
            </a:r>
            <a:r>
              <a:rPr lang="en-US" sz="2800" b="1" dirty="0" smtClean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Let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be a random variable defined as follows.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bin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empty</m:t>
                              </m:r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What is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?</a:t>
                </a: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Answer :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b="0" i="0" dirty="0" smtClean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b="0" i="0" dirty="0" smtClean="0"/>
                      <m:t>) 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𝐢𝐬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latin typeface="Cambria Math"/>
                      </a:rPr>
                      <m:t>𝐧𝐨𝐭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dirty="0"/>
                      <m:t>) 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287922" cy="793618"/>
            <a:chOff x="1676400" y="4800600"/>
            <a:chExt cx="5894495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4495" cy="464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3               …           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/>
                    <a:t>                     …            n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4495" cy="4643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23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140156" y="1447800"/>
            <a:ext cx="4870244" cy="533400"/>
            <a:chOff x="1752600" y="1447800"/>
            <a:chExt cx="6042672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6042672" cy="42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2   3    4    5                           …                m-1   m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4435534" y="2667000"/>
            <a:ext cx="669866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49695" y="5029200"/>
            <a:ext cx="217066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267200" y="4953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46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002060"/>
                    </a:solidFill>
                  </a:rPr>
                  <a:t>Balls into Bins</a:t>
                </a:r>
                <a:br>
                  <a:rPr lang="en-US" sz="4000" b="1" dirty="0" smtClean="0">
                    <a:solidFill>
                      <a:srgbClr val="002060"/>
                    </a:solidFill>
                  </a:rPr>
                </a:br>
                <a:r>
                  <a:rPr lang="en-US" sz="2800" b="1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US" sz="2800" dirty="0"/>
                  <a:t>any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relation</a:t>
                </a:r>
                <a:r>
                  <a:rPr lang="en-US" sz="2800" dirty="0"/>
                  <a:t> between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/>
                  <a:t>’s </a:t>
                </a:r>
                <a:r>
                  <a:rPr lang="en-US" sz="2800" dirty="0" smtClean="0"/>
                  <a:t>?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)</a:t>
                </a:r>
                <a:endParaRPr lang="en-US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2060"/>
                    </a:solidFill>
                  </a:rPr>
                  <a:t>Consider any elementary event.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3"/>
                <a:stretch>
                  <a:fillRect l="-667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3004975" y="3092581"/>
            <a:ext cx="2938625" cy="793619"/>
            <a:chOff x="1676400" y="4800599"/>
            <a:chExt cx="3275713" cy="997715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799921" y="4800600"/>
              <a:ext cx="381000" cy="457200"/>
              <a:chOff x="294721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4721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75721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4721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564388" y="4800599"/>
              <a:ext cx="383072" cy="457201"/>
              <a:chOff x="-1150612" y="4800599"/>
              <a:chExt cx="383072" cy="45720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150612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767540" y="4800599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-1150612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3275713" cy="46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1           2        3           4           5</a:t>
              </a:r>
              <a:endParaRPr lang="en-US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3780431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87507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94584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01661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22644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657600" y="21336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1    2   3    4    5   6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527011"/>
                  </p:ext>
                </p:extLst>
              </p:nvPr>
            </p:nvGraphicFramePr>
            <p:xfrm>
              <a:off x="1524000" y="474472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527011"/>
                  </p:ext>
                </p:extLst>
              </p:nvPr>
            </p:nvGraphicFramePr>
            <p:xfrm>
              <a:off x="1524000" y="474472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197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197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8197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197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197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9050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273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227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419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611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77000" y="2600325"/>
            <a:ext cx="2262311" cy="914400"/>
            <a:chOff x="6477000" y="2600325"/>
            <a:chExt cx="2262311" cy="914400"/>
          </a:xfrm>
        </p:grpSpPr>
        <p:sp>
          <p:nvSpPr>
            <p:cNvPr id="7" name="Right Brace 6"/>
            <p:cNvSpPr/>
            <p:nvPr/>
          </p:nvSpPr>
          <p:spPr>
            <a:xfrm>
              <a:off x="6477000" y="2600325"/>
              <a:ext cx="155448" cy="9144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  <a:ea typeface="Cambria Math"/>
                    </a:rPr>
                    <a:t>An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28" t="-4717" r="-41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867400"/>
                <a:ext cx="5638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867400"/>
                <a:ext cx="5638800" cy="457200"/>
              </a:xfrm>
              <a:prstGeom prst="roundRect">
                <a:avLst/>
              </a:prstGeom>
              <a:blipFill rotWithShape="1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/>
          <p:cNvSpPr/>
          <p:nvPr/>
        </p:nvSpPr>
        <p:spPr>
          <a:xfrm>
            <a:off x="5334000" y="2590800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52600" y="838200"/>
            <a:ext cx="5791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6666 0.1048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523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-0.10868 0.1048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523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5 0.1111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2586 0.10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523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08907 0.1048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523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11996 0.106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1" grpId="0" animBg="1"/>
      <p:bldP spid="31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8" grpId="0" animBg="1"/>
      <p:bldP spid="48" grpId="1" animBg="1"/>
      <p:bldP spid="58" grpId="0"/>
      <p:bldP spid="3" grpId="0"/>
      <p:bldP spid="49" grpId="0"/>
      <p:bldP spid="60" grpId="0"/>
      <p:bldP spid="62" grpId="0"/>
      <p:bldP spid="65" grpId="0"/>
      <p:bldP spid="33" grpId="0" animBg="1"/>
      <p:bldP spid="66" grpId="0" animBg="1"/>
      <p:bldP spid="66" grpId="1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Sum of Random Variables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be random variables defined over a probability space </a:t>
                </a:r>
                <a:r>
                  <a:rPr lang="en-US" sz="1800" dirty="0"/>
                  <a:t>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</a:t>
                </a:r>
                <a:r>
                  <a:rPr lang="en-US" sz="1800" dirty="0" smtClean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 smtClean="0"/>
                  <a:t>ϵ</a:t>
                </a:r>
                <a:r>
                  <a:rPr lang="en-US" sz="2400" dirty="0" smtClean="0"/>
                  <a:t> </a:t>
                </a:r>
                <a:r>
                  <a:rPr lang="el-GR" sz="24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is said  to be the </a:t>
                </a:r>
                <a:r>
                  <a:rPr lang="en-US" sz="1800" b="1" dirty="0" smtClean="0"/>
                  <a:t>sum of random variables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</a:t>
                </a:r>
                <a:r>
                  <a:rPr lang="en-US" sz="1800" b="1" dirty="0" smtClean="0"/>
                  <a:t>compact notation 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be random variables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sum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90800" y="30480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8000"/>
                <a:ext cx="16002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667000" y="5486400"/>
                <a:ext cx="25146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486400"/>
                <a:ext cx="25146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2985" r="-962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4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Randomized Quick Sort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number of </a:t>
            </a:r>
            <a:r>
              <a:rPr lang="en-US" sz="2800" b="1" dirty="0" smtClean="0">
                <a:solidFill>
                  <a:srgbClr val="002060"/>
                </a:solidFill>
              </a:rPr>
              <a:t>comparisons)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 : 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1800" dirty="0" smtClean="0"/>
                  <a:t> ,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,  be a </a:t>
                </a:r>
                <a:r>
                  <a:rPr lang="en-US" sz="1800" dirty="0"/>
                  <a:t>random variable </a:t>
                </a:r>
                <a:r>
                  <a:rPr lang="en-US" sz="1800" dirty="0" smtClean="0"/>
                  <a:t>defined as follows.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endParaRPr lang="en-US" sz="1800" b="1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f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compared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during</m:t>
                              </m:r>
                              <m:r>
                                <m:rPr>
                                  <m:nor/>
                                </m:rPr>
                                <a:rPr lang="en-US" sz="1800" b="1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Randomized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Quick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Sort</m:t>
                              </m:r>
                              <m:r>
                                <m:rPr>
                                  <m:nor/>
                                </m:rPr>
                                <a:rPr lang="en-US" sz="1600" b="1" i="0" dirty="0" smtClean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002060"/>
                                  </a:solidFill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1600" b="1" i="0" dirty="0" smtClean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/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What </a:t>
                </a:r>
                <a:r>
                  <a:rPr lang="en-US" sz="1800" dirty="0"/>
                  <a:t>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>
                    <a:solidFill>
                      <a:srgbClr val="002060"/>
                    </a:solidFill>
                  </a:rPr>
                  <a:t>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Answer :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 smtClean="0"/>
                      <m:t>)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latin typeface="Cambria Math"/>
                      </a:rPr>
                      <m:t>𝐧𝐨𝐭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 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38200" y="1522107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4400" y="2436507"/>
            <a:ext cx="7086600" cy="76200"/>
            <a:chOff x="914400" y="2436507"/>
            <a:chExt cx="7086600" cy="76200"/>
          </a:xfrm>
        </p:grpSpPr>
        <p:grpSp>
          <p:nvGrpSpPr>
            <p:cNvPr id="27" name="Group 26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76650" y="2436507"/>
              <a:ext cx="2800350" cy="76200"/>
              <a:chOff x="3676650" y="2362200"/>
              <a:chExt cx="2800350" cy="76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724650" y="2436507"/>
              <a:ext cx="361950" cy="76200"/>
              <a:chOff x="6724650" y="2362200"/>
              <a:chExt cx="361950" cy="762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914400" y="2436507"/>
              <a:ext cx="1295400" cy="76200"/>
              <a:chOff x="914400" y="2362200"/>
              <a:chExt cx="1295400" cy="76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2192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44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334250" y="2436507"/>
              <a:ext cx="666750" cy="76200"/>
              <a:chOff x="7334250" y="2362200"/>
              <a:chExt cx="666750" cy="762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334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639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943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872387" y="1522107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rc 4"/>
          <p:cNvSpPr/>
          <p:nvPr/>
        </p:nvSpPr>
        <p:spPr>
          <a:xfrm rot="8170535">
            <a:off x="1611395" y="-749996"/>
            <a:ext cx="4012153" cy="3858798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8170535">
            <a:off x="3836747" y="-517593"/>
            <a:ext cx="3905846" cy="3633753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8170535">
            <a:off x="1095742" y="1466254"/>
            <a:ext cx="1345409" cy="1285040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8170535">
            <a:off x="5438881" y="1623176"/>
            <a:ext cx="1190412" cy="1139408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72000" y="3352800"/>
            <a:ext cx="388473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16066" y="3810000"/>
            <a:ext cx="5637334" cy="31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439866" y="4103649"/>
            <a:ext cx="5637334" cy="31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09800" y="4724401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953000" y="4724400"/>
            <a:ext cx="3581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5" grpId="0" animBg="1"/>
      <p:bldP spid="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2060"/>
                    </a:solidFill>
                  </a:rPr>
                  <a:t>Randomized Quick Sort</a:t>
                </a:r>
                <a:br>
                  <a:rPr lang="en-US" sz="3600" b="1" dirty="0" smtClean="0">
                    <a:solidFill>
                      <a:srgbClr val="002060"/>
                    </a:solidFill>
                  </a:rPr>
                </a:br>
                <a:r>
                  <a:rPr lang="en-US" sz="2800" b="1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US" sz="2800" dirty="0"/>
                  <a:t>any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relation</a:t>
                </a:r>
                <a:r>
                  <a:rPr lang="en-US" sz="2800" dirty="0"/>
                  <a:t> between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/>
                  <a:t>’s ?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)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Consider any elementary event.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is relation between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  <m:d>
                          <m:d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</m:d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33701"/>
              </p:ext>
            </p:extLst>
          </p:nvPr>
        </p:nvGraphicFramePr>
        <p:xfrm>
          <a:off x="304800" y="4191000"/>
          <a:ext cx="8458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</a:tblGrid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45720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0                …                   0                 1                1                   …                   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191000"/>
                <a:ext cx="868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𝟏𝟐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𝟏𝟑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        …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𝟐𝟑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𝟐𝟒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…      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91000"/>
                <a:ext cx="868971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61" t="-8333" r="-72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3581400" y="60198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Hence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6019800"/>
                <a:ext cx="2286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83544" r="-5805" b="-1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286000" y="1993639"/>
            <a:ext cx="3124200" cy="1816361"/>
            <a:chOff x="3352557" y="2973285"/>
            <a:chExt cx="1981443" cy="1114572"/>
          </a:xfrm>
        </p:grpSpPr>
        <p:grpSp>
          <p:nvGrpSpPr>
            <p:cNvPr id="71" name="Group 70"/>
            <p:cNvGrpSpPr/>
            <p:nvPr/>
          </p:nvGrpSpPr>
          <p:grpSpPr>
            <a:xfrm>
              <a:off x="3352557" y="2973285"/>
              <a:ext cx="1808731" cy="1114571"/>
              <a:chOff x="2633522" y="4191000"/>
              <a:chExt cx="2319478" cy="148127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stCxn id="73" idx="2"/>
                <a:endCxn id="74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3" idx="6"/>
                <a:endCxn id="75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0" idx="5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5"/>
                <a:endCxn id="77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6" idx="3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6" idx="5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5" idx="3"/>
                <a:endCxn id="80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Arrow Connector 89"/>
            <p:cNvCxnSpPr/>
            <p:nvPr/>
          </p:nvCxnSpPr>
          <p:spPr>
            <a:xfrm>
              <a:off x="5159342" y="3429000"/>
              <a:ext cx="174658" cy="23845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4583056" y="3773173"/>
              <a:ext cx="141344" cy="314684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486400" y="1981200"/>
            <a:ext cx="2514600" cy="1905000"/>
            <a:chOff x="6400800" y="1609725"/>
            <a:chExt cx="2514600" cy="1905000"/>
          </a:xfrm>
        </p:grpSpPr>
        <p:sp>
          <p:nvSpPr>
            <p:cNvPr id="93" name="Right Brace 92"/>
            <p:cNvSpPr/>
            <p:nvPr/>
          </p:nvSpPr>
          <p:spPr>
            <a:xfrm>
              <a:off x="6400800" y="1609725"/>
              <a:ext cx="231648" cy="1905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624452" y="2371725"/>
                  <a:ext cx="229094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  <a:ea typeface="Cambria Math"/>
                    </a:rPr>
                    <a:t>Any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452" y="2371725"/>
                  <a:ext cx="2290948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394" t="-4717" r="-39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1752600" y="838200"/>
            <a:ext cx="5791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6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What have we learnt till now?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Balls into Bin </a:t>
                </a:r>
                <a:r>
                  <a:rPr lang="en-US" sz="2000" dirty="0" smtClean="0"/>
                  <a:t>experiment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1800" dirty="0" smtClean="0"/>
                  <a:t>random variable denoting the number </a:t>
                </a:r>
                <a:r>
                  <a:rPr lang="en-US" sz="1800" dirty="0"/>
                  <a:t>of empty bins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r="-165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Randomized Quick Sort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: </a:t>
                </a:r>
                <a:r>
                  <a:rPr lang="en-US" sz="1800" dirty="0" smtClean="0"/>
                  <a:t>random variable for the </a:t>
                </a:r>
                <a:r>
                  <a:rPr lang="en-US" sz="1800" dirty="0"/>
                  <a:t>number of comparisons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 smtClean="0"/>
                  <a:t>            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t="-81013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Hence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82278" r="-5805" b="-1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blipFill rotWithShape="1">
                <a:blip r:embed="rId6"/>
                <a:stretch>
                  <a:fillRect t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953000" y="5029200"/>
                <a:ext cx="30480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029200"/>
                <a:ext cx="30480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9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The main question ?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be 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such </a:t>
                </a: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]=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>
                            <a:latin typeface="Cambria Math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i="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 </m:t>
                        </m:r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  <m:r>
                      <a:rPr lang="en-US" sz="2800" b="1" i="1" dirty="0" smtClean="0">
                        <a:latin typeface="Cambria Math"/>
                      </a:rPr>
                      <m:t>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  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62200" y="2362200"/>
            <a:ext cx="3200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number of </a:t>
            </a:r>
            <a:r>
              <a:rPr lang="en-US" sz="2800" b="1" dirty="0" smtClean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 : random variable denoting the </a:t>
                </a:r>
                <a:r>
                  <a:rPr lang="en-US" sz="1800" dirty="0"/>
                  <a:t>number of empty </a:t>
                </a:r>
                <a:r>
                  <a:rPr lang="en-US" sz="1800" dirty="0" smtClean="0"/>
                  <a:t>bins.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sz="1800" b="1" dirty="0" smtClean="0"/>
                  <a:t>for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312673" cy="793618"/>
            <a:chOff x="1676400" y="4800600"/>
            <a:chExt cx="5922085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922085" cy="46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    2        3               …                                   …            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140156" y="1447800"/>
            <a:ext cx="4870244" cy="533400"/>
            <a:chOff x="1752600" y="1447800"/>
            <a:chExt cx="6042672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6042672" cy="42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2   3    4    5                           …                m-1   m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1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RECAP from the last lecture</a:t>
            </a:r>
            <a:br>
              <a:rPr lang="en-US" sz="32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u="sng" dirty="0" smtClean="0">
                <a:solidFill>
                  <a:schemeClr val="tx1"/>
                </a:solidFill>
              </a:rPr>
              <a:t>balls out of bin</a:t>
            </a:r>
            <a:r>
              <a:rPr lang="en-US" dirty="0" smtClean="0">
                <a:solidFill>
                  <a:schemeClr val="tx1"/>
                </a:solidFill>
              </a:rPr>
              <a:t> problem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We will discuss it at the end 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Let us first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re-invent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the powerful tool “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Linearity of expectation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”.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Randomized Quick Sort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number</a:t>
            </a:r>
            <a:r>
              <a:rPr lang="en-US" sz="2800" b="1" dirty="0" smtClean="0">
                <a:solidFill>
                  <a:srgbClr val="002060"/>
                </a:solidFill>
              </a:rPr>
              <a:t> of comparisons)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  <a:latin typeface="Cambria Math"/>
                  </a:rPr>
                  <a:t>: </a:t>
                </a:r>
                <a:r>
                  <a:rPr lang="en-US" sz="1800" dirty="0" smtClean="0">
                    <a:solidFill>
                      <a:srgbClr val="002060"/>
                    </a:solidFill>
                    <a:latin typeface="Calibri" pitchFamily="34" charset="0"/>
                  </a:rPr>
                  <a:t>r. v. for the no. of comparisons during Randomized Quick Sort on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olidFill>
                      <a:srgbClr val="002060"/>
                    </a:solidFill>
                    <a:latin typeface="Calibri" pitchFamily="34" charset="0"/>
                  </a:rPr>
                  <a:t> elements. </a:t>
                </a:r>
                <a:endParaRPr lang="en-US" sz="1800" b="1" i="1" dirty="0" smtClean="0">
                  <a:solidFill>
                    <a:srgbClr val="002060"/>
                  </a:solidFill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Using Linearity of expectation: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…</m:t>
                        </m:r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…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  <a:blipFill rotWithShape="1">
                <a:blip r:embed="rId2"/>
                <a:stretch>
                  <a:fillRect l="-741" t="-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4971288"/>
            <a:ext cx="4343400" cy="1203960"/>
            <a:chOff x="2209800" y="4971288"/>
            <a:chExt cx="4343400" cy="1203960"/>
          </a:xfrm>
        </p:grpSpPr>
        <p:sp>
          <p:nvSpPr>
            <p:cNvPr id="5" name="Right Brace 4"/>
            <p:cNvSpPr/>
            <p:nvPr/>
          </p:nvSpPr>
          <p:spPr>
            <a:xfrm rot="5400000">
              <a:off x="3181350" y="3999738"/>
              <a:ext cx="134112" cy="207721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ine Callout 1 5"/>
                <p:cNvSpPr/>
                <p:nvPr/>
              </p:nvSpPr>
              <p:spPr>
                <a:xfrm>
                  <a:off x="4419600" y="5562600"/>
                  <a:ext cx="2133600" cy="612648"/>
                </a:xfrm>
                <a:prstGeom prst="borderCallout1">
                  <a:avLst>
                    <a:gd name="adj1" fmla="val 47873"/>
                    <a:gd name="adj2" fmla="val 552"/>
                    <a:gd name="adj3" fmla="val -84078"/>
                    <a:gd name="adj4" fmla="val -36242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0.58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Line Callout 1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562600"/>
                  <a:ext cx="2133600" cy="612648"/>
                </a:xfrm>
                <a:prstGeom prst="borderCallout1">
                  <a:avLst>
                    <a:gd name="adj1" fmla="val 47873"/>
                    <a:gd name="adj2" fmla="val 552"/>
                    <a:gd name="adj3" fmla="val -84078"/>
                    <a:gd name="adj4" fmla="val -36242"/>
                  </a:avLst>
                </a:prstGeom>
                <a:blipFill rotWithShape="1">
                  <a:blip r:embed="rId3"/>
                  <a:stretch>
                    <a:fillRect r="-1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4343400" y="4572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572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Linearity of Expectation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r>
                  <a:rPr lang="en-US" sz="2000" dirty="0" smtClean="0"/>
                  <a:t>(For sum of 2 random variables)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are </a:t>
                </a:r>
                <a:r>
                  <a:rPr lang="en-US" sz="2000" dirty="0"/>
                  <a:t>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such </a:t>
                </a: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itchFamily="2" charset="2"/>
                  </a:rPr>
                  <a:t></a:t>
                </a:r>
                <a:r>
                  <a:rPr lang="en-US" sz="2400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(For sum of more than 2 random variables)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Where to use </a:t>
            </a:r>
            <a:r>
              <a:rPr lang="en-US" sz="3600" b="1" dirty="0" smtClean="0">
                <a:solidFill>
                  <a:srgbClr val="7030A0"/>
                </a:solidFill>
              </a:rPr>
              <a:t>Linearity of expectation 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Whenever we need to find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U]  </a:t>
                </a:r>
                <a:r>
                  <a:rPr lang="en-US" sz="2000" dirty="0" smtClean="0"/>
                  <a:t>but none of the following work</a:t>
                </a:r>
              </a:p>
              <a:p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000" b="1" dirty="0"/>
                          <m:t>=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such a situation,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Try to express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as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, such that it 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“easy” </a:t>
                </a:r>
                <a:r>
                  <a:rPr lang="en-US" sz="2000" dirty="0" smtClean="0"/>
                  <a:t>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Then calculate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using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Think over the following questions?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Let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be </a:t>
                </a:r>
                <a:r>
                  <a:rPr lang="en-US" sz="2000" dirty="0"/>
                  <a:t>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for some real no.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8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:r>
                  <a:rPr lang="en-US" sz="2400" b="1" dirty="0" smtClean="0"/>
                  <a:t>Answer</a:t>
                </a:r>
                <a:r>
                  <a:rPr lang="en-US" sz="2400" dirty="0" smtClean="0"/>
                  <a:t>: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sz="2400" dirty="0" smtClean="0"/>
                  <a:t> (prove it as homework)</a:t>
                </a:r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  <a:r>
                  <a:rPr lang="en-US" sz="2000" dirty="0" smtClean="0"/>
                  <a:t>Why does linearity of expectation hold always ?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(even when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are not independent)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US" sz="2400" b="1" dirty="0" smtClean="0"/>
                  <a:t>Answer: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(If you have internalized the proof of linearity of expectation, this question should appear meaningless.)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Think over the following questions?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(Product of random variables)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be random variables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</a:t>
                </a:r>
                <a:r>
                  <a:rPr lang="en-US" sz="1800" b="1" dirty="0" smtClean="0"/>
                  <a:t>product of </a:t>
                </a:r>
                <a:r>
                  <a:rPr lang="en-US" sz="1800" b="1" dirty="0"/>
                  <a:t>random variables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compact notation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2000" dirty="0" smtClean="0"/>
                  <a:t>If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 then</a:t>
                </a:r>
                <a:r>
                  <a:rPr lang="en-US" sz="24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Answer: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No </a:t>
                </a:r>
                <a:r>
                  <a:rPr lang="en-US" sz="2000" dirty="0" smtClean="0"/>
                  <a:t>(give a counterexample to establish it.)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both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 smtClean="0"/>
                  <a:t> are </a:t>
                </a:r>
                <a:r>
                  <a:rPr lang="en-US" sz="1800" b="1" dirty="0" smtClean="0"/>
                  <a:t>independent</a:t>
                </a:r>
                <a:r>
                  <a:rPr lang="en-US" sz="1800" dirty="0" smtClean="0"/>
                  <a:t> 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1800" b="1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sz="2000" dirty="0" smtClean="0"/>
                  <a:t> (</a:t>
                </a:r>
                <a:r>
                  <a:rPr lang="en-US" sz="1800" dirty="0" smtClean="0"/>
                  <a:t>prove it rigorously and find out the step which requires independence)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815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Independent random variables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the previous slides, we used the notion of independence of random variable. This notion is </a:t>
                </a:r>
                <a:r>
                  <a:rPr lang="en-US" sz="2000" b="1" dirty="0" smtClean="0"/>
                  <a:t>identical</a:t>
                </a:r>
                <a:r>
                  <a:rPr lang="en-US" sz="2000" dirty="0" smtClean="0"/>
                  <a:t> to the notion of independence of events: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Two random variables are said to be </a:t>
                </a:r>
                <a:r>
                  <a:rPr lang="en-US" sz="2000" b="1" dirty="0" smtClean="0"/>
                  <a:t>independent</a:t>
                </a:r>
                <a:r>
                  <a:rPr lang="en-US" sz="2000" dirty="0" smtClean="0"/>
                  <a:t> if knowing the value of one random variable does not  influence the probability distribution of the other.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other words,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B0F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     </a:t>
                </a:r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F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l-GR" sz="2000" dirty="0"/>
                  <a:t>ϵ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.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br>
              <a:rPr lang="en-US" sz="3200" b="1" dirty="0" smtClean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4478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4478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1981200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72379" y="2057400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2057400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own Ribbon 50"/>
          <p:cNvSpPr/>
          <p:nvPr/>
        </p:nvSpPr>
        <p:spPr>
          <a:xfrm>
            <a:off x="0" y="5029200"/>
            <a:ext cx="9143999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formalize the intuition 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“the presence of other red balls </a:t>
            </a:r>
            <a:r>
              <a:rPr lang="en-US" b="1" u="sng" dirty="0" smtClean="0">
                <a:solidFill>
                  <a:schemeClr val="tx1"/>
                </a:solidFill>
              </a:rPr>
              <a:t>does not</a:t>
            </a:r>
            <a:r>
              <a:rPr lang="en-US" dirty="0" smtClean="0">
                <a:solidFill>
                  <a:schemeClr val="tx1"/>
                </a:solidFill>
              </a:rPr>
              <a:t> influence this probability”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43" grpId="0" animBg="1"/>
      <p:bldP spid="44" grpId="0" animBg="1"/>
      <p:bldP spid="45" grpId="0" animBg="1"/>
      <p:bldP spid="50" grpId="0" animBg="1"/>
      <p:bldP spid="51" grpId="0" animBg="1"/>
      <p:bldP spid="5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br>
              <a:rPr lang="en-US" sz="3200" b="1" dirty="0" smtClean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95400" y="2895600"/>
            <a:ext cx="6172200" cy="304800"/>
            <a:chOff x="1219200" y="2971800"/>
            <a:chExt cx="6172200" cy="304800"/>
          </a:xfrm>
        </p:grpSpPr>
        <p:sp>
          <p:nvSpPr>
            <p:cNvPr id="21" name="Oval 20"/>
            <p:cNvSpPr/>
            <p:nvPr/>
          </p:nvSpPr>
          <p:spPr>
            <a:xfrm>
              <a:off x="1219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0" y="2602468"/>
                <a:ext cx="6492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                                                …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602468"/>
                <a:ext cx="649299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828800" y="2895600"/>
            <a:ext cx="5105400" cy="304800"/>
            <a:chOff x="1752600" y="2971800"/>
            <a:chExt cx="5105400" cy="304800"/>
          </a:xfrm>
        </p:grpSpPr>
        <p:sp>
          <p:nvSpPr>
            <p:cNvPr id="37" name="Oval 36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81200" y="3276600"/>
            <a:ext cx="4800601" cy="1055132"/>
            <a:chOff x="1981200" y="3276600"/>
            <a:chExt cx="4800601" cy="10551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276600"/>
              <a:ext cx="1879584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40711" y="3276600"/>
              <a:ext cx="89627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81400" y="3276600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267200" y="3276600"/>
              <a:ext cx="295538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14969" y="3276600"/>
              <a:ext cx="1300031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419600" y="3276600"/>
              <a:ext cx="2362201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962400" y="39624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962400"/>
                  <a:ext cx="37144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Oval 132"/>
          <p:cNvSpPr/>
          <p:nvPr/>
        </p:nvSpPr>
        <p:spPr>
          <a:xfrm>
            <a:off x="3274742" y="1905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Oval 133"/>
          <p:cNvSpPr/>
          <p:nvPr/>
        </p:nvSpPr>
        <p:spPr>
          <a:xfrm>
            <a:off x="3438293" y="17526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val 134"/>
          <p:cNvSpPr/>
          <p:nvPr/>
        </p:nvSpPr>
        <p:spPr>
          <a:xfrm>
            <a:off x="3886200" y="1957039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/>
          <p:cNvSpPr/>
          <p:nvPr/>
        </p:nvSpPr>
        <p:spPr>
          <a:xfrm>
            <a:off x="3657600" y="17526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/>
          <p:cNvSpPr/>
          <p:nvPr/>
        </p:nvSpPr>
        <p:spPr>
          <a:xfrm>
            <a:off x="3657600" y="1524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7"/>
          <p:cNvSpPr/>
          <p:nvPr/>
        </p:nvSpPr>
        <p:spPr>
          <a:xfrm>
            <a:off x="3581400" y="19812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2699" y="2602468"/>
                <a:ext cx="5309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IN" dirty="0">
                    <a:solidFill>
                      <a:srgbClr val="002060"/>
                    </a:solidFill>
                  </a:rPr>
                  <a:t>        </a:t>
                </a:r>
                <a:r>
                  <a:rPr lang="en-IN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4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IN" dirty="0">
                    <a:solidFill>
                      <a:srgbClr val="002060"/>
                    </a:solidFill>
                  </a:rPr>
                  <a:t>    </a:t>
                </a:r>
                <a:r>
                  <a:rPr lang="en-IN" dirty="0" smtClean="0">
                    <a:solidFill>
                      <a:srgbClr val="00206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10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99" y="2602468"/>
                <a:ext cx="5309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4343400" y="1447800"/>
            <a:ext cx="353946" cy="914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5050337" y="1657290"/>
                <a:ext cx="24338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/>
                  <a:t>: any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IN" sz="2000" dirty="0" smtClean="0"/>
                  <a:t> balls</a:t>
                </a:r>
                <a:endParaRPr lang="en-IN" sz="20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37" y="1657290"/>
                <a:ext cx="2433808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500" t="-7576" r="-42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24923" y="16880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923" y="1688068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524000" y="4507468"/>
                <a:ext cx="54464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balls of set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IN" dirty="0" smtClean="0"/>
                  <a:t> are occupying positions specified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507468"/>
                <a:ext cx="544642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82" t="-6349" r="-189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35137" y="4495800"/>
                <a:ext cx="1165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dirty="0" smtClean="0"/>
                  <a:t>vent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7" y="4495800"/>
                <a:ext cx="116506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167" t="-8333" r="-72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4223973" y="3962400"/>
                <a:ext cx="3106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:</a:t>
                </a:r>
                <a:r>
                  <a:rPr lang="en-IN" dirty="0" smtClean="0"/>
                  <a:t> any subset of </a:t>
                </a:r>
                <a:r>
                  <a:rPr lang="en-IN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dirty="0" smtClean="0"/>
                  <a:t>] of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973" y="3962400"/>
                <a:ext cx="310662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765" t="-8197" r="-25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144"/>
          <p:cNvSpPr/>
          <p:nvPr/>
        </p:nvSpPr>
        <p:spPr>
          <a:xfrm>
            <a:off x="3657600" y="1524000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4495800" y="28956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1524000" y="6019800"/>
            <a:ext cx="4465710" cy="381000"/>
            <a:chOff x="1981200" y="5638800"/>
            <a:chExt cx="446571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981200" y="5638800"/>
                  <a:ext cx="4465710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What is </a:t>
                  </a:r>
                  <a:r>
                    <a:rPr lang="en-US" b="1" dirty="0" smtClean="0"/>
                    <a:t>P</a:t>
                  </a:r>
                  <a:r>
                    <a:rPr lang="en-US" dirty="0" smtClean="0"/>
                    <a:t>[                                             |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</m:oMath>
                  </a14:m>
                  <a:r>
                    <a:rPr lang="en-US" dirty="0" smtClean="0"/>
                    <a:t>]  ?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5638800"/>
                  <a:ext cx="446571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09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3101898" y="568273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occupies </a:t>
                  </a:r>
                  <a:r>
                    <a:rPr lang="en-US" dirty="0"/>
                    <a:t>position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381" t="-8197" r="-41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/>
          <p:cNvGrpSpPr/>
          <p:nvPr/>
        </p:nvGrpSpPr>
        <p:grpSpPr>
          <a:xfrm>
            <a:off x="2011290" y="5486400"/>
            <a:ext cx="3803734" cy="381000"/>
            <a:chOff x="1981200" y="5638800"/>
            <a:chExt cx="3803734" cy="381000"/>
          </a:xfrm>
        </p:grpSpPr>
        <p:sp>
          <p:nvSpPr>
            <p:cNvPr id="149" name="TextBox 148"/>
            <p:cNvSpPr txBox="1"/>
            <p:nvPr/>
          </p:nvSpPr>
          <p:spPr>
            <a:xfrm>
              <a:off x="1981200" y="5638800"/>
              <a:ext cx="380373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is </a:t>
              </a:r>
              <a:r>
                <a:rPr lang="en-US" b="1" dirty="0" smtClean="0"/>
                <a:t>P</a:t>
              </a:r>
              <a:r>
                <a:rPr lang="en-US" dirty="0" smtClean="0"/>
                <a:t>[                                            ]  ? </a:t>
              </a:r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3101898" y="568273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occupies </a:t>
                  </a:r>
                  <a:r>
                    <a:rPr lang="en-US" dirty="0"/>
                    <a:t>position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679" t="-8197" r="-41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638800" y="5326252"/>
                <a:ext cx="757450" cy="6173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26252"/>
                <a:ext cx="757450" cy="617348"/>
              </a:xfrm>
              <a:prstGeom prst="rect">
                <a:avLst/>
              </a:prstGeom>
              <a:blipFill rotWithShape="1">
                <a:blip r:embed="rId13"/>
                <a:stretch>
                  <a:fillRect r="-87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5867400" y="6016668"/>
                <a:ext cx="370934" cy="6127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016668"/>
                <a:ext cx="370934" cy="612732"/>
              </a:xfrm>
              <a:prstGeom prst="rect">
                <a:avLst/>
              </a:prstGeom>
              <a:blipFill rotWithShape="1">
                <a:blip r:embed="rId14"/>
                <a:stretch>
                  <a:fillRect r="-209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-228600" y="5025326"/>
                <a:ext cx="5791200" cy="1219200"/>
              </a:xfrm>
              <a:prstGeom prst="cloudCallout">
                <a:avLst>
                  <a:gd name="adj1" fmla="val -30241"/>
                  <a:gd name="adj2" fmla="val 754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might the balls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have been distributed among the slots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has happened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025326"/>
                <a:ext cx="5791200" cy="1219200"/>
              </a:xfrm>
              <a:prstGeom prst="cloudCallout">
                <a:avLst>
                  <a:gd name="adj1" fmla="val -30241"/>
                  <a:gd name="adj2" fmla="val 75479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5334000"/>
                <a:ext cx="309084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Uniformly among the slots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34000"/>
                <a:ext cx="3090846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375" t="-6349" r="-216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2 14"/>
              <p:cNvSpPr/>
              <p:nvPr/>
            </p:nvSpPr>
            <p:spPr>
              <a:xfrm>
                <a:off x="7315200" y="6172200"/>
                <a:ext cx="1828800" cy="612648"/>
              </a:xfrm>
              <a:prstGeom prst="borderCallout2">
                <a:avLst>
                  <a:gd name="adj1" fmla="val 46053"/>
                  <a:gd name="adj2" fmla="val -1016"/>
                  <a:gd name="adj3" fmla="val 46053"/>
                  <a:gd name="adj4" fmla="val -17887"/>
                  <a:gd name="adj5" fmla="val -5811"/>
                  <a:gd name="adj6" fmla="val -6008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not depend on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Line Callout 2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172200"/>
                <a:ext cx="1828800" cy="612648"/>
              </a:xfrm>
              <a:prstGeom prst="borderCallout2">
                <a:avLst>
                  <a:gd name="adj1" fmla="val 46053"/>
                  <a:gd name="adj2" fmla="val -1016"/>
                  <a:gd name="adj3" fmla="val 46053"/>
                  <a:gd name="adj4" fmla="val -17887"/>
                  <a:gd name="adj5" fmla="val -5811"/>
                  <a:gd name="adj6" fmla="val -60082"/>
                </a:avLst>
              </a:prstGeom>
              <a:blipFill rotWithShape="1">
                <a:blip r:embed="rId17"/>
                <a:stretch>
                  <a:fillRect r="-2273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2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7" grpId="0"/>
      <p:bldP spid="8" grpId="0" animBg="1"/>
      <p:bldP spid="139" grpId="0"/>
      <p:bldP spid="9" grpId="0"/>
      <p:bldP spid="140" grpId="0" animBg="1"/>
      <p:bldP spid="141" grpId="0"/>
      <p:bldP spid="143" grpId="0"/>
      <p:bldP spid="145" grpId="0" animBg="1"/>
      <p:bldP spid="146" grpId="0" animBg="1"/>
      <p:bldP spid="152" grpId="0" animBg="1"/>
      <p:bldP spid="153" grpId="0" animBg="1"/>
      <p:bldP spid="4" grpId="0" animBg="1"/>
      <p:bldP spid="4" grpId="1" animBg="1"/>
      <p:bldP spid="14" grpId="0" animBg="1"/>
      <p:bldP spid="14" grpId="1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br>
              <a:rPr lang="en-US" sz="3200" b="1" dirty="0" smtClean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 smtClean="0"/>
                  <a:t>, define event </a:t>
                </a: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IN" sz="2000" b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IN" sz="2000" dirty="0" smtClean="0"/>
                  <a:t>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 smtClean="0"/>
                  <a:t> =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66800" y="914400"/>
            <a:ext cx="3643022" cy="552510"/>
            <a:chOff x="2362200" y="3505200"/>
            <a:chExt cx="3643022" cy="552510"/>
          </a:xfrm>
        </p:grpSpPr>
        <p:sp>
          <p:nvSpPr>
            <p:cNvPr id="49" name="TextBox 48"/>
            <p:cNvSpPr txBox="1"/>
            <p:nvPr/>
          </p:nvSpPr>
          <p:spPr>
            <a:xfrm>
              <a:off x="2667000" y="3657600"/>
              <a:ext cx="3338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appears </a:t>
              </a:r>
              <a:r>
                <a:rPr lang="en-US" sz="2000" dirty="0"/>
                <a:t>ahead of all blue balls</a:t>
              </a:r>
              <a:endParaRPr lang="en-IN" sz="20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62200" y="3505200"/>
              <a:ext cx="304800" cy="525966"/>
              <a:chOff x="5562600" y="4267200"/>
              <a:chExt cx="304800" cy="52596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5-Point Star 52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/>
                  <a:t>set of all subsets of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] of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401" t="-7692" r="-1681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1524000" y="1981200"/>
            <a:ext cx="6159378" cy="590498"/>
            <a:chOff x="1549416" y="3817434"/>
            <a:chExt cx="6159378" cy="590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all the blue balls and </a:t>
                  </a:r>
                  <a:r>
                    <a:rPr lang="en-IN" dirty="0" smtClean="0"/>
                    <a:t>        are occupying positions specified by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IN" dirty="0" smtClean="0"/>
                    <a:t> 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92" t="-8197" r="-168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/>
            <p:cNvGrpSpPr/>
            <p:nvPr/>
          </p:nvGrpSpPr>
          <p:grpSpPr>
            <a:xfrm>
              <a:off x="3657600" y="3817434"/>
              <a:ext cx="304800" cy="525966"/>
              <a:chOff x="5562600" y="4267200"/>
              <a:chExt cx="304800" cy="525966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5-Point Star 58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295400" y="2895600"/>
            <a:ext cx="6172200" cy="304800"/>
            <a:chOff x="1219200" y="2971800"/>
            <a:chExt cx="6172200" cy="304800"/>
          </a:xfrm>
        </p:grpSpPr>
        <p:sp>
          <p:nvSpPr>
            <p:cNvPr id="21" name="Oval 20"/>
            <p:cNvSpPr/>
            <p:nvPr/>
          </p:nvSpPr>
          <p:spPr>
            <a:xfrm>
              <a:off x="1219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IN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/>
                  <a:t>  …                        …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4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828800" y="2895600"/>
            <a:ext cx="5105400" cy="304800"/>
            <a:chOff x="1752600" y="2971800"/>
            <a:chExt cx="5105400" cy="304800"/>
          </a:xfrm>
        </p:grpSpPr>
        <p:sp>
          <p:nvSpPr>
            <p:cNvPr id="37" name="Oval 36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81200" y="3276600"/>
            <a:ext cx="4800601" cy="902732"/>
            <a:chOff x="1981200" y="3276600"/>
            <a:chExt cx="4800601" cy="9027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276600"/>
              <a:ext cx="1879584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40711" y="3276600"/>
              <a:ext cx="89627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81400" y="3276600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267200" y="3276600"/>
              <a:ext cx="295538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14969" y="3276600"/>
              <a:ext cx="614231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14969" y="3276600"/>
              <a:ext cx="1300031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419600" y="3276600"/>
              <a:ext cx="2362201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blipFill rotWithShape="1">
                <a:blip r:embed="rId7"/>
                <a:stretch>
                  <a:fillRect r="-9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loud Callout 79"/>
              <p:cNvSpPr/>
              <p:nvPr/>
            </p:nvSpPr>
            <p:spPr>
              <a:xfrm>
                <a:off x="5181600" y="3955478"/>
                <a:ext cx="2895600" cy="1378522"/>
              </a:xfrm>
              <a:prstGeom prst="cloudCallout">
                <a:avLst>
                  <a:gd name="adj1" fmla="val -27380"/>
                  <a:gd name="adj2" fmla="val 6573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can we say about the events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}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Cloud Callout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955478"/>
                <a:ext cx="2895600" cy="1378522"/>
              </a:xfrm>
              <a:prstGeom prst="cloudCallout">
                <a:avLst>
                  <a:gd name="adj1" fmla="val -27380"/>
                  <a:gd name="adj2" fmla="val 65736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2971800" y="4645152"/>
            <a:ext cx="3618360" cy="2133600"/>
            <a:chOff x="2971800" y="3657600"/>
            <a:chExt cx="3618360" cy="2133600"/>
          </a:xfrm>
        </p:grpSpPr>
        <p:sp>
          <p:nvSpPr>
            <p:cNvPr id="82" name="Oval 81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24840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086100" y="4645152"/>
            <a:ext cx="3162300" cy="2133600"/>
            <a:chOff x="3124200" y="2362200"/>
            <a:chExt cx="3162300" cy="2133600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Line Callout 1 129"/>
              <p:cNvSpPr/>
              <p:nvPr/>
            </p:nvSpPr>
            <p:spPr>
              <a:xfrm>
                <a:off x="1065213" y="6245352"/>
                <a:ext cx="687387" cy="612648"/>
              </a:xfrm>
              <a:prstGeom prst="borderCallout1">
                <a:avLst>
                  <a:gd name="adj1" fmla="val 46053"/>
                  <a:gd name="adj2" fmla="val 99274"/>
                  <a:gd name="adj3" fmla="val -33114"/>
                  <a:gd name="adj4" fmla="val 3450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Line Callout 1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" y="6245352"/>
                <a:ext cx="687387" cy="612648"/>
              </a:xfrm>
              <a:prstGeom prst="borderCallout1">
                <a:avLst>
                  <a:gd name="adj1" fmla="val 46053"/>
                  <a:gd name="adj2" fmla="val 99274"/>
                  <a:gd name="adj3" fmla="val -33114"/>
                  <a:gd name="adj4" fmla="val 345007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Line Callout 1 130"/>
              <p:cNvSpPr/>
              <p:nvPr/>
            </p:nvSpPr>
            <p:spPr>
              <a:xfrm>
                <a:off x="6551613" y="61691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-14912"/>
                  <a:gd name="adj4" fmla="val -27631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Line Callout 1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13" y="61691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-14912"/>
                  <a:gd name="adj4" fmla="val -276319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Line Callout 1 131"/>
              <p:cNvSpPr/>
              <p:nvPr/>
            </p:nvSpPr>
            <p:spPr>
              <a:xfrm>
                <a:off x="7694613" y="49499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147083"/>
                  <a:gd name="adj4" fmla="val -2487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"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Line Callout 1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613" y="49499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147083"/>
                  <a:gd name="adj4" fmla="val -248741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1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/>
      <p:bldP spid="6" grpId="0"/>
      <p:bldP spid="79" grpId="0" animBg="1"/>
      <p:bldP spid="80" grpId="0" animBg="1"/>
      <p:bldP spid="80" grpId="1" animBg="1"/>
      <p:bldP spid="130" grpId="0" animBg="1"/>
      <p:bldP spid="131" grpId="0" animBg="1"/>
      <p:bldP spid="1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br>
              <a:rPr lang="en-US" sz="3200" b="1" dirty="0" smtClean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 smtClean="0"/>
                  <a:t>, define event </a:t>
                </a: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IN" sz="2000" b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IN" sz="2000" dirty="0" smtClean="0"/>
                  <a:t>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 smtClean="0"/>
                  <a:t> =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=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         </a:t>
                </a:r>
                <a:r>
                  <a:rPr lang="en-US" sz="2000" dirty="0" smtClean="0"/>
                  <a:t>=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 b="-11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66800" y="914400"/>
            <a:ext cx="3643022" cy="552510"/>
            <a:chOff x="2362200" y="3505200"/>
            <a:chExt cx="3643022" cy="552510"/>
          </a:xfrm>
        </p:grpSpPr>
        <p:sp>
          <p:nvSpPr>
            <p:cNvPr id="49" name="TextBox 48"/>
            <p:cNvSpPr txBox="1"/>
            <p:nvPr/>
          </p:nvSpPr>
          <p:spPr>
            <a:xfrm>
              <a:off x="2667000" y="3657600"/>
              <a:ext cx="3338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appears </a:t>
              </a:r>
              <a:r>
                <a:rPr lang="en-US" sz="2000" dirty="0"/>
                <a:t>ahead of all blue balls</a:t>
              </a:r>
              <a:endParaRPr lang="en-IN" sz="20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62200" y="3505200"/>
              <a:ext cx="304800" cy="525966"/>
              <a:chOff x="5562600" y="4267200"/>
              <a:chExt cx="304800" cy="52596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5-Point Star 52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/>
                  <a:t>set of all subsets of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] of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401" t="-7692" r="-1681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1524000" y="1981200"/>
            <a:ext cx="6159378" cy="590498"/>
            <a:chOff x="1549416" y="3817434"/>
            <a:chExt cx="6159378" cy="590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all the blue balls and </a:t>
                  </a:r>
                  <a:r>
                    <a:rPr lang="en-IN" dirty="0" smtClean="0"/>
                    <a:t>        are occupying positions specified by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IN" dirty="0" smtClean="0"/>
                    <a:t> 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92" t="-8197" r="-168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/>
            <p:cNvGrpSpPr/>
            <p:nvPr/>
          </p:nvGrpSpPr>
          <p:grpSpPr>
            <a:xfrm>
              <a:off x="3657600" y="3817434"/>
              <a:ext cx="304800" cy="525966"/>
              <a:chOff x="5562600" y="4267200"/>
              <a:chExt cx="304800" cy="525966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5-Point Star 58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295400" y="2895600"/>
            <a:ext cx="6172200" cy="304800"/>
            <a:chOff x="1219200" y="2971800"/>
            <a:chExt cx="6172200" cy="304800"/>
          </a:xfrm>
        </p:grpSpPr>
        <p:sp>
          <p:nvSpPr>
            <p:cNvPr id="21" name="Oval 20"/>
            <p:cNvSpPr/>
            <p:nvPr/>
          </p:nvSpPr>
          <p:spPr>
            <a:xfrm>
              <a:off x="1219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IN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/>
                  <a:t>  …                        …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4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828800" y="2895600"/>
            <a:ext cx="5105400" cy="304800"/>
            <a:chOff x="1752600" y="2971800"/>
            <a:chExt cx="5105400" cy="304800"/>
          </a:xfrm>
        </p:grpSpPr>
        <p:sp>
          <p:nvSpPr>
            <p:cNvPr id="37" name="Oval 36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81200" y="3276600"/>
            <a:ext cx="4800601" cy="902732"/>
            <a:chOff x="1981200" y="3276600"/>
            <a:chExt cx="4800601" cy="9027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276600"/>
              <a:ext cx="1879584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40711" y="3276600"/>
              <a:ext cx="89627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81400" y="3276600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267200" y="3276600"/>
              <a:ext cx="295538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14969" y="3276600"/>
              <a:ext cx="614231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14969" y="3276600"/>
              <a:ext cx="1300031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419600" y="3276600"/>
              <a:ext cx="2362201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blipFill rotWithShape="1">
                <a:blip r:embed="rId7"/>
                <a:stretch>
                  <a:fillRect r="-9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401741" y="4564252"/>
                <a:ext cx="1722459" cy="7648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41" y="4564252"/>
                <a:ext cx="1722459" cy="764825"/>
              </a:xfrm>
              <a:prstGeom prst="rect">
                <a:avLst/>
              </a:prstGeom>
              <a:blipFill rotWithShape="1">
                <a:blip r:embed="rId8"/>
                <a:stretch>
                  <a:fillRect r="-2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371600" y="5331175"/>
                <a:ext cx="2275110" cy="7648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1" dirty="0"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331175"/>
                <a:ext cx="2275110" cy="764825"/>
              </a:xfrm>
              <a:prstGeom prst="rect">
                <a:avLst/>
              </a:prstGeom>
              <a:blipFill rotWithShape="1">
                <a:blip r:embed="rId9"/>
                <a:stretch>
                  <a:fillRect r="-2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828800" y="5334000"/>
                <a:ext cx="976806" cy="61734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334000"/>
                <a:ext cx="976806" cy="617348"/>
              </a:xfrm>
              <a:prstGeom prst="rect">
                <a:avLst/>
              </a:prstGeom>
              <a:blipFill rotWithShape="1">
                <a:blip r:embed="rId10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458690" y="6093175"/>
                <a:ext cx="1863844" cy="7648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90" y="6093175"/>
                <a:ext cx="1863844" cy="764825"/>
              </a:xfrm>
              <a:prstGeom prst="rect">
                <a:avLst/>
              </a:prstGeom>
              <a:blipFill rotWithShape="1">
                <a:blip r:embed="rId11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37533" y="5934670"/>
                <a:ext cx="1039067" cy="9233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sz="5400" dirty="0" smtClean="0"/>
                  <a:t>   </a:t>
                </a:r>
                <a:endParaRPr lang="en-IN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533" y="5934670"/>
                <a:ext cx="1039067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17881" r="-45614" b="-403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98540" y="4724400"/>
                <a:ext cx="35168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 </a:t>
                </a:r>
                <a:r>
                  <a:rPr 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} </a:t>
                </a:r>
                <a:r>
                  <a:rPr lang="en-US" dirty="0" smtClean="0"/>
                  <a:t>is a partition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40" y="4724400"/>
                <a:ext cx="351686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382" t="-6349" r="-19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3" grpId="0" animBg="1"/>
      <p:bldP spid="134" grpId="0" animBg="1"/>
      <p:bldP spid="135" grpId="0" animBg="1"/>
      <p:bldP spid="13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Random variable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905000"/>
            <a:ext cx="1910539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render Baswana\Desktop\d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905000"/>
            <a:ext cx="2006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705600" y="2590800"/>
            <a:ext cx="1752600" cy="1676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Randomized-Quick-Sort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on array of size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1065213" y="5867400"/>
            <a:ext cx="1982787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of HEADS in 5 tosses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9624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Sum of numbers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in 4 throws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7818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260635"/>
              <a:gd name="adj4" fmla="val 481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 Number of </a:t>
            </a:r>
            <a:r>
              <a:rPr lang="en-US" dirty="0" smtClean="0">
                <a:solidFill>
                  <a:schemeClr val="tx1"/>
                </a:solidFill>
              </a:rPr>
              <a:t>comparisons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9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Very important advice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case you are not able to follow the solution presented above, do not worry.</a:t>
            </a:r>
          </a:p>
          <a:p>
            <a:pPr marL="0" indent="0">
              <a:buNone/>
            </a:pPr>
            <a:r>
              <a:rPr lang="en-US" sz="2000" dirty="0" smtClean="0"/>
              <a:t>Do not try to convince yourself </a:t>
            </a:r>
            <a:r>
              <a:rPr lang="en-US" sz="2000" b="1" dirty="0" smtClean="0"/>
              <a:t>forcefully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Go over the solution slowly, very very slowly, </a:t>
            </a:r>
          </a:p>
          <a:p>
            <a:pPr marL="0" indent="0">
              <a:buNone/>
            </a:pPr>
            <a:r>
              <a:rPr lang="en-US" sz="2000" dirty="0" smtClean="0"/>
              <a:t>and try to give reason on your own for each step. </a:t>
            </a:r>
          </a:p>
          <a:p>
            <a:pPr marL="0" indent="0">
              <a:buNone/>
            </a:pPr>
            <a:r>
              <a:rPr lang="en-US" sz="2000" dirty="0" smtClean="0"/>
              <a:t>But in case, you still have difficulty, just forget this solution </a:t>
            </a:r>
            <a:r>
              <a:rPr lang="en-US" sz="2000" dirty="0" smtClean="0">
                <a:sym typeface="Wingdings" pitchFamily="2" charset="2"/>
              </a:rPr>
              <a:t>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Just think from scratch about the problem and with fresh mind.</a:t>
            </a:r>
          </a:p>
          <a:p>
            <a:pPr marL="0" indent="0">
              <a:buNone/>
            </a:pPr>
            <a:r>
              <a:rPr lang="en-US" sz="2000" dirty="0" smtClean="0"/>
              <a:t>Perhaps you will be able to reinvent it or design an alternate solution on your own.</a:t>
            </a:r>
          </a:p>
          <a:p>
            <a:pPr marL="0" indent="0">
              <a:buNone/>
            </a:pPr>
            <a:r>
              <a:rPr lang="en-US" sz="2000" dirty="0" smtClean="0"/>
              <a:t>There is no hurry …. </a:t>
            </a:r>
            <a:r>
              <a:rPr lang="en-US" sz="2000" dirty="0" smtClean="0">
                <a:sym typeface="Wingdings" pitchFamily="2" charset="2"/>
              </a:rPr>
              <a:t>….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Some concepts take time to learn.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So have patience and smile .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Some Practice problems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2060"/>
                </a:solidFill>
              </a:rPr>
              <a:t>for </a:t>
            </a:r>
            <a:r>
              <a:rPr lang="en-US" sz="3200" b="1" dirty="0" smtClean="0">
                <a:solidFill>
                  <a:srgbClr val="7030A0"/>
                </a:solidFill>
              </a:rPr>
              <a:t>Linearity of expectation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Balls into bin problem:</a:t>
                </a:r>
              </a:p>
              <a:p>
                <a:pPr lvl="2"/>
                <a:r>
                  <a:rPr lang="en-US" sz="2000" dirty="0" smtClean="0"/>
                  <a:t>What is the expected number of bins having exactly 2 balls ?</a:t>
                </a:r>
              </a:p>
              <a:p>
                <a:pPr lvl="2"/>
                <a:endParaRPr lang="en-US" sz="2400" dirty="0" smtClean="0"/>
              </a:p>
              <a:p>
                <a:r>
                  <a:rPr lang="en-US" sz="2000" dirty="0" smtClean="0"/>
                  <a:t>We toss a coin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times,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what is the expected number of times pattern </a:t>
                </a:r>
                <a:r>
                  <a:rPr lang="en-US" sz="2000" b="1" dirty="0" smtClean="0"/>
                  <a:t>HHT</a:t>
                </a:r>
                <a:r>
                  <a:rPr lang="en-US" sz="2000" dirty="0" smtClean="0"/>
                  <a:t> appear ?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A stick 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joints. The stick is dropped on floor and in this process each joint may break with probability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independent of others. As a result the stick will be break into many </a:t>
                </a:r>
                <a:r>
                  <a:rPr lang="en-US" sz="2000" dirty="0" err="1" smtClean="0"/>
                  <a:t>substicks</a:t>
                </a:r>
                <a:r>
                  <a:rPr lang="en-US" sz="2000" dirty="0" smtClean="0"/>
                  <a:t>.</a:t>
                </a:r>
              </a:p>
              <a:p>
                <a:pPr lvl="1"/>
                <a:r>
                  <a:rPr lang="en-US" sz="2000" dirty="0" smtClean="0"/>
                  <a:t>What is the expected number of </a:t>
                </a:r>
                <a:r>
                  <a:rPr lang="en-US" sz="2000" dirty="0" err="1" smtClean="0"/>
                  <a:t>substicks</a:t>
                </a:r>
                <a:r>
                  <a:rPr lang="en-US" sz="2000" dirty="0" smtClean="0"/>
                  <a:t> of length 3 ?</a:t>
                </a:r>
              </a:p>
              <a:p>
                <a:pPr lvl="1"/>
                <a:r>
                  <a:rPr lang="en-US" sz="2000" dirty="0" smtClean="0"/>
                  <a:t>What is the expected number of all the </a:t>
                </a:r>
                <a:r>
                  <a:rPr lang="en-US" sz="2000" dirty="0" err="1" smtClean="0"/>
                  <a:t>substicks</a:t>
                </a:r>
                <a:r>
                  <a:rPr lang="en-US" sz="2000" dirty="0" smtClean="0"/>
                  <a:t>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r>
              <a:rPr lang="en-US" dirty="0" smtClean="0"/>
              <a:t>Problems for the </a:t>
            </a:r>
            <a:r>
              <a:rPr lang="en-US" dirty="0" smtClean="0">
                <a:solidFill>
                  <a:srgbClr val="7030A0"/>
                </a:solidFill>
              </a:rPr>
              <a:t>next lecture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Fingerprinting Techniques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1: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three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⨯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, determine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Best deterministic </a:t>
                </a:r>
                <a:r>
                  <a:rPr lang="en-US" sz="2000" dirty="0" smtClean="0"/>
                  <a:t>algorithm: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;</a:t>
                </a:r>
              </a:p>
              <a:p>
                <a:r>
                  <a:rPr lang="en-US" sz="2000" dirty="0" smtClean="0"/>
                  <a:t>Verify if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Time complexity: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.37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Monte Carlo </a:t>
                </a:r>
                <a:r>
                  <a:rPr lang="en-US" sz="2000" dirty="0" smtClean="0"/>
                  <a:t>algorithm</a:t>
                </a:r>
                <a:r>
                  <a:rPr lang="en-US" sz="2000" dirty="0"/>
                  <a:t>: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Time </a:t>
                </a:r>
                <a:r>
                  <a:rPr lang="en-US" sz="2000" dirty="0"/>
                  <a:t>complexity: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Error probability: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/>
                  <a:t> for any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34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Fingerprinting Techniques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2: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two large files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bits located at two computers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which are connected by a network.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want to determine if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is identical to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aim is to transmit least no. of bits to achieve it.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Monte Carlo </a:t>
                </a:r>
                <a:r>
                  <a:rPr lang="en-US" sz="2000" dirty="0" smtClean="0"/>
                  <a:t>algorithm</a:t>
                </a:r>
                <a:r>
                  <a:rPr lang="en-US" sz="2000" dirty="0"/>
                  <a:t>: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Bits transmitted 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0" smtClean="0"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Error probability: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/>
                  <a:t> for any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8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 </a:t>
            </a:r>
            <a:r>
              <a:rPr lang="en-US" b="1" dirty="0"/>
              <a:t>with probability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Friends</a:t>
            </a:r>
            <a:r>
              <a:rPr lang="en-US" sz="3600" b="1" dirty="0" smtClean="0"/>
              <a:t>, one </a:t>
            </a:r>
            <a:r>
              <a:rPr lang="en-US" sz="3600" b="1" dirty="0" smtClean="0">
                <a:solidFill>
                  <a:srgbClr val="C00000"/>
                </a:solidFill>
              </a:rPr>
              <a:t>apple</a:t>
            </a:r>
            <a:r>
              <a:rPr lang="en-US" sz="3600" b="1" dirty="0" smtClean="0"/>
              <a:t>, and a </a:t>
            </a:r>
            <a:r>
              <a:rPr lang="en-US" sz="3600" b="1" u="sng" dirty="0" smtClean="0"/>
              <a:t>fair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C000"/>
                </a:solidFill>
              </a:rPr>
              <a:t>coin</a:t>
            </a:r>
            <a:endParaRPr lang="en-IN"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Question:</a:t>
            </a:r>
            <a:r>
              <a:rPr lang="en-US" sz="2000" dirty="0" smtClean="0"/>
              <a:t> How to distribute an apple among friends in a fair manner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Easy cases : </a:t>
            </a:r>
          </a:p>
          <a:p>
            <a:r>
              <a:rPr lang="en-US" sz="2000" dirty="0" smtClean="0"/>
              <a:t>No. of friends = </a:t>
            </a:r>
            <a:r>
              <a:rPr lang="en-US" sz="2000" b="1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sz="2000" dirty="0" smtClean="0"/>
              <a:t>No of friends  = </a:t>
            </a:r>
            <a:r>
              <a:rPr lang="en-US" sz="2000" b="1" dirty="0" smtClean="0">
                <a:solidFill>
                  <a:srgbClr val="0070C0"/>
                </a:solidFill>
              </a:rPr>
              <a:t>4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What if no. of friends =  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/>
              <a:t>? 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81200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4267200"/>
            <a:ext cx="353109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Toss a coin once and give the apple </a:t>
            </a:r>
          </a:p>
          <a:p>
            <a:r>
              <a:rPr lang="en-US" dirty="0" smtClean="0"/>
              <a:t>to friend A if the outcome is H and </a:t>
            </a:r>
          </a:p>
          <a:p>
            <a:r>
              <a:rPr lang="en-US" dirty="0" smtClean="0"/>
              <a:t>to friend B if The outcome is 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4714359"/>
            <a:ext cx="361131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Toss a coin twice and give the apple </a:t>
            </a:r>
          </a:p>
          <a:p>
            <a:r>
              <a:rPr lang="en-US" dirty="0" smtClean="0"/>
              <a:t>to friend A if the outcome is HH and </a:t>
            </a:r>
          </a:p>
          <a:p>
            <a:r>
              <a:rPr lang="en-US" dirty="0" smtClean="0"/>
              <a:t>to friend B if The outcome is HT</a:t>
            </a:r>
          </a:p>
          <a:p>
            <a:r>
              <a:rPr lang="en-US" dirty="0"/>
              <a:t>t</a:t>
            </a:r>
            <a:r>
              <a:rPr lang="en-US" dirty="0" smtClean="0"/>
              <a:t>o friend C if the outcome is TT </a:t>
            </a:r>
          </a:p>
          <a:p>
            <a:r>
              <a:rPr lang="en-US" dirty="0"/>
              <a:t>t</a:t>
            </a:r>
            <a:r>
              <a:rPr lang="en-US" dirty="0" smtClean="0"/>
              <a:t>o friend D if the outcome is 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A random variable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is a mapping 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dirty="0" smtClean="0">
                    <a:sym typeface="Wingdings" pitchFamily="2" charset="2"/>
                  </a:rPr>
                  <a:t>: the </a:t>
                </a:r>
                <a:r>
                  <a:rPr lang="en-US" sz="2000" dirty="0">
                    <a:sym typeface="Wingdings" pitchFamily="2" charset="2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on elementary event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i="1" dirty="0" smtClean="0"/>
                  <a:t> 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Notations for random variables 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𝒀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…(capital letters)</a:t>
                </a:r>
              </a:p>
              <a:p>
                <a:endParaRPr lang="en-US" sz="2000" b="1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8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2600" y="1676400"/>
            <a:ext cx="3276600" cy="2426732"/>
            <a:chOff x="2971800" y="3657600"/>
            <a:chExt cx="3276600" cy="2426732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19600" y="5715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53200" y="2324100"/>
            <a:ext cx="1905000" cy="1181100"/>
            <a:chOff x="6553200" y="2324100"/>
            <a:chExt cx="1905000" cy="1181100"/>
          </a:xfrm>
        </p:grpSpPr>
        <p:sp>
          <p:nvSpPr>
            <p:cNvPr id="61" name="Rectangle 60"/>
            <p:cNvSpPr/>
            <p:nvPr/>
          </p:nvSpPr>
          <p:spPr>
            <a:xfrm>
              <a:off x="7305490" y="3135868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itchFamily="2" charset="2"/>
                </a:rPr>
                <a:t>R</a:t>
              </a:r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2324100"/>
              <a:ext cx="1905000" cy="838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 of real numbers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5334000" y="2438400"/>
            <a:ext cx="1066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600200" y="5334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Many</a:t>
            </a:r>
            <a:r>
              <a:rPr lang="en-US" sz="3200" b="1" dirty="0" smtClean="0"/>
              <a:t> Random Variables </a:t>
            </a:r>
            <a:br>
              <a:rPr lang="en-US" sz="3200" b="1" dirty="0" smtClean="0"/>
            </a:br>
            <a:r>
              <a:rPr lang="en-US" sz="3200" b="1" dirty="0" smtClean="0"/>
              <a:t>for the </a:t>
            </a:r>
            <a:r>
              <a:rPr lang="en-US" sz="3200" b="1" u="sng" dirty="0" smtClean="0"/>
              <a:t>same</a:t>
            </a:r>
            <a:r>
              <a:rPr lang="en-US" sz="3200" b="1" dirty="0" smtClean="0"/>
              <a:t> Probability space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Random Experiment: </a:t>
            </a:r>
            <a:r>
              <a:rPr lang="en-US" sz="2000" dirty="0" smtClean="0"/>
              <a:t>Throwing a dice two times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X : </a:t>
            </a:r>
            <a:r>
              <a:rPr lang="en-US" sz="2000" dirty="0" smtClean="0"/>
              <a:t>the largest number seen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Y : </a:t>
            </a:r>
            <a:r>
              <a:rPr lang="en-US" sz="2000" dirty="0" smtClean="0"/>
              <a:t>sum of the two numbers seen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/>
              <p:cNvSpPr/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ine Callout 1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213100" y="2743200"/>
            <a:ext cx="2425700" cy="2731532"/>
            <a:chOff x="3213100" y="2743200"/>
            <a:chExt cx="2425700" cy="2731532"/>
          </a:xfrm>
        </p:grpSpPr>
        <p:pic>
          <p:nvPicPr>
            <p:cNvPr id="2050" name="Picture 2" descr="C:\Users\Surender Baswana\Desktop\dice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2743200"/>
              <a:ext cx="24257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Expected Value of a random variable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4582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Expected  </a:t>
                </a:r>
                <a:r>
                  <a:rPr lang="en-US" sz="2000" dirty="0"/>
                  <a:t>value of a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 </a:t>
                </a:r>
                <a:r>
                  <a:rPr lang="en-US" sz="2000" dirty="0"/>
                  <a:t>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is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X] 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458200" cy="5029200"/>
              </a:xfrm>
              <a:blipFill rotWithShape="1">
                <a:blip r:embed="rId2"/>
                <a:stretch>
                  <a:fillRect l="-720" t="-606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71800" y="3048000"/>
            <a:ext cx="3618360" cy="2133600"/>
            <a:chOff x="2971800" y="3657600"/>
            <a:chExt cx="3618360" cy="2133600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4840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86100" y="3048000"/>
            <a:ext cx="3162300" cy="2133600"/>
            <a:chOff x="3124200" y="2362200"/>
            <a:chExt cx="3162300" cy="21336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ine Callout 1 53"/>
          <p:cNvSpPr/>
          <p:nvPr/>
        </p:nvSpPr>
        <p:spPr>
          <a:xfrm>
            <a:off x="1065213" y="4648200"/>
            <a:ext cx="687387" cy="612648"/>
          </a:xfrm>
          <a:prstGeom prst="borderCallout1">
            <a:avLst>
              <a:gd name="adj1" fmla="val 46053"/>
              <a:gd name="adj2" fmla="val 99274"/>
              <a:gd name="adj3" fmla="val -33114"/>
              <a:gd name="adj4" fmla="val 34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Line Callout 1 54"/>
          <p:cNvSpPr/>
          <p:nvPr/>
        </p:nvSpPr>
        <p:spPr>
          <a:xfrm>
            <a:off x="6551613" y="45720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-14912"/>
              <a:gd name="adj4" fmla="val -2763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Line Callout 1 55"/>
          <p:cNvSpPr/>
          <p:nvPr/>
        </p:nvSpPr>
        <p:spPr>
          <a:xfrm>
            <a:off x="7694613" y="33528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147083"/>
              <a:gd name="adj4" fmla="val -24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rgbClr val="002060"/>
                    </a:solidFill>
                  </a:rPr>
                  <a:t>X]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0000" b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4572000" y="16764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Examples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A fair coin is tossed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times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 smtClean="0"/>
                  <a:t>: The number of HEADS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2</a:t>
                </a:r>
                <a:r>
                  <a:rPr lang="en-US" sz="2000" b="1" dirty="0" smtClean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balls</a:t>
                </a:r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b="1" dirty="0" smtClean="0"/>
                  <a:t> bins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Random </a:t>
                </a:r>
                <a:r>
                  <a:rPr lang="en-US" sz="2000" dirty="0"/>
                  <a:t>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</a:t>
                </a:r>
                <a:r>
                  <a:rPr lang="en-US" sz="2000" dirty="0" smtClean="0"/>
                  <a:t>empty bins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Can we solve these problems 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balls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bins.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ball falls into a bin selected randomly uniformly and independently.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Random </a:t>
                </a:r>
                <a:r>
                  <a:rPr lang="en-US" sz="2000" dirty="0"/>
                  <a:t>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empty bins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400" b="1" dirty="0" smtClean="0"/>
                  <a:t> 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bin contains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red balls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blue balls </a:t>
                </a:r>
                <a:r>
                  <a:rPr lang="en-US" sz="2000" dirty="0" smtClean="0"/>
                  <a:t>in a bin.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balls are taken out randomly uniformly without replacement.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The number of </a:t>
                </a:r>
                <a:r>
                  <a:rPr lang="en-US" sz="2000" dirty="0" smtClean="0"/>
                  <a:t>red balls preceding all blue balls.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Z]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Experiment 3</a:t>
                </a:r>
                <a:r>
                  <a:rPr lang="en-US" sz="2400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400" dirty="0" smtClean="0"/>
                  <a:t>on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elements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The number of </a:t>
                </a:r>
                <a:r>
                  <a:rPr lang="en-US" sz="2000" dirty="0" smtClean="0"/>
                  <a:t>comparisons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r="-74" b="-20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95400"/>
            <a:ext cx="4572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29200"/>
            <a:ext cx="457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1826" y="3135868"/>
            <a:ext cx="12411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Homework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55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number of </a:t>
            </a:r>
            <a:r>
              <a:rPr lang="en-US" sz="2800" b="1" dirty="0" smtClean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 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 is random variable denoting the </a:t>
                </a:r>
                <a:r>
                  <a:rPr lang="en-US" sz="1800" dirty="0"/>
                  <a:t>number of empty </a:t>
                </a:r>
                <a:r>
                  <a:rPr lang="en-US" sz="1800" dirty="0" smtClean="0"/>
                  <a:t>bins.</a:t>
                </a: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</a:t>
                </a:r>
                <a:r>
                  <a:rPr lang="en-US" sz="1800" dirty="0">
                    <a:solidFill>
                      <a:srgbClr val="002060"/>
                    </a:solidFill>
                  </a:rPr>
                  <a:t>=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Attempt 1: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(based on definition of expectation)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1800" b="1" dirty="0"/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e>
                    </m:nary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18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specific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subset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bins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are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empty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and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rest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are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nonempty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)</m:t>
                        </m:r>
                      </m:e>
                    </m:nary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18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Cambria Math"/>
                            <a:ea typeface="Cambria Math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 b="-5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274970" cy="793618"/>
            <a:chOff x="1676400" y="4800600"/>
            <a:chExt cx="5880058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80058" cy="464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3               …                                   …            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80058" cy="4643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25" t="-8197" r="-10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140156" y="1447800"/>
            <a:ext cx="4743543" cy="533400"/>
            <a:chOff x="1752600" y="1447800"/>
            <a:chExt cx="5885471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85471" cy="422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2   3    4    5                           …            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85471" cy="4220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28" t="-8333" r="-141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209799" y="2209800"/>
            <a:ext cx="2878291" cy="1339334"/>
            <a:chOff x="2209800" y="2209800"/>
            <a:chExt cx="2667000" cy="1339334"/>
          </a:xfrm>
        </p:grpSpPr>
        <p:sp>
          <p:nvSpPr>
            <p:cNvPr id="2" name="Oval 1"/>
            <p:cNvSpPr/>
            <p:nvPr/>
          </p:nvSpPr>
          <p:spPr>
            <a:xfrm>
              <a:off x="2209800" y="2514600"/>
              <a:ext cx="2667000" cy="103453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43200" y="2209800"/>
                  <a:ext cx="1802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 subset of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/>
                    <a:t> bins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209800"/>
                  <a:ext cx="18022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82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Down Ribbon 8"/>
          <p:cNvSpPr/>
          <p:nvPr/>
        </p:nvSpPr>
        <p:spPr>
          <a:xfrm>
            <a:off x="1676400" y="6248400"/>
            <a:ext cx="53340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 right but useless answer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5638800"/>
            <a:ext cx="18889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3509</Words>
  <Application>Microsoft Office PowerPoint</Application>
  <PresentationFormat>On-screen Show (4:3)</PresentationFormat>
  <Paragraphs>533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Randomized Algorithms CS648 </vt:lpstr>
      <vt:lpstr>RECAP from the last lecture  </vt:lpstr>
      <vt:lpstr>Random variable</vt:lpstr>
      <vt:lpstr>Random variable</vt:lpstr>
      <vt:lpstr>Many Random Variables  for the same Probability space</vt:lpstr>
      <vt:lpstr>Expected Value of a random variable </vt:lpstr>
      <vt:lpstr>Examples</vt:lpstr>
      <vt:lpstr>Can we solve these problems ?</vt:lpstr>
      <vt:lpstr>Balls into Bins (number of empty bins)</vt:lpstr>
      <vt:lpstr>Randomized Quick Sort (number of comparisons)</vt:lpstr>
      <vt:lpstr>Since viewing the random experiment in its entirety looks so complex,  let us take a microscopic view.</vt:lpstr>
      <vt:lpstr>Balls into Bins (number of empty bins)</vt:lpstr>
      <vt:lpstr>Balls into Bins (any relation between X and X_i’s ?)</vt:lpstr>
      <vt:lpstr>Sum of Random Variables</vt:lpstr>
      <vt:lpstr>Randomized Quick Sort (number of comparisons)</vt:lpstr>
      <vt:lpstr>Randomized Quick Sort (any relation between Y and Y_ij’s ?) </vt:lpstr>
      <vt:lpstr>What have we learnt till now?</vt:lpstr>
      <vt:lpstr>The main question ?</vt:lpstr>
      <vt:lpstr>Balls into Bins (number of empty bins)</vt:lpstr>
      <vt:lpstr>Randomized Quick Sort (number of comparisons)</vt:lpstr>
      <vt:lpstr>Linearity of Expectation</vt:lpstr>
      <vt:lpstr>Where to use Linearity of expectation ?</vt:lpstr>
      <vt:lpstr>Think over the following questions?</vt:lpstr>
      <vt:lpstr>Think over the following questions?</vt:lpstr>
      <vt:lpstr>Independent random variables</vt:lpstr>
      <vt:lpstr>Balls Out of Bin </vt:lpstr>
      <vt:lpstr>Balls Out of Bin </vt:lpstr>
      <vt:lpstr>Balls Out of Bin </vt:lpstr>
      <vt:lpstr>Balls Out of Bin </vt:lpstr>
      <vt:lpstr>Very important advice</vt:lpstr>
      <vt:lpstr>Some Practice problems  for Linearity of expectation</vt:lpstr>
      <vt:lpstr>Problems for the next lecture</vt:lpstr>
      <vt:lpstr>Fingerprinting Techniques</vt:lpstr>
      <vt:lpstr>Fingerprinting Techniques</vt:lpstr>
      <vt:lpstr>Fun with probability</vt:lpstr>
      <vt:lpstr>Friends, one apple, and a fair coin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598</cp:revision>
  <dcterms:created xsi:type="dcterms:W3CDTF">2011-12-03T04:13:03Z</dcterms:created>
  <dcterms:modified xsi:type="dcterms:W3CDTF">2017-01-12T12:31:00Z</dcterms:modified>
</cp:coreProperties>
</file>