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428" r:id="rId2"/>
    <p:sldId id="564" r:id="rId3"/>
    <p:sldId id="566" r:id="rId4"/>
    <p:sldId id="567" r:id="rId5"/>
    <p:sldId id="568" r:id="rId6"/>
    <p:sldId id="569" r:id="rId7"/>
    <p:sldId id="573" r:id="rId8"/>
    <p:sldId id="574" r:id="rId9"/>
    <p:sldId id="575" r:id="rId10"/>
    <p:sldId id="516" r:id="rId11"/>
    <p:sldId id="506" r:id="rId12"/>
    <p:sldId id="508" r:id="rId13"/>
    <p:sldId id="507" r:id="rId14"/>
    <p:sldId id="509" r:id="rId15"/>
    <p:sldId id="540" r:id="rId16"/>
    <p:sldId id="541" r:id="rId17"/>
    <p:sldId id="532" r:id="rId18"/>
    <p:sldId id="546" r:id="rId19"/>
    <p:sldId id="531" r:id="rId20"/>
    <p:sldId id="563" r:id="rId21"/>
    <p:sldId id="538" r:id="rId22"/>
    <p:sldId id="543" r:id="rId23"/>
    <p:sldId id="512" r:id="rId24"/>
    <p:sldId id="534" r:id="rId25"/>
    <p:sldId id="544" r:id="rId26"/>
    <p:sldId id="539" r:id="rId27"/>
    <p:sldId id="547" r:id="rId28"/>
    <p:sldId id="54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2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Randomization will exploit</a:t>
            </a:r>
            <a:r>
              <a:rPr lang="en-US" baseline="0" dirty="0" smtClean="0"/>
              <a:t> this huge difference to achieve a very simple and elegant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BAC89-E171-443E-BB0D-565729F89E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10" Type="http://schemas.openxmlformats.org/officeDocument/2006/relationships/image" Target="../media/image3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61.png"/><Relationship Id="rId3" Type="http://schemas.openxmlformats.org/officeDocument/2006/relationships/image" Target="../media/image59.png"/><Relationship Id="rId7" Type="http://schemas.openxmlformats.org/officeDocument/2006/relationships/image" Target="../media/image221.png"/><Relationship Id="rId12" Type="http://schemas.openxmlformats.org/officeDocument/2006/relationships/image" Target="../media/image5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51.png"/><Relationship Id="rId15" Type="http://schemas.openxmlformats.org/officeDocument/2006/relationships/image" Target="../media/image8.png"/><Relationship Id="rId10" Type="http://schemas.openxmlformats.org/officeDocument/2006/relationships/image" Target="../media/image541.png"/><Relationship Id="rId4" Type="http://schemas.openxmlformats.org/officeDocument/2006/relationships/image" Target="../media/image60.png"/><Relationship Id="rId9" Type="http://schemas.openxmlformats.org/officeDocument/2006/relationships/image" Target="../media/image53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3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png"/><Relationship Id="rId1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1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68.png"/><Relationship Id="rId5" Type="http://schemas.openxmlformats.org/officeDocument/2006/relationships/image" Target="../media/image320.png"/><Relationship Id="rId15" Type="http://schemas.openxmlformats.org/officeDocument/2006/relationships/image" Target="../media/image73.png"/><Relationship Id="rId10" Type="http://schemas.openxmlformats.org/officeDocument/2006/relationships/image" Target="../media/image67.png"/><Relationship Id="rId4" Type="http://schemas.openxmlformats.org/officeDocument/2006/relationships/image" Target="../media/image310.png"/><Relationship Id="rId9" Type="http://schemas.openxmlformats.org/officeDocument/2006/relationships/image" Target="../media/image76.png"/><Relationship Id="rId14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CS648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4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2060"/>
                </a:solidFill>
              </a:rPr>
              <a:t>Algebraic Techniques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Fingerprinting Techniques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 err="1" smtClean="0">
                <a:solidFill>
                  <a:srgbClr val="7030A0"/>
                </a:solidFill>
              </a:rPr>
              <a:t>Frievald’s</a:t>
            </a:r>
            <a:r>
              <a:rPr lang="en-US" sz="1800" b="1" dirty="0" smtClean="0">
                <a:solidFill>
                  <a:srgbClr val="7030A0"/>
                </a:solidFill>
              </a:rPr>
              <a:t>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7030A0"/>
                </a:solidFill>
              </a:rPr>
              <a:t>Frievald’s</a:t>
            </a:r>
            <a:r>
              <a:rPr lang="en-US" dirty="0" smtClean="0">
                <a:solidFill>
                  <a:srgbClr val="7030A0"/>
                </a:solidFill>
              </a:rPr>
              <a:t> technique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Application :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Matrix </a:t>
            </a:r>
            <a:r>
              <a:rPr lang="en-US" sz="2400" b="1" dirty="0">
                <a:solidFill>
                  <a:srgbClr val="C00000"/>
                </a:solidFill>
              </a:rPr>
              <a:t>Product verification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Verify if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?                    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09170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28315"/>
              </p:ext>
            </p:extLst>
          </p:nvPr>
        </p:nvGraphicFramePr>
        <p:xfrm>
          <a:off x="35052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1683"/>
              </p:ext>
            </p:extLst>
          </p:nvPr>
        </p:nvGraphicFramePr>
        <p:xfrm>
          <a:off x="63246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1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blipFill rotWithShape="1">
                <a:blip r:embed="rId4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352800" y="5334000"/>
            <a:ext cx="2743200" cy="584775"/>
            <a:chOff x="3352800" y="5334000"/>
            <a:chExt cx="2743200" cy="584775"/>
          </a:xfrm>
        </p:grpSpPr>
        <p:sp>
          <p:nvSpPr>
            <p:cNvPr id="15" name="Right Brace 14"/>
            <p:cNvSpPr/>
            <p:nvPr/>
          </p:nvSpPr>
          <p:spPr>
            <a:xfrm>
              <a:off x="3352800" y="5334000"/>
              <a:ext cx="280344" cy="533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/>
                    <a:t>Time complexity: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sup>
                      </m:sSup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 smtClean="0"/>
                    <a:t>,    </a:t>
                  </a:r>
                </a:p>
                <a:p>
                  <a:r>
                    <a:rPr lang="en-US" sz="1600" dirty="0" smtClean="0"/>
                    <a:t>current value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600" i="1">
                          <a:latin typeface="Cambria Math"/>
                        </a:rPr>
                        <m:t>2.37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38" t="-3125" r="-222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extBox 17"/>
          <p:cNvSpPr txBox="1"/>
          <p:nvPr/>
        </p:nvSpPr>
        <p:spPr>
          <a:xfrm>
            <a:off x="6172200" y="5421868"/>
            <a:ext cx="11912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STOC 2012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50505" y="5638800"/>
            <a:ext cx="24454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9" grpId="0"/>
      <p:bldP spid="10" grpId="0"/>
      <p:bldP spid="11" grpId="0"/>
      <p:bldP spid="12" grpId="0"/>
      <p:bldP spid="13" grpId="0"/>
      <p:bldP spid="14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err="1">
                <a:solidFill>
                  <a:srgbClr val="002060"/>
                </a:solidFill>
              </a:rPr>
              <a:t>Rusins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Frievald</a:t>
            </a:r>
            <a:r>
              <a:rPr lang="en-US" sz="2800" b="1" dirty="0">
                <a:solidFill>
                  <a:srgbClr val="002060"/>
                </a:solidFill>
              </a:rPr>
              <a:t>, 1977)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3011"/>
              </p:ext>
            </p:extLst>
          </p:nvPr>
        </p:nvGraphicFramePr>
        <p:xfrm>
          <a:off x="5334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4906" r="-141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2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7028"/>
              </p:ext>
            </p:extLst>
          </p:nvPr>
        </p:nvGraphicFramePr>
        <p:xfrm>
          <a:off x="29718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075"/>
              </p:ext>
            </p:extLst>
          </p:nvPr>
        </p:nvGraphicFramePr>
        <p:xfrm>
          <a:off x="3010430" y="402336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51998"/>
              </p:ext>
            </p:extLst>
          </p:nvPr>
        </p:nvGraphicFramePr>
        <p:xfrm>
          <a:off x="5372630" y="15087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blipFill rotWithShape="1">
                <a:blip r:embed="rId7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0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blipFill rotWithShape="1">
                <a:blip r:embed="rId8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943600" y="21336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8902"/>
              </p:ext>
            </p:extLst>
          </p:nvPr>
        </p:nvGraphicFramePr>
        <p:xfrm>
          <a:off x="5368343" y="40233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6465"/>
              </p:ext>
            </p:extLst>
          </p:nvPr>
        </p:nvGraphicFramePr>
        <p:xfrm>
          <a:off x="7120943" y="15240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 smtClean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 smtClean="0">
                    <a:solidFill>
                      <a:srgbClr val="0070C0"/>
                    </a:solidFill>
                  </a:rPr>
                  <a:t> 0</a:t>
                </a:r>
                <a:endParaRPr lang="en-US" sz="16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blipFill rotWithShape="1">
                <a:blip r:embed="rId9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blipFill rotWithShape="1">
                <a:blip r:embed="rId10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5943600" y="45720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78079"/>
              </p:ext>
            </p:extLst>
          </p:nvPr>
        </p:nvGraphicFramePr>
        <p:xfrm>
          <a:off x="7120943" y="40386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/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2895600" y="1295399"/>
            <a:ext cx="2895599" cy="2375951"/>
            <a:chOff x="2895600" y="1295399"/>
            <a:chExt cx="2895599" cy="2375951"/>
          </a:xfrm>
        </p:grpSpPr>
        <p:sp>
          <p:nvSpPr>
            <p:cNvPr id="37" name="Left Bracket 36"/>
            <p:cNvSpPr/>
            <p:nvPr/>
          </p:nvSpPr>
          <p:spPr>
            <a:xfrm>
              <a:off x="2895600" y="1295400"/>
              <a:ext cx="304800" cy="237595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flipH="1">
              <a:off x="5463028" y="1295399"/>
              <a:ext cx="328171" cy="2375951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5" grpId="0"/>
      <p:bldP spid="28" grpId="0" build="p"/>
      <p:bldP spid="30" grpId="0" animBg="1"/>
      <p:bldP spid="33" grpId="0"/>
      <p:bldP spid="34" grpId="0"/>
      <p:bldP spid="35" grpId="0" animBg="1"/>
      <p:bldP spid="41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 smtClean="0">
                <a:solidFill>
                  <a:srgbClr val="7030A0"/>
                </a:solidFill>
              </a:rPr>
              <a:t>Frievald’s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Algorithm</a:t>
            </a:r>
            <a:br>
              <a:rPr lang="en-US" sz="2800" b="1" dirty="0" smtClean="0"/>
            </a:br>
            <a:r>
              <a:rPr lang="en-US" sz="2400" b="1" dirty="0" smtClean="0">
                <a:solidFill>
                  <a:srgbClr val="002060"/>
                </a:solidFill>
              </a:rPr>
              <a:t>(</a:t>
            </a:r>
            <a:r>
              <a:rPr lang="en-US" sz="2400" b="1" dirty="0" err="1" smtClean="0">
                <a:solidFill>
                  <a:srgbClr val="002060"/>
                </a:solidFill>
              </a:rPr>
              <a:t>Rusins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Frievald</a:t>
            </a:r>
            <a:r>
              <a:rPr lang="en-US" sz="2400" b="1" dirty="0" smtClean="0">
                <a:solidFill>
                  <a:srgbClr val="002060"/>
                </a:solidFill>
              </a:rPr>
              <a:t>, 1977)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err="1" smtClean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matrix (vector) whose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are selected </a:t>
                </a:r>
                <a:r>
                  <a:rPr lang="en-US" sz="1800" u="sng" dirty="0" smtClean="0"/>
                  <a:t>randomly</a:t>
                </a:r>
                <a:r>
                  <a:rPr lang="en-US" sz="1800" dirty="0" smtClean="0"/>
                  <a:t> </a:t>
                </a:r>
                <a:r>
                  <a:rPr lang="en-US" sz="1800" u="sng" dirty="0" smtClean="0"/>
                  <a:t>uniformly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and </a:t>
                </a:r>
                <a:r>
                  <a:rPr lang="en-US" sz="1800" u="sng" dirty="0" smtClean="0"/>
                  <a:t>independently</a:t>
                </a:r>
                <a:r>
                  <a:rPr lang="en-US" sz="1800" dirty="0" smtClean="0"/>
                  <a:t> from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}.</a:t>
                </a:r>
                <a:r>
                  <a:rPr lang="en-US" sz="1800" b="1" i="1" dirty="0" smtClean="0">
                    <a:solidFill>
                      <a:srgbClr val="002060"/>
                    </a:solidFill>
                    <a:latin typeface="Cambria Math"/>
                  </a:rPr>
                  <a:t> 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/>
                  <a:t>)    </a:t>
                </a:r>
                <a:r>
                  <a:rPr lang="en-US" sz="1800" dirty="0" smtClean="0"/>
                  <a:t>output “AB=C”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:r>
                  <a:rPr lang="en-US" sz="2000" b="1" dirty="0" smtClean="0"/>
                  <a:t>else</a:t>
                </a:r>
                <a:r>
                  <a:rPr lang="en-US" sz="2000" dirty="0" smtClean="0"/>
                  <a:t>             </a:t>
                </a:r>
                <a:r>
                  <a:rPr lang="en-US" sz="1800" dirty="0" smtClean="0"/>
                  <a:t>output “AB≠C”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6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400" b="1" dirty="0" smtClean="0">
                <a:solidFill>
                  <a:srgbClr val="002060"/>
                </a:solidFill>
              </a:rPr>
              <a:t>(Analyzing error probability)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, what is the probability that the algorithm outputs “AB=C”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 smtClean="0">
                    <a:sym typeface="Wingdings" pitchFamily="2" charset="2"/>
                  </a:rPr>
                  <a:t>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not</a:t>
                </a:r>
                <a:r>
                  <a:rPr lang="en-US" sz="2000" dirty="0" smtClean="0"/>
                  <a:t> a null matrix.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Error</a:t>
                </a:r>
                <a:r>
                  <a:rPr lang="en-US" sz="2000" dirty="0" smtClean="0"/>
                  <a:t> Probability of the algorithm =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endParaRPr lang="en-US" sz="20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ó"/>
                </a:pP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800" y="3810000"/>
                <a:ext cx="167640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𝑫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810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Callout 1 5"/>
          <p:cNvSpPr/>
          <p:nvPr/>
        </p:nvSpPr>
        <p:spPr>
          <a:xfrm>
            <a:off x="4267200" y="5486400"/>
            <a:ext cx="1828800" cy="612648"/>
          </a:xfrm>
          <a:prstGeom prst="borderCallout1">
            <a:avLst>
              <a:gd name="adj1" fmla="val 49693"/>
              <a:gd name="adj2" fmla="val -406"/>
              <a:gd name="adj3" fmla="val -47674"/>
              <a:gd name="adj4" fmla="val -669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null</a:t>
            </a:r>
            <a:r>
              <a:rPr lang="en-US" dirty="0" smtClean="0">
                <a:solidFill>
                  <a:schemeClr val="tx1"/>
                </a:solidFill>
              </a:rPr>
              <a:t> vector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30480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37338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981200"/>
            <a:ext cx="2362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91000" y="1981200"/>
            <a:ext cx="3962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𝐏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  depends upon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So what to do  </a:t>
                </a:r>
                <a:r>
                  <a:rPr lang="en-US" sz="1800" dirty="0" smtClean="0">
                    <a:sym typeface="Wingdings" pitchFamily="2" charset="2"/>
                  </a:rPr>
                  <a:t> 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Our goal is to get an upper bound on this probability.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So we start with the </a:t>
                </a:r>
                <a:r>
                  <a:rPr lang="en-US" sz="1800" b="1" u="sng" dirty="0" smtClean="0"/>
                  <a:t>least information </a:t>
                </a:r>
                <a:r>
                  <a:rPr lang="en-US" sz="1800" dirty="0" smtClean="0"/>
                  <a:t>about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which is: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There is at least </a:t>
                </a:r>
                <a:r>
                  <a:rPr lang="en-US" sz="1800" b="1" dirty="0" smtClean="0"/>
                  <a:t>one</a:t>
                </a:r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C00000"/>
                    </a:solidFill>
                  </a:rPr>
                  <a:t>non-zero</a:t>
                </a:r>
                <a:r>
                  <a:rPr lang="en-US" sz="1800" dirty="0" smtClean="0"/>
                  <a:t>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Let this element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</a:t>
                </a:r>
                <a:endParaRPr lang="en-US" sz="1800" dirty="0"/>
              </a:p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b="1" dirty="0" smtClean="0"/>
                  <a:t>     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 focus on the product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 smtClean="0"/>
                  <a:t>th</a:t>
                </a:r>
                <a:r>
                  <a:rPr lang="en-US" sz="1800" dirty="0" smtClean="0"/>
                  <a:t>  row and vector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1800" dirty="0" smtClean="0"/>
                  <a:t>. 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  <a:blipFill rotWithShape="1">
                <a:blip r:embed="rId2"/>
                <a:stretch>
                  <a:fillRect l="-1020" t="-674" r="-1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7745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0548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/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-27952" y="1676400"/>
            <a:ext cx="1694286" cy="1931685"/>
            <a:chOff x="-27952" y="1676400"/>
            <a:chExt cx="1694286" cy="1931685"/>
          </a:xfrm>
        </p:grpSpPr>
        <p:sp>
          <p:nvSpPr>
            <p:cNvPr id="7" name="Right Arrow 6"/>
            <p:cNvSpPr/>
            <p:nvPr/>
          </p:nvSpPr>
          <p:spPr>
            <a:xfrm>
              <a:off x="228600" y="3352800"/>
              <a:ext cx="244602" cy="14123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1363566" y="2150510"/>
              <a:ext cx="295924" cy="1274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471891" y="3352800"/>
              <a:ext cx="128309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blipFill rotWithShape="1">
                <a:blip r:embed="rId10"/>
                <a:stretch>
                  <a:fillRect l="-2550" t="-81818" r="-3966" b="-1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</p:spPr>
            <p:txBody>
              <a:bodyPr/>
              <a:lstStyle/>
              <a:p>
                <a:endParaRPr lang="en-US" sz="1800" b="1" dirty="0" smtClean="0"/>
              </a:p>
              <a:p>
                <a:endParaRPr lang="en-US" sz="1800" b="1" dirty="0"/>
              </a:p>
              <a:p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b="1" dirty="0" smtClean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 smtClean="0"/>
                  <a:t>)   =    </a:t>
                </a:r>
                <a:r>
                  <a:rPr lang="en-US" sz="1800" b="1" dirty="0" smtClean="0"/>
                  <a:t>P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 =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underlying sample space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elementary events.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Convince </a:t>
                </a:r>
                <a:r>
                  <a:rPr lang="en-US" sz="1800" dirty="0"/>
                  <a:t>yourself that  it is indeed difficult to calculate </a:t>
                </a:r>
                <a:r>
                  <a:rPr lang="en-US" sz="1800" b="1" dirty="0" smtClean="0"/>
                  <a:t>this probability </a:t>
                </a:r>
                <a:r>
                  <a:rPr lang="en-US" sz="1800" dirty="0" smtClean="0"/>
                  <a:t>from </a:t>
                </a:r>
                <a:r>
                  <a:rPr lang="en-US" sz="1800" dirty="0"/>
                  <a:t>standard tools which you know</a:t>
                </a:r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Here we shall use a simple but powerful probability tool…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  <a:blipFill rotWithShape="1">
                <a:blip r:embed="rId2"/>
                <a:stretch>
                  <a:fillRect l="-998" t="-674" b="-14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90179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  <a:gridCol w="220980"/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 smtClean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 smtClean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 smtClean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2977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/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28600" y="3352800"/>
            <a:ext cx="244602" cy="141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363566" y="2150510"/>
            <a:ext cx="295924" cy="1274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71891" y="3352800"/>
            <a:ext cx="128309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25146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Probability tool:</a:t>
            </a:r>
            <a:br>
              <a:rPr lang="en-US" sz="3200" b="1" dirty="0" smtClean="0">
                <a:solidFill>
                  <a:srgbClr val="002060"/>
                </a:solidFill>
              </a:rPr>
            </a:br>
            <a:r>
              <a:rPr lang="en-US" sz="2400" b="1" dirty="0" smtClean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,…,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) 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 </a:t>
                </a:r>
                <a:r>
                  <a:rPr lang="en-US" sz="2400" dirty="0" smtClean="0"/>
                  <a:t>=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∅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 </a:t>
                </a:r>
                <a:r>
                  <a:rPr lang="en-US" sz="1800" dirty="0" smtClean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 smtClean="0"/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 smtClean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 smtClean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 smtClean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 smtClean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, we can express </a:t>
                </a:r>
                <a:r>
                  <a:rPr lang="en-US" sz="1800" b="1" dirty="0" smtClean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 smtClean="0"/>
                  <a:t>)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 smtClean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 smtClean="0"/>
                  <a:t>                  </a:t>
                </a:r>
                <a:r>
                  <a:rPr lang="en-US" sz="2000" dirty="0" smtClean="0"/>
                  <a:t>using </a:t>
                </a:r>
                <a:r>
                  <a:rPr lang="en-US" sz="2000" b="1" dirty="0" smtClean="0"/>
                  <a:t>conditional probability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889" t="-656" b="-16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267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rgbClr val="C00000"/>
                </a:solidFill>
              </a:rPr>
              <a:t>Question:</a:t>
            </a:r>
            <a:r>
              <a:rPr lang="en-US" sz="2800" b="1" dirty="0"/>
              <a:t> </a:t>
            </a:r>
            <a:r>
              <a:rPr lang="en-US" sz="2400" dirty="0"/>
              <a:t>When to use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7030A0"/>
                </a:solidFill>
              </a:rPr>
              <a:t>Partition</a:t>
            </a:r>
            <a:r>
              <a:rPr lang="en-US" sz="2400" dirty="0" smtClean="0"/>
              <a:t> </a:t>
            </a:r>
            <a:r>
              <a:rPr lang="en-US" sz="2400" dirty="0"/>
              <a:t>theorem </a:t>
            </a:r>
            <a:r>
              <a:rPr lang="en-US" sz="2400" dirty="0" smtClean="0"/>
              <a:t>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 smtClean="0"/>
                  <a:t>Let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 event defined over a probability space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l-GR" sz="18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Suppose it turns out that it is </a:t>
                </a:r>
                <a:r>
                  <a:rPr lang="en-US" sz="1800" dirty="0"/>
                  <a:t>not easy to </a:t>
                </a:r>
                <a:r>
                  <a:rPr lang="en-US" sz="1800" dirty="0" smtClean="0"/>
                  <a:t>calculate or get a good bound on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 smtClean="0"/>
                  <a:t>directly using the standard tools. In such situation, one may explore the following possibility: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Try </a:t>
                </a:r>
                <a:r>
                  <a:rPr lang="en-US" sz="1800" dirty="0"/>
                  <a:t>to design a partition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of the sample space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is easy to calculate. </a:t>
                </a:r>
                <a:r>
                  <a:rPr lang="en-US" sz="1800" dirty="0" smtClean="0"/>
                  <a:t>This may be used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IMPORTANT:</a:t>
                </a:r>
                <a:r>
                  <a:rPr lang="en-US" sz="1800" dirty="0" smtClean="0"/>
                  <a:t> Most of the times,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 turns out to be independent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 smtClean="0"/>
                  <a:t>. In this case,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) can be  bounded directly as follows.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P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for every possible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lvl="1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1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16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</m:e>
                    </m:nary>
                  </m:oMath>
                </a14:m>
                <a:endParaRPr lang="en-US" sz="18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103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5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>
                    <a:sym typeface="Wingdings" pitchFamily="2" charset="2"/>
                  </a:rPr>
                  <a:t> </a:t>
                </a:r>
                <a:r>
                  <a:rPr lang="en-US" sz="2000" dirty="0" smtClean="0"/>
                  <a:t>the partition defined by the values taken by all the </a:t>
                </a:r>
                <a:r>
                  <a:rPr lang="en-US" sz="2000" dirty="0" err="1" smtClean="0"/>
                  <a:t>r.v.’s</a:t>
                </a:r>
                <a:r>
                  <a:rPr lang="en-US" sz="2000" dirty="0" smtClean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Down Ribbon 3"/>
          <p:cNvSpPr/>
          <p:nvPr/>
        </p:nvSpPr>
        <p:spPr>
          <a:xfrm>
            <a:off x="3048000" y="5102352"/>
            <a:ext cx="27432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Think over it carefully ?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Fingerprinting</a:t>
            </a:r>
            <a:r>
              <a:rPr lang="en-US" sz="3200" b="1" dirty="0">
                <a:solidFill>
                  <a:srgbClr val="7030A0"/>
                </a:solidFill>
              </a:rPr>
              <a:t/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267200"/>
            <a:ext cx="2419350" cy="188595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286000"/>
            <a:ext cx="1964596" cy="11808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0800" y="2171429"/>
            <a:ext cx="129540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2000" y="2247629"/>
            <a:ext cx="1219200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90" y="4800600"/>
            <a:ext cx="603410" cy="86721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233854" y="49918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2175" y="6400800"/>
            <a:ext cx="282282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Applications </a:t>
            </a:r>
            <a:r>
              <a:rPr lang="en-US" b="1" dirty="0"/>
              <a:t>: </a:t>
            </a:r>
            <a:r>
              <a:rPr lang="en-US" b="1" dirty="0">
                <a:solidFill>
                  <a:srgbClr val="C00000"/>
                </a:solidFill>
              </a:rPr>
              <a:t>Cryptography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0" y="3581400"/>
            <a:ext cx="80772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Reason</a:t>
            </a:r>
            <a:r>
              <a:rPr lang="en-US" dirty="0" smtClean="0"/>
              <a:t>: The aim is to be able to </a:t>
            </a:r>
            <a:r>
              <a:rPr lang="en-US" u="sng" dirty="0" smtClean="0"/>
              <a:t>distinguish</a:t>
            </a:r>
            <a:r>
              <a:rPr lang="en-US" dirty="0" smtClean="0"/>
              <a:t> two different persons. Theoretically, it is very less likely that two persons </a:t>
            </a:r>
            <a:r>
              <a:rPr lang="en-US" u="sng" dirty="0" smtClean="0"/>
              <a:t>picked randomly</a:t>
            </a:r>
            <a:r>
              <a:rPr lang="en-US" dirty="0" smtClean="0"/>
              <a:t> will have the same fingerprints.</a:t>
            </a:r>
            <a:endParaRPr lang="en-US" dirty="0"/>
          </a:p>
        </p:txBody>
      </p:sp>
      <p:sp>
        <p:nvSpPr>
          <p:cNvPr id="12" name="Cloud Callout 11"/>
          <p:cNvSpPr/>
          <p:nvPr/>
        </p:nvSpPr>
        <p:spPr>
          <a:xfrm>
            <a:off x="342900" y="867395"/>
            <a:ext cx="9067800" cy="1328195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Fingerprints don’t capture the complete information of a person. Still fingerprinting is used and it works well in practice. What is the reason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0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noFill/>
              <a:ln>
                <a:noFill/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 smtClean="0"/>
                  <a:t>0  ) = ??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What is the probability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 smtClean="0"/>
                  <a:t>conditioned on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any </a:t>
                </a:r>
                <a:r>
                  <a:rPr lang="en-US" sz="1800" u="sng" dirty="0" smtClean="0"/>
                  <a:t>arbitrary but fixed </a:t>
                </a:r>
                <a:r>
                  <a:rPr lang="en-US" sz="1800" dirty="0" smtClean="0"/>
                  <a:t>values taken by </a:t>
                </a:r>
                <a:r>
                  <a:rPr lang="en-US" sz="1800" b="1" dirty="0" smtClean="0"/>
                  <a:t>all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Consider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1800" dirty="0" smtClean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ϵ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  <m:r>
                      <a:rPr lang="en-US" sz="1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are interested in the probability of event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b="0" i="0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conditioned 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1800" dirty="0"/>
                      <m:t>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1800" i="1" dirty="0">
                        <a:latin typeface="Cambria Math"/>
                      </a:rPr>
                      <m:t> 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 smtClean="0"/>
                  <a:t>”.  This probability  can be expressed as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/>
                      </a:rPr>
                      <m:t>ℰ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|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/>
                      <m:t>…</m:t>
                    </m:r>
                    <m:r>
                      <m:rPr>
                        <m:nor/>
                      </m:rPr>
                      <a:rPr lang="en-US" sz="2000" b="0" i="0" dirty="0" smtClean="0"/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b="0" i="1" dirty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Cambria Math"/>
                  </a:rPr>
                  <a:t>)</a:t>
                </a: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 = 0</m:t>
                    </m:r>
                  </m:oMath>
                </a14:m>
                <a:r>
                  <a:rPr lang="en-US" sz="1800" b="0" dirty="0" smtClean="0">
                    <a:latin typeface="Cambria Math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b="1" dirty="0"/>
                        <m:t>P</m:t>
                      </m:r>
                      <m:r>
                        <m:rPr>
                          <m:nor/>
                        </m:rPr>
                        <a:rPr lang="en-US" sz="1800" dirty="0"/>
                        <m:t>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1800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=−(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,1</m:t>
                          </m:r>
                        </m:sub>
                        <m:sup/>
                      </m:sSubSup>
                      <m:r>
                        <m:rPr>
                          <m:nor/>
                        </m:rPr>
                        <a:rPr lang="en-US" sz="1800" b="1" dirty="0">
                          <a:solidFill>
                            <a:srgbClr val="002060"/>
                          </a:solidFill>
                          <a:ea typeface="Cambria Math"/>
                        </a:rPr>
                        <m:t>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800" dirty="0"/>
                        <m:t>…</m:t>
                      </m:r>
                      <m:r>
                        <a:rPr lang="en-US" sz="1800" i="1" dirty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,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𝑘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+1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/>
                            </a:rPr>
                            <m:t>+ …</m:t>
                          </m:r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1800" i="1" dirty="0">
                              <a:latin typeface="Cambria Math"/>
                            </a:rPr>
                            <m:t>𝑖𝑛</m:t>
                          </m:r>
                        </m:sub>
                        <m:sup/>
                      </m:sSubSup>
                      <m:r>
                        <a:rPr lang="en-US" sz="1800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=−(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,1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sz="1800" dirty="0"/>
                      <m:t>…</m:t>
                    </m:r>
                    <m:r>
                      <a:rPr lang="en-US" sz="1800" i="1" dirty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1800" i="1" dirty="0">
                            <a:latin typeface="Cambria Math"/>
                          </a:rPr>
                          <m:t>+1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/>
                          </a:rPr>
                          <m:t>+ …</m:t>
                        </m:r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  <m:r>
                      <m:rPr>
                        <m:nor/>
                      </m:rPr>
                      <a:rPr lang="en-US" sz="1800" b="1" dirty="0">
                        <a:solidFill>
                          <a:srgbClr val="002060"/>
                        </a:solidFill>
                        <a:ea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sz="18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)/</m:t>
                    </m:r>
                    <m:sSubSup>
                      <m:sSubSupPr>
                        <m:ctrlPr>
                          <a:rPr lang="en-US" sz="18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i="1" dirty="0">
                            <a:latin typeface="Cambria Math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½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 b="-5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86200" y="4191000"/>
            <a:ext cx="3810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86200" y="38862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≠0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447800"/>
                <a:ext cx="7328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667" t="-8333" r="-1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632" r="-41772" b="-34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1447800" y="5638800"/>
            <a:ext cx="6629400" cy="914400"/>
            <a:chOff x="1447800" y="5867400"/>
            <a:chExt cx="6629400" cy="914400"/>
          </a:xfrm>
        </p:grpSpPr>
        <p:sp>
          <p:nvSpPr>
            <p:cNvPr id="4" name="Rounded Rectangle 3"/>
            <p:cNvSpPr/>
            <p:nvPr/>
          </p:nvSpPr>
          <p:spPr>
            <a:xfrm>
              <a:off x="1447800" y="5867400"/>
              <a:ext cx="6629400" cy="3810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0400" y="6412468"/>
              <a:ext cx="3600666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Could be 0, 1 or some other number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62500" y="6236732"/>
              <a:ext cx="0" cy="16406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6019800" y="1817132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7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 smtClean="0"/>
                  <a:t>How to increase the success probability ?</a:t>
                </a:r>
              </a:p>
              <a:p>
                <a:pPr marL="0" indent="0" algn="ctr">
                  <a:buNone/>
                </a:pPr>
                <a:endParaRPr lang="en-US" sz="1800" b="1" dirty="0" smtClean="0"/>
              </a:p>
              <a:p>
                <a:pPr marL="0" indent="0" algn="ctr">
                  <a:buNone/>
                </a:pPr>
                <a:r>
                  <a:rPr lang="en-US" sz="1800" b="1" dirty="0" smtClean="0"/>
                  <a:t>      (think over this answer carefully before proceeding further)</a:t>
                </a:r>
                <a:endParaRPr lang="en-US" sz="1800" b="1" dirty="0"/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/>
              <a:t>Probability </a:t>
            </a:r>
            <a:r>
              <a:rPr lang="en-US" sz="3600" b="1" dirty="0" err="1" smtClean="0">
                <a:solidFill>
                  <a:srgbClr val="7030A0"/>
                </a:solidFill>
              </a:rPr>
              <a:t>ampilification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 smtClean="0">
                    <a:solidFill>
                      <a:srgbClr val="0070C0"/>
                    </a:solidFill>
                  </a:rPr>
                  <a:t>Repeat 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the Monte Carlo algorithm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times.</a:t>
                </a:r>
              </a:p>
              <a:p>
                <a:endParaRPr lang="en-I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400" b="1" dirty="0" smtClean="0">
                <a:solidFill>
                  <a:srgbClr val="002060"/>
                </a:solidFill>
              </a:rPr>
              <a:t>(reducing the </a:t>
            </a:r>
            <a:r>
              <a:rPr lang="en-US" sz="2400" b="1" dirty="0">
                <a:solidFill>
                  <a:srgbClr val="002060"/>
                </a:solidFill>
              </a:rPr>
              <a:t>error probability)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Repeat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 smtClean="0"/>
                  <a:t> times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{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matrix (vector) whose elements are selected randomly uniformly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and independently from {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 smtClean="0"/>
                  <a:t>,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}.</a:t>
                </a:r>
                <a:r>
                  <a:rPr lang="en-US" sz="1800" b="1" i="1" dirty="0" smtClean="0">
                    <a:solidFill>
                      <a:srgbClr val="002060"/>
                    </a:solidFill>
                    <a:latin typeface="Cambria Math"/>
                  </a:rPr>
                  <a:t>  </a:t>
                </a:r>
                <a:endParaRPr lang="en-US" sz="1800" b="1" i="1" dirty="0">
                  <a:solidFill>
                    <a:srgbClr val="00206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≠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 smtClean="0"/>
                  <a:t>)    { output “AB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≠ </a:t>
                </a:r>
                <a:r>
                  <a:rPr lang="en-US" sz="2000" dirty="0" smtClean="0"/>
                  <a:t>C” ; break}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}   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output </a:t>
                </a:r>
                <a:r>
                  <a:rPr lang="en-US" sz="2000" dirty="0"/>
                  <a:t>“AB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= </a:t>
                </a:r>
                <a:r>
                  <a:rPr lang="en-US" sz="2000" dirty="0"/>
                  <a:t>C”                     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Time complexity: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        </a:t>
                </a:r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Error probability:      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?</a:t>
                </a:r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111" t="-616" r="-963" b="-42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½</m:t>
                          </m:r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93685"/>
                <a:ext cx="1389035" cy="530915"/>
              </a:xfrm>
              <a:prstGeom prst="rect">
                <a:avLst/>
              </a:prstGeom>
              <a:blipFill rotWithShape="1">
                <a:blip r:embed="rId3"/>
                <a:stretch>
                  <a:fillRect t="-9091" r="-10965" b="-30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3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 smtClean="0"/>
              <a:t>Algorithm </a:t>
            </a:r>
            <a:br>
              <a:rPr lang="en-US" sz="2800" b="1" dirty="0" smtClean="0"/>
            </a:br>
            <a:r>
              <a:rPr lang="en-US" sz="2800" b="1" dirty="0" smtClean="0"/>
              <a:t>(final</a:t>
            </a:r>
            <a:r>
              <a:rPr lang="en-US" sz="2400" b="1" dirty="0" smtClean="0"/>
              <a:t> result)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1800" dirty="0" smtClean="0"/>
                  <a:t>Given </a:t>
                </a:r>
                <a:r>
                  <a:rPr lang="en-US" sz="1800" dirty="0"/>
                  <a:t>three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,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there is a Randomized Monte Carlo algorithm which determines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running time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 smtClean="0"/>
                  <a:t> and  the error probability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6C31"/>
                </a:solidFill>
              </a:rPr>
              <a:t>Homework</a:t>
            </a:r>
            <a:endParaRPr lang="en-IN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Is there anything magical </a:t>
                </a:r>
                <a:r>
                  <a:rPr lang="en-US" sz="2400" dirty="0"/>
                  <a:t>about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in the error probability ?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What is the source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 smtClean="0"/>
                  <a:t> in the error probability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Please go through the slides of this lecture carefully and patiently. </a:t>
            </a:r>
          </a:p>
          <a:p>
            <a:r>
              <a:rPr lang="en-US" sz="2800" b="1" dirty="0" smtClean="0"/>
              <a:t>You are welcome to discuss any doubt in the tomorrow’s class </a:t>
            </a:r>
            <a:r>
              <a:rPr lang="en-US" sz="2800" dirty="0" smtClean="0"/>
              <a:t>(Thursday, 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</a:t>
            </a:r>
            <a:r>
              <a:rPr lang="en-US" sz="2800" dirty="0" smtClean="0"/>
              <a:t>January)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Fun </a:t>
            </a:r>
            <a:r>
              <a:rPr lang="en-US" b="1" dirty="0"/>
              <a:t>with probability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 smtClean="0"/>
                  <a:t>With the inspiration from </a:t>
                </a:r>
                <a:r>
                  <a:rPr lang="en-US" sz="2000" b="1" dirty="0" err="1" smtClean="0">
                    <a:solidFill>
                      <a:srgbClr val="7030A0"/>
                    </a:solidFill>
                  </a:rPr>
                  <a:t>RandApproxMedian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algoritm</a:t>
                </a: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Design </a:t>
                </a:r>
              </a:p>
              <a:p>
                <a:r>
                  <a:rPr lang="en-US" sz="2000" dirty="0" smtClean="0"/>
                  <a:t>An extremely simple </a:t>
                </a:r>
              </a:p>
              <a:p>
                <a:r>
                  <a:rPr lang="en-US" sz="2000" dirty="0" smtClean="0"/>
                  <a:t>randomized </a:t>
                </a:r>
                <a:r>
                  <a:rPr lang="en-US" sz="2000" dirty="0" err="1" smtClean="0"/>
                  <a:t>LasVegas</a:t>
                </a:r>
                <a:r>
                  <a:rPr lang="en-US" sz="2000" dirty="0" smtClean="0"/>
                  <a:t> algorithm with</a:t>
                </a:r>
              </a:p>
              <a:p>
                <a:r>
                  <a:rPr lang="en-US" sz="2000" dirty="0"/>
                  <a:t>e</a:t>
                </a:r>
                <a:r>
                  <a:rPr lang="en-US" sz="2000" dirty="0" smtClean="0"/>
                  <a:t>xpected </a:t>
                </a:r>
                <a:r>
                  <a:rPr lang="en-US" sz="2000" b="1" i="1" dirty="0"/>
                  <a:t>O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 running time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for </a:t>
                </a:r>
                <a:r>
                  <a:rPr lang="en-US" sz="2000" u="sng" dirty="0" smtClean="0"/>
                  <a:t>exact median</a:t>
                </a:r>
                <a:r>
                  <a:rPr lang="en-US" sz="2000" dirty="0" smtClean="0"/>
                  <a:t>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5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Aim: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To determine </a:t>
            </a:r>
            <a:r>
              <a:rPr lang="en-US" sz="2000" dirty="0"/>
              <a:t>if File </a:t>
            </a:r>
            <a:r>
              <a:rPr lang="en-US" sz="2000" b="1" dirty="0" smtClean="0">
                <a:solidFill>
                  <a:srgbClr val="7030A0"/>
                </a:solidFill>
              </a:rPr>
              <a:t>A</a:t>
            </a:r>
            <a:r>
              <a:rPr lang="en-US" sz="2000" b="1" dirty="0" smtClean="0"/>
              <a:t> </a:t>
            </a:r>
            <a:r>
              <a:rPr lang="en-US" sz="2000" dirty="0" smtClean="0"/>
              <a:t>identical to </a:t>
            </a:r>
            <a:r>
              <a:rPr lang="en-US" sz="2000" dirty="0"/>
              <a:t>File </a:t>
            </a:r>
            <a:r>
              <a:rPr lang="en-US" sz="2000" b="1" dirty="0" smtClean="0">
                <a:solidFill>
                  <a:srgbClr val="7030A0"/>
                </a:solidFill>
              </a:rPr>
              <a:t>B</a:t>
            </a:r>
            <a:r>
              <a:rPr lang="en-US" sz="2000" dirty="0"/>
              <a:t> </a:t>
            </a:r>
            <a:r>
              <a:rPr lang="en-US" sz="2000" dirty="0" smtClean="0"/>
              <a:t>by communicating </a:t>
            </a:r>
            <a:r>
              <a:rPr lang="en-US" sz="2000" b="1" u="sng" dirty="0" smtClean="0"/>
              <a:t>fewest bits </a:t>
            </a:r>
            <a:r>
              <a:rPr lang="en-US" sz="2000" dirty="0" smtClean="0"/>
              <a:t>? </a:t>
            </a:r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7620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838200"/>
            <a:ext cx="2451100" cy="151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2971800" y="1752600"/>
            <a:ext cx="3505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3733800" y="805127"/>
            <a:ext cx="2209800" cy="148087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Network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838200" y="2057400"/>
            <a:ext cx="704039" cy="1740932"/>
            <a:chOff x="838200" y="3810000"/>
            <a:chExt cx="704039" cy="1740932"/>
          </a:xfrm>
        </p:grpSpPr>
        <p:grpSp>
          <p:nvGrpSpPr>
            <p:cNvPr id="6" name="Group 5"/>
            <p:cNvGrpSpPr/>
            <p:nvPr/>
          </p:nvGrpSpPr>
          <p:grpSpPr>
            <a:xfrm>
              <a:off x="838200" y="4495800"/>
              <a:ext cx="704039" cy="1055132"/>
              <a:chOff x="990600" y="4572000"/>
              <a:chExt cx="704039" cy="105513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990600" y="5257800"/>
                <a:ext cx="704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File </a:t>
                </a:r>
                <a:r>
                  <a:rPr lang="en-US" b="1" dirty="0" smtClean="0"/>
                  <a:t>A</a:t>
                </a:r>
                <a:endParaRPr lang="en-US" b="1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219200" y="3810000"/>
              <a:ext cx="0" cy="6754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324600" y="2209800"/>
            <a:ext cx="685800" cy="1557754"/>
            <a:chOff x="6324600" y="3962400"/>
            <a:chExt cx="685800" cy="1557754"/>
          </a:xfrm>
        </p:grpSpPr>
        <p:grpSp>
          <p:nvGrpSpPr>
            <p:cNvPr id="9" name="Group 8"/>
            <p:cNvGrpSpPr/>
            <p:nvPr/>
          </p:nvGrpSpPr>
          <p:grpSpPr>
            <a:xfrm>
              <a:off x="6324600" y="4495800"/>
              <a:ext cx="685800" cy="1024354"/>
              <a:chOff x="6324600" y="4572000"/>
              <a:chExt cx="685800" cy="1024354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4600" y="457200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6373687" y="5257800"/>
                <a:ext cx="6367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smtClean="0"/>
                  <a:t>File </a:t>
                </a:r>
                <a:r>
                  <a:rPr lang="en-US" sz="1600" b="1" dirty="0" smtClean="0"/>
                  <a:t>B</a:t>
                </a:r>
                <a:endParaRPr lang="en-US" sz="1600" b="1" dirty="0"/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>
              <a:off x="6629400" y="3962400"/>
              <a:ext cx="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0668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4267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A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733800"/>
                <a:ext cx="15740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077" t="-6452" r="-576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size(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) =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bits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733800"/>
                <a:ext cx="15644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6452" r="-579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0567"/>
              </p:ext>
            </p:extLst>
          </p:nvPr>
        </p:nvGraphicFramePr>
        <p:xfrm>
          <a:off x="1763441" y="5257800"/>
          <a:ext cx="5549900" cy="11074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74950"/>
                <a:gridCol w="277495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No. of bits to be sent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981200" y="5638800"/>
            <a:ext cx="240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Deterministic algorithm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981200" y="6031468"/>
            <a:ext cx="230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Randomized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606534"/>
                <a:ext cx="38664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06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O</a:t>
                </a:r>
                <a:r>
                  <a:rPr lang="en-US" dirty="0" smtClean="0"/>
                  <a:t>(log(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))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5955268"/>
                <a:ext cx="10518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624" t="-8197" r="-10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69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animBg="1"/>
      <p:bldP spid="15" grpId="0" animBg="1"/>
      <p:bldP spid="20" grpId="0" animBg="1"/>
      <p:bldP spid="17" grpId="0" animBg="1"/>
      <p:bldP spid="24" grpId="0" animBg="1"/>
      <p:bldP spid="21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How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many</a:t>
                </a:r>
                <a:r>
                  <a:rPr lang="en-US" sz="2800" b="1" dirty="0" smtClean="0">
                    <a:solidFill>
                      <a:srgbClr val="002060"/>
                    </a:solidFill>
                  </a:rPr>
                  <a:t> primes less than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800" b="1" dirty="0" smtClean="0">
                    <a:solidFill>
                      <a:srgbClr val="002060"/>
                    </a:solidFill>
                  </a:rPr>
                  <a:t> ?</a:t>
                </a:r>
                <a:br>
                  <a:rPr lang="en-US" sz="2800" b="1" dirty="0" smtClean="0">
                    <a:solidFill>
                      <a:srgbClr val="002060"/>
                    </a:solidFill>
                  </a:rPr>
                </a:br>
                <a:endParaRPr lang="en-US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710019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41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Primes less than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endParaRPr lang="en-US" sz="18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𝟐𝟓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𝟏𝟔𝟖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𝟏𝟐𝟐𝟗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𝟗𝟓𝟗𝟐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𝟏𝟎𝟎𝟎𝟎𝟎𝟎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𝟕𝟖𝟒𝟗𝟖</m:t>
                                </m:r>
                              </m:oMath>
                            </m:oMathPara>
                          </a14:m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27308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3413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307282"/>
                  </p:ext>
                </p:extLst>
              </p:nvPr>
            </p:nvGraphicFramePr>
            <p:xfrm>
              <a:off x="1524000" y="1447801"/>
              <a:ext cx="6172200" cy="3200399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86100"/>
                    <a:gridCol w="30861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8333" r="-99803" b="-7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8333" b="-775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30000" r="-99803" b="-8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130000" b="-8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30000" r="-99803" b="-7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230000" b="-7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30000" r="-99803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330000" b="-6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430000" r="-99803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430000" b="-5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30000" r="-99803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530000" b="-430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30000" r="-9980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30000" b="-33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08333" r="-99803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198" t="-608333" b="-175000"/>
                          </a:stretch>
                        </a:blipFill>
                      </a:tcPr>
                    </a:tc>
                  </a:tr>
                  <a:tr h="64007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5162864" y="4038600"/>
            <a:ext cx="207613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How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many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prime factors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>
                    <a:solidFill>
                      <a:srgbClr val="002060"/>
                    </a:solidFill>
                  </a:rPr>
                  <a:t> ?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4" y="5395562"/>
                <a:ext cx="4124591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16" t="-10526" r="-295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32625" y="5441728"/>
                <a:ext cx="96051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&lt;</m:t>
                      </m:r>
                      <m:func>
                        <m:funcPr>
                          <m:ctrlPr>
                            <a:rPr lang="en-US" i="1" dirty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25" y="5441728"/>
                <a:ext cx="960519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691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𝟑𝟓𝟎𝟎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107668"/>
                <a:ext cx="788999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00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101448"/>
                <a:ext cx="1192826" cy="37555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510" y="6096000"/>
                <a:ext cx="41069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𝟓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574" y="6096000"/>
                <a:ext cx="1192826" cy="37555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612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  <a:ea typeface="Cambria Math"/>
                      </a:rPr>
                      <m:t>𝝅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849" y="1459468"/>
                <a:ext cx="7465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1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6C31"/>
                          </a:solidFill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196" y="4108939"/>
                <a:ext cx="74655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/>
                        </a:rPr>
                        <m:t>≈</m:t>
                      </m:r>
                      <m:f>
                        <m:fPr>
                          <m:type m:val="skw"/>
                          <m:ctrlPr>
                            <a:rPr lang="en-US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func>
                            <m:func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455" y="4096884"/>
                <a:ext cx="1196545" cy="468205"/>
              </a:xfrm>
              <a:prstGeom prst="rect">
                <a:avLst/>
              </a:prstGeom>
              <a:blipFill rotWithShape="1">
                <a:blip r:embed="rId15"/>
                <a:stretch>
                  <a:fillRect l="-3553" t="-116883" r="-24873" b="-17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334001" y="4572000"/>
            <a:ext cx="1634384" cy="869728"/>
            <a:chOff x="5334001" y="4572000"/>
            <a:chExt cx="1634384" cy="869728"/>
          </a:xfrm>
        </p:grpSpPr>
        <p:sp>
          <p:nvSpPr>
            <p:cNvPr id="13" name="Up-Down Arrow 12"/>
            <p:cNvSpPr/>
            <p:nvPr/>
          </p:nvSpPr>
          <p:spPr>
            <a:xfrm>
              <a:off x="5334001" y="4572000"/>
              <a:ext cx="1634384" cy="869728"/>
            </a:xfrm>
            <a:prstGeom prst="upDownArrow">
              <a:avLst>
                <a:gd name="adj1" fmla="val 50000"/>
                <a:gd name="adj2" fmla="val 35896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67983" y="4815918"/>
              <a:ext cx="961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Huge gap</a:t>
              </a:r>
              <a:endParaRPr lang="en-US" sz="1600" dirty="0"/>
            </a:p>
          </p:txBody>
        </p:sp>
      </p:grpSp>
      <p:sp>
        <p:nvSpPr>
          <p:cNvPr id="19" name="Down Ribbon 18"/>
          <p:cNvSpPr/>
          <p:nvPr/>
        </p:nvSpPr>
        <p:spPr>
          <a:xfrm>
            <a:off x="6934200" y="4648200"/>
            <a:ext cx="2514599" cy="16441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Interestingly this simple fact alone will be used in devising the algorithm.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/>
      <p:bldP spid="12" grpId="0" animBg="1"/>
      <p:bldP spid="6" grpId="0"/>
      <p:bldP spid="7" grpId="0"/>
      <p:bldP spid="8" grpId="0"/>
      <p:bldP spid="14" grpId="0" animBg="1"/>
      <p:bldP spid="15" grpId="0"/>
      <p:bldP spid="16" grpId="0"/>
      <p:bldP spid="17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Visualize </a:t>
            </a:r>
            <a:r>
              <a:rPr lang="en-US" sz="3600" b="1" dirty="0" smtClean="0"/>
              <a:t>a file as a </a:t>
            </a:r>
            <a:r>
              <a:rPr lang="en-US" sz="3600" b="1" dirty="0" smtClean="0">
                <a:solidFill>
                  <a:srgbClr val="0070C0"/>
                </a:solidFill>
              </a:rPr>
              <a:t>binary number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A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dirty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(trivial) Observation: </a:t>
                </a:r>
                <a:r>
                  <a:rPr lang="en-US" sz="2000" dirty="0"/>
                  <a:t>File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= File </a:t>
                </a:r>
                <a:r>
                  <a:rPr lang="en-US" sz="2000" b="1" dirty="0" smtClean="0"/>
                  <a:t>B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 and </a:t>
                </a:r>
                <a:r>
                  <a:rPr lang="en-US" sz="2000" b="1" dirty="0" smtClean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 smtClean="0"/>
                  <a:t>How large a number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 smtClean="0"/>
                  <a:t>) be ?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Answer: always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1524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20574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3200" b="1" dirty="0" smtClean="0">
                    <a:solidFill>
                      <a:srgbClr val="7030A0"/>
                    </a:solidFill>
                  </a:rPr>
                  <a:t>-Protocol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3200" dirty="0"/>
                  <a:t>) </a:t>
                </a:r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ender</a:t>
                </a:r>
                <a:r>
                  <a:rPr lang="en-US" sz="2000" dirty="0" smtClean="0"/>
                  <a:t> computer :   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be a </a:t>
                </a:r>
                <a:r>
                  <a:rPr lang="en-US" sz="1800" b="1" dirty="0" smtClean="0">
                    <a:solidFill>
                      <a:srgbClr val="FF0000"/>
                    </a:solidFill>
                  </a:rPr>
                  <a:t>prime</a:t>
                </a:r>
                <a:r>
                  <a:rPr lang="en-US" sz="1800" dirty="0" smtClean="0"/>
                  <a:t> number selected randomly </a:t>
                </a:r>
                <a:r>
                  <a:rPr lang="en-US" sz="1800" dirty="0"/>
                  <a:t>uniformly from [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]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sz="2000" dirty="0" smtClean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dirty="0" smtClean="0"/>
                  <a:t>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sender  </a:t>
                </a:r>
                <a:r>
                  <a:rPr lang="en-US" sz="1800" dirty="0" smtClean="0"/>
                  <a:t>sends 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to 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receiver </a:t>
                </a:r>
                <a:r>
                  <a:rPr lang="en-US" sz="2000" dirty="0" smtClean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Processing</a:t>
                </a:r>
                <a:r>
                  <a:rPr lang="en-US" sz="2000" dirty="0" smtClean="0"/>
                  <a:t> at the </a:t>
                </a:r>
                <a:r>
                  <a:rPr lang="en-US" sz="2000" b="1" dirty="0" smtClean="0">
                    <a:solidFill>
                      <a:srgbClr val="00B050"/>
                    </a:solidFill>
                  </a:rPr>
                  <a:t>receiver</a:t>
                </a:r>
                <a:r>
                  <a:rPr lang="en-US" sz="2000" dirty="0" smtClean="0"/>
                  <a:t> computer: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800" dirty="0" smtClean="0"/>
                  <a:t>is received from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sender</a:t>
                </a:r>
                <a:r>
                  <a:rPr lang="en-US" sz="1800" dirty="0" smtClean="0"/>
                  <a:t>. 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sz="2000" dirty="0"/>
                  <a:t> mod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 smtClean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 </a:t>
                </a:r>
                <a:r>
                  <a:rPr lang="en-US" sz="2000" b="1" dirty="0" smtClean="0"/>
                  <a:t>If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   send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“A=B” </a:t>
                </a:r>
                <a:r>
                  <a:rPr lang="en-US" sz="2000" dirty="0" smtClean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</a:t>
                </a:r>
                <a:r>
                  <a:rPr lang="en-US" sz="2000" b="1" dirty="0" smtClean="0"/>
                  <a:t>else           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send 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“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A≠B</a:t>
                </a:r>
                <a:r>
                  <a:rPr lang="en-US" sz="2000" dirty="0">
                    <a:solidFill>
                      <a:srgbClr val="7030A0"/>
                    </a:solidFill>
                  </a:rPr>
                  <a:t>” </a:t>
                </a:r>
                <a:r>
                  <a:rPr lang="en-US" sz="2000" dirty="0"/>
                  <a:t>to the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sender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Number of Bits transmitted: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72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52630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  =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, then surely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The protocol makes an error </a:t>
                </a:r>
                <a:r>
                  <a:rPr lang="en-US" sz="1800" b="1" dirty="0" smtClean="0"/>
                  <a:t>if and only if  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18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divides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𝒅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4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18" grpId="0"/>
      <p:bldP spid="20" grpId="0"/>
      <p:bldP spid="69" grpId="0"/>
      <p:bldP spid="71" grpId="0" animBg="1"/>
      <p:bldP spid="7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38772"/>
              </p:ext>
            </p:extLst>
          </p:nvPr>
        </p:nvGraphicFramePr>
        <p:xfrm>
          <a:off x="12192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2200"/>
                <a:gridCol w="5257800"/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Cases</a:t>
                      </a:r>
                      <a:endParaRPr lang="en-US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Error </a:t>
            </a:r>
            <a:r>
              <a:rPr lang="en-US" sz="3200" b="1" dirty="0" smtClean="0"/>
              <a:t>Analysis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00994" y="5105400"/>
            <a:ext cx="7604806" cy="533400"/>
            <a:chOff x="700994" y="4648200"/>
            <a:chExt cx="760480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914400" y="4724400"/>
              <a:ext cx="73914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14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962400" y="4648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48006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94" y="4812268"/>
                  <a:ext cx="3658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1156010" y="5138854"/>
            <a:ext cx="2590800" cy="76200"/>
            <a:chOff x="1219200" y="4267200"/>
            <a:chExt cx="2590800" cy="76200"/>
          </a:xfrm>
        </p:grpSpPr>
        <p:sp>
          <p:nvSpPr>
            <p:cNvPr id="25" name="Oval 24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447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676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670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200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352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8956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2000" y="3505200"/>
            <a:ext cx="7581864" cy="609600"/>
            <a:chOff x="762000" y="2362200"/>
            <a:chExt cx="7581864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077200" y="2362200"/>
              <a:ext cx="0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762000" y="2373868"/>
              <a:ext cx="7581864" cy="597932"/>
              <a:chOff x="762000" y="2362200"/>
              <a:chExt cx="7581864" cy="597932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2438400"/>
                <a:ext cx="32766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8600" y="2514600"/>
                    <a:ext cx="49526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48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2590800"/>
                    <a:ext cx="365806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/>
              <p:cNvCxnSpPr/>
              <p:nvPr/>
            </p:nvCxnSpPr>
            <p:spPr>
              <a:xfrm>
                <a:off x="990600" y="2362200"/>
                <a:ext cx="0" cy="152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191000" y="2438400"/>
                <a:ext cx="106680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5257800" y="2438400"/>
              <a:ext cx="28956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689410" y="3527167"/>
            <a:ext cx="3886200" cy="76200"/>
            <a:chOff x="1219200" y="4267200"/>
            <a:chExt cx="3886200" cy="76200"/>
          </a:xfrm>
        </p:grpSpPr>
        <p:sp>
          <p:nvSpPr>
            <p:cNvPr id="37" name="Oval 36"/>
            <p:cNvSpPr/>
            <p:nvPr/>
          </p:nvSpPr>
          <p:spPr>
            <a:xfrm>
              <a:off x="1219200" y="4267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905000" y="4267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286000" y="4267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029200" y="4267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3733800" y="4267200"/>
              <a:ext cx="76200" cy="762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7385756" y="3505200"/>
            <a:ext cx="386644" cy="533400"/>
            <a:chOff x="7385756" y="2863334"/>
            <a:chExt cx="386644" cy="533400"/>
          </a:xfrm>
        </p:grpSpPr>
        <p:sp>
          <p:nvSpPr>
            <p:cNvPr id="14" name="Oval 13"/>
            <p:cNvSpPr/>
            <p:nvPr/>
          </p:nvSpPr>
          <p:spPr>
            <a:xfrm>
              <a:off x="7543800" y="2863334"/>
              <a:ext cx="76200" cy="10846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756" y="3027402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1765610" y="3657600"/>
            <a:ext cx="3771900" cy="762000"/>
            <a:chOff x="1765610" y="2514600"/>
            <a:chExt cx="37719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ounded Rectangle 46"/>
                <p:cNvSpPr/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2060"/>
                      </a:solidFill>
                    </a:rPr>
                    <a:t>Less than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prime factors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ounded 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610" y="2851666"/>
                  <a:ext cx="2628900" cy="424934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069" b="-1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/>
            <p:cNvCxnSpPr/>
            <p:nvPr/>
          </p:nvCxnSpPr>
          <p:spPr>
            <a:xfrm>
              <a:off x="1765610" y="2526268"/>
              <a:ext cx="15240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413310" y="2526268"/>
              <a:ext cx="1333500" cy="325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70510" y="2514600"/>
              <a:ext cx="109189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41646" y="2514600"/>
              <a:ext cx="464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4724400" y="2514600"/>
              <a:ext cx="685800" cy="3370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156010" y="5257800"/>
            <a:ext cx="2806390" cy="1295400"/>
            <a:chOff x="1156010" y="4800600"/>
            <a:chExt cx="2806390" cy="1295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/>
                <p:cNvSpPr/>
                <p:nvPr/>
              </p:nvSpPr>
              <p:spPr>
                <a:xfrm>
                  <a:off x="1156010" y="5290066"/>
                  <a:ext cx="2806390" cy="805934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𝝅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)≈</m:t>
                      </m:r>
                      <m:f>
                        <m:f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log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a14:m>
                  <a:r>
                    <a:rPr lang="en-US" dirty="0" smtClean="0">
                      <a:solidFill>
                        <a:srgbClr val="002060"/>
                      </a:solidFill>
                    </a:rPr>
                    <a:t> prime numbers</a:t>
                  </a:r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10" y="5290066"/>
                  <a:ext cx="2806390" cy="805934"/>
                </a:xfrm>
                <a:prstGeom prst="roundRect">
                  <a:avLst/>
                </a:prstGeom>
                <a:blipFill rotWithShape="1">
                  <a:blip r:embed="rId9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/>
            <p:cNvCxnSpPr/>
            <p:nvPr/>
          </p:nvCxnSpPr>
          <p:spPr>
            <a:xfrm>
              <a:off x="1219200" y="4856202"/>
              <a:ext cx="24161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422710" y="4856202"/>
              <a:ext cx="95250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622735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852961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260910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641910" y="4812268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54713" y="4800600"/>
              <a:ext cx="0" cy="4777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080060" y="4809893"/>
              <a:ext cx="53434" cy="4685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3213410" y="4805246"/>
              <a:ext cx="106170" cy="4848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3416455" y="4856202"/>
              <a:ext cx="254155" cy="4338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5880132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73" y="1917602"/>
                <a:ext cx="113992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41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72" y="2590800"/>
                <a:ext cx="113992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9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  <m:r>
                        <a:rPr lang="en-US" b="1" i="1" dirty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83" y="2373868"/>
                <a:ext cx="341641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2743200"/>
                <a:ext cx="2841098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3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30878" y="2792839"/>
                <a:ext cx="839589" cy="5612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𝝅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878" y="2792839"/>
                <a:ext cx="839589" cy="561244"/>
              </a:xfrm>
              <a:prstGeom prst="rect">
                <a:avLst/>
              </a:prstGeom>
              <a:blipFill rotWithShape="1">
                <a:blip r:embed="rId14"/>
                <a:stretch>
                  <a:fillRect r="-5797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b="1" i="1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0" smtClean="0">
                        <a:latin typeface="Cambria Math"/>
                      </a:rPr>
                      <m:t>𝐦𝐨𝐝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18" y="1905000"/>
                <a:ext cx="25473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31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7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Lemma: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 smtClean="0"/>
                  <a:t>The probability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RandomEqualityChecking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-Protocol </a:t>
                </a:r>
                <a:r>
                  <a:rPr lang="en-US" sz="1800" dirty="0" smtClean="0"/>
                  <a:t>makes an error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 smtClean="0"/>
                  <a:t>How large should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dirty="0" smtClean="0"/>
                  <a:t> be in order to achieve error probability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 smtClean="0"/>
                  <a:t>  ?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/>
                  <a:t>Answer: </a:t>
                </a:r>
                <a:r>
                  <a:rPr lang="en-US" sz="1800" dirty="0" smtClean="0"/>
                  <a:t>Pick 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sz="1800" b="1" dirty="0" smtClean="0"/>
                  <a:t> &gt;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log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num>
                      <m:den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 smtClean="0"/>
                  <a:t> 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/>
                          <m:t>log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2 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+2+</m:t>
                        </m:r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1800" dirty="0"/>
                  <a:t>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&gt;4</m:t>
                    </m:r>
                  </m:oMath>
                </a14:m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Bits transmitted: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 smtClean="0"/>
                  <a:t> = </a:t>
                </a:r>
                <a:r>
                  <a:rPr lang="en-US" sz="1800" b="1" i="1" dirty="0" smtClean="0"/>
                  <a:t>O</a:t>
                </a:r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2060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 smtClean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404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0" y="2362200"/>
            <a:ext cx="2057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2362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10400" y="24384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5262</TotalTime>
  <Words>2612</Words>
  <Application>Microsoft Office PowerPoint</Application>
  <PresentationFormat>On-screen Show (4:3)</PresentationFormat>
  <Paragraphs>457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Randomized Algorithms CS648 </vt:lpstr>
      <vt:lpstr>Fingerprinting </vt:lpstr>
      <vt:lpstr>PowerPoint Presentation</vt:lpstr>
      <vt:lpstr>How many primes less than n ? </vt:lpstr>
      <vt:lpstr>Visualize a file as a binary number</vt:lpstr>
      <vt:lpstr>RandomEqualityChecking-Protocol(A,B) </vt:lpstr>
      <vt:lpstr>Error Analysis</vt:lpstr>
      <vt:lpstr>Error Analysis</vt:lpstr>
      <vt:lpstr>Error Analysis</vt:lpstr>
      <vt:lpstr>Frievald’s technique </vt:lpstr>
      <vt:lpstr>Frievald’s Algorithm (Rusins Frievald, 1977)</vt:lpstr>
      <vt:lpstr>Frievald’s Algorithm (Rusins Frievald, 1977)</vt:lpstr>
      <vt:lpstr>Frievald’s Algorithm (Rusins Frievald, 1977)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tool: Partition of sample space</vt:lpstr>
      <vt:lpstr>Question: When to use the Partition theorem ?</vt:lpstr>
      <vt:lpstr>Frievald’s Algorithm (Analyzing error probability)</vt:lpstr>
      <vt:lpstr>Frievald’s Algorithm (Analyzing error probability)</vt:lpstr>
      <vt:lpstr>Frievald’s Algorithm (Analyzing error probability)</vt:lpstr>
      <vt:lpstr>Probability ampilification</vt:lpstr>
      <vt:lpstr>Frievald’s Algorithm (reducing the error probability)</vt:lpstr>
      <vt:lpstr>Frievald’s Algorithm  (final result)</vt:lpstr>
      <vt:lpstr>Homework</vt:lpstr>
      <vt:lpstr>PowerPoint Presentation</vt:lpstr>
      <vt:lpstr>Fun with probability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676</cp:revision>
  <dcterms:created xsi:type="dcterms:W3CDTF">2011-12-03T04:13:03Z</dcterms:created>
  <dcterms:modified xsi:type="dcterms:W3CDTF">2017-01-17T11:51:59Z</dcterms:modified>
</cp:coreProperties>
</file>