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428" r:id="rId2"/>
    <p:sldId id="515" r:id="rId3"/>
    <p:sldId id="525" r:id="rId4"/>
    <p:sldId id="526" r:id="rId5"/>
    <p:sldId id="555" r:id="rId6"/>
    <p:sldId id="530" r:id="rId7"/>
    <p:sldId id="557" r:id="rId8"/>
    <p:sldId id="571" r:id="rId9"/>
    <p:sldId id="556" r:id="rId10"/>
    <p:sldId id="587" r:id="rId11"/>
    <p:sldId id="588" r:id="rId12"/>
    <p:sldId id="589" r:id="rId13"/>
    <p:sldId id="563" r:id="rId14"/>
    <p:sldId id="560" r:id="rId15"/>
    <p:sldId id="569" r:id="rId16"/>
    <p:sldId id="574" r:id="rId17"/>
    <p:sldId id="562" r:id="rId18"/>
    <p:sldId id="564" r:id="rId19"/>
    <p:sldId id="575" r:id="rId20"/>
    <p:sldId id="576" r:id="rId21"/>
    <p:sldId id="577" r:id="rId22"/>
    <p:sldId id="578" r:id="rId23"/>
    <p:sldId id="579" r:id="rId24"/>
    <p:sldId id="580" r:id="rId25"/>
    <p:sldId id="582" r:id="rId26"/>
    <p:sldId id="583" r:id="rId27"/>
    <p:sldId id="584" r:id="rId28"/>
    <p:sldId id="585" r:id="rId29"/>
    <p:sldId id="56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3" autoAdjust="0"/>
    <p:restoredTop sz="94676" autoAdjust="0"/>
  </p:normalViewPr>
  <p:slideViewPr>
    <p:cSldViewPr>
      <p:cViewPr>
        <p:scale>
          <a:sx n="85" d="100"/>
          <a:sy n="85" d="100"/>
        </p:scale>
        <p:origin x="-2430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1/19/2017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1/19/2017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1/19/2017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8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2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9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4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5.png"/><Relationship Id="rId7" Type="http://schemas.openxmlformats.org/officeDocument/2006/relationships/image" Target="../media/image4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5" Type="http://schemas.openxmlformats.org/officeDocument/2006/relationships/image" Target="../media/image440.png"/><Relationship Id="rId4" Type="http://schemas.openxmlformats.org/officeDocument/2006/relationships/image" Target="../media/image4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5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b="1" dirty="0" smtClean="0">
                <a:solidFill>
                  <a:srgbClr val="002060"/>
                </a:solidFill>
              </a:rPr>
              <a:t>Application of Fingerprinting Technique</a:t>
            </a:r>
          </a:p>
          <a:p>
            <a:pPr marL="1257300" lvl="2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1-dimensional Pattern matching</a:t>
            </a:r>
            <a:r>
              <a:rPr lang="en-US" sz="1800" dirty="0" smtClean="0">
                <a:solidFill>
                  <a:schemeClr val="tx1"/>
                </a:solidFill>
              </a:rPr>
              <a:t> 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b="1" dirty="0" smtClean="0">
                <a:solidFill>
                  <a:srgbClr val="002060"/>
                </a:solidFill>
              </a:rPr>
              <a:t>Union bound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b="1" dirty="0" smtClean="0">
                <a:solidFill>
                  <a:srgbClr val="002060"/>
                </a:solidFill>
              </a:rPr>
              <a:t>Preparation for </a:t>
            </a:r>
            <a:r>
              <a:rPr lang="en-US" sz="1900" b="1" u="sng" dirty="0">
                <a:solidFill>
                  <a:srgbClr val="7030A0"/>
                </a:solidFill>
              </a:rPr>
              <a:t>a</a:t>
            </a:r>
            <a:r>
              <a:rPr lang="en-US" sz="1900" b="1" u="sng" dirty="0" smtClean="0">
                <a:solidFill>
                  <a:srgbClr val="7030A0"/>
                </a:solidFill>
              </a:rPr>
              <a:t> memorable lecture </a:t>
            </a:r>
            <a:r>
              <a:rPr lang="en-US" sz="1900" b="1" u="sng" dirty="0" smtClean="0">
                <a:solidFill>
                  <a:schemeClr val="tx1"/>
                </a:solidFill>
              </a:rPr>
              <a:t>on 24 Jan</a:t>
            </a:r>
            <a:r>
              <a:rPr lang="en-US" sz="1900" b="1" dirty="0" smtClean="0">
                <a:solidFill>
                  <a:srgbClr val="002060"/>
                </a:solidFill>
              </a:rPr>
              <a:t>.</a:t>
            </a:r>
            <a:r>
              <a:rPr lang="en-US" sz="2600" b="1" dirty="0" smtClean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Line Callout 1 4"/>
          <p:cNvSpPr/>
          <p:nvPr/>
        </p:nvSpPr>
        <p:spPr>
          <a:xfrm>
            <a:off x="5105400" y="5486400"/>
            <a:ext cx="2066693" cy="306324"/>
          </a:xfrm>
          <a:prstGeom prst="borderCallout1">
            <a:avLst>
              <a:gd name="adj1" fmla="val 49693"/>
              <a:gd name="adj2" fmla="val -1016"/>
              <a:gd name="adj3" fmla="val 50614"/>
              <a:gd name="adj4" fmla="val -9565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6C31"/>
                </a:solidFill>
              </a:rPr>
              <a:t>A powerful tool</a:t>
            </a:r>
            <a:endParaRPr lang="en-US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Randomized Algorithms 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800" b="1" dirty="0" smtClean="0"/>
              <a:t>discussed till now</a:t>
            </a:r>
            <a:endParaRPr lang="en-US" sz="28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en-US" sz="2400" dirty="0" smtClean="0"/>
              <a:t>Randomized algorithm for </a:t>
            </a:r>
            <a:r>
              <a:rPr lang="en-US" sz="2400" b="1" dirty="0" smtClean="0">
                <a:solidFill>
                  <a:srgbClr val="002060"/>
                </a:solidFill>
              </a:rPr>
              <a:t>Approximate Median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 smtClean="0"/>
              <a:t>Randomized </a:t>
            </a:r>
            <a:r>
              <a:rPr lang="en-US" sz="2400" b="1" dirty="0" smtClean="0">
                <a:solidFill>
                  <a:srgbClr val="002060"/>
                </a:solidFill>
              </a:rPr>
              <a:t>Quick Sort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err="1" smtClean="0"/>
              <a:t>Frievald’s</a:t>
            </a:r>
            <a:r>
              <a:rPr lang="en-US" sz="2400" dirty="0" smtClean="0"/>
              <a:t> </a:t>
            </a:r>
            <a:r>
              <a:rPr lang="en-US" sz="2400" dirty="0" err="1" smtClean="0"/>
              <a:t>algo</a:t>
            </a:r>
            <a:r>
              <a:rPr lang="en-US" sz="2400" dirty="0" smtClean="0"/>
              <a:t>. for </a:t>
            </a:r>
            <a:r>
              <a:rPr lang="en-US" sz="2400" b="1" dirty="0" smtClean="0">
                <a:solidFill>
                  <a:srgbClr val="002060"/>
                </a:solidFill>
              </a:rPr>
              <a:t>Matrix Product Verification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Randomized </a:t>
            </a:r>
            <a:r>
              <a:rPr lang="en-US" sz="2400" dirty="0"/>
              <a:t>algorithm </a:t>
            </a: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002060"/>
                </a:solidFill>
              </a:rPr>
              <a:t>Equality of two files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dirty="0" smtClean="0"/>
              <a:t>Randomized algorithm for </a:t>
            </a:r>
            <a:r>
              <a:rPr lang="en-US" sz="2400" b="1" dirty="0" smtClean="0">
                <a:solidFill>
                  <a:srgbClr val="002060"/>
                </a:solidFill>
              </a:rPr>
              <a:t>Pattern Matching</a:t>
            </a:r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400800" y="1676400"/>
            <a:ext cx="2743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select a </a:t>
            </a:r>
            <a:r>
              <a:rPr lang="en-US" dirty="0" smtClean="0">
                <a:solidFill>
                  <a:srgbClr val="C00000"/>
                </a:solidFill>
              </a:rPr>
              <a:t>sample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98127" y="2438400"/>
            <a:ext cx="2743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</a:t>
            </a:r>
            <a:r>
              <a:rPr lang="en-US" dirty="0" smtClean="0">
                <a:solidFill>
                  <a:srgbClr val="C00000"/>
                </a:solidFill>
              </a:rPr>
              <a:t>select the pivots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720898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</a:t>
            </a:r>
            <a:r>
              <a:rPr lang="en-US" dirty="0" smtClean="0">
                <a:solidFill>
                  <a:srgbClr val="C00000"/>
                </a:solidFill>
              </a:rPr>
              <a:t>select a vector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1327" y="4252332"/>
            <a:ext cx="3505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</a:t>
            </a:r>
            <a:r>
              <a:rPr lang="en-US" dirty="0" smtClean="0">
                <a:solidFill>
                  <a:srgbClr val="C00000"/>
                </a:solidFill>
              </a:rPr>
              <a:t>select a prime number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19800" y="5105400"/>
            <a:ext cx="3505200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Randomly </a:t>
            </a:r>
            <a:r>
              <a:rPr lang="en-US" dirty="0" smtClean="0">
                <a:solidFill>
                  <a:srgbClr val="C00000"/>
                </a:solidFill>
              </a:rPr>
              <a:t>select a prime number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</a:t>
            </a:r>
            <a:r>
              <a:rPr lang="en-US" sz="3200" b="1" dirty="0" smtClean="0">
                <a:solidFill>
                  <a:srgbClr val="7030A0"/>
                </a:solidFill>
              </a:rPr>
              <a:t>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How does one go about designing a randomized algorithm 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2324100"/>
            <a:ext cx="20193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3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Randomized </a:t>
            </a:r>
            <a:r>
              <a:rPr lang="en-US" sz="3200" b="1" dirty="0" smtClean="0">
                <a:solidFill>
                  <a:srgbClr val="7030A0"/>
                </a:solidFill>
              </a:rPr>
              <a:t>Algorithms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     Some  </a:t>
            </a:r>
            <a:r>
              <a:rPr lang="en-US" sz="2000" i="1" dirty="0" smtClean="0">
                <a:solidFill>
                  <a:srgbClr val="0070C0"/>
                </a:solidFill>
              </a:rPr>
              <a:t>random</a:t>
            </a:r>
            <a:r>
              <a:rPr lang="en-US" sz="2000" dirty="0" smtClean="0"/>
              <a:t> idea is required to design a randomized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 smtClean="0"/>
              <a:t>Ponder over it …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0" y="2133600"/>
            <a:ext cx="6705600" cy="9144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24000" y="2133600"/>
            <a:ext cx="6629400" cy="838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84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Union Theorem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Probability tool </a:t>
            </a:r>
            <a:r>
              <a:rPr lang="en-US" sz="4000" b="1" dirty="0" smtClean="0">
                <a:solidFill>
                  <a:srgbClr val="7030A0"/>
                </a:solidFill>
              </a:rPr>
              <a:t>(union theorem)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∪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is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related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4000" dirty="0" smtClean="0"/>
                  <a:t> </a:t>
                </a:r>
                <a:r>
                  <a:rPr lang="en-US" sz="2400" dirty="0" smtClean="0"/>
                  <a:t>?</a:t>
                </a:r>
                <a:r>
                  <a:rPr lang="en-US" sz="4000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sz="4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same for each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 then</a:t>
                </a:r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Probability tool </a:t>
            </a:r>
            <a:r>
              <a:rPr lang="en-US" sz="4000" b="1" dirty="0" smtClean="0">
                <a:solidFill>
                  <a:srgbClr val="7030A0"/>
                </a:solidFill>
              </a:rPr>
              <a:t>(union theorem)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Question: Where to use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Union theorem ?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Aim: </a:t>
                </a:r>
                <a:r>
                  <a:rPr lang="en-US" sz="2000" dirty="0" smtClean="0"/>
                  <a:t>to get an upper bound 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it is difficult to calculate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try to express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 as union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u="sng" dirty="0" smtClean="0"/>
                  <a:t>(usually similar/same)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 smtClean="0"/>
                  <a:t>it is easy to calculate/bound 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you may bound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using the following inequality: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b="-9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5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Applications </a:t>
            </a: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Union Theorem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Ball-bin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ball </a:t>
                </a:r>
                <a:r>
                  <a:rPr lang="en-US" sz="2000" dirty="0" smtClean="0"/>
                  <a:t>falls into a </a:t>
                </a:r>
                <a:r>
                  <a:rPr lang="en-US" sz="2000" dirty="0"/>
                  <a:t>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</a:t>
                </a:r>
                <a:r>
                  <a:rPr lang="en-US" sz="2000" dirty="0" smtClean="0"/>
                  <a:t>balls.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B050"/>
                    </a:solidFill>
                  </a:rPr>
                  <a:t>Used in:</a:t>
                </a:r>
              </a:p>
              <a:p>
                <a:r>
                  <a:rPr lang="en-US" sz="1600" dirty="0" smtClean="0"/>
                  <a:t>Hashing</a:t>
                </a:r>
              </a:p>
              <a:p>
                <a:r>
                  <a:rPr lang="en-US" sz="1600" dirty="0" smtClean="0"/>
                  <a:t>Load balancing in distributed environment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902732"/>
            <a:chOff x="1676400" y="4800600"/>
            <a:chExt cx="5867400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2" t="-8197" r="-13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6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Ball-bin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ball </a:t>
                </a:r>
                <a:r>
                  <a:rPr lang="en-US" sz="2000" dirty="0" smtClean="0"/>
                  <a:t>falls into a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</a:t>
                </a:r>
                <a:r>
                  <a:rPr lang="en-US" sz="2000" dirty="0" smtClean="0"/>
                  <a:t>balls.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For the case when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very high probability, maximum load is </a:t>
                </a:r>
                <a:r>
                  <a:rPr lang="en-US" sz="2000" b="1" i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). </a:t>
                </a: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1800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 b="-8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902732"/>
            <a:chOff x="1676400" y="4800600"/>
            <a:chExt cx="5867400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2" t="-8197" r="-13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659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ea typeface="Cambria Math"/>
                  </a:rPr>
                  <a:t>Event</a:t>
                </a:r>
                <a:r>
                  <a:rPr lang="en-US" sz="2800" dirty="0" smtClean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balls.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27" t="-8197" r="-7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524000" y="42672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0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Fingerprinting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400" dirty="0" smtClean="0"/>
              <a:t>Application 2</a:t>
            </a:r>
            <a:r>
              <a:rPr lang="en-US" sz="2400" dirty="0" smtClean="0">
                <a:solidFill>
                  <a:srgbClr val="C00000"/>
                </a:solidFill>
              </a:rPr>
              <a:t/>
            </a:r>
            <a:br>
              <a:rPr lang="en-US" sz="24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Pattern matching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ea typeface="Cambria Math"/>
                  </a:rPr>
                  <a:t>Event</a:t>
                </a:r>
                <a:r>
                  <a:rPr lang="en-US" sz="2800" dirty="0" smtClean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Event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/>
                  <a:t> bin has at </a:t>
                </a:r>
                <a:r>
                  <a:rPr lang="en-US" sz="2000" dirty="0" smtClean="0"/>
                  <a:t>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balls.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relation </a:t>
                </a:r>
                <a:r>
                  <a:rPr lang="en-US" sz="2000" dirty="0" smtClean="0"/>
                  <a:t>between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   3               …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27" t="-8197" r="-7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3    4      5               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4707095" y="3061453"/>
            <a:ext cx="914400" cy="1283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  </a:t>
                </a:r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blipFill rotWithShape="1">
                <a:blip r:embed="rId5"/>
                <a:stretch>
                  <a:fillRect l="-2462" t="-109231" r="-5231" b="-16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92204" y="2057400"/>
                <a:ext cx="2927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perspective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b="1" dirty="0" err="1">
                    <a:solidFill>
                      <a:srgbClr val="002060"/>
                    </a:solidFill>
                  </a:rPr>
                  <a:t>th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bin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204" y="2057400"/>
                <a:ext cx="292759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119" t="-10667" r="-4574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566" y="1849159"/>
            <a:ext cx="1616392" cy="1212294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457200" y="2019300"/>
            <a:ext cx="7648766" cy="1485901"/>
            <a:chOff x="352234" y="2082047"/>
            <a:chExt cx="7648766" cy="1485901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352234" y="2082047"/>
              <a:ext cx="7481983" cy="1485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7667434" y="2775688"/>
              <a:ext cx="333566" cy="7160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1524000" y="47244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8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49" grpId="0" animBg="1"/>
      <p:bldP spid="3" grpId="0"/>
      <p:bldP spid="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ea typeface="Cambria Math"/>
                  </a:rPr>
                  <a:t>Event</a:t>
                </a:r>
                <a:r>
                  <a:rPr lang="en-US" sz="2800" dirty="0" smtClean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Event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/>
                  <a:t> bin has at </a:t>
                </a:r>
                <a:r>
                  <a:rPr lang="en-US" sz="2000" dirty="0" smtClean="0"/>
                  <a:t>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balls.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In order to show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it </a:t>
                </a:r>
                <a:r>
                  <a:rPr lang="en-US" sz="2000" dirty="0"/>
                  <a:t>suffice to show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&lt; ??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78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27" t="-8197" r="-7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4707095" y="3061453"/>
            <a:ext cx="914400" cy="1283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0" y="5647390"/>
                <a:ext cx="603755" cy="3724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47390"/>
                <a:ext cx="603755" cy="372410"/>
              </a:xfrm>
              <a:prstGeom prst="rect">
                <a:avLst/>
              </a:prstGeom>
              <a:blipFill rotWithShape="1">
                <a:blip r:embed="rId5"/>
                <a:stretch>
                  <a:fillRect t="-6452" r="-12121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3124200" y="5943600"/>
            <a:ext cx="2514600" cy="533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  </a:t>
                </a:r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blipFill rotWithShape="1">
                <a:blip r:embed="rId6"/>
                <a:stretch>
                  <a:fillRect l="-2462" t="-109231" r="-5231" b="-16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0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4478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 smtClean="0">
                    <a:solidFill>
                      <a:srgbClr val="C00000"/>
                    </a:solidFill>
                  </a:rPr>
                  <a:t>AIM: </a:t>
                </a:r>
                <a:r>
                  <a:rPr lang="en-US" sz="3600" dirty="0" smtClean="0"/>
                  <a:t>To show</a:t>
                </a:r>
                <a:br>
                  <a:rPr lang="en-US" sz="3600" dirty="0" smtClean="0"/>
                </a:br>
                <a:r>
                  <a:rPr lang="en-US" sz="3600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3600" dirty="0" smtClean="0">
                    <a:solidFill>
                      <a:srgbClr val="0070C0"/>
                    </a:solidFill>
                  </a:rPr>
                  <a:t/>
                </a:r>
                <a:br>
                  <a:rPr lang="en-US" sz="3600" dirty="0" smtClean="0">
                    <a:solidFill>
                      <a:srgbClr val="0070C0"/>
                    </a:solidFill>
                  </a:rPr>
                </a:br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447800"/>
                <a:ext cx="7772400" cy="1362075"/>
              </a:xfrm>
              <a:blipFill rotWithShape="1">
                <a:blip r:embed="rId2"/>
                <a:stretch>
                  <a:fillRect t="-6726" b="-789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3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th</a:t>
                </a:r>
                <a:r>
                  <a:rPr lang="en-US" sz="2800" dirty="0">
                    <a:solidFill>
                      <a:schemeClr val="tx1"/>
                    </a:solidFill>
                  </a:rPr>
                  <a:t> bin has at least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800" b="1">
                        <a:solidFill>
                          <a:srgbClr val="0070C0"/>
                        </a:solidFill>
                        <a:latin typeface="Cambria Math"/>
                      </a:rPr>
                      <m:t>𝐜</m:t>
                    </m:r>
                    <m:r>
                      <a:rPr lang="en-US" sz="2800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𝐥𝐨𝐠</m:t>
                    </m:r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balls)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154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5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153400" cy="868362"/>
              </a:xfrm>
            </p:spPr>
            <p:txBody>
              <a:bodyPr/>
              <a:lstStyle/>
              <a:p>
                <a:r>
                  <a:rPr lang="en-US" sz="3200" b="1" dirty="0" smtClean="0">
                    <a:solidFill>
                      <a:srgbClr val="002060"/>
                    </a:solidFill>
                  </a:rPr>
                  <a:t>Calculating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/>
                  <a:t>P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153400" cy="868362"/>
              </a:xfrm>
              <a:blipFill rotWithShape="1">
                <a:blip r:embed="rId2"/>
                <a:stretch>
                  <a:fillRect t="-21831" b="-380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th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bin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has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balls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(</m:t>
                                </m: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box>
                                      <m:box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box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solidFill>
                                      <a:srgbClr val="0070C0"/>
                                    </a:solidFill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nary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…(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!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e>
                    </m:box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!</m:t>
                        </m:r>
                      </m:den>
                    </m:f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</a:t>
                </a:r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  <m:func>
                                      <m:funcPr>
                                        <m:ctrlP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</a:t>
                </a:r>
                <a:r>
                  <a:rPr lang="en-US" sz="2000" dirty="0"/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=2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≤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 ≤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000" dirty="0" smtClean="0"/>
                  <a:t>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715000"/>
              </a:xfrm>
              <a:blipFill rotWithShape="1">
                <a:blip r:embed="rId3"/>
                <a:stretch>
                  <a:fillRect l="-741" t="-8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3505200" y="3124200"/>
                <a:ext cx="56388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Using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Stirling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’s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formula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!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124200"/>
                <a:ext cx="5638800" cy="685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4267200" y="3962400"/>
                <a:ext cx="3657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=2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962400"/>
                <a:ext cx="3657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371600" y="609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1066800"/>
            <a:ext cx="3886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2" grpId="1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Balls into Bins</a:t>
            </a:r>
            <a:r>
              <a:rPr lang="en-US" sz="4000" b="1" dirty="0">
                <a:solidFill>
                  <a:srgbClr val="002060"/>
                </a:solidFill>
              </a:rPr>
              <a:t/>
            </a:r>
            <a:br>
              <a:rPr lang="en-US" sz="4000" b="1" dirty="0">
                <a:solidFill>
                  <a:srgbClr val="00206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balls are thrown randomly uniformly and independently into bins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with probability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 smtClean="0"/>
                  <a:t>, maximum load of any bin will be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/>
                  <a:t>log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balls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 exercise:</a:t>
                </a: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With slightly more careful calculation, it can be shown that the maximum load will be </a:t>
                </a:r>
                <a:r>
                  <a:rPr lang="en-US" sz="2000" b="1" i="1" dirty="0"/>
                  <a:t>O</a:t>
                </a:r>
                <a:r>
                  <a:rPr lang="en-US" sz="2000" dirty="0" smtClean="0"/>
                  <a:t>((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)/</a:t>
                </a:r>
                <a:r>
                  <a:rPr lang="en-US" sz="2000" b="1" dirty="0" smtClean="0"/>
                  <a:t>log </a:t>
                </a:r>
                <a:r>
                  <a:rPr lang="en-US" sz="2000" b="1" dirty="0" err="1" smtClean="0"/>
                  <a:t>log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).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3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Application 2 </a:t>
            </a:r>
            <a:r>
              <a:rPr lang="en-US" sz="3200" dirty="0" smtClean="0"/>
              <a:t>of the </a:t>
            </a:r>
            <a:r>
              <a:rPr lang="en-US" sz="3200" dirty="0" smtClean="0">
                <a:solidFill>
                  <a:srgbClr val="C00000"/>
                </a:solidFill>
              </a:rPr>
              <a:t>Union Theorem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Randomized Quick sort: 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secret of its popularity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makes </a:t>
            </a:r>
            <a:r>
              <a:rPr lang="en-US" sz="3200" b="1" dirty="0" smtClean="0">
                <a:solidFill>
                  <a:srgbClr val="7030A0"/>
                </a:solidFill>
              </a:rPr>
              <a:t>Quick sort </a:t>
            </a:r>
            <a:r>
              <a:rPr lang="en-US" sz="3200" b="1" dirty="0" smtClean="0">
                <a:solidFill>
                  <a:srgbClr val="006C31"/>
                </a:solidFill>
              </a:rPr>
              <a:t>popular</a:t>
            </a:r>
            <a:r>
              <a:rPr lang="en-US" sz="3200" b="1" dirty="0" smtClean="0"/>
              <a:t> ?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Inference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increases</a:t>
                </a:r>
                <a:r>
                  <a:rPr lang="en-US" sz="2000" dirty="0"/>
                  <a:t>,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the chances of deviation from average case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               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674" b="-2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088378"/>
                  </p:ext>
                </p:extLst>
              </p:nvPr>
            </p:nvGraphicFramePr>
            <p:xfrm>
              <a:off x="304800" y="2038328"/>
              <a:ext cx="8458199" cy="222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199"/>
                    <a:gridCol w="762000"/>
                    <a:gridCol w="762000"/>
                    <a:gridCol w="914400"/>
                    <a:gridCol w="914400"/>
                    <a:gridCol w="838200"/>
                  </a:tblGrid>
                  <a:tr h="65924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times run time exceeds  average by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𝟓𝟎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19920"/>
                  </p:ext>
                </p:extLst>
              </p:nvPr>
            </p:nvGraphicFramePr>
            <p:xfrm>
              <a:off x="304800" y="2038328"/>
              <a:ext cx="8458199" cy="22288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7199"/>
                    <a:gridCol w="762000"/>
                    <a:gridCol w="762000"/>
                    <a:gridCol w="914400"/>
                    <a:gridCol w="914400"/>
                    <a:gridCol w="838200"/>
                  </a:tblGrid>
                  <a:tr h="659244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No. of</a:t>
                          </a:r>
                          <a:r>
                            <a:rPr lang="en-US" baseline="0" dirty="0" smtClean="0">
                              <a:solidFill>
                                <a:schemeClr val="tx1"/>
                              </a:solidFill>
                            </a:rPr>
                            <a:t> times run time exceeds  average by </a:t>
                          </a:r>
                          <a:endParaRPr lang="en-IN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633333" t="-4630" r="-192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33333" t="-4630" r="-9200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12409" t="-4630" r="-730" b="-250000"/>
                          </a:stretch>
                        </a:blipFill>
                      </a:tcPr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173846" r="-98286" b="-3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278125" r="-98286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372308" r="-98286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  <a:tr h="392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479688" r="-98286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05200" y="1600200"/>
                <a:ext cx="260577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No. of repetitions =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𝟎𝟎𝟎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600200"/>
                <a:ext cx="260577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874" t="-8333" r="-327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2667000"/>
            <a:ext cx="53572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190</a:t>
            </a:r>
          </a:p>
          <a:p>
            <a:endParaRPr lang="en-US" sz="500" dirty="0" smtClean="0"/>
          </a:p>
          <a:p>
            <a:r>
              <a:rPr lang="en-US" dirty="0" smtClean="0"/>
              <a:t>28</a:t>
            </a:r>
          </a:p>
          <a:p>
            <a:endParaRPr lang="en-US" sz="800" dirty="0" smtClean="0"/>
          </a:p>
          <a:p>
            <a:r>
              <a:rPr lang="en-US" dirty="0" smtClean="0"/>
              <a:t>2</a:t>
            </a:r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4896" y="2667506"/>
            <a:ext cx="41870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49</a:t>
            </a:r>
          </a:p>
          <a:p>
            <a:endParaRPr lang="en-US" sz="500" dirty="0" smtClean="0"/>
          </a:p>
          <a:p>
            <a:r>
              <a:rPr lang="en-US" dirty="0" smtClean="0"/>
              <a:t>17</a:t>
            </a:r>
          </a:p>
          <a:p>
            <a:endParaRPr lang="en-US" sz="800" dirty="0" smtClean="0"/>
          </a:p>
          <a:p>
            <a:r>
              <a:rPr lang="en-US" dirty="0" smtClean="0"/>
              <a:t>1</a:t>
            </a:r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63096" y="2667000"/>
            <a:ext cx="41870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  <a:p>
            <a:endParaRPr lang="en-US" sz="500" dirty="0" smtClean="0"/>
          </a:p>
          <a:p>
            <a:r>
              <a:rPr lang="en-US" dirty="0" smtClean="0"/>
              <a:t>12</a:t>
            </a:r>
          </a:p>
          <a:p>
            <a:endParaRPr lang="en-US" sz="800" dirty="0" smtClean="0"/>
          </a:p>
          <a:p>
            <a:r>
              <a:rPr lang="en-US" dirty="0" smtClean="0"/>
              <a:t>1</a:t>
            </a:r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2667000"/>
            <a:ext cx="41870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</a:p>
          <a:p>
            <a:endParaRPr lang="en-US" sz="500" dirty="0" smtClean="0"/>
          </a:p>
          <a:p>
            <a:r>
              <a:rPr lang="en-US" dirty="0"/>
              <a:t>3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/>
              <a:t>0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53400" y="2667506"/>
            <a:ext cx="301686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 smtClean="0"/>
          </a:p>
          <a:p>
            <a:endParaRPr lang="en-US" sz="500" dirty="0" smtClean="0"/>
          </a:p>
          <a:p>
            <a:r>
              <a:rPr lang="en-US" dirty="0" smtClean="0"/>
              <a:t>0</a:t>
            </a:r>
          </a:p>
          <a:p>
            <a:endParaRPr lang="en-US" sz="800" dirty="0" smtClean="0"/>
          </a:p>
          <a:p>
            <a:r>
              <a:rPr lang="en-US" dirty="0"/>
              <a:t>0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916062" y="4267200"/>
            <a:ext cx="3237338" cy="3185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2895600" y="5638800"/>
            <a:ext cx="3048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34868" y="6336268"/>
            <a:ext cx="26757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reliability</a:t>
            </a:r>
            <a:r>
              <a:rPr lang="en-US" dirty="0"/>
              <a:t> of quick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5" name="Up Arrow 14"/>
          <p:cNvSpPr/>
          <p:nvPr/>
        </p:nvSpPr>
        <p:spPr>
          <a:xfrm>
            <a:off x="7296731" y="5346192"/>
            <a:ext cx="323269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2057400"/>
            <a:ext cx="41910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33600" y="2667506"/>
            <a:ext cx="762000" cy="15996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" y="2057400"/>
            <a:ext cx="4267200" cy="6101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3" grpId="0" animBg="1"/>
      <p:bldP spid="4" grpId="0"/>
      <p:bldP spid="8" grpId="0"/>
      <p:bldP spid="9" grpId="0"/>
      <p:bldP spid="10" grpId="0"/>
      <p:bldP spid="12" grpId="0"/>
      <p:bldP spid="5" grpId="0" animBg="1"/>
      <p:bldP spid="13" grpId="0" animBg="1"/>
      <p:bldP spid="14" grpId="0" animBg="1"/>
      <p:bldP spid="15" grpId="0" animBg="1"/>
      <p:bldP spid="11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What makes </a:t>
            </a:r>
            <a:r>
              <a:rPr lang="en-US" sz="3200" b="1" dirty="0" smtClean="0">
                <a:solidFill>
                  <a:srgbClr val="7030A0"/>
                </a:solidFill>
              </a:rPr>
              <a:t>Quick sort </a:t>
            </a:r>
            <a:r>
              <a:rPr lang="en-US" sz="3200" b="1" dirty="0" smtClean="0">
                <a:solidFill>
                  <a:srgbClr val="006C31"/>
                </a:solidFill>
              </a:rPr>
              <a:t>popular</a:t>
            </a:r>
            <a:r>
              <a:rPr lang="en-US" sz="3200" b="1" dirty="0" smtClean="0"/>
              <a:t> ?</a:t>
            </a: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Theorem </a:t>
                </a:r>
                <a:r>
                  <a:rPr lang="en-US" sz="2000" dirty="0" smtClean="0"/>
                  <a:t>[Colin </a:t>
                </a:r>
                <a:r>
                  <a:rPr lang="en-US" sz="2000" dirty="0" err="1" smtClean="0"/>
                  <a:t>McDiarmid</a:t>
                </a:r>
                <a:r>
                  <a:rPr lang="en-US" sz="2000" dirty="0" smtClean="0"/>
                  <a:t>,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1991</a:t>
                </a:r>
                <a:r>
                  <a:rPr lang="en-US" sz="2000" dirty="0" smtClean="0"/>
                  <a:t>]: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Prob.</a:t>
                </a:r>
                <a:r>
                  <a:rPr lang="en-US" sz="2000" dirty="0" smtClean="0"/>
                  <a:t> the run time exceeds average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IN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IN" sz="2000" dirty="0" smtClean="0"/>
                  <a:t>=</a:t>
                </a:r>
                <a:r>
                  <a:rPr lang="en-IN" sz="2000" dirty="0" smtClean="0">
                    <a:solidFill>
                      <a:srgbClr val="0070C0"/>
                    </a:solidFill>
                  </a:rPr>
                  <a:t> </a:t>
                </a:r>
                <a:endParaRPr lang="en-IN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Prob.</a:t>
                </a:r>
                <a:r>
                  <a:rPr lang="en-US" sz="2000" dirty="0" smtClean="0"/>
                  <a:t> run time exceeds double the average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IN" sz="2000" dirty="0" smtClean="0"/>
                  <a:t> is       </a:t>
                </a:r>
                <a:r>
                  <a:rPr lang="en-IN" sz="2000" dirty="0" smtClean="0">
                    <a:solidFill>
                      <a:srgbClr val="C00000"/>
                    </a:solidFill>
                  </a:rPr>
                  <a:t>? </a:t>
                </a:r>
                <a:r>
                  <a:rPr lang="en-IN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839200" cy="4525963"/>
              </a:xfrm>
              <a:blipFill rotWithShape="1">
                <a:blip r:embed="rId2"/>
                <a:stretch>
                  <a:fillRect l="-75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40952" y="2271661"/>
                <a:ext cx="1383648" cy="471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𝟏𝟎𝟎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𝐥𝐧</m:t>
                          </m:r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952" y="2271661"/>
                <a:ext cx="1383648" cy="471539"/>
              </a:xfrm>
              <a:prstGeom prst="rect">
                <a:avLst/>
              </a:prstGeom>
              <a:blipFill rotWithShape="1">
                <a:blip r:embed="rId3"/>
                <a:stretch>
                  <a:fillRect r="-5286" b="-20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77000" y="3430344"/>
                <a:ext cx="962058" cy="37965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&lt;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𝟏𝟓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430344"/>
                <a:ext cx="962058" cy="379656"/>
              </a:xfrm>
              <a:prstGeom prst="rect">
                <a:avLst/>
              </a:prstGeom>
              <a:blipFill rotWithShape="1">
                <a:blip r:embed="rId4"/>
                <a:stretch>
                  <a:fillRect l="-5732" t="-4839" r="-10191" b="-258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38200" y="4419600"/>
            <a:ext cx="7467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result is too complex and involves sophisticated tools of probability. </a:t>
            </a:r>
          </a:p>
          <a:p>
            <a:pPr algn="ctr"/>
            <a:r>
              <a:rPr lang="en-US" dirty="0" smtClean="0"/>
              <a:t>So</a:t>
            </a:r>
            <a:r>
              <a:rPr lang="en-US" dirty="0"/>
              <a:t> </a:t>
            </a:r>
            <a:r>
              <a:rPr lang="en-US" dirty="0" smtClean="0"/>
              <a:t>it is not worth discussion  in this course at this stage. </a:t>
            </a:r>
          </a:p>
          <a:p>
            <a:pPr algn="ctr"/>
            <a:r>
              <a:rPr lang="en-US" dirty="0" smtClean="0"/>
              <a:t>But we can get a similar result using elementary probability tools </a:t>
            </a:r>
            <a:r>
              <a:rPr lang="en-US" dirty="0" smtClean="0">
                <a:sym typeface="Wingdings" pitchFamily="2" charset="2"/>
              </a:rPr>
              <a:t>.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197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Concentration of </a:t>
            </a:r>
            <a:r>
              <a:rPr lang="en-US" sz="3600" b="1" dirty="0" smtClean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</a:t>
            </a:r>
            <a:r>
              <a:rPr lang="en-US" sz="3600" b="1" dirty="0" smtClean="0">
                <a:solidFill>
                  <a:srgbClr val="7030A0"/>
                </a:solidFill>
              </a:rPr>
              <a:t>Sort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rgbClr val="002060"/>
                    </a:solidFill>
                  </a:rPr>
                  <a:t>: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random variable for the no. of comparisons during </a:t>
                </a:r>
                <a:r>
                  <a:rPr lang="en-US" sz="2000" b="1" dirty="0" smtClean="0"/>
                  <a:t>Randomized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Quick Sort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We know:  </a:t>
                </a:r>
                <a:r>
                  <a:rPr lang="en-US" sz="2000" b="1" dirty="0" smtClean="0"/>
                  <a:t>E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dirty="0" smtClean="0"/>
                  <a:t>]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Our aim: 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 smtClean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constant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can find </a:t>
                </a:r>
                <a:r>
                  <a:rPr lang="en-US" sz="2000" u="sng" dirty="0" smtClean="0"/>
                  <a:t>a constant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sz="2000" dirty="0" smtClean="0"/>
                  <a:t> such that the above inequality holds.</a:t>
                </a:r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dirty="0" smtClean="0"/>
                  <a:t>We shall show that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2060"/>
                        </a:solidFill>
                        <a:latin typeface="Cambria Math"/>
                      </a:rPr>
                      <m:t>𝐗</m:t>
                    </m:r>
                  </m:oMath>
                </a14:m>
                <a:r>
                  <a:rPr lang="en-US" sz="20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/>
                  <a:t>)   &lt;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r="-1111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752600"/>
            <a:ext cx="7848608" cy="762000"/>
            <a:chOff x="304800" y="1981200"/>
            <a:chExt cx="7848608" cy="762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54769500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Content Placeholder 1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81234088"/>
                    </p:ext>
                  </p:extLst>
                </p:nvPr>
              </p:nvGraphicFramePr>
              <p:xfrm>
                <a:off x="685801" y="2362200"/>
                <a:ext cx="7467607" cy="38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  <a:gridCol w="439271"/>
                    </a:tblGrid>
                    <a:tr h="381000"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  <a:tc>
                        <a:txBody>
                          <a:bodyPr/>
                          <a:lstStyle/>
                          <a:p>
                            <a:endParaRPr lang="en-US" sz="1300" dirty="0"/>
                          </a:p>
                        </a:txBody>
                        <a:tcPr marL="57150" marR="57150" marT="28575" marB="28575"/>
                      </a:tc>
                    </a:tr>
                  </a:tbl>
                </a:graphicData>
              </a:graphic>
            </p:graphicFrame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304800" y="2362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      …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1981200"/>
                  <a:ext cx="79861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221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776" y="1981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181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Concentration of Randomized </a:t>
            </a:r>
            <a:r>
              <a:rPr lang="en-US" sz="3600" b="1" dirty="0">
                <a:solidFill>
                  <a:srgbClr val="7030A0"/>
                </a:solidFill>
              </a:rPr>
              <a:t>Quick </a:t>
            </a:r>
            <a:r>
              <a:rPr lang="en-US" sz="3600" b="1" dirty="0" smtClean="0">
                <a:solidFill>
                  <a:srgbClr val="7030A0"/>
                </a:solidFill>
              </a:rPr>
              <a:t>Sort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Probability that Randomized Quick sort performs more than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</m:t>
                        </m:r>
                        <m:r>
                          <a:rPr lang="en-US" sz="2000" i="1">
                            <a:latin typeface="Cambria Math"/>
                          </a:rPr>
                          <m:t>𝑜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4/3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 smtClean="0"/>
                  <a:t> comparisons is less than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Tools needed:</a:t>
                </a:r>
              </a:p>
              <a:p>
                <a:pPr marL="457200" indent="-457200">
                  <a:buAutoNum type="arabicPeriod"/>
                </a:pPr>
                <a:r>
                  <a:rPr lang="en-US" sz="2000" b="1" dirty="0" smtClean="0"/>
                  <a:t>Union</a:t>
                </a:r>
                <a:r>
                  <a:rPr lang="en-US" sz="2000" dirty="0" smtClean="0"/>
                  <a:t> theorem</a:t>
                </a:r>
              </a:p>
              <a:p>
                <a:pPr marL="457200" indent="-457200">
                  <a:buAutoNum type="arabicPeriod"/>
                </a:pPr>
                <a:endParaRPr lang="en-US" sz="2000" dirty="0" smtClean="0"/>
              </a:p>
              <a:p>
                <a:pPr marL="457200" indent="-457200">
                  <a:buAutoNum type="arabicPeriod"/>
                </a:pPr>
                <a:r>
                  <a:rPr lang="en-US" sz="2000" dirty="0" smtClean="0"/>
                  <a:t> Probability (less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 HEADS during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tosses of a fair coin)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457200" indent="-457200">
                  <a:buAutoNum type="arabicPeriod"/>
                </a:pPr>
                <a:r>
                  <a:rPr lang="en-US" sz="2000" dirty="0" smtClean="0"/>
                  <a:t>The right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perspective</a:t>
                </a:r>
              </a:p>
              <a:p>
                <a:pPr marL="457200" indent="-457200"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0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67239" y="4343400"/>
            <a:ext cx="1143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5934670"/>
            <a:ext cx="8991600" cy="92333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Spend at least </a:t>
            </a:r>
            <a:r>
              <a:rPr lang="en-US" b="1" dirty="0" smtClean="0"/>
              <a:t>one hour </a:t>
            </a:r>
            <a:r>
              <a:rPr lang="en-US" dirty="0" smtClean="0"/>
              <a:t>on your own to prove the above theorem with an open mind. </a:t>
            </a:r>
          </a:p>
          <a:p>
            <a:pPr algn="ctr"/>
            <a:r>
              <a:rPr lang="en-US" dirty="0" smtClean="0"/>
              <a:t>If you do so, </a:t>
            </a:r>
          </a:p>
          <a:p>
            <a:pPr algn="ctr"/>
            <a:r>
              <a:rPr lang="en-US" dirty="0" smtClean="0"/>
              <a:t>you will be able to appreciate the beauty of its proof that we shall discuss on 24</a:t>
            </a:r>
            <a:r>
              <a:rPr lang="en-US" baseline="30000" dirty="0" smtClean="0"/>
              <a:t>th</a:t>
            </a:r>
            <a:r>
              <a:rPr lang="en-US" dirty="0" smtClean="0"/>
              <a:t> Jan.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 smtClean="0"/>
                  <a:t>Pattern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 smtClean="0"/>
                  <a:t> is said to </a:t>
                </a:r>
                <a:r>
                  <a:rPr lang="en-US" sz="1800" b="1" dirty="0" smtClean="0"/>
                  <a:t>appear</a:t>
                </a:r>
                <a:r>
                  <a:rPr lang="en-US" sz="1800" dirty="0" smtClean="0"/>
                  <a:t> in Text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at location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/>
                  <a:t> if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latin typeface="Cambria Math"/>
                      </a:rPr>
                      <m:t>𝑷</m:t>
                    </m:r>
                    <m:r>
                      <a:rPr lang="en-US" sz="1800" i="1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Problem: </a:t>
                </a:r>
                <a:r>
                  <a:rPr lang="en-US" sz="1800" dirty="0" smtClean="0"/>
                  <a:t>Given a Text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𝑻</m:t>
                    </m:r>
                    <m:r>
                      <a:rPr lang="en-US" sz="1800" b="0" i="1" smtClean="0">
                        <a:latin typeface="Cambria Math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b="0" i="1" smtClean="0">
                        <a:latin typeface="Cambria Math"/>
                      </a:rPr>
                      <m:t>…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1800" dirty="0" smtClean="0"/>
                  <a:t>, and a pattern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𝑷</m:t>
                    </m:r>
                    <m:r>
                      <a:rPr lang="en-US" sz="1800" i="1">
                        <a:latin typeface="Cambria Math"/>
                      </a:rPr>
                      <m:t>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1800" i="1">
                        <a:latin typeface="Cambria Math"/>
                      </a:rPr>
                      <m:t>…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1800" dirty="0"/>
                  <a:t>,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does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appear anywhere in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Deterministic Algorithm</a:t>
                </a:r>
              </a:p>
              <a:p>
                <a:r>
                  <a:rPr lang="en-US" sz="1800" b="1" dirty="0" smtClean="0"/>
                  <a:t>Trivial algorithm: </a:t>
                </a:r>
                <a:r>
                  <a:rPr lang="en-US" sz="1800" b="1" i="1" dirty="0" smtClean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𝑚𝑛</m:t>
                    </m:r>
                  </m:oMath>
                </a14:m>
                <a:r>
                  <a:rPr lang="en-US" sz="1800" dirty="0" smtClean="0"/>
                  <a:t>) time</a:t>
                </a:r>
                <a:endParaRPr lang="en-US" sz="1800" dirty="0"/>
              </a:p>
              <a:p>
                <a:r>
                  <a:rPr lang="en-US" sz="1800" b="1" dirty="0" smtClean="0">
                    <a:solidFill>
                      <a:srgbClr val="00B050"/>
                    </a:solidFill>
                  </a:rPr>
                  <a:t>Knuth-Morris-Pratt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sz="1800" b="1" dirty="0" smtClean="0"/>
                  <a:t>algorithm: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time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Randomized Monte Carlo Algorithm</a:t>
                </a:r>
              </a:p>
              <a:p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time, and </a:t>
                </a:r>
                <a:r>
                  <a:rPr lang="en-US" sz="1800" b="1" dirty="0" smtClean="0"/>
                  <a:t>error</a:t>
                </a:r>
                <a:r>
                  <a:rPr lang="en-US" sz="1800" dirty="0" smtClean="0"/>
                  <a:t> probability 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2"/>
                <a:stretch>
                  <a:fillRect l="-741" t="-625" b="-3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90012" y="1447800"/>
            <a:ext cx="5918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100101100110001101111010101110101010111010000101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7199" y="1828800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011110101011101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029200" y="990600"/>
            <a:ext cx="341760" cy="533400"/>
            <a:chOff x="3429000" y="1066800"/>
            <a:chExt cx="341760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429000" y="1066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17</a:t>
              </a:r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3048000" y="2438400"/>
            <a:ext cx="2322959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2400" y="3505200"/>
            <a:ext cx="2819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59516" y="2895600"/>
                <a:ext cx="1955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</a:t>
                </a:r>
                <a:r>
                  <a:rPr lang="en-US" dirty="0"/>
                  <a:t> all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0≤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516" y="2895600"/>
                <a:ext cx="195579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13" t="-8197" r="-43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2286000" y="59436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4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0.10122 3.7037E-7 C 0.14636 3.7037E-7 0.20243 -0.00787 0.20243 -0.01412 L 0.20243 -0.02824 " pathEditMode="relative" rAng="0" ptsTypes="FfFF">
                                      <p:cBhvr>
                                        <p:cTn id="53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2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allAtOnce"/>
      <p:bldP spid="2" grpId="0" animBg="1"/>
      <p:bldP spid="11" grpId="0" animBg="1"/>
      <p:bldP spid="3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Motivation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1800" dirty="0" smtClean="0"/>
              <a:t>Simplicity, </a:t>
            </a:r>
            <a:r>
              <a:rPr lang="en-US" sz="1800" dirty="0"/>
              <a:t> </a:t>
            </a:r>
            <a:r>
              <a:rPr lang="en-US" sz="1800" dirty="0" smtClean="0"/>
              <a:t> real time implementation,   streaming environment </a:t>
            </a:r>
          </a:p>
          <a:p>
            <a:r>
              <a:rPr lang="en-US" sz="2000" dirty="0" smtClean="0">
                <a:solidFill>
                  <a:srgbClr val="002060"/>
                </a:solidFill>
              </a:rPr>
              <a:t>Extension to 2-dimensions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sz="2000" dirty="0" smtClean="0"/>
              <a:t>Converting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Monte Carlo </a:t>
            </a:r>
            <a:r>
              <a:rPr lang="en-US" sz="2000" dirty="0" smtClean="0"/>
              <a:t>to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Las Vegas algorithm </a:t>
            </a: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810000" y="2514600"/>
            <a:ext cx="762000" cy="990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62800" y="2510388"/>
            <a:ext cx="1717081" cy="1538883"/>
            <a:chOff x="7162800" y="2510388"/>
            <a:chExt cx="1717081" cy="1538883"/>
          </a:xfrm>
        </p:grpSpPr>
        <p:grpSp>
          <p:nvGrpSpPr>
            <p:cNvPr id="10" name="Group 9"/>
            <p:cNvGrpSpPr/>
            <p:nvPr/>
          </p:nvGrpSpPr>
          <p:grpSpPr>
            <a:xfrm>
              <a:off x="7162800" y="2510388"/>
              <a:ext cx="926088" cy="1169551"/>
              <a:chOff x="7162800" y="2510388"/>
              <a:chExt cx="926088" cy="116955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162800" y="2510388"/>
                <a:ext cx="880369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28600" indent="-228600">
                  <a:buAutoNum type="arabicPlain"/>
                </a:pPr>
                <a:r>
                  <a:rPr lang="en-US" sz="1000" dirty="0" smtClean="0"/>
                  <a:t>1     1    0</a:t>
                </a:r>
              </a:p>
              <a:p>
                <a:endParaRPr lang="en-US" sz="1000" dirty="0" smtClean="0"/>
              </a:p>
              <a:p>
                <a:r>
                  <a:rPr lang="en-US" sz="1000" dirty="0" smtClean="0"/>
                  <a:t>1      1    0     1</a:t>
                </a:r>
              </a:p>
              <a:p>
                <a:endParaRPr lang="en-US" sz="1000" dirty="0" smtClean="0"/>
              </a:p>
              <a:p>
                <a:r>
                  <a:rPr lang="en-US" sz="1000" dirty="0" smtClean="0"/>
                  <a:t>1     0     1     1</a:t>
                </a:r>
              </a:p>
              <a:p>
                <a:endParaRPr lang="en-US" sz="1000" dirty="0" smtClean="0"/>
              </a:p>
              <a:p>
                <a:r>
                  <a:rPr lang="en-US" sz="1000" dirty="0" smtClean="0"/>
                  <a:t>1     1      1    1</a:t>
                </a:r>
                <a:endParaRPr lang="en-US" sz="1000" dirty="0"/>
              </a:p>
            </p:txBody>
          </p:sp>
          <p:sp>
            <p:nvSpPr>
              <p:cNvPr id="8" name="Left Bracket 7"/>
              <p:cNvSpPr/>
              <p:nvPr/>
            </p:nvSpPr>
            <p:spPr>
              <a:xfrm>
                <a:off x="7165848" y="2514600"/>
                <a:ext cx="73152" cy="1143000"/>
              </a:xfrm>
              <a:prstGeom prst="leftBracket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Bracket 8"/>
              <p:cNvSpPr/>
              <p:nvPr/>
            </p:nvSpPr>
            <p:spPr>
              <a:xfrm>
                <a:off x="8043169" y="2514600"/>
                <a:ext cx="45719" cy="1143000"/>
              </a:xfrm>
              <a:prstGeom prst="rightBracket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8153400" y="3679939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m</a:t>
              </a:r>
              <a:r>
                <a:rPr lang="en-US" dirty="0" err="1" smtClean="0">
                  <a:latin typeface="Cambria Math"/>
                  <a:ea typeface="Cambria Math"/>
                </a:rPr>
                <a:t>⨯</a:t>
              </a:r>
              <a:r>
                <a:rPr lang="en-US" dirty="0" err="1" smtClean="0">
                  <a:solidFill>
                    <a:srgbClr val="0070C0"/>
                  </a:solidFill>
                  <a:latin typeface="Cambria Math"/>
                  <a:ea typeface="Cambria Math"/>
                </a:rPr>
                <a:t>m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0" y="2286000"/>
            <a:ext cx="4943244" cy="3036332"/>
            <a:chOff x="1524000" y="2286000"/>
            <a:chExt cx="4943244" cy="3036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2286000"/>
              <a:ext cx="4487745" cy="284321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867400" y="49530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n</a:t>
              </a:r>
              <a:r>
                <a:rPr lang="en-US" dirty="0" err="1" smtClean="0">
                  <a:latin typeface="Cambria Math"/>
                  <a:ea typeface="Cambria Math"/>
                </a:rPr>
                <a:t>⨯</a:t>
              </a:r>
              <a:r>
                <a:rPr lang="en-US" dirty="0" err="1" smtClean="0">
                  <a:solidFill>
                    <a:srgbClr val="0070C0"/>
                  </a:solidFill>
                  <a:latin typeface="Cambria Math"/>
                  <a:ea typeface="Cambria Math"/>
                </a:rPr>
                <a:t>n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3048000" y="5322332"/>
                <a:ext cx="3419244" cy="392668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 smtClean="0">
                    <a:solidFill>
                      <a:schemeClr val="tx1"/>
                    </a:solidFill>
                  </a:rPr>
                  <a:t>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time algorithm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22332"/>
                <a:ext cx="3419244" cy="392668"/>
              </a:xfrm>
              <a:prstGeom prst="roundRect">
                <a:avLst/>
              </a:prstGeom>
              <a:blipFill rotWithShape="1"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981200" y="13716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0" y="13716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Randomized Algorithm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z="3200" dirty="0" smtClean="0"/>
              <a:t>for </a:t>
            </a:r>
            <a:r>
              <a:rPr lang="en-US" sz="3200" dirty="0" smtClean="0">
                <a:solidFill>
                  <a:srgbClr val="C00000"/>
                </a:solidFill>
              </a:rPr>
              <a:t>pattern Matching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  <a:latin typeface="Calibri" pitchFamily="34" charset="0"/>
                  </a:rPr>
                  <a:t>Observation: </a:t>
                </a:r>
                <a:r>
                  <a:rPr lang="en-US" sz="2000" b="1" i="1" dirty="0" smtClean="0">
                    <a:latin typeface="Calibri" pitchFamily="34" charset="0"/>
                  </a:rPr>
                  <a:t>O</a:t>
                </a:r>
                <a:r>
                  <a:rPr lang="en-US" sz="2000" dirty="0" smtClean="0">
                    <a:latin typeface="Calibri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 smtClean="0">
                    <a:latin typeface="Calibri" pitchFamily="34" charset="0"/>
                  </a:rPr>
                  <a:t>) time algorithm is obvious.</a:t>
                </a:r>
              </a:p>
              <a:p>
                <a:pPr marL="0" indent="0">
                  <a:buNone/>
                </a:pPr>
                <a:endParaRPr lang="en-US" sz="2000" dirty="0"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latin typeface="Calibri" pitchFamily="34" charset="0"/>
                  </a:rPr>
                  <a:t>Question:</a:t>
                </a:r>
                <a:r>
                  <a:rPr lang="en-US" sz="2000" dirty="0" smtClean="0">
                    <a:latin typeface="Calibri" pitchFamily="34" charset="0"/>
                  </a:rPr>
                  <a:t> How to do this task in </a:t>
                </a:r>
                <a:r>
                  <a:rPr lang="en-US" sz="2000" b="1" i="1" dirty="0" smtClean="0">
                    <a:latin typeface="Calibri" pitchFamily="34" charset="0"/>
                  </a:rPr>
                  <a:t>O</a:t>
                </a:r>
                <a:r>
                  <a:rPr lang="en-US" sz="2000" dirty="0" smtClean="0">
                    <a:latin typeface="Calibri" pitchFamily="34" charset="0"/>
                  </a:rPr>
                  <a:t>(</a:t>
                </a:r>
                <a:r>
                  <a:rPr lang="en-US" sz="2000" dirty="0" smtClean="0">
                    <a:solidFill>
                      <a:srgbClr val="0070C0"/>
                    </a:solidFill>
                    <a:latin typeface="Calibri" pitchFamily="34" charset="0"/>
                  </a:rPr>
                  <a:t>1</a:t>
                </a:r>
                <a:r>
                  <a:rPr lang="en-US" sz="2000" dirty="0" smtClean="0">
                    <a:latin typeface="Calibri" pitchFamily="34" charset="0"/>
                  </a:rPr>
                  <a:t>) time ?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latin typeface="Calibri" pitchFamily="34" charset="0"/>
                  </a:rPr>
                  <a:t>Answer: </a:t>
                </a:r>
                <a:r>
                  <a:rPr lang="en-US" sz="2000" dirty="0" smtClean="0">
                    <a:latin typeface="Calibri" pitchFamily="34" charset="0"/>
                  </a:rPr>
                  <a:t>have a </a:t>
                </a:r>
                <a:r>
                  <a:rPr lang="en-US" sz="2000" i="1" dirty="0" smtClean="0">
                    <a:solidFill>
                      <a:srgbClr val="002060"/>
                    </a:solidFill>
                    <a:latin typeface="Calibri" pitchFamily="34" charset="0"/>
                  </a:rPr>
                  <a:t> fingerprint .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latin typeface="Calibri" pitchFamily="34" charset="0"/>
                  </a:rPr>
                  <a:t>Question</a:t>
                </a:r>
                <a:r>
                  <a:rPr lang="en-US" sz="2000" b="1" dirty="0">
                    <a:solidFill>
                      <a:srgbClr val="C00000"/>
                    </a:solidFill>
                    <a:latin typeface="Calibri" pitchFamily="34" charset="0"/>
                  </a:rPr>
                  <a:t>:</a:t>
                </a:r>
                <a:r>
                  <a:rPr lang="en-US" sz="2000" dirty="0">
                    <a:latin typeface="Calibri" pitchFamily="34" charset="0"/>
                  </a:rPr>
                  <a:t> </a:t>
                </a:r>
                <a:r>
                  <a:rPr lang="en-US" sz="2000" dirty="0" smtClean="0">
                    <a:latin typeface="Calibri" pitchFamily="34" charset="0"/>
                  </a:rPr>
                  <a:t>What properties should the </a:t>
                </a:r>
                <a:r>
                  <a:rPr lang="en-US" sz="2000" i="1" dirty="0">
                    <a:solidFill>
                      <a:srgbClr val="002060"/>
                    </a:solidFill>
                    <a:latin typeface="Calibri" pitchFamily="34" charset="0"/>
                  </a:rPr>
                  <a:t>fingerprint </a:t>
                </a:r>
                <a:r>
                  <a:rPr lang="en-US" sz="2000" i="1" dirty="0" smtClean="0">
                    <a:solidFill>
                      <a:srgbClr val="002060"/>
                    </a:solidFill>
                    <a:latin typeface="Calibri" pitchFamily="34" charset="0"/>
                  </a:rPr>
                  <a:t> </a:t>
                </a:r>
                <a:r>
                  <a:rPr lang="en-US" sz="2000" dirty="0" smtClean="0">
                    <a:latin typeface="Calibri" pitchFamily="34" charset="0"/>
                  </a:rPr>
                  <a:t>possess?</a:t>
                </a:r>
              </a:p>
              <a:p>
                <a:r>
                  <a:rPr lang="en-US" sz="2000" dirty="0" smtClean="0">
                    <a:latin typeface="Calibri" pitchFamily="34" charset="0"/>
                  </a:rPr>
                  <a:t> ??</a:t>
                </a:r>
              </a:p>
              <a:p>
                <a:r>
                  <a:rPr lang="en-US" sz="2000" dirty="0" smtClean="0">
                    <a:latin typeface="Calibri" pitchFamily="34" charset="0"/>
                  </a:rPr>
                  <a:t>?? </a:t>
                </a:r>
                <a:endParaRPr lang="en-US" sz="2000" b="1" dirty="0" smtClean="0">
                  <a:latin typeface="Calibri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/>
                <a:stretch>
                  <a:fillRect l="-741" t="-625" b="-15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0111101110110101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5800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100101100110001101111010101010101010111010000101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724400"/>
            <a:ext cx="10883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Small size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5181600"/>
            <a:ext cx="22830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Efficiently computable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00200" y="4267200"/>
            <a:ext cx="556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1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prime</a:t>
                </a:r>
                <a:r>
                  <a:rPr lang="en-US" sz="2000" dirty="0"/>
                  <a:t> number selected randomly uniformly from [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 smtClean="0"/>
                  <a:t> ]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b="1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b="1" dirty="0" smtClean="0"/>
                  <a:t>then</a:t>
                </a:r>
                <a:r>
                  <a:rPr lang="en-US" sz="2000" dirty="0" smtClean="0"/>
                  <a:t> conclude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 smtClean="0"/>
                  <a:t> appears at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.                                                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Error occurs </a:t>
                </a:r>
                <a:r>
                  <a:rPr lang="en-US" sz="2000" dirty="0"/>
                  <a:t>if  </a:t>
                </a:r>
                <a:r>
                  <a:rPr lang="en-US" sz="2000" b="1" dirty="0"/>
                  <a:t>“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is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one of 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the prime factors </a:t>
                </a:r>
                <a:r>
                  <a:rPr lang="en-US" sz="2000" dirty="0">
                    <a:solidFill>
                      <a:srgbClr val="002060"/>
                    </a:solidFill>
                    <a:ea typeface="Cambria Math"/>
                  </a:rPr>
                  <a:t>of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)”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Error probability at location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≤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box>
                              <m:box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a:rPr lang="en-US" sz="200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0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box>
                          </m:den>
                        </m:f>
                      </m:e>
                    </m:box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Fingerprint size </a:t>
                </a:r>
                <a:r>
                  <a:rPr lang="en-US" sz="2000" dirty="0"/>
                  <a:t>to get error probability </a:t>
                </a:r>
                <a:r>
                  <a:rPr lang="en-US" sz="2000" dirty="0" smtClean="0"/>
                  <a:t>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/>
                <a:stretch>
                  <a:fillRect l="-741" t="-625" b="-4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100101100110001101111010101010101010111010000101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0111101110110101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58896" y="3810000"/>
            <a:ext cx="3065904" cy="826532"/>
            <a:chOff x="4990555" y="5334000"/>
            <a:chExt cx="3065904" cy="82653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" name="Smiley Face 2"/>
            <p:cNvSpPr/>
            <p:nvPr/>
          </p:nvSpPr>
          <p:spPr>
            <a:xfrm>
              <a:off x="6400800" y="5334000"/>
              <a:ext cx="457200" cy="457200"/>
            </a:xfrm>
            <a:prstGeom prst="smileyFace">
              <a:avLst>
                <a:gd name="adj" fmla="val -465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990555" y="5791200"/>
                  <a:ext cx="3065904" cy="3693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Θ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dirty="0" smtClean="0"/>
                    <a:t>since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dirty="0" smtClean="0"/>
                    <a:t>has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/>
                    <a:t>bits.</a:t>
                  </a:r>
                  <a:r>
                    <a:rPr lang="en-US" dirty="0" smtClean="0">
                      <a:solidFill>
                        <a:srgbClr val="C00000"/>
                      </a:solidFill>
                    </a:rPr>
                    <a:t> </a:t>
                  </a: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0555" y="5791200"/>
                  <a:ext cx="30659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349" r="-2772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5"/>
          <p:cNvSpPr/>
          <p:nvPr/>
        </p:nvSpPr>
        <p:spPr>
          <a:xfrm>
            <a:off x="1752600" y="2514600"/>
            <a:ext cx="99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78949" y="25146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59949" y="2971800"/>
            <a:ext cx="295965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600200" y="3733800"/>
            <a:ext cx="259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09800" y="6019800"/>
            <a:ext cx="3124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8302" y="6031468"/>
                <a:ext cx="2157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 smtClean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func>
                    <m:r>
                      <a:rPr lang="en-US" i="1" dirty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bits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302" y="6031468"/>
                <a:ext cx="215789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42" t="-8197" r="-45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loud Callout 21"/>
              <p:cNvSpPr/>
              <p:nvPr/>
            </p:nvSpPr>
            <p:spPr>
              <a:xfrm>
                <a:off x="4335966" y="2093976"/>
                <a:ext cx="4457700" cy="1298447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How much time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966" y="2093976"/>
                <a:ext cx="4457700" cy="1298447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own Ribbon 23"/>
          <p:cNvSpPr/>
          <p:nvPr/>
        </p:nvSpPr>
        <p:spPr>
          <a:xfrm>
            <a:off x="1459949" y="4330208"/>
            <a:ext cx="6236252" cy="115619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Idea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(Inspiration form the </a:t>
            </a:r>
            <a:r>
              <a:rPr lang="en-US" u="sng" dirty="0" smtClean="0">
                <a:solidFill>
                  <a:schemeClr val="tx1"/>
                </a:solidFill>
              </a:rPr>
              <a:t>last lecture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visualize </a:t>
            </a:r>
            <a:r>
              <a:rPr lang="en-US" dirty="0" smtClean="0">
                <a:solidFill>
                  <a:schemeClr val="tx1"/>
                </a:solidFill>
              </a:rPr>
              <a:t>the sequence of bits as a </a:t>
            </a:r>
            <a:r>
              <a:rPr lang="en-US" u="sng" dirty="0" smtClean="0">
                <a:solidFill>
                  <a:schemeClr val="tx1"/>
                </a:solidFill>
              </a:rPr>
              <a:t>long number</a:t>
            </a:r>
            <a:endParaRPr lang="en-US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7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2" grpId="1" animBg="1"/>
      <p:bldP spid="24" grpId="0" animBg="1"/>
      <p:bldP spid="2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495800" y="1298377"/>
            <a:ext cx="1905000" cy="518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Checking if</a:t>
                </a:r>
                <a14:m>
                  <m:oMath xmlns:m="http://schemas.openxmlformats.org/officeDocument/2006/math">
                    <m:r>
                      <a:rPr lang="en-US" sz="3200" b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3200" b="1" i="1">
                        <a:latin typeface="Cambria Math"/>
                      </a:rPr>
                      <m:t>𝑷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appears in Text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𝑻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>at location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3200" b="1" dirty="0">
                    <a:solidFill>
                      <a:srgbClr val="7030A0"/>
                    </a:solidFill>
                  </a:rPr>
                  <a:t/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Any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? 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Any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 smtClean="0"/>
                  <a:t> ?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/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+ </m:t>
                    </m:r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Cambria Math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/>
                  <a:t>mod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 smtClean="0"/>
                  <a:t>= 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+ </m:t>
                    </m:r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 smtClean="0"/>
                  <a:t>)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mod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=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+ </m:t>
                    </m:r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  <a:r>
                  <a:rPr lang="en-US" sz="2000" b="1" dirty="0"/>
                  <a:t>mod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b="1" dirty="0"/>
                          <m:t>mod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  <m:r>
                          <m:rPr>
                            <m:nor/>
                          </m:rPr>
                          <a:rPr lang="en-US" sz="20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C00000"/>
                            </a:solidFill>
                          </a:rPr>
                          <m:t> 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+ </m:t>
                    </m:r>
                    <m:r>
                      <a:rPr lang="en-US" sz="20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)</a:t>
                </a:r>
                <a:r>
                  <a:rPr lang="en-US" sz="2000" dirty="0"/>
                  <a:t> </a:t>
                </a:r>
                <a:r>
                  <a:rPr lang="en-US" sz="2000" b="1" dirty="0"/>
                  <a:t>mod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3"/>
                <a:stretch>
                  <a:fillRect l="-741" t="-625" b="-3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1447800"/>
            <a:ext cx="1905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12852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100101100110001101111010101010101010111010000101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0111101110110101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95797" y="1752597"/>
            <a:ext cx="1905003" cy="674135"/>
            <a:chOff x="4495797" y="1752597"/>
            <a:chExt cx="1905003" cy="674135"/>
          </a:xfrm>
        </p:grpSpPr>
        <p:sp>
          <p:nvSpPr>
            <p:cNvPr id="3" name="Left Brace 2"/>
            <p:cNvSpPr/>
            <p:nvPr/>
          </p:nvSpPr>
          <p:spPr>
            <a:xfrm rot="5400000" flipH="1">
              <a:off x="5295897" y="952497"/>
              <a:ext cx="304804" cy="1905003"/>
            </a:xfrm>
            <a:prstGeom prst="lef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105400" y="2057400"/>
                  <a:ext cx="8650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2057400"/>
                  <a:ext cx="86504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205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572003" y="926068"/>
            <a:ext cx="1924050" cy="597934"/>
            <a:chOff x="4572003" y="926068"/>
            <a:chExt cx="1924050" cy="597934"/>
          </a:xfrm>
        </p:grpSpPr>
        <p:sp>
          <p:nvSpPr>
            <p:cNvPr id="15" name="Left Brace 14"/>
            <p:cNvSpPr/>
            <p:nvPr/>
          </p:nvSpPr>
          <p:spPr>
            <a:xfrm rot="16200000" flipH="1">
              <a:off x="5381627" y="409577"/>
              <a:ext cx="304801" cy="1924050"/>
            </a:xfrm>
            <a:prstGeom prst="leftBrac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953000" y="926068"/>
                  <a:ext cx="1269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926068"/>
                  <a:ext cx="126900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76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2438400" y="5943600"/>
            <a:ext cx="2362200" cy="750332"/>
            <a:chOff x="2438400" y="5943600"/>
            <a:chExt cx="2362200" cy="750332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4038600" y="59436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2971800" y="6019800"/>
              <a:ext cx="838200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29000" y="5943600"/>
              <a:ext cx="13716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38400" y="5943600"/>
              <a:ext cx="6096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698557" y="6324600"/>
                  <a:ext cx="492443" cy="369332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&lt;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𝒒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557" y="6324600"/>
                  <a:ext cx="4924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1111" t="-8333" r="-1975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7"/>
          <p:cNvSpPr/>
          <p:nvPr/>
        </p:nvSpPr>
        <p:spPr>
          <a:xfrm>
            <a:off x="2953212" y="3886200"/>
            <a:ext cx="170988" cy="2632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71800" y="4419600"/>
            <a:ext cx="22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86400" y="4419600"/>
            <a:ext cx="38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62400" y="4419600"/>
            <a:ext cx="1524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943600" y="4419600"/>
            <a:ext cx="1524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71800" y="48768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86000" y="5181600"/>
            <a:ext cx="5257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86000" y="5486400"/>
            <a:ext cx="617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57200" y="3352800"/>
            <a:ext cx="815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loud Callout 21"/>
              <p:cNvSpPr/>
              <p:nvPr/>
            </p:nvSpPr>
            <p:spPr>
              <a:xfrm>
                <a:off x="4267200" y="2286000"/>
                <a:ext cx="4457700" cy="1298447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Any relation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between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286000"/>
                <a:ext cx="4457700" cy="1298447"/>
              </a:xfrm>
              <a:prstGeom prst="cloudCallou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Down Arrow 35"/>
          <p:cNvSpPr/>
          <p:nvPr/>
        </p:nvSpPr>
        <p:spPr>
          <a:xfrm>
            <a:off x="4478262" y="3657600"/>
            <a:ext cx="1160538" cy="4130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0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4" grpId="0" animBg="1"/>
      <p:bldP spid="22" grpId="0" animBg="1"/>
      <p:bldP spid="22" grpId="1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Fingerprint function:</a:t>
            </a:r>
            <a:r>
              <a:rPr lang="en-US" sz="3200" b="1" dirty="0" smtClean="0">
                <a:solidFill>
                  <a:srgbClr val="7030A0"/>
                </a:solidFill>
              </a:rPr>
              <a:t> how good is it ?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Text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Pattern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𝑷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  <a:r>
                  <a:rPr lang="en-US" sz="2000" b="1" dirty="0" smtClean="0"/>
                  <a:t>mod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−1−</m:t>
                            </m:r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000" b="1" i="1" dirty="0"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dirty="0">
                            <a:latin typeface="Cambria Math"/>
                            <a:ea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 smtClean="0"/>
                  <a:t>  </a:t>
                </a:r>
                <a:r>
                  <a:rPr lang="en-US" sz="2000" b="1" dirty="0" smtClean="0"/>
                  <a:t>mod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The fingerprint function </a:t>
                </a:r>
              </a:p>
              <a:p>
                <a:r>
                  <a:rPr lang="en-US" sz="2000" dirty="0"/>
                  <a:t>O</a:t>
                </a:r>
                <a:r>
                  <a:rPr lang="en-US" sz="2000" dirty="0" smtClean="0"/>
                  <a:t>ccupies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bits.</a:t>
                </a:r>
                <a:endParaRPr lang="en-US" sz="2000" dirty="0"/>
              </a:p>
              <a:p>
                <a:r>
                  <a:rPr lang="en-US" sz="2000" dirty="0" smtClean="0"/>
                  <a:t>Computing takes </a:t>
                </a:r>
                <a:r>
                  <a:rPr lang="en-US" sz="2000" b="1" i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 smtClean="0"/>
                  <a:t>) bits operations. </a:t>
                </a:r>
              </a:p>
              <a:p>
                <a:r>
                  <a:rPr lang="en-US" sz="2000" b="1" dirty="0" smtClean="0"/>
                  <a:t>Error</a:t>
                </a:r>
                <a:r>
                  <a:rPr lang="en-US" sz="2000" dirty="0" smtClean="0"/>
                  <a:t> probability for </a:t>
                </a:r>
                <a:r>
                  <a:rPr lang="en-US" sz="2000" u="sng" dirty="0" smtClean="0"/>
                  <a:t>any particular</a:t>
                </a:r>
                <a:r>
                  <a:rPr lang="en-US" sz="2000" dirty="0" smtClean="0"/>
                  <a:t> location is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 dirty="0">
                            <a:latin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num>
                          <m:den>
                            <m:box>
                              <m:box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a:rPr lang="en-US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box>
                          </m:den>
                        </m:f>
                      </m:e>
                    </m:box>
                  </m:oMath>
                </a14:m>
                <a:r>
                  <a:rPr lang="en-US" sz="2000" dirty="0" smtClean="0"/>
                  <a:t> 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What is the </a:t>
                </a:r>
                <a:r>
                  <a:rPr lang="en-US" sz="2000" b="1" dirty="0" smtClean="0"/>
                  <a:t>error</a:t>
                </a:r>
                <a:r>
                  <a:rPr lang="en-US" sz="2000" dirty="0" smtClean="0"/>
                  <a:t> probability of the algorithm ?</a:t>
                </a:r>
              </a:p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 </a:t>
                </a:r>
                <a:r>
                  <a:rPr lang="en-US" sz="2000" b="1" dirty="0" smtClean="0">
                    <a:solidFill>
                      <a:srgbClr val="006C31"/>
                    </a:solidFill>
                    <a:sym typeface="Wingdings" pitchFamily="2" charset="2"/>
                  </a:rPr>
                  <a:t> </a:t>
                </a:r>
                <a:r>
                  <a:rPr lang="en-US" sz="2000" dirty="0" smtClean="0">
                    <a:sym typeface="Wingdings" pitchFamily="2" charset="2"/>
                  </a:rPr>
                  <a:t>(to be done in the next class as well)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76800"/>
              </a:xfrm>
              <a:blipFill rotWithShape="1">
                <a:blip r:embed="rId2"/>
                <a:stretch>
                  <a:fillRect l="-741" t="-625" b="-4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5800" y="1447800"/>
            <a:ext cx="1905000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343400" y="990600"/>
            <a:ext cx="335348" cy="533400"/>
            <a:chOff x="3429000" y="1066800"/>
            <a:chExt cx="33534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594410" y="1295400"/>
              <a:ext cx="0" cy="3048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000" y="1066800"/>
                  <a:ext cx="335348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000" r="-1272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190012" y="1447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100101100110001101111010101010101010111010000101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87199" y="18288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0111101110110101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72200" y="4772859"/>
                <a:ext cx="2520818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c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𝑛𝑚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772859"/>
                <a:ext cx="2520818" cy="484941"/>
              </a:xfrm>
              <a:prstGeom prst="rect">
                <a:avLst/>
              </a:prstGeom>
              <a:blipFill rotWithShape="1">
                <a:blip r:embed="rId5"/>
                <a:stretch>
                  <a:fillRect l="-2179" r="-3874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ine Callout 1 2"/>
          <p:cNvSpPr/>
          <p:nvPr/>
        </p:nvSpPr>
        <p:spPr>
          <a:xfrm>
            <a:off x="5791200" y="3276600"/>
            <a:ext cx="2362200" cy="612648"/>
          </a:xfrm>
          <a:prstGeom prst="borderCallout1">
            <a:avLst>
              <a:gd name="adj1" fmla="val 49692"/>
              <a:gd name="adj2" fmla="val 479"/>
              <a:gd name="adj3" fmla="val 203508"/>
              <a:gd name="adj4" fmla="val -3408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) time in word-RAM model of computation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5855</TotalTime>
  <Words>2603</Words>
  <Application>Microsoft Office PowerPoint</Application>
  <PresentationFormat>On-screen Show (4:3)</PresentationFormat>
  <Paragraphs>424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Randomized Algorithms CS648 </vt:lpstr>
      <vt:lpstr>Fingerprinting Application 2 </vt:lpstr>
      <vt:lpstr>PowerPoint Presentation</vt:lpstr>
      <vt:lpstr>Motivation</vt:lpstr>
      <vt:lpstr>Randomized Algorithm  for pattern Matching</vt:lpstr>
      <vt:lpstr>Checking if P appears in Text T at location k  </vt:lpstr>
      <vt:lpstr>Checking if P appears in Text T at location k  </vt:lpstr>
      <vt:lpstr>Checking if P appears in Text T at location k </vt:lpstr>
      <vt:lpstr>Fingerprint function: how good is it ? </vt:lpstr>
      <vt:lpstr>Randomized Algorithms  discussed till now</vt:lpstr>
      <vt:lpstr>Randomized Algorithms</vt:lpstr>
      <vt:lpstr>Randomized Algorithms</vt:lpstr>
      <vt:lpstr>the Union Theorem</vt:lpstr>
      <vt:lpstr>Probability tool (union theorem)</vt:lpstr>
      <vt:lpstr>Probability tool (union theorem)</vt:lpstr>
      <vt:lpstr>Applications of  the Union Theorem</vt:lpstr>
      <vt:lpstr>Balls into Bins</vt:lpstr>
      <vt:lpstr>Balls into Bins</vt:lpstr>
      <vt:lpstr>Balls into Bins</vt:lpstr>
      <vt:lpstr>Balls into Bins</vt:lpstr>
      <vt:lpstr>Balls into Bins</vt:lpstr>
      <vt:lpstr>AIM: To show P(ε_j) &lt; n^(-5)  </vt:lpstr>
      <vt:lpstr>Calculating P(ε_j) </vt:lpstr>
      <vt:lpstr>Balls into Bins </vt:lpstr>
      <vt:lpstr>Application 2 of the Union Theorem </vt:lpstr>
      <vt:lpstr>What makes Quick sort popular ?</vt:lpstr>
      <vt:lpstr>What makes Quick sort popular ?</vt:lpstr>
      <vt:lpstr>Concentration of Randomized Quick Sort </vt:lpstr>
      <vt:lpstr>Concentration of Randomized Quick Sort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736</cp:revision>
  <dcterms:created xsi:type="dcterms:W3CDTF">2011-12-03T04:13:03Z</dcterms:created>
  <dcterms:modified xsi:type="dcterms:W3CDTF">2017-01-19T10:38:24Z</dcterms:modified>
</cp:coreProperties>
</file>