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2"/>
  </p:notesMasterIdLst>
  <p:sldIdLst>
    <p:sldId id="428" r:id="rId2"/>
    <p:sldId id="571" r:id="rId3"/>
    <p:sldId id="572" r:id="rId4"/>
    <p:sldId id="580" r:id="rId5"/>
    <p:sldId id="577" r:id="rId6"/>
    <p:sldId id="570" r:id="rId7"/>
    <p:sldId id="620" r:id="rId8"/>
    <p:sldId id="622" r:id="rId9"/>
    <p:sldId id="621" r:id="rId10"/>
    <p:sldId id="575" r:id="rId11"/>
    <p:sldId id="585" r:id="rId12"/>
    <p:sldId id="590" r:id="rId13"/>
    <p:sldId id="586" r:id="rId14"/>
    <p:sldId id="588" r:id="rId15"/>
    <p:sldId id="581" r:id="rId16"/>
    <p:sldId id="583" r:id="rId17"/>
    <p:sldId id="582" r:id="rId18"/>
    <p:sldId id="623" r:id="rId19"/>
    <p:sldId id="614" r:id="rId20"/>
    <p:sldId id="615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8" autoAdjust="0"/>
    <p:restoredTop sz="94676" autoAdjust="0"/>
  </p:normalViewPr>
  <p:slideViewPr>
    <p:cSldViewPr>
      <p:cViewPr>
        <p:scale>
          <a:sx n="85" d="100"/>
          <a:sy n="85" d="100"/>
        </p:scale>
        <p:origin x="-582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1/24/2017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1/24/2017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1/24/2017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1/24/2017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1/24/2017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1/24/2017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1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70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CS648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828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6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1900" b="1" dirty="0" smtClean="0">
                <a:solidFill>
                  <a:srgbClr val="002060"/>
                </a:solidFill>
              </a:rPr>
              <a:t>Randomized Quick Sort: 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1900" b="1" dirty="0" smtClean="0">
                <a:solidFill>
                  <a:srgbClr val="C00000"/>
                </a:solidFill>
              </a:rPr>
              <a:t>	</a:t>
            </a:r>
            <a:r>
              <a:rPr lang="en-US" sz="1900" b="1" dirty="0">
                <a:solidFill>
                  <a:srgbClr val="002060"/>
                </a:solidFill>
              </a:rPr>
              <a:t> </a:t>
            </a:r>
            <a:r>
              <a:rPr lang="en-US" sz="1900" b="1" dirty="0" smtClean="0">
                <a:solidFill>
                  <a:srgbClr val="002060"/>
                </a:solidFill>
              </a:rPr>
              <a:t>Proof for the  </a:t>
            </a:r>
            <a:r>
              <a:rPr lang="en-US" sz="1900" b="1" dirty="0" smtClean="0">
                <a:solidFill>
                  <a:srgbClr val="C00000"/>
                </a:solidFill>
              </a:rPr>
              <a:t>Concentration </a:t>
            </a:r>
            <a:r>
              <a:rPr lang="en-US" sz="1900" b="1" dirty="0" smtClean="0">
                <a:solidFill>
                  <a:srgbClr val="002060"/>
                </a:solidFill>
              </a:rPr>
              <a:t>of its running time</a:t>
            </a:r>
            <a:r>
              <a:rPr lang="en-US" sz="2600" b="1" dirty="0" smtClean="0">
                <a:solidFill>
                  <a:srgbClr val="002060"/>
                </a:solidFill>
              </a:rPr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Randomized</a:t>
                </a:r>
                <a:r>
                  <a:rPr lang="en-US" sz="32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3200" b="1" dirty="0" err="1" smtClean="0">
                    <a:solidFill>
                      <a:srgbClr val="7030A0"/>
                    </a:solidFill>
                  </a:rPr>
                  <a:t>QuickSort</a:t>
                </a:r>
                <a:r>
                  <a:rPr lang="en-US" sz="3200" b="1" dirty="0" smtClean="0">
                    <a:solidFill>
                      <a:srgbClr val="00B050"/>
                    </a:solidFill>
                  </a:rPr>
                  <a:t> </a:t>
                </a:r>
                <a:br>
                  <a:rPr lang="en-US" sz="3200" b="1" dirty="0" smtClean="0">
                    <a:solidFill>
                      <a:srgbClr val="00B050"/>
                    </a:solidFill>
                  </a:rPr>
                </a:br>
                <a:r>
                  <a:rPr lang="en-US" sz="2800" dirty="0" smtClean="0"/>
                  <a:t>from </a:t>
                </a:r>
                <a:r>
                  <a:rPr lang="en-US" sz="2800" u="sng" dirty="0" smtClean="0">
                    <a:solidFill>
                      <a:srgbClr val="7030A0"/>
                    </a:solidFill>
                  </a:rPr>
                  <a:t>perspective</a:t>
                </a:r>
                <a:r>
                  <a:rPr lang="en-US" sz="2800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64"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838200" y="1447800"/>
            <a:ext cx="2819400" cy="762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Elements of </a:t>
            </a:r>
            <a:r>
              <a:rPr lang="en-US" sz="1400" b="1" dirty="0" smtClean="0">
                <a:solidFill>
                  <a:schemeClr val="tx1"/>
                </a:solidFill>
              </a:rPr>
              <a:t>A</a:t>
            </a:r>
            <a:r>
              <a:rPr lang="en-US" sz="1400" dirty="0" smtClean="0">
                <a:solidFill>
                  <a:srgbClr val="0070C0"/>
                </a:solidFill>
              </a:rPr>
              <a:t> arranged in Increasing order of values</a:t>
            </a:r>
            <a:endParaRPr lang="en-US" sz="1400" dirty="0">
              <a:solidFill>
                <a:srgbClr val="0070C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457450" y="2362200"/>
            <a:ext cx="952500" cy="76200"/>
            <a:chOff x="2457450" y="2362200"/>
            <a:chExt cx="952500" cy="76200"/>
          </a:xfrm>
        </p:grpSpPr>
        <p:sp>
          <p:nvSpPr>
            <p:cNvPr id="8" name="Oval 7"/>
            <p:cNvSpPr/>
            <p:nvPr/>
          </p:nvSpPr>
          <p:spPr>
            <a:xfrm>
              <a:off x="2457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762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676650" y="2362200"/>
            <a:ext cx="2800350" cy="76200"/>
            <a:chOff x="3676650" y="2362200"/>
            <a:chExt cx="2800350" cy="76200"/>
          </a:xfrm>
        </p:grpSpPr>
        <p:sp>
          <p:nvSpPr>
            <p:cNvPr id="12" name="Oval 11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0070C0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724650" y="2362200"/>
            <a:ext cx="361950" cy="76200"/>
            <a:chOff x="6724650" y="2362200"/>
            <a:chExt cx="361950" cy="76200"/>
          </a:xfrm>
        </p:grpSpPr>
        <p:sp>
          <p:nvSpPr>
            <p:cNvPr id="22" name="Oval 21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14400" y="2362200"/>
            <a:ext cx="1295400" cy="76200"/>
            <a:chOff x="914400" y="2362200"/>
            <a:chExt cx="1295400" cy="76200"/>
          </a:xfrm>
        </p:grpSpPr>
        <p:sp>
          <p:nvSpPr>
            <p:cNvPr id="5" name="Oval 4"/>
            <p:cNvSpPr/>
            <p:nvPr/>
          </p:nvSpPr>
          <p:spPr>
            <a:xfrm>
              <a:off x="1524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47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152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2192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144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334250" y="2362200"/>
            <a:ext cx="666750" cy="76200"/>
            <a:chOff x="7334250" y="2362200"/>
            <a:chExt cx="666750" cy="76200"/>
          </a:xfrm>
        </p:grpSpPr>
        <p:sp>
          <p:nvSpPr>
            <p:cNvPr id="24" name="Oval 23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457518" y="1447800"/>
            <a:ext cx="419282" cy="838200"/>
            <a:chOff x="2362200" y="1143000"/>
            <a:chExt cx="419282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2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Down Arrow 26"/>
          <p:cNvSpPr/>
          <p:nvPr/>
        </p:nvSpPr>
        <p:spPr>
          <a:xfrm>
            <a:off x="4038600" y="2590800"/>
            <a:ext cx="609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057400" y="22860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476500" y="3124200"/>
            <a:ext cx="4610100" cy="76200"/>
            <a:chOff x="2476500" y="3124200"/>
            <a:chExt cx="4610100" cy="76200"/>
          </a:xfrm>
        </p:grpSpPr>
        <p:grpSp>
          <p:nvGrpSpPr>
            <p:cNvPr id="55" name="Group 54"/>
            <p:cNvGrpSpPr/>
            <p:nvPr/>
          </p:nvGrpSpPr>
          <p:grpSpPr>
            <a:xfrm>
              <a:off x="2476500" y="3124200"/>
              <a:ext cx="952500" cy="76200"/>
              <a:chOff x="2457450" y="2362200"/>
              <a:chExt cx="952500" cy="762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2457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762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048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3528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3676650" y="3124200"/>
              <a:ext cx="2800350" cy="76200"/>
              <a:chOff x="3676650" y="2362200"/>
              <a:chExt cx="2800350" cy="76200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3676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4591050" y="2362200"/>
                <a:ext cx="57150" cy="76200"/>
              </a:xfrm>
              <a:prstGeom prst="ellipse">
                <a:avLst/>
              </a:prstGeom>
              <a:solidFill>
                <a:srgbClr val="FFFF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4286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9624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4895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5200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5505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5810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115050" y="2362200"/>
                <a:ext cx="57150" cy="76200"/>
              </a:xfrm>
              <a:prstGeom prst="ellipse">
                <a:avLst/>
              </a:prstGeom>
              <a:solidFill>
                <a:srgbClr val="0070C0"/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6419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724650" y="3124200"/>
              <a:ext cx="361950" cy="76200"/>
              <a:chOff x="6724650" y="2362200"/>
              <a:chExt cx="361950" cy="7620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6724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7029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7315200" y="3124200"/>
            <a:ext cx="666750" cy="76200"/>
            <a:chOff x="7334250" y="2362200"/>
            <a:chExt cx="666750" cy="76200"/>
          </a:xfrm>
        </p:grpSpPr>
        <p:sp>
          <p:nvSpPr>
            <p:cNvPr id="75" name="Oval 74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Oval 77"/>
          <p:cNvSpPr/>
          <p:nvPr/>
        </p:nvSpPr>
        <p:spPr>
          <a:xfrm>
            <a:off x="7258050" y="30480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/>
          <p:cNvSpPr/>
          <p:nvPr/>
        </p:nvSpPr>
        <p:spPr>
          <a:xfrm>
            <a:off x="4038600" y="3429000"/>
            <a:ext cx="609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2476500" y="3962400"/>
            <a:ext cx="952500" cy="76200"/>
            <a:chOff x="2457450" y="2362200"/>
            <a:chExt cx="952500" cy="76200"/>
          </a:xfrm>
        </p:grpSpPr>
        <p:sp>
          <p:nvSpPr>
            <p:cNvPr id="97" name="Oval 96"/>
            <p:cNvSpPr/>
            <p:nvPr/>
          </p:nvSpPr>
          <p:spPr>
            <a:xfrm>
              <a:off x="2457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2762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676650" y="3962400"/>
            <a:ext cx="2800350" cy="76200"/>
            <a:chOff x="3676650" y="2362200"/>
            <a:chExt cx="2800350" cy="76200"/>
          </a:xfrm>
        </p:grpSpPr>
        <p:sp>
          <p:nvSpPr>
            <p:cNvPr id="87" name="Oval 86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457200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0070C0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724650" y="3962400"/>
            <a:ext cx="361950" cy="76200"/>
            <a:chOff x="6724650" y="2362200"/>
            <a:chExt cx="361950" cy="76200"/>
          </a:xfrm>
        </p:grpSpPr>
        <p:sp>
          <p:nvSpPr>
            <p:cNvPr id="85" name="Oval 84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Oval 100"/>
          <p:cNvSpPr/>
          <p:nvPr/>
        </p:nvSpPr>
        <p:spPr>
          <a:xfrm>
            <a:off x="6629400" y="38862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Down Arrow 101"/>
          <p:cNvSpPr/>
          <p:nvPr/>
        </p:nvSpPr>
        <p:spPr>
          <a:xfrm>
            <a:off x="4038600" y="4267200"/>
            <a:ext cx="609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3676650" y="4800600"/>
            <a:ext cx="2800350" cy="76200"/>
            <a:chOff x="3676650" y="2362200"/>
            <a:chExt cx="2800350" cy="76200"/>
          </a:xfrm>
        </p:grpSpPr>
        <p:sp>
          <p:nvSpPr>
            <p:cNvPr id="104" name="Oval 103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39624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0070C0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2438400" y="4800600"/>
            <a:ext cx="952500" cy="76200"/>
            <a:chOff x="2457450" y="2362200"/>
            <a:chExt cx="952500" cy="76200"/>
          </a:xfrm>
        </p:grpSpPr>
        <p:sp>
          <p:nvSpPr>
            <p:cNvPr id="115" name="Oval 114"/>
            <p:cNvSpPr/>
            <p:nvPr/>
          </p:nvSpPr>
          <p:spPr>
            <a:xfrm>
              <a:off x="2457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2762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Oval 118"/>
          <p:cNvSpPr/>
          <p:nvPr/>
        </p:nvSpPr>
        <p:spPr>
          <a:xfrm>
            <a:off x="3295650" y="47244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Down Arrow 119"/>
          <p:cNvSpPr/>
          <p:nvPr/>
        </p:nvSpPr>
        <p:spPr>
          <a:xfrm>
            <a:off x="4038600" y="5029200"/>
            <a:ext cx="609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4591050" y="5562600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3676650" y="5562600"/>
            <a:ext cx="2800350" cy="76200"/>
            <a:chOff x="3676650" y="5562600"/>
            <a:chExt cx="2800350" cy="76200"/>
          </a:xfrm>
        </p:grpSpPr>
        <p:sp>
          <p:nvSpPr>
            <p:cNvPr id="122" name="Oval 121"/>
            <p:cNvSpPr/>
            <p:nvPr/>
          </p:nvSpPr>
          <p:spPr>
            <a:xfrm>
              <a:off x="36766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42862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396240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48958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52006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5505450" y="5562600"/>
              <a:ext cx="971550" cy="76200"/>
              <a:chOff x="5505450" y="5562600"/>
              <a:chExt cx="971550" cy="76200"/>
            </a:xfrm>
          </p:grpSpPr>
          <p:sp>
            <p:nvSpPr>
              <p:cNvPr id="128" name="Oval 127"/>
              <p:cNvSpPr/>
              <p:nvPr/>
            </p:nvSpPr>
            <p:spPr>
              <a:xfrm>
                <a:off x="5505450" y="5562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5810250" y="5562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6115050" y="5562600"/>
                <a:ext cx="57150" cy="76200"/>
              </a:xfrm>
              <a:prstGeom prst="ellipse">
                <a:avLst/>
              </a:prstGeom>
              <a:solidFill>
                <a:srgbClr val="0070C0"/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6419850" y="5562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2" name="Oval 131"/>
          <p:cNvSpPr/>
          <p:nvPr/>
        </p:nvSpPr>
        <p:spPr>
          <a:xfrm>
            <a:off x="4514850" y="54864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Down Ribbon 42"/>
              <p:cNvSpPr/>
              <p:nvPr/>
            </p:nvSpPr>
            <p:spPr>
              <a:xfrm>
                <a:off x="304800" y="4953000"/>
                <a:ext cx="238125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leaves the algorithm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3" name="Down Ribbon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953000"/>
                <a:ext cx="238125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90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 animBg="1"/>
      <p:bldP spid="27" grpId="0" animBg="1"/>
      <p:bldP spid="32" grpId="0" animBg="1"/>
      <p:bldP spid="32" grpId="1" animBg="1"/>
      <p:bldP spid="78" grpId="0" animBg="1"/>
      <p:bldP spid="78" grpId="1" animBg="1"/>
      <p:bldP spid="79" grpId="0" animBg="1"/>
      <p:bldP spid="101" grpId="0" animBg="1"/>
      <p:bldP spid="101" grpId="1" animBg="1"/>
      <p:bldP spid="102" grpId="0" animBg="1"/>
      <p:bldP spid="119" grpId="0" animBg="1"/>
      <p:bldP spid="119" grpId="1" animBg="1"/>
      <p:bldP spid="120" grpId="0" animBg="1"/>
      <p:bldP spid="123" grpId="0" animBg="1"/>
      <p:bldP spid="123" grpId="1" animBg="1"/>
      <p:bldP spid="132" grpId="0" animBg="1"/>
      <p:bldP spid="132" grpId="1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Randomized</a:t>
                </a:r>
                <a:r>
                  <a:rPr lang="en-US" sz="32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32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3200" b="1" dirty="0">
                    <a:solidFill>
                      <a:srgbClr val="00B050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B050"/>
                    </a:solidFill>
                  </a:rPr>
                </a:br>
                <a:r>
                  <a:rPr lang="en-US" sz="2800" dirty="0"/>
                  <a:t>from </a:t>
                </a:r>
                <a:r>
                  <a:rPr lang="en-US" sz="2800" u="sng" dirty="0">
                    <a:solidFill>
                      <a:srgbClr val="7030A0"/>
                    </a:solidFill>
                  </a:rPr>
                  <a:t>perspective</a:t>
                </a:r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64"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𝐘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:  no. of recursive calls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participates  before being selected as a pivot.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Is there any relation between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𝐘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𝐘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3"/>
                <a:stretch>
                  <a:fillRect l="-708" t="-674" r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4038600" y="4648200"/>
            <a:ext cx="1828800" cy="917448"/>
          </a:xfrm>
          <a:prstGeom prst="cloudCallout">
            <a:avLst>
              <a:gd name="adj1" fmla="val -26931"/>
              <a:gd name="adj2" fmla="val 7587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Why 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2286000"/>
            <a:ext cx="2133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0" y="2286000"/>
            <a:ext cx="2590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38800" y="2286000"/>
            <a:ext cx="3352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6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Randomized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7030A0"/>
                </a:solidFill>
              </a:rPr>
              <a:t>QuickSort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2800" b="1" dirty="0" smtClean="0"/>
              <a:t>A</a:t>
            </a:r>
            <a:r>
              <a:rPr lang="en-US" sz="2800" b="1" dirty="0" smtClean="0">
                <a:solidFill>
                  <a:srgbClr val="7030A0"/>
                </a:solidFill>
              </a:rPr>
              <a:t> new way </a:t>
            </a:r>
            <a:r>
              <a:rPr lang="en-US" sz="2800" b="1" dirty="0" smtClean="0"/>
              <a:t>to</a:t>
            </a:r>
            <a:r>
              <a:rPr lang="en-US" sz="2800" b="1" dirty="0" smtClean="0">
                <a:solidFill>
                  <a:srgbClr val="7030A0"/>
                </a:solidFill>
              </a:rPr>
              <a:t> count </a:t>
            </a:r>
            <a:r>
              <a:rPr lang="en-US" sz="2800" b="1" dirty="0" smtClean="0"/>
              <a:t>the</a:t>
            </a:r>
            <a:r>
              <a:rPr lang="en-US" sz="2800" b="1" dirty="0" smtClean="0">
                <a:solidFill>
                  <a:srgbClr val="7030A0"/>
                </a:solidFill>
              </a:rPr>
              <a:t> comparisons</a:t>
            </a: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4582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Key idea: </a:t>
                </a:r>
              </a:p>
              <a:p>
                <a:pPr marL="0" indent="0">
                  <a:buNone/>
                </a:pPr>
                <a:r>
                  <a:rPr lang="en-US" sz="2000" dirty="0"/>
                  <a:t>A</a:t>
                </a:r>
                <a:r>
                  <a:rPr lang="en-US" sz="2000" dirty="0" smtClean="0"/>
                  <a:t>ssign each comparison during a recursive call to the </a:t>
                </a:r>
                <a:r>
                  <a:rPr lang="en-US" sz="2000" u="sng" dirty="0" smtClean="0"/>
                  <a:t>non-pivot</a:t>
                </a:r>
                <a:r>
                  <a:rPr lang="en-US" sz="2000" dirty="0" smtClean="0"/>
                  <a:t> element.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: </a:t>
                </a:r>
                <a:r>
                  <a:rPr lang="en-US" sz="2000" dirty="0"/>
                  <a:t>Is there any relation between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𝐘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𝐘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>
                    <a:solidFill>
                      <a:srgbClr val="7030A0"/>
                    </a:solidFill>
                  </a:rPr>
                  <a:t>:</a:t>
                </a:r>
                <a:r>
                  <a:rPr lang="en-US" sz="2000" b="1" dirty="0"/>
                  <a:t>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, there must be at least one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such that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𝐘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458200" cy="4953000"/>
              </a:xfrm>
              <a:blipFill rotWithShape="1">
                <a:blip r:embed="rId2"/>
                <a:stretch>
                  <a:fillRect l="-1154" t="-985" b="-18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914400" y="2362200"/>
            <a:ext cx="6781800" cy="76200"/>
            <a:chOff x="914400" y="2362200"/>
            <a:chExt cx="6781800" cy="76200"/>
          </a:xfrm>
        </p:grpSpPr>
        <p:sp>
          <p:nvSpPr>
            <p:cNvPr id="23" name="Oval 22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762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rgbClr val="0070C0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524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152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144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8" name="Oval 137"/>
          <p:cNvSpPr/>
          <p:nvPr/>
        </p:nvSpPr>
        <p:spPr>
          <a:xfrm>
            <a:off x="3905250" y="22860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727221" y="-1140581"/>
            <a:ext cx="7514494" cy="4485523"/>
            <a:chOff x="727221" y="-1140581"/>
            <a:chExt cx="7514494" cy="4485523"/>
          </a:xfrm>
        </p:grpSpPr>
        <p:sp>
          <p:nvSpPr>
            <p:cNvPr id="51" name="Arc 50"/>
            <p:cNvSpPr/>
            <p:nvPr/>
          </p:nvSpPr>
          <p:spPr>
            <a:xfrm rot="8170535">
              <a:off x="3837616" y="1671044"/>
              <a:ext cx="935367" cy="896185"/>
            </a:xfrm>
            <a:prstGeom prst="arc">
              <a:avLst>
                <a:gd name="adj1" fmla="val 16080204"/>
                <a:gd name="adj2" fmla="val 21063069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c 49"/>
            <p:cNvSpPr/>
            <p:nvPr/>
          </p:nvSpPr>
          <p:spPr>
            <a:xfrm rot="8170535">
              <a:off x="3569285" y="-1140581"/>
              <a:ext cx="4672430" cy="4485523"/>
            </a:xfrm>
            <a:prstGeom prst="arc">
              <a:avLst>
                <a:gd name="adj1" fmla="val 15588621"/>
                <a:gd name="adj2" fmla="val 381528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c 51"/>
            <p:cNvSpPr/>
            <p:nvPr/>
          </p:nvSpPr>
          <p:spPr>
            <a:xfrm rot="8170535">
              <a:off x="3293798" y="1750071"/>
              <a:ext cx="880001" cy="843829"/>
            </a:xfrm>
            <a:prstGeom prst="arc">
              <a:avLst>
                <a:gd name="adj1" fmla="val 16080204"/>
                <a:gd name="adj2" fmla="val 225808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/>
            <p:cNvSpPr/>
            <p:nvPr/>
          </p:nvSpPr>
          <p:spPr>
            <a:xfrm rot="8170535">
              <a:off x="1130039" y="-380725"/>
              <a:ext cx="3759721" cy="3235597"/>
            </a:xfrm>
            <a:prstGeom prst="arc">
              <a:avLst>
                <a:gd name="adj1" fmla="val 16557624"/>
                <a:gd name="adj2" fmla="val 381528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c 53"/>
            <p:cNvSpPr/>
            <p:nvPr/>
          </p:nvSpPr>
          <p:spPr>
            <a:xfrm rot="8170535">
              <a:off x="727221" y="-259493"/>
              <a:ext cx="3879557" cy="3440873"/>
            </a:xfrm>
            <a:prstGeom prst="arc">
              <a:avLst>
                <a:gd name="adj1" fmla="val 15588621"/>
                <a:gd name="adj2" fmla="val 887053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c 54"/>
            <p:cNvSpPr/>
            <p:nvPr/>
          </p:nvSpPr>
          <p:spPr>
            <a:xfrm rot="8170535">
              <a:off x="3618013" y="-180009"/>
              <a:ext cx="3508173" cy="3057511"/>
            </a:xfrm>
            <a:prstGeom prst="arc">
              <a:avLst>
                <a:gd name="adj1" fmla="val 16203678"/>
                <a:gd name="adj2" fmla="val 101315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c 55"/>
            <p:cNvSpPr/>
            <p:nvPr/>
          </p:nvSpPr>
          <p:spPr>
            <a:xfrm rot="8170535">
              <a:off x="3764782" y="-54336"/>
              <a:ext cx="3748034" cy="3137730"/>
            </a:xfrm>
            <a:prstGeom prst="arc">
              <a:avLst>
                <a:gd name="adj1" fmla="val 15331556"/>
                <a:gd name="adj2" fmla="val 598395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/>
            <p:cNvSpPr/>
            <p:nvPr/>
          </p:nvSpPr>
          <p:spPr>
            <a:xfrm rot="8170535">
              <a:off x="3628949" y="259693"/>
              <a:ext cx="2648099" cy="2523053"/>
            </a:xfrm>
            <a:prstGeom prst="arc">
              <a:avLst>
                <a:gd name="adj1" fmla="val 16203678"/>
                <a:gd name="adj2" fmla="val 21448843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c 57"/>
            <p:cNvSpPr/>
            <p:nvPr/>
          </p:nvSpPr>
          <p:spPr>
            <a:xfrm rot="8170535">
              <a:off x="1933642" y="383865"/>
              <a:ext cx="2533515" cy="2422352"/>
            </a:xfrm>
            <a:prstGeom prst="arc">
              <a:avLst>
                <a:gd name="adj1" fmla="val 16203678"/>
                <a:gd name="adj2" fmla="val 381528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Arc 58"/>
            <p:cNvSpPr/>
            <p:nvPr/>
          </p:nvSpPr>
          <p:spPr>
            <a:xfrm rot="8170535">
              <a:off x="3773831" y="941359"/>
              <a:ext cx="1929132" cy="1691102"/>
            </a:xfrm>
            <a:prstGeom prst="arc">
              <a:avLst>
                <a:gd name="adj1" fmla="val 16615385"/>
                <a:gd name="adj2" fmla="val 21244102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c 59"/>
            <p:cNvSpPr/>
            <p:nvPr/>
          </p:nvSpPr>
          <p:spPr>
            <a:xfrm rot="8170535">
              <a:off x="2776592" y="1467795"/>
              <a:ext cx="1445377" cy="1247927"/>
            </a:xfrm>
            <a:prstGeom prst="arc">
              <a:avLst>
                <a:gd name="adj1" fmla="val 15926098"/>
                <a:gd name="adj2" fmla="val 1119523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ight Arrow 60"/>
          <p:cNvSpPr/>
          <p:nvPr/>
        </p:nvSpPr>
        <p:spPr>
          <a:xfrm>
            <a:off x="838200" y="1522107"/>
            <a:ext cx="2819400" cy="762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Elements of </a:t>
            </a:r>
            <a:r>
              <a:rPr lang="en-US" sz="1400" b="1" dirty="0" smtClean="0">
                <a:solidFill>
                  <a:schemeClr val="tx1"/>
                </a:solidFill>
              </a:rPr>
              <a:t>A</a:t>
            </a:r>
            <a:r>
              <a:rPr lang="en-US" sz="1400" dirty="0" smtClean="0">
                <a:solidFill>
                  <a:srgbClr val="0070C0"/>
                </a:solidFill>
              </a:rPr>
              <a:t> arranged in Increasing order of values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971799" y="3657600"/>
            <a:ext cx="228600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257800" y="3657600"/>
            <a:ext cx="281939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10000" y="5105400"/>
            <a:ext cx="3962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905001" y="5181600"/>
            <a:ext cx="190499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828800" y="914400"/>
            <a:ext cx="581025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8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2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8" grpId="0" animBg="1"/>
      <p:bldP spid="61" grpId="0" animBg="1"/>
      <p:bldP spid="32" grpId="0" animBg="1"/>
      <p:bldP spid="33" grpId="0" animBg="1"/>
      <p:bldP spid="35" grpId="0" animBg="1"/>
      <p:bldP spid="36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Randomized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7030A0"/>
                </a:solidFill>
              </a:rPr>
              <a:t>QuickSort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2800" b="1" dirty="0" smtClean="0">
                <a:solidFill>
                  <a:srgbClr val="7030A0"/>
                </a:solidFill>
              </a:rPr>
              <a:t>Applying Union theorem</a:t>
            </a:r>
            <a:endParaRPr lang="en-US" sz="28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>
                    <a:solidFill>
                      <a:srgbClr val="7030A0"/>
                    </a:solidFill>
                  </a:rPr>
                  <a:t>:</a:t>
                </a:r>
                <a:r>
                  <a:rPr lang="en-US" sz="2000" b="1" dirty="0"/>
                  <a:t>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, there must be at least one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such that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𝐘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/>
                  <a:t>Event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 smtClean="0"/>
                  <a:t>: 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/>
                  <a:t>Event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: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𝐘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What is the relation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>
                        <a:latin typeface="Cambria Math"/>
                        <a:ea typeface="Cambria Math"/>
                      </a:rPr>
                      <m:t>⊆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) 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  <m:r>
                          <a:rPr lang="en-US" sz="20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Observation: </a:t>
                </a:r>
                <a:r>
                  <a:rPr lang="en-US" sz="2000" dirty="0" smtClean="0"/>
                  <a:t>In order to show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 smtClean="0"/>
                  <a:t>)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−7</m:t>
                        </m:r>
                      </m:sup>
                    </m:sSup>
                  </m:oMath>
                </a14:m>
                <a:r>
                  <a:rPr lang="en-US" sz="2000" dirty="0" smtClean="0"/>
                  <a:t>, it suffice to show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 smtClean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&lt; ??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b="1" dirty="0" smtClean="0"/>
                  <a:t>P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𝐘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/>
                  <a:t>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−8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276600" y="5410200"/>
            <a:ext cx="2514600" cy="6858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45567" y="4800600"/>
            <a:ext cx="4122233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81200" y="4800600"/>
            <a:ext cx="296436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49645" y="4800600"/>
                <a:ext cx="60375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−8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645" y="4800600"/>
                <a:ext cx="60375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2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1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9050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sz="3600" dirty="0" smtClean="0">
                    <a:solidFill>
                      <a:srgbClr val="C00000"/>
                    </a:solidFill>
                  </a:rPr>
                  <a:t>AIM: </a:t>
                </a:r>
                <a:r>
                  <a:rPr lang="en-US" sz="3600" dirty="0" smtClean="0"/>
                  <a:t>To show</a:t>
                </a:r>
                <a:br>
                  <a:rPr lang="en-US" sz="3600" dirty="0" smtClean="0"/>
                </a:br>
                <a:r>
                  <a:rPr lang="en-US" sz="3600" dirty="0" smtClean="0"/>
                  <a:t>P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>
                            <a:solidFill>
                              <a:srgbClr val="002060"/>
                            </a:solidFill>
                            <a:latin typeface="Cambria Math"/>
                          </a:rPr>
                          <m:t>𝐘</m:t>
                        </m:r>
                      </m:e>
                      <m:sub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600" dirty="0"/>
                  <a:t>&gt;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func>
                      <m:funcPr>
                        <m:ctrlP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3600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36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36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36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3600" dirty="0"/>
                  <a:t>)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−8</m:t>
                        </m:r>
                      </m:sup>
                    </m:sSup>
                  </m:oMath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905000"/>
                <a:ext cx="7772400" cy="1362075"/>
              </a:xfrm>
              <a:blipFill rotWithShape="1">
                <a:blip r:embed="rId2"/>
                <a:stretch>
                  <a:fillRect t="-6726" b="-4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81000" y="3529013"/>
                <a:ext cx="8534399" cy="1500187"/>
              </a:xfrm>
            </p:spPr>
            <p:txBody>
              <a:bodyPr/>
              <a:lstStyle/>
              <a:p>
                <a:r>
                  <a:rPr lang="en-US" sz="2400" b="1" dirty="0" smtClean="0">
                    <a:solidFill>
                      <a:schemeClr val="tx1"/>
                    </a:solidFill>
                  </a:rPr>
                  <a:t>Probability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that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participates in more than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func>
                      <m:func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40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40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40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40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recursive calls is &lt;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−8</m:t>
                        </m:r>
                      </m:sup>
                    </m:sSup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3529013"/>
                <a:ext cx="8534399" cy="1500187"/>
              </a:xfrm>
              <a:blipFill rotWithShape="1">
                <a:blip r:embed="rId3"/>
                <a:stretch>
                  <a:fillRect l="-1144" b="-77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4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Randomized </a:t>
            </a:r>
            <a:r>
              <a:rPr lang="en-US" sz="3600" b="1" dirty="0">
                <a:solidFill>
                  <a:srgbClr val="7030A0"/>
                </a:solidFill>
              </a:rPr>
              <a:t>Quick </a:t>
            </a:r>
            <a:r>
              <a:rPr lang="en-US" sz="3600" b="1" dirty="0" smtClean="0">
                <a:solidFill>
                  <a:srgbClr val="7030A0"/>
                </a:solidFill>
              </a:rPr>
              <a:t>Sort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  <a:ln w="19050"/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Definition:  </a:t>
            </a:r>
          </a:p>
          <a:p>
            <a:pPr marL="0" indent="0">
              <a:buNone/>
            </a:pPr>
            <a:r>
              <a:rPr lang="en-US" sz="2000" dirty="0" smtClean="0"/>
              <a:t>a recursive call is </a:t>
            </a:r>
            <a:r>
              <a:rPr lang="en-US" sz="2000" b="1" dirty="0" smtClean="0"/>
              <a:t>good</a:t>
            </a:r>
            <a:r>
              <a:rPr lang="en-US" sz="2000" dirty="0" smtClean="0"/>
              <a:t> if the pivot is selected from the middle half, </a:t>
            </a:r>
          </a:p>
          <a:p>
            <a:pPr marL="0" indent="0">
              <a:buNone/>
            </a:pPr>
            <a:r>
              <a:rPr lang="en-US" sz="2000" dirty="0" smtClean="0"/>
              <a:t>and </a:t>
            </a:r>
            <a:r>
              <a:rPr lang="en-US" sz="2000" b="1" dirty="0" smtClean="0"/>
              <a:t>bad</a:t>
            </a:r>
            <a:r>
              <a:rPr lang="en-US" sz="2000" dirty="0" smtClean="0"/>
              <a:t> otherwise.</a:t>
            </a:r>
          </a:p>
          <a:p>
            <a:pPr marL="0" indent="0" algn="ctr">
              <a:buNone/>
            </a:pPr>
            <a:r>
              <a:rPr lang="en-US" sz="2000" b="1" dirty="0" smtClean="0"/>
              <a:t>P</a:t>
            </a:r>
            <a:r>
              <a:rPr lang="en-US" sz="2000" dirty="0" smtClean="0"/>
              <a:t>(a recursive call is </a:t>
            </a:r>
            <a:r>
              <a:rPr lang="en-US" sz="2000" b="1" dirty="0" smtClean="0"/>
              <a:t>good</a:t>
            </a:r>
            <a:r>
              <a:rPr lang="en-US" sz="2000" dirty="0" smtClean="0"/>
              <a:t>) = ??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Notation: </a:t>
            </a:r>
            <a:r>
              <a:rPr lang="en-US" sz="2000" dirty="0" smtClean="0"/>
              <a:t>The </a:t>
            </a:r>
            <a:r>
              <a:rPr lang="en-US" sz="2000" b="1" dirty="0" smtClean="0"/>
              <a:t>size</a:t>
            </a:r>
            <a:r>
              <a:rPr lang="en-US" sz="2000" dirty="0" smtClean="0"/>
              <a:t> of a recursive call is the size of the </a:t>
            </a:r>
            <a:r>
              <a:rPr lang="en-US" sz="2000" dirty="0" err="1" smtClean="0"/>
              <a:t>subarray</a:t>
            </a:r>
            <a:r>
              <a:rPr lang="en-US" sz="2000" dirty="0" smtClean="0"/>
              <a:t> it sorts.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09800" y="3962400"/>
            <a:ext cx="4648200" cy="76200"/>
            <a:chOff x="1524000" y="2436507"/>
            <a:chExt cx="4648200" cy="76200"/>
          </a:xfrm>
        </p:grpSpPr>
        <p:grpSp>
          <p:nvGrpSpPr>
            <p:cNvPr id="8" name="Group 7"/>
            <p:cNvGrpSpPr/>
            <p:nvPr/>
          </p:nvGrpSpPr>
          <p:grpSpPr>
            <a:xfrm>
              <a:off x="2457450" y="2436507"/>
              <a:ext cx="952500" cy="76200"/>
              <a:chOff x="2457450" y="2362200"/>
              <a:chExt cx="952500" cy="762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457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762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048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3528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676650" y="2436507"/>
              <a:ext cx="2495550" cy="76200"/>
              <a:chOff x="3676650" y="2362200"/>
              <a:chExt cx="2495550" cy="762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676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981450" y="2362200"/>
                <a:ext cx="57150" cy="762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286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5910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895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200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505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810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115050" y="2362200"/>
                <a:ext cx="57150" cy="76200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524000" y="2436507"/>
              <a:ext cx="685800" cy="76200"/>
              <a:chOff x="1524000" y="2362200"/>
              <a:chExt cx="685800" cy="762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524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847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152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3429000" y="4114800"/>
            <a:ext cx="2286000" cy="609600"/>
            <a:chOff x="2971800" y="6169152"/>
            <a:chExt cx="2286000" cy="609600"/>
          </a:xfrm>
        </p:grpSpPr>
        <p:sp>
          <p:nvSpPr>
            <p:cNvPr id="28" name="Right Brace 27"/>
            <p:cNvSpPr/>
            <p:nvPr/>
          </p:nvSpPr>
          <p:spPr>
            <a:xfrm rot="5400000">
              <a:off x="3960876" y="5180076"/>
              <a:ext cx="307848" cy="22860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16274" y="6409420"/>
              <a:ext cx="1284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</a:t>
              </a:r>
              <a:r>
                <a:rPr lang="en-US" b="1" dirty="0" smtClean="0"/>
                <a:t>iddle-half</a:t>
              </a:r>
              <a:endParaRPr lang="en-US" b="1" dirty="0"/>
            </a:p>
          </p:txBody>
        </p:sp>
      </p:grpSp>
      <p:sp>
        <p:nvSpPr>
          <p:cNvPr id="30" name="Oval 29"/>
          <p:cNvSpPr/>
          <p:nvPr/>
        </p:nvSpPr>
        <p:spPr>
          <a:xfrm>
            <a:off x="5181600" y="3886200"/>
            <a:ext cx="247650" cy="2286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457450" y="2133600"/>
            <a:ext cx="952500" cy="76200"/>
            <a:chOff x="2457450" y="2362200"/>
            <a:chExt cx="952500" cy="76200"/>
          </a:xfrm>
        </p:grpSpPr>
        <p:sp>
          <p:nvSpPr>
            <p:cNvPr id="33" name="Oval 32"/>
            <p:cNvSpPr/>
            <p:nvPr/>
          </p:nvSpPr>
          <p:spPr>
            <a:xfrm>
              <a:off x="2457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762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676650" y="2133600"/>
            <a:ext cx="2800350" cy="76200"/>
            <a:chOff x="3676650" y="2362200"/>
            <a:chExt cx="2800350" cy="76200"/>
          </a:xfrm>
        </p:grpSpPr>
        <p:sp>
          <p:nvSpPr>
            <p:cNvPr id="38" name="Oval 37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0070C0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724650" y="2133600"/>
            <a:ext cx="361950" cy="76200"/>
            <a:chOff x="6724650" y="2362200"/>
            <a:chExt cx="361950" cy="76200"/>
          </a:xfrm>
        </p:grpSpPr>
        <p:sp>
          <p:nvSpPr>
            <p:cNvPr id="49" name="Oval 48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14400" y="2133600"/>
            <a:ext cx="1295400" cy="76200"/>
            <a:chOff x="914400" y="2362200"/>
            <a:chExt cx="1295400" cy="76200"/>
          </a:xfrm>
        </p:grpSpPr>
        <p:sp>
          <p:nvSpPr>
            <p:cNvPr id="52" name="Oval 51"/>
            <p:cNvSpPr/>
            <p:nvPr/>
          </p:nvSpPr>
          <p:spPr>
            <a:xfrm>
              <a:off x="1524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847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152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2192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9144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334250" y="2133600"/>
            <a:ext cx="666750" cy="76200"/>
            <a:chOff x="7334250" y="2362200"/>
            <a:chExt cx="666750" cy="76200"/>
          </a:xfrm>
        </p:grpSpPr>
        <p:sp>
          <p:nvSpPr>
            <p:cNvPr id="58" name="Oval 57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ight Arrow 64"/>
          <p:cNvSpPr/>
          <p:nvPr/>
        </p:nvSpPr>
        <p:spPr>
          <a:xfrm>
            <a:off x="914400" y="1524000"/>
            <a:ext cx="2514600" cy="533400"/>
          </a:xfrm>
          <a:prstGeom prst="rightArrow">
            <a:avLst>
              <a:gd name="adj1" fmla="val 50000"/>
              <a:gd name="adj2" fmla="val 3699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Increasing order of values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66" name="Down Arrow 65"/>
          <p:cNvSpPr/>
          <p:nvPr/>
        </p:nvSpPr>
        <p:spPr>
          <a:xfrm>
            <a:off x="4038600" y="2362200"/>
            <a:ext cx="609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triped Right Arrow 67"/>
          <p:cNvSpPr/>
          <p:nvPr/>
        </p:nvSpPr>
        <p:spPr>
          <a:xfrm rot="5400000">
            <a:off x="4149089" y="3172397"/>
            <a:ext cx="426720" cy="69608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 rot="5400000">
            <a:off x="4225602" y="270160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882595" y="5637464"/>
                <a:ext cx="365805" cy="61093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595" y="5637464"/>
                <a:ext cx="365805" cy="610936"/>
              </a:xfrm>
              <a:prstGeom prst="rect">
                <a:avLst/>
              </a:prstGeom>
              <a:blipFill rotWithShape="1">
                <a:blip r:embed="rId2"/>
                <a:stretch>
                  <a:fillRect r="-2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/>
          <p:cNvSpPr/>
          <p:nvPr/>
        </p:nvSpPr>
        <p:spPr>
          <a:xfrm>
            <a:off x="2724150" y="3886200"/>
            <a:ext cx="247650" cy="2286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686550" y="3886200"/>
            <a:ext cx="247650" cy="2286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895600" y="5029200"/>
            <a:ext cx="4572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581150" y="6248400"/>
            <a:ext cx="641985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4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3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 animBg="1"/>
      <p:bldP spid="30" grpId="1" animBg="1"/>
      <p:bldP spid="65" grpId="0" animBg="1"/>
      <p:bldP spid="66" grpId="0" animBg="1"/>
      <p:bldP spid="68" grpId="0" animBg="1"/>
      <p:bldP spid="69" grpId="0"/>
      <p:bldP spid="70" grpId="0" animBg="1"/>
      <p:bldP spid="71" grpId="0" animBg="1"/>
      <p:bldP spid="71" grpId="1" animBg="1"/>
      <p:bldP spid="72" grpId="0" animBg="1"/>
      <p:bldP spid="72" grpId="1" animBg="1"/>
      <p:bldP spid="67" grpId="0" animBg="1"/>
      <p:bldP spid="7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Randomized </a:t>
            </a:r>
            <a:r>
              <a:rPr lang="en-US" sz="3600" b="1" dirty="0">
                <a:solidFill>
                  <a:srgbClr val="7030A0"/>
                </a:solidFill>
              </a:rPr>
              <a:t>Quick </a:t>
            </a:r>
            <a:r>
              <a:rPr lang="en-US" sz="3600" b="1" dirty="0" smtClean="0">
                <a:solidFill>
                  <a:srgbClr val="7030A0"/>
                </a:solidFill>
              </a:rPr>
              <a:t>Sort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 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Observation: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 </a:t>
                </a:r>
                <a:r>
                  <a:rPr lang="en-US" sz="2000" dirty="0" smtClean="0"/>
                  <a:t>If a recursive call is </a:t>
                </a:r>
                <a:r>
                  <a:rPr lang="en-US" sz="2000" b="1" dirty="0" smtClean="0"/>
                  <a:t>good</a:t>
                </a:r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size of each of its child-recursive calls reduces </a:t>
                </a:r>
                <a:r>
                  <a:rPr lang="en-US" sz="2000" dirty="0" smtClean="0"/>
                  <a:t>at least by </a:t>
                </a:r>
                <a:r>
                  <a:rPr lang="en-US" sz="2000" dirty="0" smtClean="0"/>
                  <a:t>a factor of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type m:val="skw"/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000" dirty="0" smtClean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2" b="-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09800" y="3962400"/>
            <a:ext cx="4648200" cy="76200"/>
            <a:chOff x="1524000" y="2436507"/>
            <a:chExt cx="4648200" cy="76200"/>
          </a:xfrm>
        </p:grpSpPr>
        <p:grpSp>
          <p:nvGrpSpPr>
            <p:cNvPr id="8" name="Group 7"/>
            <p:cNvGrpSpPr/>
            <p:nvPr/>
          </p:nvGrpSpPr>
          <p:grpSpPr>
            <a:xfrm>
              <a:off x="2457450" y="2436507"/>
              <a:ext cx="952500" cy="76200"/>
              <a:chOff x="2457450" y="2362200"/>
              <a:chExt cx="952500" cy="762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457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762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048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3528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676650" y="2436507"/>
              <a:ext cx="2495550" cy="76200"/>
              <a:chOff x="3676650" y="2362200"/>
              <a:chExt cx="2495550" cy="762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676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981450" y="2362200"/>
                <a:ext cx="57150" cy="762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286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5910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895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200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505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810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115050" y="2362200"/>
                <a:ext cx="57150" cy="76200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524000" y="2436507"/>
              <a:ext cx="685800" cy="76200"/>
              <a:chOff x="1524000" y="2362200"/>
              <a:chExt cx="685800" cy="762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524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847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152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3429000" y="4114800"/>
            <a:ext cx="2286000" cy="609600"/>
            <a:chOff x="2971800" y="6169152"/>
            <a:chExt cx="2286000" cy="609600"/>
          </a:xfrm>
        </p:grpSpPr>
        <p:sp>
          <p:nvSpPr>
            <p:cNvPr id="28" name="Right Brace 27"/>
            <p:cNvSpPr/>
            <p:nvPr/>
          </p:nvSpPr>
          <p:spPr>
            <a:xfrm rot="5400000">
              <a:off x="3960876" y="5180076"/>
              <a:ext cx="307848" cy="22860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16274" y="6409420"/>
              <a:ext cx="1284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</a:t>
              </a:r>
              <a:r>
                <a:rPr lang="en-US" b="1" dirty="0" smtClean="0"/>
                <a:t>iddle-half</a:t>
              </a:r>
              <a:endParaRPr lang="en-US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457450" y="2133600"/>
            <a:ext cx="952500" cy="76200"/>
            <a:chOff x="2457450" y="2362200"/>
            <a:chExt cx="952500" cy="76200"/>
          </a:xfrm>
        </p:grpSpPr>
        <p:sp>
          <p:nvSpPr>
            <p:cNvPr id="33" name="Oval 32"/>
            <p:cNvSpPr/>
            <p:nvPr/>
          </p:nvSpPr>
          <p:spPr>
            <a:xfrm>
              <a:off x="2457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762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676650" y="2133600"/>
            <a:ext cx="2800350" cy="76200"/>
            <a:chOff x="3676650" y="2362200"/>
            <a:chExt cx="2800350" cy="76200"/>
          </a:xfrm>
        </p:grpSpPr>
        <p:sp>
          <p:nvSpPr>
            <p:cNvPr id="38" name="Oval 37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0070C0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724650" y="2133600"/>
            <a:ext cx="361950" cy="76200"/>
            <a:chOff x="6724650" y="2362200"/>
            <a:chExt cx="361950" cy="76200"/>
          </a:xfrm>
        </p:grpSpPr>
        <p:sp>
          <p:nvSpPr>
            <p:cNvPr id="49" name="Oval 48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14400" y="2133600"/>
            <a:ext cx="1295400" cy="76200"/>
            <a:chOff x="914400" y="2362200"/>
            <a:chExt cx="1295400" cy="76200"/>
          </a:xfrm>
        </p:grpSpPr>
        <p:sp>
          <p:nvSpPr>
            <p:cNvPr id="52" name="Oval 51"/>
            <p:cNvSpPr/>
            <p:nvPr/>
          </p:nvSpPr>
          <p:spPr>
            <a:xfrm>
              <a:off x="1524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847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152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2192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9144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334250" y="2133600"/>
            <a:ext cx="666750" cy="76200"/>
            <a:chOff x="7334250" y="2362200"/>
            <a:chExt cx="666750" cy="76200"/>
          </a:xfrm>
        </p:grpSpPr>
        <p:sp>
          <p:nvSpPr>
            <p:cNvPr id="58" name="Oval 57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ight Arrow 64"/>
          <p:cNvSpPr/>
          <p:nvPr/>
        </p:nvSpPr>
        <p:spPr>
          <a:xfrm>
            <a:off x="914400" y="1524000"/>
            <a:ext cx="2514600" cy="533400"/>
          </a:xfrm>
          <a:prstGeom prst="rightArrow">
            <a:avLst>
              <a:gd name="adj1" fmla="val 50000"/>
              <a:gd name="adj2" fmla="val 3699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Increasing order of values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66" name="Down Arrow 65"/>
          <p:cNvSpPr/>
          <p:nvPr/>
        </p:nvSpPr>
        <p:spPr>
          <a:xfrm>
            <a:off x="4038600" y="2362200"/>
            <a:ext cx="609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triped Right Arrow 67"/>
          <p:cNvSpPr/>
          <p:nvPr/>
        </p:nvSpPr>
        <p:spPr>
          <a:xfrm rot="5400000">
            <a:off x="4149089" y="3172397"/>
            <a:ext cx="426720" cy="69608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 rot="5400000">
            <a:off x="4225602" y="270160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61" name="Rectangle 60"/>
          <p:cNvSpPr/>
          <p:nvPr/>
        </p:nvSpPr>
        <p:spPr>
          <a:xfrm>
            <a:off x="4419600" y="5257800"/>
            <a:ext cx="4572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Randomized </a:t>
            </a:r>
            <a:r>
              <a:rPr lang="en-US" sz="3600" b="1" dirty="0">
                <a:solidFill>
                  <a:srgbClr val="7030A0"/>
                </a:solidFill>
              </a:rPr>
              <a:t>Quick </a:t>
            </a:r>
            <a:r>
              <a:rPr lang="en-US" sz="3600" b="1" dirty="0" smtClean="0">
                <a:solidFill>
                  <a:srgbClr val="7030A0"/>
                </a:solidFill>
              </a:rPr>
              <a:t>Sort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What is the maximum no. of </a:t>
                </a:r>
                <a:r>
                  <a:rPr lang="en-US" sz="2000" b="1" dirty="0" smtClean="0"/>
                  <a:t>good</a:t>
                </a:r>
                <a:r>
                  <a:rPr lang="en-US" sz="2000" dirty="0" smtClean="0"/>
                  <a:t> recursive calls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can </a:t>
                </a:r>
                <a:r>
                  <a:rPr lang="en-US" sz="2000" dirty="0" smtClean="0"/>
                  <a:t>have </a:t>
                </a:r>
                <a:r>
                  <a:rPr lang="en-US" sz="2000" dirty="0" smtClean="0"/>
                  <a:t>in its lifetime?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Answer: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b="1" i="0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0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 i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 i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 i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b="1" dirty="0" smtClean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  <a:blipFill rotWithShape="1">
                <a:blip r:embed="rId2"/>
                <a:stretch>
                  <a:fillRect l="-667" t="-1752" r="-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09800" y="3962400"/>
            <a:ext cx="4648200" cy="76200"/>
            <a:chOff x="1524000" y="2436507"/>
            <a:chExt cx="4648200" cy="76200"/>
          </a:xfrm>
        </p:grpSpPr>
        <p:grpSp>
          <p:nvGrpSpPr>
            <p:cNvPr id="8" name="Group 7"/>
            <p:cNvGrpSpPr/>
            <p:nvPr/>
          </p:nvGrpSpPr>
          <p:grpSpPr>
            <a:xfrm>
              <a:off x="2457450" y="2436507"/>
              <a:ext cx="952500" cy="76200"/>
              <a:chOff x="2457450" y="2362200"/>
              <a:chExt cx="952500" cy="762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457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762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048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3528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676650" y="2436507"/>
              <a:ext cx="2495550" cy="76200"/>
              <a:chOff x="3676650" y="2362200"/>
              <a:chExt cx="2495550" cy="762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676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981450" y="2362200"/>
                <a:ext cx="57150" cy="76200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286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5910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895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200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505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810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115050" y="2362200"/>
                <a:ext cx="57150" cy="76200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524000" y="2436507"/>
              <a:ext cx="685800" cy="76200"/>
              <a:chOff x="1524000" y="2362200"/>
              <a:chExt cx="685800" cy="762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524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847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152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3429000" y="4114800"/>
            <a:ext cx="2286000" cy="609600"/>
            <a:chOff x="2971800" y="6169152"/>
            <a:chExt cx="2286000" cy="609600"/>
          </a:xfrm>
        </p:grpSpPr>
        <p:sp>
          <p:nvSpPr>
            <p:cNvPr id="28" name="Right Brace 27"/>
            <p:cNvSpPr/>
            <p:nvPr/>
          </p:nvSpPr>
          <p:spPr>
            <a:xfrm rot="5400000">
              <a:off x="3960876" y="5180076"/>
              <a:ext cx="307848" cy="22860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16274" y="6409420"/>
              <a:ext cx="1284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</a:t>
              </a:r>
              <a:r>
                <a:rPr lang="en-US" b="1" dirty="0" smtClean="0"/>
                <a:t>iddle-half</a:t>
              </a:r>
              <a:endParaRPr lang="en-US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457450" y="2133600"/>
            <a:ext cx="952500" cy="76200"/>
            <a:chOff x="2457450" y="2362200"/>
            <a:chExt cx="952500" cy="76200"/>
          </a:xfrm>
        </p:grpSpPr>
        <p:sp>
          <p:nvSpPr>
            <p:cNvPr id="33" name="Oval 32"/>
            <p:cNvSpPr/>
            <p:nvPr/>
          </p:nvSpPr>
          <p:spPr>
            <a:xfrm>
              <a:off x="2457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762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676650" y="2133600"/>
            <a:ext cx="2800350" cy="76200"/>
            <a:chOff x="3676650" y="2362200"/>
            <a:chExt cx="2800350" cy="76200"/>
          </a:xfrm>
        </p:grpSpPr>
        <p:sp>
          <p:nvSpPr>
            <p:cNvPr id="38" name="Oval 37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0070C0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724650" y="2133600"/>
            <a:ext cx="361950" cy="76200"/>
            <a:chOff x="6724650" y="2362200"/>
            <a:chExt cx="361950" cy="76200"/>
          </a:xfrm>
        </p:grpSpPr>
        <p:sp>
          <p:nvSpPr>
            <p:cNvPr id="49" name="Oval 48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14400" y="2133600"/>
            <a:ext cx="1295400" cy="76200"/>
            <a:chOff x="914400" y="2362200"/>
            <a:chExt cx="1295400" cy="76200"/>
          </a:xfrm>
        </p:grpSpPr>
        <p:sp>
          <p:nvSpPr>
            <p:cNvPr id="52" name="Oval 51"/>
            <p:cNvSpPr/>
            <p:nvPr/>
          </p:nvSpPr>
          <p:spPr>
            <a:xfrm>
              <a:off x="1524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847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152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2192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9144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334250" y="2133600"/>
            <a:ext cx="666750" cy="76200"/>
            <a:chOff x="7334250" y="2362200"/>
            <a:chExt cx="666750" cy="76200"/>
          </a:xfrm>
        </p:grpSpPr>
        <p:sp>
          <p:nvSpPr>
            <p:cNvPr id="58" name="Oval 57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457518" y="1219200"/>
            <a:ext cx="419282" cy="838200"/>
            <a:chOff x="2362200" y="1143000"/>
            <a:chExt cx="419282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2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ight Arrow 64"/>
          <p:cNvSpPr/>
          <p:nvPr/>
        </p:nvSpPr>
        <p:spPr>
          <a:xfrm>
            <a:off x="914400" y="1524000"/>
            <a:ext cx="2514600" cy="533400"/>
          </a:xfrm>
          <a:prstGeom prst="rightArrow">
            <a:avLst>
              <a:gd name="adj1" fmla="val 50000"/>
              <a:gd name="adj2" fmla="val 3699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Increasing order of values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66" name="Down Arrow 65"/>
          <p:cNvSpPr/>
          <p:nvPr/>
        </p:nvSpPr>
        <p:spPr>
          <a:xfrm>
            <a:off x="4038600" y="2362200"/>
            <a:ext cx="609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triped Right Arrow 67"/>
          <p:cNvSpPr/>
          <p:nvPr/>
        </p:nvSpPr>
        <p:spPr>
          <a:xfrm rot="5400000">
            <a:off x="4149089" y="3172397"/>
            <a:ext cx="426720" cy="69608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 rot="5400000">
            <a:off x="4225602" y="270160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64" name="Rectangle 63"/>
          <p:cNvSpPr/>
          <p:nvPr/>
        </p:nvSpPr>
        <p:spPr>
          <a:xfrm>
            <a:off x="6248400" y="4876800"/>
            <a:ext cx="4572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9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Randomized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Quick 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>Sort</a:t>
                </a:r>
                <a:br>
                  <a:rPr lang="en-US" sz="3600" b="1" dirty="0" smtClean="0">
                    <a:solidFill>
                      <a:srgbClr val="7030A0"/>
                    </a:solidFill>
                  </a:rPr>
                </a:br>
                <a:r>
                  <a:rPr lang="en-US" sz="3200" b="1" dirty="0" smtClean="0">
                    <a:solidFill>
                      <a:srgbClr val="002060"/>
                    </a:solidFill>
                  </a:rPr>
                  <a:t>Summary from the perspective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3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7447" b="-16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During Randomized Quick Sort,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Participates in a sequence of recursive calls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each of which is </a:t>
                </a:r>
                <a:r>
                  <a:rPr lang="en-US" sz="2000" b="1" dirty="0" smtClean="0"/>
                  <a:t>good</a:t>
                </a:r>
                <a:r>
                  <a:rPr lang="en-US" sz="2000" dirty="0" smtClean="0"/>
                  <a:t>  independently with probability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leaves algorithm on or before participating in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b="1" i="0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0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 i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 i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 i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good</a:t>
                </a:r>
                <a:r>
                  <a:rPr lang="en-US" sz="2000" dirty="0" smtClean="0"/>
                  <a:t> recursive calls.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can be re-stated as: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participated in more than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8 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 smtClean="0"/>
                  <a:t> recursive calls 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but fewer than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turned out to be good.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3"/>
                <a:stretch>
                  <a:fillRect l="-70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14400" y="4267200"/>
            <a:ext cx="7315200" cy="914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 flipV="1">
            <a:off x="3185532" y="2743200"/>
            <a:ext cx="1524000" cy="3810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066800" y="914400"/>
            <a:ext cx="670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loud Callout 9"/>
              <p:cNvSpPr/>
              <p:nvPr/>
            </p:nvSpPr>
            <p:spPr>
              <a:xfrm>
                <a:off x="1219200" y="5638800"/>
                <a:ext cx="7315200" cy="9906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2060"/>
                    </a:solidFill>
                  </a:rPr>
                  <a:t>Probability we </a:t>
                </a:r>
                <a:r>
                  <a:rPr lang="en-US" dirty="0">
                    <a:solidFill>
                      <a:srgbClr val="002060"/>
                    </a:solidFill>
                  </a:rPr>
                  <a:t>get less than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rgbClr val="002060"/>
                    </a:solidFill>
                  </a:rPr>
                  <a:t>HEADS</a:t>
                </a:r>
                <a:r>
                  <a:rPr lang="en-US" dirty="0">
                    <a:solidFill>
                      <a:srgbClr val="002060"/>
                    </a:solidFill>
                  </a:rPr>
                  <a:t> during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tosses of a fair coin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10" name="Cloud Callou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638800"/>
                <a:ext cx="7315200" cy="990600"/>
              </a:xfrm>
              <a:prstGeom prst="cloudCallou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2895600" y="3124200"/>
            <a:ext cx="6019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-Down Arrow 5"/>
          <p:cNvSpPr/>
          <p:nvPr/>
        </p:nvSpPr>
        <p:spPr>
          <a:xfrm>
            <a:off x="4709532" y="5144429"/>
            <a:ext cx="484632" cy="608076"/>
          </a:xfrm>
          <a:prstGeom prst="up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?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Down Ribbon 11"/>
              <p:cNvSpPr/>
              <p:nvPr/>
            </p:nvSpPr>
            <p:spPr>
              <a:xfrm>
                <a:off x="4722540" y="938561"/>
                <a:ext cx="4421459" cy="1118839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Can you relate the probability of this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coin tossing event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with the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?</a:t>
                </a:r>
                <a:endParaRPr lang="en-US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Down Ribbon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540" y="938561"/>
                <a:ext cx="4421459" cy="1118839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90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2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9" grpId="0" animBg="1"/>
      <p:bldP spid="10" grpId="0" animBg="1"/>
      <p:bldP spid="11" grpId="0" animBg="1"/>
      <p:bldP spid="6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28600" y="304800"/>
                <a:ext cx="4267200" cy="5821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Experiment</a:t>
                </a:r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 smtClean="0"/>
                  <a:t>: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Randomized Quick Sort</a:t>
                </a:r>
                <a:endParaRPr lang="en-US" sz="1800" b="1" dirty="0"/>
              </a:p>
              <a:p>
                <a:pPr marL="0" indent="0" algn="ctr">
                  <a:buNone/>
                </a:pPr>
                <a:r>
                  <a:rPr lang="en-US" sz="1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Recursive calls</a:t>
                </a:r>
                <a:r>
                  <a:rPr lang="en-US" sz="1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1800" dirty="0" smtClean="0"/>
                  <a:t>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appears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28600" y="304800"/>
                <a:ext cx="4267200" cy="5821363"/>
              </a:xfrm>
              <a:blipFill rotWithShape="1">
                <a:blip r:embed="rId2"/>
                <a:stretch>
                  <a:fillRect l="-2286" t="-838" b="-27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228600"/>
                <a:ext cx="4038600" cy="5897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Experiment</a:t>
                </a:r>
                <a:r>
                  <a:rPr lang="en-US" sz="2400" dirty="0" smtClean="0"/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 smtClean="0"/>
                  <a:t>: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Tossing a coin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18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18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18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18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sz="1800" b="1" dirty="0" smtClean="0"/>
                  <a:t> times</a:t>
                </a:r>
                <a:endParaRPr lang="en-US" sz="1800" dirty="0"/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1600" b="1" dirty="0" smtClean="0"/>
                  <a:t> </a:t>
                </a:r>
                <a:endParaRPr lang="en-US" sz="16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P</a:t>
                </a:r>
                <a:r>
                  <a:rPr lang="en-US" sz="2000" dirty="0" smtClean="0"/>
                  <a:t>[less than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 smtClean="0"/>
                  <a:t> heads]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228600"/>
                <a:ext cx="4038600" cy="5897563"/>
              </a:xfrm>
              <a:blipFill rotWithShape="1">
                <a:blip r:embed="rId3"/>
                <a:stretch>
                  <a:fillRect l="-2417" t="-827" b="-7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838200" y="5486400"/>
            <a:ext cx="7543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156678" y="1777425"/>
                <a:ext cx="1072922" cy="3666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70C0"/>
                    </a:solidFill>
                  </a:rPr>
                  <a:t>1</a:t>
                </a:r>
              </a:p>
              <a:p>
                <a:r>
                  <a:rPr lang="en-US" sz="1000" dirty="0">
                    <a:solidFill>
                      <a:srgbClr val="0070C0"/>
                    </a:solidFill>
                  </a:rPr>
                  <a:t> </a:t>
                </a:r>
                <a:endParaRPr lang="en-US" sz="1000" dirty="0" smtClean="0">
                  <a:solidFill>
                    <a:srgbClr val="0070C0"/>
                  </a:solidFill>
                </a:endParaRPr>
              </a:p>
              <a:p>
                <a:r>
                  <a:rPr lang="en-US" sz="1400" dirty="0" smtClean="0">
                    <a:solidFill>
                      <a:srgbClr val="0070C0"/>
                    </a:solidFill>
                  </a:rPr>
                  <a:t>2</a:t>
                </a:r>
              </a:p>
              <a:p>
                <a:r>
                  <a:rPr lang="en-US" sz="1100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r>
                  <a:rPr lang="en-US" sz="1400" dirty="0" smtClean="0">
                    <a:solidFill>
                      <a:srgbClr val="0070C0"/>
                    </a:solidFill>
                  </a:rPr>
                  <a:t>3</a:t>
                </a:r>
              </a:p>
              <a:p>
                <a:endParaRPr lang="en-US" sz="1400" dirty="0"/>
              </a:p>
              <a:p>
                <a:endParaRPr lang="en-US" sz="1400" dirty="0" smtClean="0"/>
              </a:p>
              <a:p>
                <a:endParaRPr lang="en-US" sz="1400" dirty="0"/>
              </a:p>
              <a:p>
                <a:endParaRPr lang="en-US" sz="1400" dirty="0" smtClean="0"/>
              </a:p>
              <a:p>
                <a:endParaRPr lang="en-US" sz="1400" dirty="0"/>
              </a:p>
              <a:p>
                <a:endParaRPr lang="en-US" sz="1400" dirty="0" smtClean="0"/>
              </a:p>
              <a:p>
                <a:endParaRPr lang="en-US" sz="1400" dirty="0"/>
              </a:p>
              <a:p>
                <a:endParaRPr lang="en-US" sz="1400" dirty="0" smtClean="0"/>
              </a:p>
              <a:p>
                <a:endParaRPr lang="en-US" sz="1400" dirty="0"/>
              </a:p>
              <a:p>
                <a:endParaRPr lang="en-US" sz="1400" dirty="0" smtClean="0"/>
              </a:p>
              <a:p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>
                          <a:solidFill>
                            <a:srgbClr val="0070C0"/>
                          </a:solidFill>
                          <a:latin typeface="Cambria Math"/>
                        </a:rPr>
                        <m:t>8 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1400" b="1">
                              <a:latin typeface="Cambria Math"/>
                            </a:rPr>
                            <m:t>𝐥𝐨</m:t>
                          </m:r>
                          <m:sSub>
                            <m:sSubPr>
                              <m:ctrlPr>
                                <a:rPr lang="en-US" sz="1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>
                                  <a:latin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en-US" sz="1400" b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  <m:r>
                                <a:rPr lang="en-US" sz="1400" b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/</m:t>
                              </m:r>
                              <m:r>
                                <a:rPr lang="en-US" sz="1400" b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fName>
                        <m:e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678" y="1777425"/>
                <a:ext cx="1072922" cy="3666453"/>
              </a:xfrm>
              <a:prstGeom prst="rect">
                <a:avLst/>
              </a:prstGeom>
              <a:blipFill rotWithShape="1">
                <a:blip r:embed="rId4"/>
                <a:stretch>
                  <a:fillRect l="-1705" t="-166" r="-1136" b="-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6211668" y="1752600"/>
            <a:ext cx="646331" cy="3581400"/>
            <a:chOff x="6211668" y="1752600"/>
            <a:chExt cx="646331" cy="3581400"/>
          </a:xfrm>
        </p:grpSpPr>
        <p:sp>
          <p:nvSpPr>
            <p:cNvPr id="8" name="Oval 7"/>
            <p:cNvSpPr/>
            <p:nvPr/>
          </p:nvSpPr>
          <p:spPr>
            <a:xfrm>
              <a:off x="6248400" y="2514600"/>
              <a:ext cx="304800" cy="304800"/>
            </a:xfrm>
            <a:prstGeom prst="ellipse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248400" y="1752600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6248400" y="2133600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248400" y="2895600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 rot="5400000">
              <a:off x="6283002" y="3158802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6248400" y="5029200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6248400" y="4572000"/>
              <a:ext cx="304800" cy="304800"/>
            </a:xfrm>
            <a:prstGeom prst="ellipse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 rot="5400000">
              <a:off x="6283002" y="3997002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173068" y="1828800"/>
            <a:ext cx="646331" cy="1722865"/>
            <a:chOff x="2173068" y="1828800"/>
            <a:chExt cx="646331" cy="1722865"/>
          </a:xfrm>
        </p:grpSpPr>
        <p:sp>
          <p:nvSpPr>
            <p:cNvPr id="24" name="TextBox 23"/>
            <p:cNvSpPr txBox="1"/>
            <p:nvPr/>
          </p:nvSpPr>
          <p:spPr>
            <a:xfrm rot="5400000">
              <a:off x="2244402" y="2976667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2209800" y="1828800"/>
              <a:ext cx="304800" cy="1066800"/>
              <a:chOff x="2209800" y="1828800"/>
              <a:chExt cx="304800" cy="1066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2209800" y="1828800"/>
                <a:ext cx="304800" cy="3048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209800" y="2209800"/>
                <a:ext cx="304800" cy="3048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209800" y="2590800"/>
                <a:ext cx="304800" cy="3048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543800" y="6096000"/>
                <a:ext cx="840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sSup>
                        <m:sSup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−8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6096000"/>
                <a:ext cx="84099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948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/>
              <p:cNvSpPr/>
              <p:nvPr/>
            </p:nvSpPr>
            <p:spPr>
              <a:xfrm>
                <a:off x="2667000" y="2133600"/>
                <a:ext cx="2362200" cy="8382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Each call is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good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independently. with prob.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133600"/>
                <a:ext cx="2362200" cy="838200"/>
              </a:xfrm>
              <a:prstGeom prst="roundRect">
                <a:avLst/>
              </a:prstGeom>
              <a:blipFill rotWithShape="1">
                <a:blip r:embed="rId6"/>
                <a:stretch>
                  <a:fillRect t="-13380" b="-14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/>
              <p:cNvSpPr/>
              <p:nvPr/>
            </p:nvSpPr>
            <p:spPr>
              <a:xfrm>
                <a:off x="2667000" y="3505200"/>
                <a:ext cx="2438400" cy="814968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disappears </a:t>
                </a:r>
                <a:r>
                  <a:rPr lang="en-US" u="sng" dirty="0">
                    <a:solidFill>
                      <a:schemeClr val="tx1"/>
                    </a:solidFill>
                  </a:rPr>
                  <a:t>on or before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good </a:t>
                </a:r>
                <a:r>
                  <a:rPr lang="en-US" dirty="0">
                    <a:solidFill>
                      <a:schemeClr val="tx1"/>
                    </a:solidFill>
                  </a:rPr>
                  <a:t>calls</a:t>
                </a:r>
              </a:p>
            </p:txBody>
          </p:sp>
        </mc:Choice>
        <mc:Fallback xmlns=""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505200"/>
                <a:ext cx="2438400" cy="814968"/>
              </a:xfrm>
              <a:prstGeom prst="roundRect">
                <a:avLst/>
              </a:prstGeom>
              <a:blipFill rotWithShape="1">
                <a:blip r:embed="rId7"/>
                <a:stretch>
                  <a:fillRect t="-7971" b="-188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2173068" y="4038601"/>
            <a:ext cx="646331" cy="1904999"/>
            <a:chOff x="2173068" y="4038601"/>
            <a:chExt cx="646331" cy="1904999"/>
          </a:xfrm>
        </p:grpSpPr>
        <p:sp>
          <p:nvSpPr>
            <p:cNvPr id="38" name="TextBox 37"/>
            <p:cNvSpPr txBox="1"/>
            <p:nvPr/>
          </p:nvSpPr>
          <p:spPr>
            <a:xfrm rot="5400000">
              <a:off x="2244402" y="3967267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2209800" y="50292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2209800" y="56388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2209800" y="45720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28600" y="6096000"/>
                <a:ext cx="409522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dirty="0"/>
                  <a:t>appears in more than</a:t>
                </a:r>
                <a:r>
                  <a:rPr lang="en-US" sz="1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12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16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16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16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16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calls] </a:t>
                </a:r>
              </a:p>
              <a:p>
                <a:pPr marL="0" indent="0" algn="ctr">
                  <a:buNone/>
                </a:pPr>
                <a:r>
                  <a:rPr lang="en-US" dirty="0"/>
                  <a:t>=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096000"/>
                <a:ext cx="4095224" cy="646331"/>
              </a:xfrm>
              <a:prstGeom prst="rect">
                <a:avLst/>
              </a:prstGeom>
              <a:blipFill rotWithShape="1">
                <a:blip r:embed="rId8"/>
                <a:stretch>
                  <a:fillRect l="-1341" t="-6604" r="-178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44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4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22" grpId="0"/>
      <p:bldP spid="32" grpId="0"/>
      <p:bldP spid="33" grpId="0" animBg="1"/>
      <p:bldP spid="33" grpId="1" animBg="1"/>
      <p:bldP spid="34" grpId="0" animBg="1"/>
      <p:bldP spid="34" grpId="1" animBg="1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Union theorem</a:t>
            </a:r>
            <a:r>
              <a:rPr lang="en-US" sz="3600" b="1" dirty="0" smtClean="0">
                <a:solidFill>
                  <a:srgbClr val="C00000"/>
                </a:solidFill>
              </a:rPr>
              <a:t/>
            </a:r>
            <a:br>
              <a:rPr lang="en-US" sz="3600" b="1" dirty="0" smtClean="0">
                <a:solidFill>
                  <a:srgbClr val="C00000"/>
                </a:solidFill>
              </a:rPr>
            </a:br>
            <a:endParaRPr lang="en-US" sz="36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Theorem: 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Suppose there is an event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defined over a probability space 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b="1" dirty="0" smtClean="0"/>
                  <a:t>,P)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such that 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/>
                          </a:rPr>
                          <m:t> 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600" dirty="0" smtClean="0"/>
                  <a:t>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then 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) 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a:rPr lang="en-US" sz="2000" b="1" smtClean="0">
                            <a:latin typeface="Cambria Math"/>
                          </a:rPr>
                          <m:t>  </m:t>
                        </m:r>
                        <m:r>
                          <a:rPr lang="en-US" sz="2000" b="1" smtClean="0">
                            <a:latin typeface="Cambria Math"/>
                          </a:rPr>
                          <m:t>𝐏</m:t>
                        </m:r>
                        <m:r>
                          <a:rPr lang="en-US" sz="2000" b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Furthermore, if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b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is same for each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, then</a:t>
                </a: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 smtClean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1600" dirty="0"/>
                  <a:t>≤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b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16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185" b="-4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1400" y="2819400"/>
            <a:ext cx="3962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43800" y="2819400"/>
            <a:ext cx="3962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1200" y="4419600"/>
            <a:ext cx="3962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1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28600" y="304800"/>
                <a:ext cx="4267200" cy="5821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Experiment</a:t>
                </a:r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 smtClean="0"/>
                  <a:t>: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Randomized Quick Sort</a:t>
                </a:r>
                <a:endParaRPr lang="en-US" sz="1800" b="1" dirty="0"/>
              </a:p>
              <a:p>
                <a:pPr marL="0" indent="0" algn="ctr">
                  <a:buNone/>
                </a:pPr>
                <a:r>
                  <a:rPr lang="en-US" sz="1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Recursive calls</a:t>
                </a:r>
                <a:r>
                  <a:rPr lang="en-US" sz="1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1800" dirty="0" smtClean="0"/>
                  <a:t>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appears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28600" y="304800"/>
                <a:ext cx="4267200" cy="5821363"/>
              </a:xfrm>
              <a:blipFill rotWithShape="1">
                <a:blip r:embed="rId2"/>
                <a:stretch>
                  <a:fillRect l="-2286" t="-838" b="-27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228600"/>
                <a:ext cx="4038600" cy="5897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Experiment</a:t>
                </a:r>
                <a:r>
                  <a:rPr lang="en-US" sz="2400" dirty="0" smtClean="0"/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 smtClean="0"/>
                  <a:t>: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Tossing a coin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18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18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18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18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sz="1800" b="1" dirty="0" smtClean="0"/>
                  <a:t> times</a:t>
                </a:r>
                <a:endParaRPr lang="en-US" sz="1800" dirty="0"/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1600" b="1" dirty="0" smtClean="0"/>
                  <a:t> </a:t>
                </a:r>
                <a:endParaRPr lang="en-US" sz="16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P</a:t>
                </a:r>
                <a:r>
                  <a:rPr lang="en-US" sz="2000" dirty="0" smtClean="0"/>
                  <a:t>[less than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 smtClean="0"/>
                  <a:t> heads]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228600"/>
                <a:ext cx="4038600" cy="5897563"/>
              </a:xfrm>
              <a:blipFill rotWithShape="1">
                <a:blip r:embed="rId3"/>
                <a:stretch>
                  <a:fillRect l="-2417" t="-827" b="-7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48400" y="2514600"/>
            <a:ext cx="304800" cy="304800"/>
          </a:xfrm>
          <a:prstGeom prst="ellipse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248400" y="17526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248400" y="21336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248400" y="28956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6283002" y="315880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13" name="Oval 12"/>
          <p:cNvSpPr/>
          <p:nvPr/>
        </p:nvSpPr>
        <p:spPr>
          <a:xfrm>
            <a:off x="2209800" y="18288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14" name="Oval 13"/>
          <p:cNvSpPr/>
          <p:nvPr/>
        </p:nvSpPr>
        <p:spPr>
          <a:xfrm>
            <a:off x="2209800" y="2209800"/>
            <a:ext cx="304800" cy="304800"/>
          </a:xfrm>
          <a:prstGeom prst="ellipse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209800" y="25908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209800" y="50292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838200" y="5486400"/>
            <a:ext cx="7543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209800" y="5638800"/>
            <a:ext cx="304800" cy="304800"/>
          </a:xfrm>
          <a:prstGeom prst="ellipse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5400000">
            <a:off x="2244402" y="2976667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2244402" y="3967267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27" name="Oval 26"/>
          <p:cNvSpPr/>
          <p:nvPr/>
        </p:nvSpPr>
        <p:spPr>
          <a:xfrm>
            <a:off x="6248400" y="50292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248400" y="4572000"/>
            <a:ext cx="304800" cy="304800"/>
          </a:xfrm>
          <a:prstGeom prst="ellipse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5400000">
            <a:off x="6283002" y="399700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30" name="Oval 29"/>
          <p:cNvSpPr/>
          <p:nvPr/>
        </p:nvSpPr>
        <p:spPr>
          <a:xfrm>
            <a:off x="2209800" y="45720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543800" y="6096000"/>
                <a:ext cx="840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sSup>
                        <m:sSup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−8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6096000"/>
                <a:ext cx="84099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948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28600" y="6096000"/>
                <a:ext cx="409522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dirty="0"/>
                  <a:t>appears in more than</a:t>
                </a:r>
                <a:r>
                  <a:rPr lang="en-US" sz="1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12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16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16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16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16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calls] </a:t>
                </a:r>
              </a:p>
              <a:p>
                <a:pPr marL="0" indent="0" algn="ctr">
                  <a:buNone/>
                </a:pPr>
                <a:r>
                  <a:rPr lang="en-US" dirty="0"/>
                  <a:t>=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096000"/>
                <a:ext cx="4095224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1341" t="-6604" r="-178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156678" y="1777425"/>
                <a:ext cx="1072922" cy="3666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70C0"/>
                    </a:solidFill>
                  </a:rPr>
                  <a:t>1</a:t>
                </a:r>
              </a:p>
              <a:p>
                <a:r>
                  <a:rPr lang="en-US" sz="1000" dirty="0">
                    <a:solidFill>
                      <a:srgbClr val="0070C0"/>
                    </a:solidFill>
                  </a:rPr>
                  <a:t> </a:t>
                </a:r>
                <a:endParaRPr lang="en-US" sz="1000" dirty="0" smtClean="0">
                  <a:solidFill>
                    <a:srgbClr val="0070C0"/>
                  </a:solidFill>
                </a:endParaRPr>
              </a:p>
              <a:p>
                <a:r>
                  <a:rPr lang="en-US" sz="1400" dirty="0" smtClean="0">
                    <a:solidFill>
                      <a:srgbClr val="0070C0"/>
                    </a:solidFill>
                  </a:rPr>
                  <a:t>2</a:t>
                </a:r>
              </a:p>
              <a:p>
                <a:r>
                  <a:rPr lang="en-US" sz="1100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r>
                  <a:rPr lang="en-US" sz="1400" dirty="0" smtClean="0">
                    <a:solidFill>
                      <a:srgbClr val="0070C0"/>
                    </a:solidFill>
                  </a:rPr>
                  <a:t>3</a:t>
                </a:r>
              </a:p>
              <a:p>
                <a:endParaRPr lang="en-US" sz="1400" dirty="0"/>
              </a:p>
              <a:p>
                <a:endParaRPr lang="en-US" sz="1400" dirty="0" smtClean="0"/>
              </a:p>
              <a:p>
                <a:endParaRPr lang="en-US" sz="1400" dirty="0"/>
              </a:p>
              <a:p>
                <a:endParaRPr lang="en-US" sz="1400" dirty="0" smtClean="0"/>
              </a:p>
              <a:p>
                <a:endParaRPr lang="en-US" sz="1400" dirty="0"/>
              </a:p>
              <a:p>
                <a:endParaRPr lang="en-US" sz="1400" dirty="0" smtClean="0"/>
              </a:p>
              <a:p>
                <a:endParaRPr lang="en-US" sz="1400" dirty="0"/>
              </a:p>
              <a:p>
                <a:endParaRPr lang="en-US" sz="1400" dirty="0" smtClean="0"/>
              </a:p>
              <a:p>
                <a:endParaRPr lang="en-US" sz="1400" dirty="0"/>
              </a:p>
              <a:p>
                <a:endParaRPr lang="en-US" sz="1400" dirty="0" smtClean="0"/>
              </a:p>
              <a:p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>
                          <a:solidFill>
                            <a:srgbClr val="0070C0"/>
                          </a:solidFill>
                          <a:latin typeface="Cambria Math"/>
                        </a:rPr>
                        <m:t>8 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1400" b="1">
                              <a:latin typeface="Cambria Math"/>
                            </a:rPr>
                            <m:t>𝐥𝐨</m:t>
                          </m:r>
                          <m:sSub>
                            <m:sSubPr>
                              <m:ctrlPr>
                                <a:rPr lang="en-US" sz="1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1">
                                  <a:latin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en-US" sz="1400" b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  <m:r>
                                <a:rPr lang="en-US" sz="1400" b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/</m:t>
                              </m:r>
                              <m:r>
                                <a:rPr lang="en-US" sz="1400" b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fName>
                        <m:e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678" y="1777425"/>
                <a:ext cx="1072922" cy="3666453"/>
              </a:xfrm>
              <a:prstGeom prst="rect">
                <a:avLst/>
              </a:prstGeom>
              <a:blipFill rotWithShape="1">
                <a:blip r:embed="rId6"/>
                <a:stretch>
                  <a:fillRect l="-1705" t="-166" r="-1136" b="-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/>
          <p:cNvGrpSpPr/>
          <p:nvPr/>
        </p:nvGrpSpPr>
        <p:grpSpPr>
          <a:xfrm>
            <a:off x="304800" y="2362200"/>
            <a:ext cx="1868268" cy="3429000"/>
            <a:chOff x="304800" y="2362200"/>
            <a:chExt cx="1868268" cy="3429000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990600" y="2362200"/>
              <a:ext cx="1066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90600" y="2819400"/>
              <a:ext cx="1182468" cy="2971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04800" y="2526268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6C31"/>
                  </a:solidFill>
                </a:rPr>
                <a:t>Good</a:t>
              </a:r>
              <a:endParaRPr lang="en-IN" b="1" dirty="0">
                <a:solidFill>
                  <a:srgbClr val="006C3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667000" y="1981200"/>
            <a:ext cx="1455930" cy="3048000"/>
            <a:chOff x="2667000" y="1981200"/>
            <a:chExt cx="1455930" cy="3048000"/>
          </a:xfrm>
        </p:grpSpPr>
        <p:grpSp>
          <p:nvGrpSpPr>
            <p:cNvPr id="46" name="Group 45"/>
            <p:cNvGrpSpPr/>
            <p:nvPr/>
          </p:nvGrpSpPr>
          <p:grpSpPr>
            <a:xfrm>
              <a:off x="2667000" y="1981200"/>
              <a:ext cx="1455930" cy="2590800"/>
              <a:chOff x="2667000" y="1981200"/>
              <a:chExt cx="1455930" cy="2590800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3571176" y="2590800"/>
                <a:ext cx="551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Bad</a:t>
                </a:r>
                <a:endParaRPr lang="en-IN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5" name="Straight Connector 34"/>
              <p:cNvCxnSpPr>
                <a:endCxn id="34" idx="1"/>
              </p:cNvCxnSpPr>
              <p:nvPr/>
            </p:nvCxnSpPr>
            <p:spPr>
              <a:xfrm>
                <a:off x="2667000" y="1981200"/>
                <a:ext cx="904176" cy="794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667000" y="2775466"/>
                <a:ext cx="904176" cy="439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2667000" y="2960132"/>
                <a:ext cx="904176" cy="16118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Connector 42"/>
            <p:cNvCxnSpPr/>
            <p:nvPr/>
          </p:nvCxnSpPr>
          <p:spPr>
            <a:xfrm flipV="1">
              <a:off x="2667000" y="2895600"/>
              <a:ext cx="1056576" cy="2133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485083" y="6488668"/>
            <a:ext cx="44693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Give precise, complete, and formal argument.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9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Union theorem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When to use Union theorem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 smtClean="0"/>
                  <a:t>Suppose we wish to get an upper bound on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 smtClean="0"/>
                  <a:t>),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but it turns out to be difficult to calculate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 smtClean="0"/>
                  <a:t>) directly. 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How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to use Union theorem: </a:t>
                </a: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Try to express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 smtClean="0"/>
                  <a:t> as union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u="sng" dirty="0" smtClean="0"/>
                  <a:t>(usually identical)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such that it is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easy to calculate 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Then we can get an upper bound on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as</a:t>
                </a: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 smtClean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1600" dirty="0"/>
                  <a:t>≤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b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16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1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47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/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Application 2 </a:t>
            </a:r>
            <a:r>
              <a:rPr lang="en-US" sz="2400" dirty="0" smtClean="0"/>
              <a:t>of the </a:t>
            </a:r>
            <a:r>
              <a:rPr lang="en-US" sz="2400" dirty="0" smtClean="0">
                <a:solidFill>
                  <a:srgbClr val="C00000"/>
                </a:solidFill>
              </a:rPr>
              <a:t>Union Theorem</a:t>
            </a:r>
            <a:r>
              <a:rPr lang="en-US" sz="2000" dirty="0" smtClean="0">
                <a:solidFill>
                  <a:srgbClr val="C00000"/>
                </a:solidFill>
              </a:rPr>
              <a:t/>
            </a:r>
            <a:br>
              <a:rPr lang="en-US" sz="2000" dirty="0" smtClean="0">
                <a:solidFill>
                  <a:srgbClr val="C00000"/>
                </a:solidFill>
              </a:rPr>
            </a:b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Randomized Quick sort:  </a:t>
            </a:r>
            <a:endParaRPr lang="en-US" sz="2400" b="1" dirty="0">
              <a:solidFill>
                <a:srgbClr val="0070C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Concentration of its running time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6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Concentration of </a:t>
            </a:r>
            <a:r>
              <a:rPr lang="en-US" sz="3200" b="1" dirty="0" smtClean="0"/>
              <a:t>running time of </a:t>
            </a:r>
            <a:br>
              <a:rPr lang="en-US" sz="3200" b="1" dirty="0" smtClean="0"/>
            </a:br>
            <a:r>
              <a:rPr lang="en-US" sz="3200" b="1" dirty="0" smtClean="0"/>
              <a:t>Randomized </a:t>
            </a:r>
            <a:r>
              <a:rPr lang="en-US" sz="3200" b="1" dirty="0">
                <a:solidFill>
                  <a:srgbClr val="7030A0"/>
                </a:solidFill>
              </a:rPr>
              <a:t>Quick </a:t>
            </a:r>
            <a:r>
              <a:rPr lang="en-US" sz="3200" b="1" dirty="0" smtClean="0">
                <a:solidFill>
                  <a:srgbClr val="7030A0"/>
                </a:solidFill>
              </a:rPr>
              <a:t>Sort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>
                    <a:solidFill>
                      <a:srgbClr val="002060"/>
                    </a:solidFill>
                  </a:rPr>
                  <a:t>: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 smtClean="0"/>
                  <a:t>random variable for the no. of comparisons during </a:t>
                </a:r>
                <a:r>
                  <a:rPr lang="en-US" sz="2000" b="1" dirty="0" smtClean="0"/>
                  <a:t>Randomized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Quick Sort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We know:  </a:t>
                </a: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en-US" sz="2000" dirty="0" smtClean="0"/>
                  <a:t>]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Our aim: 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en-US" sz="2000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 smtClean="0"/>
                  <a:t>&gt;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 smtClean="0"/>
                  <a:t>)   &lt;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For any constant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there is a constant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sz="2000" dirty="0" smtClean="0"/>
                  <a:t> such that the above inequality holds.</a:t>
                </a:r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dirty="0" smtClean="0"/>
                  <a:t>We shall show that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en-US" sz="2000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4/3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)   &lt;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2" r="-1111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9600" y="1752600"/>
            <a:ext cx="7848608" cy="762000"/>
            <a:chOff x="304800" y="1981200"/>
            <a:chExt cx="7848608" cy="762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" name="Content Placeholder 1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554903027"/>
                    </p:ext>
                  </p:extLst>
                </p:nvPr>
              </p:nvGraphicFramePr>
              <p:xfrm>
                <a:off x="685801" y="2362200"/>
                <a:ext cx="7467607" cy="3810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</a:tblGrid>
                    <a:tr h="381000"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Content Placeholder 1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881234088"/>
                    </p:ext>
                  </p:extLst>
                </p:nvPr>
              </p:nvGraphicFramePr>
              <p:xfrm>
                <a:off x="685801" y="2362200"/>
                <a:ext cx="7467607" cy="3810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</a:tblGrid>
                    <a:tr h="381000"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304800" y="23622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85800" y="1981200"/>
                  <a:ext cx="7986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 smtClean="0"/>
                    <a:t>      …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1981200"/>
                  <a:ext cx="79861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221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701776" y="19812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1776" y="1981200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31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9"/>
          <p:cNvSpPr/>
          <p:nvPr/>
        </p:nvSpPr>
        <p:spPr>
          <a:xfrm>
            <a:off x="2667000" y="4953000"/>
            <a:ext cx="3962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90800" y="2743200"/>
            <a:ext cx="6096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00" y="4191000"/>
            <a:ext cx="3962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8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1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Concentration of running time of </a:t>
            </a:r>
            <a:br>
              <a:rPr lang="en-US" sz="3200" b="1" dirty="0"/>
            </a:br>
            <a:r>
              <a:rPr lang="en-US" sz="3200" b="1" dirty="0"/>
              <a:t>Randomized </a:t>
            </a:r>
            <a:r>
              <a:rPr lang="en-US" sz="3200" b="1" dirty="0">
                <a:solidFill>
                  <a:srgbClr val="7030A0"/>
                </a:solidFill>
              </a:rPr>
              <a:t>Quick Sort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AutoNum type="arabicPeriod"/>
                </a:pPr>
                <a:endParaRPr lang="en-US" sz="2000" b="1" u="sng" dirty="0" smtClean="0"/>
              </a:p>
              <a:p>
                <a:pPr marL="457200" indent="-457200">
                  <a:buAutoNum type="arabicPeriod"/>
                </a:pPr>
                <a:endParaRPr lang="en-US" sz="2000" b="1" u="sng" dirty="0"/>
              </a:p>
              <a:p>
                <a:pPr marL="457200" indent="-457200">
                  <a:buAutoNum type="arabicPeriod"/>
                </a:pPr>
                <a:r>
                  <a:rPr lang="en-US" sz="2000" b="1" u="sng" dirty="0" smtClean="0"/>
                  <a:t>Slightly  generalized   </a:t>
                </a:r>
                <a:r>
                  <a:rPr lang="en-US" sz="2000" b="1" dirty="0" smtClean="0"/>
                  <a:t>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Union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theorem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Suppose </a:t>
                </a:r>
                <a:r>
                  <a:rPr lang="en-US" sz="2000" dirty="0"/>
                  <a:t>there is an event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defined over a probability space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b="1" dirty="0"/>
                  <a:t>,P)</a:t>
                </a:r>
                <a:r>
                  <a:rPr lang="en-US" sz="2000" dirty="0"/>
                  <a:t> such that  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 </a:t>
                </a:r>
                <a:r>
                  <a:rPr lang="en-US" sz="1600" b="1" dirty="0" smtClean="0"/>
                  <a:t>=</a:t>
                </a:r>
                <a:r>
                  <a:rPr lang="en-US" sz="1600" dirty="0" smtClean="0"/>
                  <a:t> 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/>
                          </a:rPr>
                          <m:t> 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600" dirty="0"/>
                  <a:t> </a:t>
                </a:r>
                <a:r>
                  <a:rPr lang="en-US" sz="2000" dirty="0"/>
                  <a:t>, then 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) 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a:rPr lang="en-US" sz="2000" b="1">
                            <a:latin typeface="Cambria Math"/>
                          </a:rPr>
                          <m:t>  </m:t>
                        </m:r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  <m:r>
                          <a:rPr lang="en-US" sz="20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2. 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Probability</a:t>
                </a:r>
                <a:r>
                  <a:rPr lang="en-US" sz="2000" dirty="0" smtClean="0"/>
                  <a:t> [ Less than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HEADS</a:t>
                </a:r>
                <a:r>
                  <a:rPr lang="en-US" sz="2000" dirty="0" smtClean="0"/>
                  <a:t> during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tosses of a fair coin ]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5801" y="3352800"/>
                <a:ext cx="3048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/>
                          <a:ea typeface="Cambria Math"/>
                        </a:rPr>
                        <m:t>⊆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3352800"/>
                <a:ext cx="304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5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38200" y="44958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39000" y="4419600"/>
            <a:ext cx="49530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05200" y="2819400"/>
            <a:ext cx="5029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743200" y="1600200"/>
            <a:ext cx="3733800" cy="609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Tools needed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2286000"/>
            <a:ext cx="2438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0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Randomized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7030A0"/>
                </a:solidFill>
              </a:rPr>
              <a:t>QuickSort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br>
              <a:rPr lang="en-US" sz="3200" b="1" dirty="0">
                <a:solidFill>
                  <a:srgbClr val="00B050"/>
                </a:solidFill>
              </a:rPr>
            </a:b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Aim: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To show </a:t>
                </a:r>
                <a:r>
                  <a:rPr lang="en-US" sz="2000" b="1" dirty="0" smtClean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4/3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−7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: number of comparisons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undergoes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sz="20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  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b="0" i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0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  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4/3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 smtClean="0"/>
                  <a:t>     </a:t>
                </a:r>
                <a:r>
                  <a:rPr lang="en-US" sz="2000" dirty="0" smtClean="0">
                    <a:sym typeface="Wingdings" pitchFamily="2" charset="2"/>
                  </a:rPr>
                  <a:t>   there exists at least one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such that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16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4/3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90600" y="3810000"/>
            <a:ext cx="5029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73890" y="4626114"/>
            <a:ext cx="421910" cy="70788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?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819400" y="53340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miley Face 20"/>
          <p:cNvSpPr/>
          <p:nvPr/>
        </p:nvSpPr>
        <p:spPr>
          <a:xfrm>
            <a:off x="7543800" y="1333500"/>
            <a:ext cx="533400" cy="533400"/>
          </a:xfrm>
          <a:prstGeom prst="smileyFace">
            <a:avLst>
              <a:gd name="adj" fmla="val -465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629400" y="53340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loud Callout 23"/>
              <p:cNvSpPr/>
              <p:nvPr/>
            </p:nvSpPr>
            <p:spPr>
              <a:xfrm>
                <a:off x="1981200" y="990600"/>
                <a:ext cx="4343400" cy="12954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7030A0"/>
                    </a:solidFill>
                  </a:rPr>
                  <a:t>Idea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Show that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&gt;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16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4/3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&lt;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4" name="Cloud Callout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990600"/>
                <a:ext cx="4343400" cy="1295400"/>
              </a:xfrm>
              <a:prstGeom prst="cloudCallou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4876800" y="1600200"/>
            <a:ext cx="4572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692116" y="6019800"/>
                <a:ext cx="4763548" cy="6699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But for each execution of Randomized Quicksort,</a:t>
                </a:r>
              </a:p>
              <a:p>
                <a:r>
                  <a:rPr lang="en-US" dirty="0" smtClean="0"/>
                  <a:t>there is always an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𝑖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116" y="6019800"/>
                <a:ext cx="4763548" cy="669992"/>
              </a:xfrm>
              <a:prstGeom prst="rect">
                <a:avLst/>
              </a:prstGeom>
              <a:blipFill rotWithShape="1">
                <a:blip r:embed="rId4"/>
                <a:stretch>
                  <a:fillRect l="-1022" t="-3604" r="-1405" b="-90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273974" y="964168"/>
            <a:ext cx="107305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Idea fails.</a:t>
            </a:r>
            <a:endParaRPr lang="en-US" dirty="0"/>
          </a:p>
        </p:txBody>
      </p:sp>
      <p:sp>
        <p:nvSpPr>
          <p:cNvPr id="7" name="Cloud Callout 6"/>
          <p:cNvSpPr/>
          <p:nvPr/>
        </p:nvSpPr>
        <p:spPr>
          <a:xfrm>
            <a:off x="2304586" y="1405723"/>
            <a:ext cx="3181814" cy="879348"/>
          </a:xfrm>
          <a:prstGeom prst="cloudCallout">
            <a:avLst>
              <a:gd name="adj1" fmla="val -26972"/>
              <a:gd name="adj2" fmla="val 7106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to apply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Union Theorem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70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2" grpId="0" animBg="1"/>
      <p:bldP spid="10" grpId="0" animBg="1"/>
      <p:bldP spid="10" grpId="1" animBg="1"/>
      <p:bldP spid="43" grpId="0" animBg="1"/>
      <p:bldP spid="21" grpId="0" animBg="1"/>
      <p:bldP spid="44" grpId="0" animBg="1"/>
      <p:bldP spid="24" grpId="0" animBg="1"/>
      <p:bldP spid="30" grpId="0" animBg="1"/>
      <p:bldP spid="30" grpId="1" animBg="1"/>
      <p:bldP spid="5" grpId="0" animBg="1"/>
      <p:bldP spid="6" grpId="0" animBg="1"/>
      <p:bldP spid="7" grpId="0" animBg="1"/>
      <p:bldP spid="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Randomized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7030A0"/>
                </a:solidFill>
              </a:rPr>
              <a:t>QuickSort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br>
              <a:rPr lang="en-US" sz="3200" b="1" dirty="0">
                <a:solidFill>
                  <a:srgbClr val="00B050"/>
                </a:solidFill>
              </a:rPr>
            </a:b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Aim: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To show </a:t>
                </a:r>
                <a:r>
                  <a:rPr lang="en-US" sz="2000" b="1" dirty="0" smtClean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4/3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−7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914400" y="2362200"/>
            <a:ext cx="7086600" cy="76200"/>
            <a:chOff x="914400" y="2362200"/>
            <a:chExt cx="7086600" cy="76200"/>
          </a:xfrm>
        </p:grpSpPr>
        <p:sp>
          <p:nvSpPr>
            <p:cNvPr id="6" name="Oval 5"/>
            <p:cNvSpPr/>
            <p:nvPr/>
          </p:nvSpPr>
          <p:spPr>
            <a:xfrm>
              <a:off x="2457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762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0070C0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524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847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152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2192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9144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457518" y="1447800"/>
            <a:ext cx="419282" cy="838200"/>
            <a:chOff x="2362200" y="1143000"/>
            <a:chExt cx="419282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2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ight Arrow 37"/>
          <p:cNvSpPr/>
          <p:nvPr/>
        </p:nvSpPr>
        <p:spPr>
          <a:xfrm>
            <a:off x="838200" y="1447800"/>
            <a:ext cx="2819400" cy="762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Elements of </a:t>
            </a:r>
            <a:r>
              <a:rPr lang="en-US" sz="1400" b="1" dirty="0" smtClean="0">
                <a:solidFill>
                  <a:schemeClr val="tx1"/>
                </a:solidFill>
              </a:rPr>
              <a:t>A</a:t>
            </a:r>
            <a:r>
              <a:rPr lang="en-US" sz="1400" dirty="0" smtClean="0">
                <a:solidFill>
                  <a:srgbClr val="0070C0"/>
                </a:solidFill>
              </a:rPr>
              <a:t> arranged in Increasing order of values</a:t>
            </a:r>
            <a:endParaRPr lang="en-US" sz="1400" dirty="0">
              <a:solidFill>
                <a:srgbClr val="0070C0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286318" y="1447800"/>
            <a:ext cx="417999" cy="838200"/>
            <a:chOff x="2362200" y="1143000"/>
            <a:chExt cx="417999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362200" y="1143000"/>
                  <a:ext cx="417999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7999" cy="39164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250" r="-18841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657600" y="1078468"/>
            <a:ext cx="180658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Right perspective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loud Callout 9"/>
              <p:cNvSpPr/>
              <p:nvPr/>
            </p:nvSpPr>
            <p:spPr>
              <a:xfrm>
                <a:off x="1752600" y="4114800"/>
                <a:ext cx="7010400" cy="15240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Right perspective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helped for bounding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2060"/>
                        </a:solidFill>
                        <a:latin typeface="Cambria Math"/>
                      </a:rPr>
                      <m:t>E</m:t>
                    </m:r>
                    <m:r>
                      <a:rPr lang="en-US" b="0" i="0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This should help here now.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But what perspective to be used for </a:t>
                </a:r>
                <a:r>
                  <a:rPr lang="en-US" u="sng" dirty="0" smtClean="0">
                    <a:solidFill>
                      <a:schemeClr val="tx1"/>
                    </a:solidFill>
                  </a:rPr>
                  <a:t>this result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Cloud Callou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114800"/>
                <a:ext cx="7010400" cy="1524000"/>
              </a:xfrm>
              <a:prstGeom prst="cloudCallou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00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2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5" grpId="0" animBg="1"/>
      <p:bldP spid="5" grpId="1" animBg="1"/>
      <p:bldP spid="10" grpId="0" animBg="1"/>
      <p:bldP spid="10" grpId="1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Randomized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7030A0"/>
                </a:solidFill>
              </a:rPr>
              <a:t>QuickSort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br>
              <a:rPr lang="en-US" sz="3200" b="1" dirty="0">
                <a:solidFill>
                  <a:srgbClr val="00B050"/>
                </a:solidFill>
              </a:rPr>
            </a:b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:  </a:t>
                </a:r>
                <a:r>
                  <a:rPr lang="en-US" sz="2000" dirty="0" smtClean="0"/>
                  <a:t>To show </a:t>
                </a:r>
                <a:r>
                  <a:rPr lang="en-US" sz="2000" b="1" dirty="0" smtClean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4/3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−7</m:t>
                        </m:r>
                      </m:sup>
                    </m:sSup>
                  </m:oMath>
                </a14:m>
                <a:r>
                  <a:rPr lang="en-US" sz="2000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914400" y="2362200"/>
            <a:ext cx="7086600" cy="76200"/>
            <a:chOff x="914400" y="2362200"/>
            <a:chExt cx="7086600" cy="76200"/>
          </a:xfrm>
        </p:grpSpPr>
        <p:sp>
          <p:nvSpPr>
            <p:cNvPr id="6" name="Oval 5"/>
            <p:cNvSpPr/>
            <p:nvPr/>
          </p:nvSpPr>
          <p:spPr>
            <a:xfrm>
              <a:off x="2457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762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0070C0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524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847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152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2192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9144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457518" y="1447800"/>
            <a:ext cx="419282" cy="838200"/>
            <a:chOff x="2362200" y="1143000"/>
            <a:chExt cx="419282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2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ight Arrow 37"/>
          <p:cNvSpPr/>
          <p:nvPr/>
        </p:nvSpPr>
        <p:spPr>
          <a:xfrm>
            <a:off x="838200" y="1447800"/>
            <a:ext cx="2819400" cy="762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Elements of </a:t>
            </a:r>
            <a:r>
              <a:rPr lang="en-US" sz="1400" b="1" dirty="0" smtClean="0">
                <a:solidFill>
                  <a:schemeClr val="tx1"/>
                </a:solidFill>
              </a:rPr>
              <a:t>A</a:t>
            </a:r>
            <a:r>
              <a:rPr lang="en-US" sz="1400" dirty="0" smtClean="0">
                <a:solidFill>
                  <a:srgbClr val="0070C0"/>
                </a:solidFill>
              </a:rPr>
              <a:t> arranged in Increasing order of values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6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6718</TotalTime>
  <Words>1676</Words>
  <Application>Microsoft Office PowerPoint</Application>
  <PresentationFormat>On-screen Show (4:3)</PresentationFormat>
  <Paragraphs>336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Randomized Algorithms CS648 </vt:lpstr>
      <vt:lpstr>Union theorem </vt:lpstr>
      <vt:lpstr>Union theorem </vt:lpstr>
      <vt:lpstr>Application 2 of the Union Theorem </vt:lpstr>
      <vt:lpstr>Concentration of running time of  Randomized Quick Sort </vt:lpstr>
      <vt:lpstr>Concentration of running time of  Randomized Quick Sort </vt:lpstr>
      <vt:lpstr>Randomized QuickSort  </vt:lpstr>
      <vt:lpstr>Randomized QuickSort  </vt:lpstr>
      <vt:lpstr>Randomized QuickSort  </vt:lpstr>
      <vt:lpstr>Randomized QuickSort  from perspective of e_i</vt:lpstr>
      <vt:lpstr>Randomized QuickSort  from perspective of e_i</vt:lpstr>
      <vt:lpstr>Randomized QuickSort  A new way to count the comparisons</vt:lpstr>
      <vt:lpstr>Randomized QuickSort  Applying Union theorem</vt:lpstr>
      <vt:lpstr>AIM: To show P(Y_i&gt; 8 〖log_(4/3)〗⁡n) &lt; n^(-8)</vt:lpstr>
      <vt:lpstr>Randomized Quick Sort  </vt:lpstr>
      <vt:lpstr>Randomized Quick Sort  </vt:lpstr>
      <vt:lpstr>Randomized Quick Sort  </vt:lpstr>
      <vt:lpstr>Randomized Quick Sort Summary from the perspective of e_i</vt:lpstr>
      <vt:lpstr>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770</cp:revision>
  <dcterms:created xsi:type="dcterms:W3CDTF">2011-12-03T04:13:03Z</dcterms:created>
  <dcterms:modified xsi:type="dcterms:W3CDTF">2017-01-24T08:57:29Z</dcterms:modified>
</cp:coreProperties>
</file>