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61" r:id="rId5"/>
    <p:sldId id="263" r:id="rId6"/>
    <p:sldId id="280" r:id="rId7"/>
    <p:sldId id="281" r:id="rId8"/>
    <p:sldId id="272" r:id="rId9"/>
    <p:sldId id="283" r:id="rId10"/>
    <p:sldId id="285" r:id="rId11"/>
    <p:sldId id="284" r:id="rId12"/>
    <p:sldId id="282" r:id="rId13"/>
    <p:sldId id="271" r:id="rId14"/>
    <p:sldId id="273" r:id="rId15"/>
    <p:sldId id="274" r:id="rId16"/>
    <p:sldId id="260" r:id="rId17"/>
    <p:sldId id="275" r:id="rId18"/>
    <p:sldId id="276" r:id="rId19"/>
    <p:sldId id="277" r:id="rId20"/>
    <p:sldId id="278" r:id="rId21"/>
    <p:sldId id="279" r:id="rId22"/>
    <p:sldId id="262" r:id="rId23"/>
    <p:sldId id="25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7.png"/><Relationship Id="rId19" Type="http://schemas.openxmlformats.org/officeDocument/2006/relationships/image" Target="../media/image32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1.png"/><Relationship Id="rId5" Type="http://schemas.openxmlformats.org/officeDocument/2006/relationships/image" Target="../media/image40.png"/><Relationship Id="rId10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7</a:t>
                </a:r>
              </a:p>
              <a:p>
                <a:pPr marL="342900" indent="-342900" algn="l">
                  <a:buFont typeface="Arial" pitchFamily="34" charset="0"/>
                  <a:buChar char="•"/>
                  <a:defRPr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for P</a:t>
                </a:r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  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  <a:defRPr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Well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Known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Random Variables</a:t>
                </a:r>
                <a:endParaRPr lang="en-US" sz="24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66800" y="4495800"/>
                <a:ext cx="70866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7568" y="5457723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" name="Picture 1" descr="Graph for y = e^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429125"/>
            <a:ext cx="21526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5455104" y="5257800"/>
            <a:ext cx="1828800" cy="1524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Clearly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3540" t="-4630" r="-309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7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5498068"/>
            <a:ext cx="53406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An elegant mathematical topic you studied in 11</a:t>
            </a:r>
            <a:r>
              <a:rPr lang="en-US" baseline="30000" dirty="0" smtClean="0"/>
              <a:t>th</a:t>
            </a:r>
            <a:r>
              <a:rPr lang="en-US" dirty="0" smtClean="0"/>
              <a:t> class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189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blipFill rotWithShape="1">
                <a:blip r:embed="rId3"/>
                <a:stretch>
                  <a:fillRect r="-39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blipFill rotWithShape="1">
                <a:blip r:embed="rId8"/>
                <a:stretch>
                  <a:fillRect r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4724400"/>
            <a:ext cx="914400" cy="3810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 rot="5400000">
            <a:off x="815085" y="5545267"/>
            <a:ext cx="573848" cy="375218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2694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7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0313 -0.15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/>
      <p:bldP spid="9" grpId="0" animBg="1"/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12"/>
                <a:stretch>
                  <a:fillRect l="-741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 …+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blipFill rotWithShape="1">
                <a:blip r:embed="rId13"/>
                <a:stretch>
                  <a:fillRect t="-6410" r="-344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blipFill rotWithShape="1">
                <a:blip r:embed="rId14"/>
                <a:stretch>
                  <a:fillRect t="-9211" r="-33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blipFill rotWithShape="1">
                <a:blip r:embed="rId15"/>
                <a:stretch>
                  <a:fillRect t="-9091" r="-547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blipFill rotWithShape="1">
                <a:blip r:embed="rId16"/>
                <a:stretch>
                  <a:fillRect t="-9211" r="-54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667" r="-320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r="-3486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blipFill rotWithShape="1">
                <a:blip r:embed="rId19"/>
                <a:stretch>
                  <a:fillRect r="-4813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blipFill rotWithShape="1">
                <a:blip r:embed="rId20"/>
                <a:stretch>
                  <a:fillRect r="-7197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10400" y="11546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1910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114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 ≤</m:t>
                      </m:r>
                      <m:r>
                        <a:rPr lang="en-US" sz="2400" b="1" i="1" smtClean="0">
                          <a:latin typeface="Cambria Math"/>
                        </a:rPr>
                        <m:t>       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</a:rPr>
                            <m:t>𝝁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𝑿</m:t>
                        </m:r>
                        <m:r>
                          <a:rPr lang="en-US" sz="24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blipFill rotWithShape="1">
                <a:blip r:embed="rId6"/>
                <a:stretch>
                  <a:fillRect r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blipFill rotWithShape="1">
                <a:blip r:embed="rId7"/>
                <a:stretch>
                  <a:fillRect r="-9434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blipFill rotWithShape="1">
                <a:blip r:embed="rId8"/>
                <a:stretch>
                  <a:fillRect r="-5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blipFill rotWithShape="1">
                <a:blip r:embed="rId9"/>
                <a:stretch>
                  <a:fillRect r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10400" y="29718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𝐥𝐧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84" t="-8197" r="-341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518745" y="3124200"/>
            <a:ext cx="1510455" cy="10955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Holds for each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u="sng" dirty="0" smtClean="0"/>
                  <a:t>Differentiate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with respect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algn="ctr"/>
                <a:r>
                  <a:rPr lang="en-US" sz="1600" dirty="0" smtClean="0"/>
                  <a:t>to find the smallest value of this expression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322" t="-2041" r="-1125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4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365 0.15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6" grpId="1" animBg="1"/>
      <p:bldP spid="7" grpId="0"/>
      <p:bldP spid="8" grpId="0"/>
      <p:bldP spid="9" grpId="0" animBg="1"/>
      <p:bldP spid="10" grpId="0" animBg="1"/>
      <p:bldP spid="2" grpId="0" animBg="1"/>
      <p:bldP spid="2" grpId="1" animBg="1"/>
      <p:bldP spid="5" grpId="0" animBg="1"/>
      <p:bldP spid="5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Alternate and more usable forms: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        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(b):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5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 takes value 0 with probability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1 and TAILS corresponds to 0.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</a:t>
                </a:r>
                <a:r>
                  <a:rPr lang="en-US" sz="2000" dirty="0"/>
                  <a:t>random 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then r. v.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Geometric </a:t>
                </a:r>
                <a:r>
                  <a:rPr lang="en-US" sz="2000" dirty="0" smtClean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dirty="0"/>
                  <a:t>Find the probability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dirty="0" smtClean="0"/>
                  <a:t>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10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be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Geometric random </a:t>
                </a:r>
                <a:r>
                  <a:rPr lang="en-US" sz="2000" dirty="0"/>
                  <a:t>variables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Let </a:t>
                </a:r>
                <a:r>
                  <a:rPr lang="en-US" sz="2000" b="1" dirty="0" smtClean="0"/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X </a:t>
                </a:r>
                <a:r>
                  <a:rPr lang="en-US" sz="2000" dirty="0" smtClean="0"/>
                  <a:t>is said to be a </a:t>
                </a:r>
                <a:r>
                  <a:rPr lang="en-US" sz="2000" b="1" dirty="0" smtClean="0"/>
                  <a:t>negative-Binomial</a:t>
                </a:r>
                <a:r>
                  <a:rPr lang="en-US" sz="2000" dirty="0" smtClean="0"/>
                  <a:t>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to get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HEADS.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Guess why it is called “negative” Binomial random variable.</a:t>
                </a:r>
              </a:p>
              <a:p>
                <a:r>
                  <a:rPr lang="en-US" sz="2000" dirty="0" smtClean="0"/>
                  <a:t>Find the probability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X=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r>
                  <a:rPr lang="en-US" sz="2000" dirty="0" smtClean="0"/>
                  <a:t>Prove, </a:t>
                </a:r>
                <a:r>
                  <a:rPr lang="en-US" sz="2000" u="sng" dirty="0" smtClean="0"/>
                  <a:t>without</a:t>
                </a:r>
                <a:r>
                  <a:rPr lang="en-US" sz="2000" dirty="0" smtClean="0"/>
                  <a:t> any knowledge of binomial coefficients, that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1078" r="-800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Where to use: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given random variable </a:t>
            </a:r>
            <a:r>
              <a:rPr lang="en-US" sz="2000" b="1" dirty="0" smtClean="0"/>
              <a:t>X</a:t>
            </a:r>
            <a:r>
              <a:rPr lang="en-US" sz="2000" dirty="0" smtClean="0"/>
              <a:t> can be expressed as a sum of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mutually </a:t>
            </a:r>
            <a:r>
              <a:rPr lang="en-US" sz="2000" u="sng" dirty="0" smtClean="0"/>
              <a:t>independent</a:t>
            </a:r>
            <a:r>
              <a:rPr lang="en-US" sz="2000" dirty="0" smtClean="0"/>
              <a:t> Bernoulli random variables.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63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various problems till now, we used our knowledge of binomial coefficients, elementary probability theory and </a:t>
            </a:r>
            <a:r>
              <a:rPr lang="en-US" sz="2400" dirty="0" err="1" smtClean="0"/>
              <a:t>Stirling’s</a:t>
            </a:r>
            <a:r>
              <a:rPr lang="en-US" sz="2400" dirty="0" smtClean="0"/>
              <a:t> approximation for getting a bound on the probability of error or probability of deviation from average running time. Try to use </a:t>
            </a:r>
            <a:r>
              <a:rPr lang="en-US" sz="2400" dirty="0" err="1" smtClean="0"/>
              <a:t>Chernoff’s</a:t>
            </a:r>
            <a:r>
              <a:rPr lang="en-US" sz="2400" dirty="0" smtClean="0"/>
              <a:t> bound to analyze these problems.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33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65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Markov</a:t>
            </a:r>
            <a:r>
              <a:rPr lang="en-US" sz="2000" dirty="0" smtClean="0"/>
              <a:t>’s Inequality and </a:t>
            </a:r>
            <a:r>
              <a:rPr lang="en-US" sz="2000" b="1" dirty="0" err="1" smtClean="0"/>
              <a:t>Chernoff</a:t>
            </a:r>
            <a:r>
              <a:rPr lang="en-US" sz="2000" dirty="0" smtClean="0"/>
              <a:t> bound are stated and proved in this lecture class in an interactive manner providing all </a:t>
            </a:r>
            <a:r>
              <a:rPr lang="en-US" sz="2000" u="sng" dirty="0" smtClean="0"/>
              <a:t>intuition</a:t>
            </a:r>
            <a:r>
              <a:rPr lang="en-US" sz="2000" dirty="0" smtClean="0"/>
              <a:t> and </a:t>
            </a:r>
            <a:r>
              <a:rPr lang="en-US" sz="2000" u="sng" dirty="0" smtClean="0"/>
              <a:t>reasoning</a:t>
            </a:r>
            <a:r>
              <a:rPr lang="en-US" sz="2000" dirty="0" smtClean="0"/>
              <a:t> for each step of the proof.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512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Important points:</a:t>
                </a:r>
              </a:p>
              <a:p>
                <a:r>
                  <a:rPr lang="en-US" sz="2000" dirty="0" smtClean="0"/>
                  <a:t>Applicable </a:t>
                </a:r>
                <a:r>
                  <a:rPr lang="en-US" sz="2000" dirty="0"/>
                  <a:t>only for a </a:t>
                </a:r>
                <a:r>
                  <a:rPr lang="en-US" sz="2000" b="1" dirty="0"/>
                  <a:t>nonnegative</a:t>
                </a:r>
                <a:r>
                  <a:rPr lang="en-US" sz="2000" dirty="0"/>
                  <a:t> random variable.</a:t>
                </a:r>
              </a:p>
              <a:p>
                <a:r>
                  <a:rPr lang="en-US" sz="2000" dirty="0"/>
                  <a:t>Makes sense only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Applied only for getting a bound of the probability of </a:t>
                </a:r>
                <a:r>
                  <a:rPr lang="en-US" sz="2000" dirty="0" smtClean="0"/>
                  <a:t>event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” 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</a:t>
                </a:r>
                <a:r>
                  <a:rPr lang="en-US" sz="2000" b="1" dirty="0"/>
                  <a:t>can’t</a:t>
                </a:r>
                <a:r>
                  <a:rPr lang="en-US" sz="2000" dirty="0"/>
                  <a:t> be used for “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”)</a:t>
                </a:r>
              </a:p>
              <a:p>
                <a:r>
                  <a:rPr lang="en-US" sz="2000" dirty="0"/>
                  <a:t>gives very </a:t>
                </a:r>
                <a:r>
                  <a:rPr lang="en-US" sz="2000" dirty="0" smtClean="0"/>
                  <a:t>loose </a:t>
                </a:r>
                <a:r>
                  <a:rPr lang="en-US" sz="2000" dirty="0"/>
                  <a:t>bound and so </a:t>
                </a:r>
                <a:r>
                  <a:rPr lang="en-US" sz="2000" b="1" dirty="0"/>
                  <a:t>not useful most of the times.</a:t>
                </a:r>
              </a:p>
              <a:p>
                <a:r>
                  <a:rPr lang="en-US" sz="2000" dirty="0"/>
                  <a:t>Plays a key role in proving other stronger inequalities (</a:t>
                </a:r>
                <a:r>
                  <a:rPr lang="en-US" sz="2000" b="1" dirty="0" err="1"/>
                  <a:t>Chernoff</a:t>
                </a:r>
                <a:r>
                  <a:rPr lang="en-US" sz="2000" dirty="0"/>
                  <a:t> bound, </a:t>
                </a:r>
                <a:r>
                  <a:rPr lang="en-US" sz="2000" b="1" dirty="0" err="1"/>
                  <a:t>Chebyshev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Inequality)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1034" t="-556" b="-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1336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Markov’s Inequality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≥ 0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l-G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for any positive real number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0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⋅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1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 +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nary>
                    <m:r>
                      <a:rPr lang="en-US" sz="2000" b="1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𝑿</m:t>
                    </m:r>
                    <m:r>
                      <m:rPr>
                        <m:nor/>
                      </m:rPr>
                      <a:rPr lang="en-US" sz="2000" b="1" dirty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5486400"/>
              </a:xfrm>
              <a:blipFill rotWithShape="1">
                <a:blip r:embed="rId2"/>
                <a:stretch>
                  <a:fillRect l="-69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990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057400"/>
            <a:ext cx="3124200" cy="10668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35814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 </a:t>
                </a:r>
                <a:r>
                  <a:rPr lang="en-US" sz="20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 takes value 0 with probability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1 and TAILS corresponds to 0.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23622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9800" y="5498850"/>
            <a:ext cx="18830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Markov Inequality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4108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 random variables,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1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8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2177</Words>
  <Application>Microsoft Office PowerPoint</Application>
  <PresentationFormat>On-screen Show (4:3)</PresentationFormat>
  <Paragraphs>225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Randomized Algorithms CS648 </vt:lpstr>
      <vt:lpstr>How to show </vt:lpstr>
      <vt:lpstr>Tools</vt:lpstr>
      <vt:lpstr>PowerPoint Presentation</vt:lpstr>
      <vt:lpstr>Markov’s Inequality </vt:lpstr>
      <vt:lpstr>Markov’s Inequality </vt:lpstr>
      <vt:lpstr>Bernoulli Random Variable</vt:lpstr>
      <vt:lpstr>Chernoff’s Bound</vt:lpstr>
      <vt:lpstr>Chernoff’s Bound</vt:lpstr>
      <vt:lpstr>Chernoff’s Bound</vt:lpstr>
      <vt:lpstr>Chernoff’s Bound</vt:lpstr>
      <vt:lpstr>Chernoff’s Bound</vt:lpstr>
      <vt:lpstr>PowerPoint Presentation</vt:lpstr>
      <vt:lpstr>PowerPoint Presentation</vt:lpstr>
      <vt:lpstr>Chernoff’s Bound</vt:lpstr>
      <vt:lpstr>Chernoff’s Bound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  <vt:lpstr>Chernoff’s Bound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35</cp:revision>
  <dcterms:created xsi:type="dcterms:W3CDTF">2013-08-23T04:10:57Z</dcterms:created>
  <dcterms:modified xsi:type="dcterms:W3CDTF">2017-02-01T16:19:30Z</dcterms:modified>
</cp:coreProperties>
</file>