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329" r:id="rId4"/>
    <p:sldId id="330" r:id="rId5"/>
    <p:sldId id="331" r:id="rId6"/>
    <p:sldId id="289" r:id="rId7"/>
    <p:sldId id="290" r:id="rId8"/>
    <p:sldId id="291" r:id="rId9"/>
    <p:sldId id="292" r:id="rId10"/>
    <p:sldId id="312" r:id="rId11"/>
    <p:sldId id="294" r:id="rId12"/>
    <p:sldId id="296" r:id="rId13"/>
    <p:sldId id="264" r:id="rId14"/>
    <p:sldId id="271" r:id="rId15"/>
    <p:sldId id="322" r:id="rId16"/>
    <p:sldId id="273" r:id="rId17"/>
    <p:sldId id="270" r:id="rId18"/>
    <p:sldId id="274" r:id="rId19"/>
    <p:sldId id="277" r:id="rId20"/>
    <p:sldId id="276" r:id="rId21"/>
    <p:sldId id="300" r:id="rId22"/>
    <p:sldId id="299" r:id="rId23"/>
    <p:sldId id="279" r:id="rId24"/>
    <p:sldId id="317" r:id="rId25"/>
    <p:sldId id="318" r:id="rId26"/>
    <p:sldId id="286" r:id="rId27"/>
    <p:sldId id="287" r:id="rId28"/>
    <p:sldId id="288" r:id="rId29"/>
    <p:sldId id="301" r:id="rId30"/>
    <p:sldId id="298" r:id="rId31"/>
    <p:sldId id="305" r:id="rId32"/>
    <p:sldId id="284" r:id="rId33"/>
    <p:sldId id="306" r:id="rId34"/>
    <p:sldId id="285" r:id="rId35"/>
    <p:sldId id="281" r:id="rId36"/>
    <p:sldId id="282" r:id="rId37"/>
    <p:sldId id="307" r:id="rId38"/>
    <p:sldId id="308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</a:t>
            </a:r>
            <a:r>
              <a:rPr lang="en-US" sz="2400" b="1" smtClean="0">
                <a:solidFill>
                  <a:srgbClr val="C00000"/>
                </a:solidFill>
              </a:rPr>
              <a:t>8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Sampling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part-I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5410200"/>
            <a:ext cx="237084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Estimating </a:t>
            </a:r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dirty="0" smtClean="0">
                <a:solidFill>
                  <a:srgbClr val="002060"/>
                </a:solidFill>
              </a:rPr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Transforming </a:t>
            </a: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00B050"/>
                </a:solidFill>
              </a:rPr>
              <a:t>line segment </a:t>
            </a:r>
            <a:r>
              <a:rPr lang="en-US" sz="3200" b="1" dirty="0" smtClean="0"/>
              <a:t>to a </a:t>
            </a:r>
            <a:r>
              <a:rPr lang="en-US" sz="3200" b="1" dirty="0" smtClean="0">
                <a:solidFill>
                  <a:srgbClr val="00B050"/>
                </a:solidFill>
              </a:rPr>
              <a:t>circle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3526971" y="2438400"/>
            <a:ext cx="2133600" cy="655320"/>
          </a:xfrm>
          <a:prstGeom prst="curvedDownArrow">
            <a:avLst>
              <a:gd name="adj1" fmla="val 13425"/>
              <a:gd name="adj2" fmla="val 40804"/>
              <a:gd name="adj3" fmla="val 2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057400"/>
            <a:ext cx="152400" cy="10668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/>
          <p:cNvSpPr/>
          <p:nvPr/>
        </p:nvSpPr>
        <p:spPr>
          <a:xfrm>
            <a:off x="4114800" y="5029200"/>
            <a:ext cx="914400" cy="38100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71600" y="5486400"/>
            <a:ext cx="6705600" cy="152400"/>
            <a:chOff x="1371600" y="5486400"/>
            <a:chExt cx="6705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71600" y="5562600"/>
              <a:ext cx="670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71600" y="54864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77200" y="54864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ine Callout 1 4"/>
          <p:cNvSpPr/>
          <p:nvPr/>
        </p:nvSpPr>
        <p:spPr>
          <a:xfrm>
            <a:off x="6705600" y="1524000"/>
            <a:ext cx="2057400" cy="1242060"/>
          </a:xfrm>
          <a:prstGeom prst="borderCallout1">
            <a:avLst>
              <a:gd name="adj1" fmla="val 50684"/>
              <a:gd name="adj2" fmla="val -1031"/>
              <a:gd name="adj3" fmla="val 45709"/>
              <a:gd name="adj4" fmla="val -973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knot formed by joining the ends of the line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172200" y="2895600"/>
            <a:ext cx="2743200" cy="1295400"/>
          </a:xfrm>
          <a:prstGeom prst="cloudCallout">
            <a:avLst>
              <a:gd name="adj1" fmla="val 39137"/>
              <a:gd name="adj2" fmla="val 7913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Give the </a:t>
            </a:r>
            <a:r>
              <a:rPr lang="en-US" sz="1600" b="1" dirty="0" smtClean="0">
                <a:solidFill>
                  <a:schemeClr val="tx1"/>
                </a:solidFill>
              </a:rPr>
              <a:t>knot</a:t>
            </a:r>
            <a:r>
              <a:rPr lang="en-US" sz="1600" dirty="0" smtClean="0">
                <a:solidFill>
                  <a:schemeClr val="tx1"/>
                </a:solidFill>
              </a:rPr>
              <a:t> a uniformly random rotation around the circle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4351" y="914400"/>
            <a:ext cx="3720249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(just a different perspective)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381000"/>
            <a:ext cx="701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8698 1.11111E-6 0.15833 0.09259 0.15833 0.20694 C 0.15833 0.32153 0.08698 0.41458 0 0.41458 C -0.08733 0.41458 -0.15833 0.32153 -0.15833 0.20694 C -0.15833 0.09259 -0.08733 1.11111E-6 0 1.11111E-6 Z " pathEditMode="relative" rAng="0" ptsTypes="fffff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1" grpId="0" animBg="1"/>
      <p:bldP spid="11" grpId="1" animBg="1"/>
      <p:bldP spid="11" grpId="2" animBg="1"/>
      <p:bldP spid="2" grpId="0" animBg="1"/>
      <p:bldP spid="2" grpId="1" animBg="1"/>
      <p:bldP spid="5" grpId="0" animBg="1"/>
      <p:bldP spid="5" grpId="1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Transforming </a:t>
            </a:r>
            <a:r>
              <a:rPr lang="en-US" sz="3200" b="1" dirty="0"/>
              <a:t>a </a:t>
            </a:r>
            <a:r>
              <a:rPr lang="en-US" sz="3200" b="1" dirty="0">
                <a:solidFill>
                  <a:srgbClr val="00B050"/>
                </a:solidFill>
              </a:rPr>
              <a:t>line segment </a:t>
            </a:r>
            <a:r>
              <a:rPr lang="en-US" sz="3200" b="1" dirty="0"/>
              <a:t>to a </a:t>
            </a:r>
            <a:r>
              <a:rPr lang="en-US" sz="3200" b="1" dirty="0">
                <a:solidFill>
                  <a:srgbClr val="00B050"/>
                </a:solidFill>
              </a:rPr>
              <a:t>circle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on a unit line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on a unit circle.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026229" y="1710928"/>
            <a:ext cx="3392211" cy="3188732"/>
            <a:chOff x="3048000" y="1764268"/>
            <a:chExt cx="3392211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73032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048000" y="2209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209800"/>
                  <a:ext cx="51071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47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96120" y="2133600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20" y="2133600"/>
                <a:ext cx="49988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qual 1"/>
          <p:cNvSpPr/>
          <p:nvPr/>
        </p:nvSpPr>
        <p:spPr>
          <a:xfrm>
            <a:off x="4114800" y="5638800"/>
            <a:ext cx="914400" cy="304800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304800" y="3710940"/>
            <a:ext cx="2286000" cy="819388"/>
          </a:xfrm>
          <a:prstGeom prst="borderCallout1">
            <a:avLst>
              <a:gd name="adj1" fmla="val 48097"/>
              <a:gd name="adj2" fmla="val 101244"/>
              <a:gd name="adj3" fmla="val 36676"/>
              <a:gd name="adj4" fmla="val 123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uniformly random point is the </a:t>
            </a:r>
            <a:r>
              <a:rPr lang="en-US" b="1" dirty="0" smtClean="0">
                <a:solidFill>
                  <a:schemeClr val="tx1"/>
                </a:solidFill>
              </a:rPr>
              <a:t>knot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loud Callout 28"/>
              <p:cNvSpPr/>
              <p:nvPr/>
            </p:nvSpPr>
            <p:spPr>
              <a:xfrm>
                <a:off x="76200" y="2145574"/>
                <a:ext cx="2743200" cy="1295400"/>
              </a:xfrm>
              <a:prstGeom prst="cloudCallout">
                <a:avLst>
                  <a:gd name="adj1" fmla="val -35863"/>
                  <a:gd name="adj2" fmla="val 6317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 next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points are the usual points on the line segment.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loud Callout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145574"/>
                <a:ext cx="2743200" cy="1295400"/>
              </a:xfrm>
              <a:prstGeom prst="cloudCallout">
                <a:avLst>
                  <a:gd name="adj1" fmla="val -35863"/>
                  <a:gd name="adj2" fmla="val 6317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604351" y="914400"/>
            <a:ext cx="3720249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(just a different perspective)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165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3" grpId="0"/>
      <p:bldP spid="2" grpId="0" animBg="1"/>
      <p:bldP spid="24" grpId="0" animBg="1"/>
      <p:bldP spid="24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We have got the answer of the problem</a:t>
            </a:r>
            <a:br>
              <a:rPr lang="en-US" sz="3200" b="1" dirty="0" smtClean="0"/>
            </a:br>
            <a:r>
              <a:rPr lang="en-US" sz="2400" dirty="0" smtClean="0">
                <a:solidFill>
                  <a:srgbClr val="7030A0"/>
                </a:solidFill>
              </a:rPr>
              <a:t>(without any knowledge of continuous probability theory)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]  =  …  =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=  …  =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3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96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Problem </a:t>
            </a:r>
            <a:r>
              <a:rPr lang="en-US" sz="3200" dirty="0" smtClean="0">
                <a:solidFill>
                  <a:srgbClr val="0070C0"/>
                </a:solidFill>
              </a:rPr>
              <a:t>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Estimating 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>
                <a:solidFill>
                  <a:srgbClr val="7030A0"/>
                </a:solidFill>
              </a:rPr>
              <a:t>number </a:t>
            </a:r>
            <a:r>
              <a:rPr lang="en-US" dirty="0">
                <a:solidFill>
                  <a:schemeClr val="tx1"/>
                </a:solidFill>
              </a:rPr>
              <a:t>of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Balls </a:t>
            </a:r>
            <a:r>
              <a:rPr lang="en-US" dirty="0">
                <a:solidFill>
                  <a:schemeClr val="tx1"/>
                </a:solidFill>
              </a:rPr>
              <a:t>in a BAG</a:t>
            </a:r>
          </a:p>
        </p:txBody>
      </p:sp>
    </p:spTree>
    <p:extLst>
      <p:ext uri="{BB962C8B-B14F-4D97-AF65-F5344CB8AC3E}">
        <p14:creationId xmlns:p14="http://schemas.microsoft.com/office/powerpoint/2010/main" val="38778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Estimating the number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Balls</a:t>
            </a:r>
            <a:r>
              <a:rPr lang="en-US" sz="3200" b="1" dirty="0" smtClean="0"/>
              <a:t> in a BAG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 smtClean="0"/>
                  <a:t>There is a bag containing balls.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 smtClean="0"/>
                  <a:t>, the number of balls is unknown.</a:t>
                </a:r>
              </a:p>
              <a:p>
                <a:r>
                  <a:rPr lang="en-US" sz="1600" dirty="0" smtClean="0"/>
                  <a:t>Each ball has a unique label from [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 smtClean="0"/>
                  <a:t>].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To estimate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u="sng" dirty="0" smtClean="0"/>
                  <a:t>accurately</a:t>
                </a:r>
                <a:r>
                  <a:rPr lang="en-US" sz="1600" dirty="0" smtClean="0"/>
                  <a:t> and with </a:t>
                </a:r>
                <a:r>
                  <a:rPr lang="en-US" sz="1600" u="sng" dirty="0" smtClean="0"/>
                  <a:t>high probability.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For example: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“Report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probability at least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99</a:t>
                </a:r>
                <a:r>
                  <a:rPr lang="en-US" sz="1600" dirty="0" smtClean="0"/>
                  <a:t>%,</a:t>
                </a:r>
              </a:p>
              <a:p>
                <a:pPr marL="0" indent="0" algn="ctr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TOOL: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Sampling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</a:t>
              </a:r>
              <a:endParaRPr lang="en-US" sz="16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j</a:t>
                </a:r>
                <a:endParaRPr lang="en-US" sz="12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:c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</a:t>
                </a:r>
                <a:endParaRPr lang="en-US" sz="16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</a:t>
                </a:r>
                <a:endParaRPr lang="en-US" sz="16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5791200" y="29718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10400" y="2971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b="1" i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 smtClean="0"/>
                  <a:t>  : the label of the sampled ball.</a:t>
                </a:r>
                <a:endParaRPr lang="en-US" sz="1600" b="1" i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600" dirty="0" smtClean="0"/>
                  <a:t> What is </a:t>
                </a:r>
                <a:r>
                  <a:rPr lang="en-US" sz="1600" b="1" dirty="0" smtClean="0"/>
                  <a:t>E</a:t>
                </a:r>
                <a:r>
                  <a:rPr lang="en-US" sz="1600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 smtClean="0"/>
                  <a:t>] ?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          E</a:t>
                </a:r>
                <a:r>
                  <a:rPr lang="en-US" sz="1600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𝑿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el-GR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i="1" dirty="0" smtClean="0">
                    <a:solidFill>
                      <a:srgbClr val="0070C0"/>
                    </a:solidFill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=  </m:t>
                    </m:r>
                    <m:f>
                      <m:fPr>
                        <m:ctrlPr>
                          <a:rPr lang="el-GR" sz="1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/>
                  </a:rPr>
                  <a:t>=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</a:t>
              </a:r>
              <a:endParaRPr lang="en-US" sz="16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j</a:t>
                </a:r>
                <a:endParaRPr lang="en-US" sz="12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:c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</a:t>
                </a:r>
                <a:endParaRPr lang="en-US" sz="16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</a:t>
                </a:r>
                <a:endParaRPr lang="en-US" sz="16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800600" y="18288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00800" y="38100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05200" y="1143000"/>
            <a:ext cx="50292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IDEA: 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label of </a:t>
            </a:r>
            <a:r>
              <a:rPr lang="en-US" dirty="0" smtClean="0">
                <a:solidFill>
                  <a:schemeClr val="tx1"/>
                </a:solidFill>
              </a:rPr>
              <a:t>sampled </a:t>
            </a:r>
            <a:r>
              <a:rPr lang="en-US" dirty="0">
                <a:solidFill>
                  <a:schemeClr val="tx1"/>
                </a:solidFill>
              </a:rPr>
              <a:t>ball provides some info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334000" y="4267200"/>
            <a:ext cx="3581400" cy="1222248"/>
          </a:xfrm>
          <a:prstGeom prst="cloudCallout">
            <a:avLst>
              <a:gd name="adj1" fmla="val -30510"/>
              <a:gd name="adj2" fmla="val 803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use it to design an  algorithm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31" grpId="0" animBg="1"/>
      <p:bldP spid="2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A simple algorithm: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 smtClean="0"/>
                  <a:t>Pick a ball randomly uniformly from the bag.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600" dirty="0" smtClean="0"/>
                  <a:t> be its label.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 smtClean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</a:t>
              </a:r>
              <a:endParaRPr lang="en-US" sz="16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j</a:t>
                </a:r>
                <a:endParaRPr lang="en-US" sz="12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:c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</a:t>
                </a:r>
                <a:endParaRPr lang="en-US" sz="16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</a:t>
                </a:r>
                <a:endParaRPr lang="en-US" sz="16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66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How </a:t>
            </a:r>
            <a:r>
              <a:rPr lang="en-US" sz="3200" b="1" u="sng" dirty="0" smtClean="0"/>
              <a:t>good</a:t>
            </a:r>
            <a:r>
              <a:rPr lang="en-US" sz="3200" b="1" dirty="0" smtClean="0"/>
              <a:t> is the </a:t>
            </a:r>
            <a:r>
              <a:rPr lang="en-US" sz="3200" b="1" dirty="0" smtClean="0">
                <a:solidFill>
                  <a:srgbClr val="7030A0"/>
                </a:solidFill>
              </a:rPr>
              <a:t>estimate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is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How to reduce the error probability 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1705683" y="1647117"/>
            <a:ext cx="381000" cy="211596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4400" y="2133600"/>
            <a:ext cx="7467600" cy="381000"/>
            <a:chOff x="914400" y="2133600"/>
            <a:chExt cx="7467600" cy="381000"/>
          </a:xfrm>
        </p:grpSpPr>
        <p:grpSp>
          <p:nvGrpSpPr>
            <p:cNvPr id="22" name="Group 21"/>
            <p:cNvGrpSpPr/>
            <p:nvPr/>
          </p:nvGrpSpPr>
          <p:grpSpPr>
            <a:xfrm>
              <a:off x="1905000" y="2362200"/>
              <a:ext cx="381000" cy="76200"/>
              <a:chOff x="1981200" y="2362200"/>
              <a:chExt cx="381000" cy="762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81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133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86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14400" y="2133600"/>
              <a:ext cx="7467600" cy="381000"/>
              <a:chOff x="914400" y="2133600"/>
              <a:chExt cx="7467600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0772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</a:t>
                </a:r>
                <a:endParaRPr lang="en-US" sz="1400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0960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14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242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6200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95978" y="2133600"/>
                <a:ext cx="409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/>
                    </a:solidFill>
                  </a:rPr>
                  <a:t>N-1</a:t>
                </a:r>
                <a:endParaRPr lang="en-US" sz="12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495800" y="2362200"/>
                <a:ext cx="381000" cy="76200"/>
                <a:chOff x="1981200" y="2362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858000" y="2286000"/>
                <a:ext cx="381000" cy="76200"/>
                <a:chOff x="1981200" y="2362200"/>
                <a:chExt cx="381000" cy="762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1" name="Oval 30"/>
          <p:cNvSpPr/>
          <p:nvPr/>
        </p:nvSpPr>
        <p:spPr>
          <a:xfrm>
            <a:off x="1981200" y="220980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14693" y="5334000"/>
            <a:ext cx="19143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multiple sampling</a:t>
            </a:r>
            <a:r>
              <a:rPr lang="en-US" i="1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blipFill rotWithShape="1">
                <a:blip r:embed="rId3"/>
                <a:stretch>
                  <a:fillRect r="-12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3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1333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12" grpId="0" animBg="1"/>
      <p:bldP spid="31" grpId="0" animBg="1"/>
      <p:bldP spid="31" grpId="1" animBg="1"/>
      <p:bldP spid="31" grpId="2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Multiple samplings </a:t>
            </a:r>
            <a:r>
              <a:rPr lang="en-US" sz="3200" b="1" dirty="0" smtClean="0"/>
              <a:t>to </a:t>
            </a:r>
            <a:br>
              <a:rPr lang="en-US" sz="3200" b="1" dirty="0" smtClean="0"/>
            </a:br>
            <a:r>
              <a:rPr lang="en-US" sz="2400" b="1" dirty="0" smtClean="0"/>
              <a:t>improve </a:t>
            </a:r>
            <a:r>
              <a:rPr lang="en-US" sz="2400" b="1" dirty="0" smtClean="0">
                <a:solidFill>
                  <a:srgbClr val="C00000"/>
                </a:solidFill>
              </a:rPr>
              <a:t>accuracy</a:t>
            </a:r>
            <a:r>
              <a:rPr lang="en-US" sz="2400" b="1" dirty="0" smtClean="0"/>
              <a:t> and reduce error probability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/>
                  <a:t>Which </a:t>
                </a:r>
                <a:r>
                  <a:rPr lang="en-US" sz="1800" dirty="0" smtClean="0"/>
                  <a:t>ball among the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sampled balls </a:t>
                </a:r>
                <a:r>
                  <a:rPr lang="en-US" sz="1800" dirty="0"/>
                  <a:t>will have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 closest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1800" dirty="0"/>
                  <a:t>How many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balls are expected to have label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217932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895739" y="2179320"/>
            <a:ext cx="6895322" cy="182880"/>
            <a:chOff x="895739" y="2560320"/>
            <a:chExt cx="6895322" cy="182880"/>
          </a:xfrm>
        </p:grpSpPr>
        <p:sp>
          <p:nvSpPr>
            <p:cNvPr id="74" name="Oval 73"/>
            <p:cNvSpPr/>
            <p:nvPr/>
          </p:nvSpPr>
          <p:spPr>
            <a:xfrm>
              <a:off x="3334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810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419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467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66869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3152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76200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895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15053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3962400" y="4724400"/>
            <a:ext cx="933062" cy="381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24069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1467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better </a:t>
            </a:r>
            <a:r>
              <a:rPr lang="en-US" sz="3600" b="1" dirty="0" smtClean="0"/>
              <a:t>algorithm for 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100" b="1" dirty="0" smtClean="0">
                <a:solidFill>
                  <a:srgbClr val="7030A0"/>
                </a:solidFill>
              </a:rPr>
              <a:t>estimating the number of balls: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2000" dirty="0"/>
                  <a:t>;                       //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b="1" dirty="0" err="1"/>
                  <a:t>multiset</a:t>
                </a:r>
                <a:endParaRPr lang="en-US" sz="2000" b="1" dirty="0"/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Repeat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{               Pick a ball randomly </a:t>
                </a:r>
                <a:r>
                  <a:rPr lang="en-US" sz="2000" dirty="0" smtClean="0"/>
                  <a:t>uniformly </a:t>
                </a:r>
                <a:r>
                  <a:rPr lang="en-US" sz="2000" dirty="0"/>
                  <a:t>from the bag.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be the its label.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;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ball into the bag;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  <a:endParaRPr lang="en-US" sz="2000" dirty="0"/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largest </a:t>
                </a:r>
                <a:r>
                  <a:rPr lang="en-US" sz="2000" dirty="0" smtClean="0"/>
                  <a:t>label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67000" y="16002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</a:t>
            </a:r>
            <a:r>
              <a:rPr lang="en-US" sz="3600" b="1" dirty="0" smtClean="0"/>
              <a:t> of the Lecture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Randomized Framework for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Number of balls </a:t>
            </a:r>
            <a:r>
              <a:rPr lang="en-US" sz="2400" dirty="0" smtClean="0"/>
              <a:t>from a bag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Size of transitive closure</a:t>
            </a:r>
            <a:r>
              <a:rPr lang="en-US" sz="2400" b="1" dirty="0" smtClean="0"/>
              <a:t> </a:t>
            </a:r>
            <a:r>
              <a:rPr lang="en-US" sz="2400" dirty="0" smtClean="0"/>
              <a:t>of a directed graph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i="1" dirty="0">
                <a:solidFill>
                  <a:srgbClr val="7030A0"/>
                </a:solidFill>
              </a:rPr>
              <a:t>Inspirational Problem </a:t>
            </a:r>
            <a:r>
              <a:rPr lang="en-US" sz="2400" dirty="0"/>
              <a:t>from Continuous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240" y="2209800"/>
            <a:ext cx="351436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estimation</a:t>
            </a:r>
            <a:r>
              <a:rPr lang="en-US" sz="2400" dirty="0"/>
              <a:t> of </a:t>
            </a:r>
            <a:r>
              <a:rPr lang="en-US" sz="2400" b="1" dirty="0"/>
              <a:t>a </a:t>
            </a:r>
            <a:r>
              <a:rPr lang="en-US" sz="2400" b="1" dirty="0" smtClean="0"/>
              <a:t>parameter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6019800"/>
            <a:ext cx="47463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 before all this, a simple algorithm exercise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200" dirty="0"/>
                  <a:t> What is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&lt;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number of balls sampled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…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1800" dirty="0" smtClean="0"/>
                  <a:t>]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&lt;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=        ?? </a:t>
                </a: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 smtClean="0"/>
                  <a:t> is sum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,…,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ball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has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label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..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/4]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=1)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 smtClean="0"/>
                  <a:t>   ??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 smtClean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’s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are independent.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Applying </a:t>
                </a:r>
                <a:r>
                  <a:rPr lang="en-US" sz="1800" b="1" dirty="0" err="1" smtClean="0"/>
                  <a:t>Chernoff</a:t>
                </a:r>
                <a:r>
                  <a:rPr lang="en-US" sz="1800" dirty="0" smtClean="0"/>
                  <a:t> Bound,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 smtClean="0"/>
                  <a:t>) =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1+1</m:t>
                        </m:r>
                      </m:e>
                    </m:d>
                    <m:f>
                      <m:fPr>
                        <m:ctrlP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190500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6" name="Right Brace 45"/>
          <p:cNvSpPr/>
          <p:nvPr/>
        </p:nvSpPr>
        <p:spPr>
          <a:xfrm rot="5400000">
            <a:off x="1571430" y="1247969"/>
            <a:ext cx="381000" cy="230466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blipFill rotWithShape="1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39" t="-8197" r="-91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61930" y="1828800"/>
            <a:ext cx="295470" cy="304800"/>
            <a:chOff x="1761930" y="1600200"/>
            <a:chExt cx="295470" cy="304800"/>
          </a:xfrm>
        </p:grpSpPr>
        <p:sp>
          <p:nvSpPr>
            <p:cNvPr id="37" name="Oval 36"/>
            <p:cNvSpPr/>
            <p:nvPr/>
          </p:nvSpPr>
          <p:spPr>
            <a:xfrm>
              <a:off x="1810139" y="167640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761930" y="1600200"/>
              <a:ext cx="295470" cy="3048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4507468"/>
                <a:ext cx="4379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0746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590800" y="4038600"/>
            <a:ext cx="1048139" cy="653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57600" y="4016633"/>
            <a:ext cx="3438330" cy="32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1400" y="4343400"/>
            <a:ext cx="3438330" cy="32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47861" y="5867400"/>
            <a:ext cx="1048139" cy="653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8200" y="3048000"/>
            <a:ext cx="3886200" cy="32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52870" y="4876801"/>
            <a:ext cx="343833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52 0.133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  <p:bldP spid="7" grpId="0" animBg="1"/>
      <p:bldP spid="5" grpId="0" animBg="1"/>
      <p:bldP spid="44" grpId="0" animBg="1"/>
      <p:bldP spid="45" grpId="0" animBg="1"/>
      <p:bldP spid="47" grpId="0" animBg="1"/>
      <p:bldP spid="66" grpId="0" animBg="1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Final result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randomized Monte Carlo performs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sampling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reports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such that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Randomized framework </a:t>
            </a:r>
            <a:r>
              <a:rPr lang="en-US" sz="3200" b="1" dirty="0" smtClean="0"/>
              <a:t>for </a:t>
            </a:r>
            <a:br>
              <a:rPr lang="en-US" sz="3200" b="1" dirty="0" smtClean="0"/>
            </a:br>
            <a:r>
              <a:rPr lang="en-US" sz="3200" b="1" dirty="0" smtClean="0"/>
              <a:t>estimating a </a:t>
            </a:r>
            <a:r>
              <a:rPr lang="en-US" sz="3200" b="1" dirty="0" smtClean="0">
                <a:solidFill>
                  <a:srgbClr val="0070C0"/>
                </a:solidFill>
              </a:rPr>
              <a:t>parameter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 be a parameter which needs to be estimated.</a:t>
                </a:r>
              </a:p>
              <a:p>
                <a:r>
                  <a:rPr lang="en-US" sz="2000" dirty="0" smtClean="0"/>
                  <a:t>Design a randomized experiment such that there is a random variable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𝐗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  <a:ea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takes value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 then return       ??       as the estimate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 improve accuracy in estimation:</a:t>
                </a:r>
              </a:p>
              <a:p>
                <a:r>
                  <a:rPr lang="en-US" sz="2000" dirty="0" smtClean="0"/>
                  <a:t>repeat the experiment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times. 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taken </a:t>
                </a:r>
                <a:r>
                  <a:rPr lang="en-US" sz="20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most likely </a:t>
                </a:r>
                <a:r>
                  <a:rPr lang="en-US" sz="2000" dirty="0" smtClean="0"/>
                  <a:t>to be closest to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  <a:ea typeface="Cambria Math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  <a:blipFill rotWithShape="1">
                <a:blip r:embed="rId2"/>
                <a:stretch>
                  <a:fillRect l="-678" t="-67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84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9200" y="2057400"/>
            <a:ext cx="403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Estimating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the size </a:t>
            </a:r>
            <a:r>
              <a:rPr lang="en-US" sz="3200" dirty="0" smtClean="0"/>
              <a:t>of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Transitive Closure </a:t>
            </a:r>
            <a:r>
              <a:rPr lang="en-US" sz="3200" dirty="0" smtClean="0"/>
              <a:t>of a Directed Graph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0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Estimating size </a:t>
            </a:r>
            <a:r>
              <a:rPr lang="en-US" sz="3600" b="1" dirty="0" smtClean="0"/>
              <a:t>of </a:t>
            </a:r>
            <a:r>
              <a:rPr lang="en-US" sz="3600" b="1" dirty="0" smtClean="0">
                <a:solidFill>
                  <a:srgbClr val="0070C0"/>
                </a:solidFill>
              </a:rPr>
              <a:t>Transitive Closure </a:t>
            </a:r>
            <a:r>
              <a:rPr lang="en-US" sz="3600" b="1" dirty="0" smtClean="0"/>
              <a:t>of </a:t>
            </a:r>
            <a:br>
              <a:rPr lang="en-US" sz="3600" b="1" dirty="0" smtClean="0"/>
            </a:br>
            <a:r>
              <a:rPr lang="en-US" sz="3600" b="1" dirty="0" smtClean="0"/>
              <a:t>a Directed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 directed graph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vertices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Reach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|</a:t>
                </a:r>
                <a:r>
                  <a:rPr lang="en-US" sz="2000" b="1" dirty="0" smtClean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 smtClean="0"/>
                  <a:t>Given a </a:t>
                </a:r>
                <a:r>
                  <a:rPr lang="en-US" sz="2000" dirty="0"/>
                  <a:t>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Applications: (Graph based Data bases)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Query requires collecting information stored at nodes reachable from a given node.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An estimate on the number of nodes reachable can be used to get an estimate on the time (or processing) required to answer the query.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This estimate can be used for </a:t>
                </a:r>
                <a:r>
                  <a:rPr lang="en-US" sz="1800" b="1" dirty="0" smtClean="0"/>
                  <a:t>optimizing</a:t>
                </a:r>
                <a:r>
                  <a:rPr lang="en-US" sz="1800" dirty="0" smtClean="0"/>
                  <a:t> a set of queries to be answered.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  <a:blipFill rotWithShape="1">
                <a:blip r:embed="rId2"/>
                <a:stretch>
                  <a:fillRect l="-720" t="-635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209800" y="2286000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743200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Estimating size </a:t>
            </a:r>
            <a:r>
              <a:rPr lang="en-US" sz="3600" b="1" dirty="0" smtClean="0"/>
              <a:t>of </a:t>
            </a:r>
            <a:r>
              <a:rPr lang="en-US" sz="3600" b="1" dirty="0" smtClean="0">
                <a:solidFill>
                  <a:srgbClr val="0070C0"/>
                </a:solidFill>
              </a:rPr>
              <a:t>Transitive Closure </a:t>
            </a:r>
            <a:r>
              <a:rPr lang="en-US" sz="3600" b="1" dirty="0" smtClean="0"/>
              <a:t>of </a:t>
            </a:r>
            <a:br>
              <a:rPr lang="en-US" sz="3600" b="1" dirty="0" smtClean="0"/>
            </a:br>
            <a:r>
              <a:rPr lang="en-US" sz="3600" b="1" dirty="0" smtClean="0"/>
              <a:t>a Directed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 smtClean="0"/>
                  <a:t>Given a </a:t>
                </a:r>
                <a:r>
                  <a:rPr lang="en-US" sz="2000" dirty="0"/>
                  <a:t>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/</a:t>
                </a:r>
                <a:r>
                  <a:rPr lang="en-US" sz="2000" b="1" dirty="0" smtClean="0"/>
                  <a:t>BFS </a:t>
                </a:r>
                <a:r>
                  <a:rPr lang="en-US" sz="2000" dirty="0" smtClean="0"/>
                  <a:t>from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to compute 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|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|;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dirty="0" smtClean="0"/>
                  <a:t>Time complexity: 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6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Estimating size </a:t>
            </a:r>
            <a:r>
              <a:rPr lang="en-US" sz="3600" b="1" dirty="0" smtClean="0"/>
              <a:t>of </a:t>
            </a:r>
            <a:r>
              <a:rPr lang="en-US" sz="3600" b="1" dirty="0" smtClean="0">
                <a:solidFill>
                  <a:srgbClr val="0070C0"/>
                </a:solidFill>
              </a:rPr>
              <a:t>Transitive Closure </a:t>
            </a:r>
            <a:r>
              <a:rPr lang="en-US" sz="3600" b="1" dirty="0" smtClean="0"/>
              <a:t>of </a:t>
            </a:r>
            <a:br>
              <a:rPr lang="en-US" sz="3600" b="1" dirty="0" smtClean="0"/>
            </a:br>
            <a:r>
              <a:rPr lang="en-US" sz="3600" b="1" dirty="0" smtClean="0"/>
              <a:t>a Directed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 smtClean="0"/>
                  <a:t>Given a </a:t>
                </a:r>
                <a:r>
                  <a:rPr lang="en-US" sz="2000" dirty="0"/>
                  <a:t>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 smtClean="0"/>
                  <a:t> and every vertex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  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 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457200" indent="-457200">
                  <a:buAutoNum type="arabicPeriod" startAt="2"/>
                </a:pPr>
                <a:r>
                  <a:rPr lang="en-US" sz="2000" b="1" dirty="0" smtClean="0"/>
                  <a:t>Error Probability  </a:t>
                </a:r>
                <a:r>
                  <a:rPr lang="en-US" sz="2000" dirty="0" smtClean="0"/>
                  <a:t>&lt;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 smtClean="0"/>
                  <a:t>  for any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b="0" dirty="0" smtClean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000" b="1" i="1" dirty="0" smtClean="0"/>
                  <a:t>Time complexity: O</a:t>
                </a:r>
                <a:r>
                  <a:rPr lang="en-US" sz="2000" dirty="0" smtClean="0"/>
                  <a:t>((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4290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45720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49530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Randomized Monte Carlo </a:t>
            </a:r>
            <a:r>
              <a:rPr lang="en-US" sz="3200" b="1" dirty="0" smtClean="0">
                <a:solidFill>
                  <a:srgbClr val="7030A0"/>
                </a:solidFill>
              </a:rPr>
              <a:t>Algorithm for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700" b="1" dirty="0" smtClean="0"/>
              <a:t>estimating the size of transitive closure of directed graph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Ingredients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A </a:t>
                </a:r>
                <a:r>
                  <a:rPr lang="en-US" sz="2000" b="1" dirty="0" smtClean="0"/>
                  <a:t>Deterministic</a:t>
                </a:r>
                <a:r>
                  <a:rPr lang="en-US" sz="2000" dirty="0" smtClean="0"/>
                  <a:t>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 time algorithm for a problem “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MinLabel</a:t>
                </a:r>
                <a:r>
                  <a:rPr lang="en-US" sz="2000" dirty="0" smtClean="0"/>
                  <a:t>”.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from the inspirational </a:t>
                </a:r>
                <a:r>
                  <a:rPr lang="en-US" sz="2000" b="1" dirty="0" smtClean="0"/>
                  <a:t>probability </a:t>
                </a:r>
                <a:r>
                  <a:rPr lang="en-US" sz="2000" dirty="0" smtClean="0"/>
                  <a:t>problem we discussed today.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6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MIN-Label</a:t>
            </a:r>
            <a:r>
              <a:rPr lang="en-US" sz="3200" b="1" dirty="0" smtClean="0">
                <a:solidFill>
                  <a:srgbClr val="7030A0"/>
                </a:solidFill>
              </a:rPr>
              <a:t> Problem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200" dirty="0" smtClean="0"/>
                  <a:t>Given a </a:t>
                </a:r>
                <a:r>
                  <a:rPr lang="en-US" sz="2200" dirty="0"/>
                  <a:t>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edges,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:r>
                  <a:rPr lang="en-US" sz="2200" dirty="0"/>
                  <a:t>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stores a real number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  <m:d>
                      <m:dPr>
                        <m:ctrlPr>
                          <a:rPr lang="en-US" sz="22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2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r>
                  <a:rPr lang="en-US" sz="2200" b="0" dirty="0" smtClean="0">
                    <a:solidFill>
                      <a:srgbClr val="C00000"/>
                    </a:solidFill>
                    <a:ea typeface="Cambria Math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r>
                  <a:rPr lang="en-US" sz="2200" dirty="0" smtClean="0">
                    <a:solidFill>
                      <a:srgbClr val="C00000"/>
                    </a:solidFill>
                    <a:ea typeface="Cambria Math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200" dirty="0" smtClean="0"/>
                  <a:t>  ?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22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</a:t>
                </a:r>
                <a:r>
                  <a:rPr lang="en-US" sz="22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and array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200" dirty="0" smtClean="0"/>
                  <a:t>[],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b="1" dirty="0"/>
                  <a:t>Time complexity: </a:t>
                </a:r>
                <a:r>
                  <a:rPr lang="en-US" sz="2200" b="1" i="1" dirty="0"/>
                  <a:t>O</a:t>
                </a:r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 smtClean="0"/>
                  <a:t>The following two slides </a:t>
                </a:r>
                <a:r>
                  <a:rPr lang="en-US" sz="2200" dirty="0" smtClean="0"/>
                  <a:t>present</a:t>
                </a:r>
                <a:r>
                  <a:rPr lang="en-US" sz="2200" dirty="0" smtClean="0"/>
                  <a:t> </a:t>
                </a:r>
                <a:r>
                  <a:rPr lang="en-US" sz="2200" dirty="0" smtClean="0"/>
                  <a:t>two algorithms for this problem. </a:t>
                </a:r>
              </a:p>
              <a:p>
                <a:pPr marL="0" indent="0" algn="ctr">
                  <a:buNone/>
                </a:pPr>
                <a:r>
                  <a:rPr lang="en-US" sz="2200" dirty="0" smtClean="0"/>
                  <a:t>But, first make attempt on your own before studying these algorithms</a:t>
                </a:r>
                <a:r>
                  <a:rPr lang="en-US" sz="2200" dirty="0" smtClean="0"/>
                  <a:t>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1263" b="-6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67200" y="2590800"/>
                <a:ext cx="3995388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𝒎𝒊𝒏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reachable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90800"/>
                <a:ext cx="399538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2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Inference</a:t>
            </a:r>
            <a:r>
              <a:rPr lang="en-US" sz="3600" b="1" dirty="0" smtClean="0"/>
              <a:t> from the inspirational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 are selected randomly uniformly and independently from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the expected value of the smallest number is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i="1" dirty="0" smtClean="0"/>
                  <a:t>some</a:t>
                </a:r>
                <a:r>
                  <a:rPr lang="en-US" sz="2000" dirty="0" smtClean="0"/>
                  <a:t> numbers were selected randomly uniformly and independently </a:t>
                </a:r>
                <a:r>
                  <a:rPr lang="en-US" sz="2000" dirty="0"/>
                  <a:t>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the smallest among them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what is a right guess for the numbers selected </a:t>
                </a:r>
                <a:r>
                  <a:rPr lang="en-US" sz="2000" dirty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Answer: 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5600" y="19050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200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3622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5052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3505200"/>
            <a:ext cx="3200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Randomized Monte Carlo algorithm </a:t>
            </a:r>
            <a:br>
              <a:rPr lang="en-US" sz="3200" dirty="0" smtClean="0">
                <a:solidFill>
                  <a:srgbClr val="7030A0"/>
                </a:solidFill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48013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Estimating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size</a:t>
            </a:r>
            <a:r>
              <a:rPr lang="en-US" sz="2400" b="1" dirty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Transitive </a:t>
            </a:r>
            <a:r>
              <a:rPr lang="en-US" sz="2400" b="1" dirty="0">
                <a:solidFill>
                  <a:srgbClr val="7030A0"/>
                </a:solidFill>
              </a:rPr>
              <a:t>Closure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chemeClr val="tx1"/>
                </a:solidFill>
              </a:rPr>
              <a:t>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8682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894020" y="3533001"/>
            <a:ext cx="3582980" cy="2382798"/>
            <a:chOff x="2894020" y="3533001"/>
            <a:chExt cx="3582980" cy="2382798"/>
          </a:xfrm>
        </p:grpSpPr>
        <p:sp>
          <p:nvSpPr>
            <p:cNvPr id="57" name="TextBox 56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0.45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0.71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0.19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0.53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0.83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0.38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1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1"/>
            <a:endCxn id="21" idx="5"/>
          </p:cNvCxnSpPr>
          <p:nvPr/>
        </p:nvCxnSpPr>
        <p:spPr>
          <a:xfrm flipH="1" flipV="1"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98620" y="2085201"/>
            <a:ext cx="4956160" cy="3830598"/>
            <a:chOff x="1598620" y="2085201"/>
            <a:chExt cx="4956160" cy="3830598"/>
          </a:xfrm>
        </p:grpSpPr>
        <p:sp>
          <p:nvSpPr>
            <p:cNvPr id="5" name="TextBox 4"/>
            <p:cNvSpPr txBox="1"/>
            <p:nvPr/>
          </p:nvSpPr>
          <p:spPr>
            <a:xfrm>
              <a:off x="1674820" y="28956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0.34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8620" y="3837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0.14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0.45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0.71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0.19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0.53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0.83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96000" y="2694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0.28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7620" y="22376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0.901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6073" y="2085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0.65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5420" y="22860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0.265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98820" y="30480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0.49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6820" y="3228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0.54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41620" y="3962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0.74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0.38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89420" y="2819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0.81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9200" y="3200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0.63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4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 simple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algorithm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 no.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selected </a:t>
                </a:r>
                <a:r>
                  <a:rPr lang="en-US" sz="1800" dirty="0"/>
                  <a:t>uniformly and independently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endParaRPr lang="en-US" sz="1800" b="1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??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m:t>minL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blipFill rotWithShape="1">
                <a:blip r:embed="rId3"/>
                <a:stretch>
                  <a:fillRect r="-4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better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{    1. 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 random no. selected uniformly and independently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2. Compute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</a:t>
                </a:r>
                <a:r>
                  <a:rPr lang="en-US" sz="1800" dirty="0" smtClean="0"/>
                  <a:t>3.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??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667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1" y="3886200"/>
            <a:ext cx="198119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{</m:t>
                    </m:r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 smtClean="0"/>
                  <a:t>],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 smtClean="0"/>
                  <a:t>],   </a:t>
                </a:r>
                <a:r>
                  <a:rPr lang="en-US" sz="2800" dirty="0"/>
                  <a:t>…,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}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1: </a:t>
                </a:r>
                <a:r>
                  <a:rPr lang="en-US" sz="1800" dirty="0" smtClean="0"/>
                  <a:t>Which value among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], </a:t>
                </a:r>
                <a:r>
                  <a:rPr lang="en-US" sz="1800" dirty="0"/>
                  <a:t>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 is likely to be closest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2:</a:t>
                </a:r>
                <a:r>
                  <a:rPr lang="en-US" sz="2000" b="1" dirty="0" smtClean="0"/>
                  <a:t> </a:t>
                </a:r>
                <a:r>
                  <a:rPr lang="en-US" sz="1800" dirty="0"/>
                  <a:t>How many of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}  are likely to have 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3: </a:t>
                </a:r>
                <a:r>
                  <a:rPr lang="en-US" sz="1800" dirty="0" smtClean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 for any fixed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b="1" dirty="0"/>
                  <a:t>: </a:t>
                </a:r>
                <a:r>
                  <a:rPr lang="en-US" sz="1800" dirty="0" smtClean="0"/>
                  <a:t>(</a:t>
                </a:r>
                <a:r>
                  <a:rPr lang="en-US" sz="1800" dirty="0"/>
                  <a:t>H</a:t>
                </a:r>
                <a:r>
                  <a:rPr lang="en-US" sz="1800" dirty="0" smtClean="0"/>
                  <a:t>int: for this to happen all vertices in </a:t>
                </a:r>
                <a:r>
                  <a:rPr lang="en-US" sz="1800" b="1" dirty="0" smtClean="0"/>
                  <a:t>Reach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must get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 smtClean="0"/>
                  <a:t>()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T</a:t>
                </a:r>
                <a:r>
                  <a:rPr lang="en-US" sz="1600" dirty="0" smtClean="0"/>
                  <a:t>his probability is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𝝉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14400" y="5574268"/>
            <a:ext cx="7235886" cy="445532"/>
            <a:chOff x="1143000" y="3962400"/>
            <a:chExt cx="7235886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48143" y="5690489"/>
            <a:ext cx="1247457" cy="1015111"/>
            <a:chOff x="1648143" y="4038600"/>
            <a:chExt cx="1247457" cy="101511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6000" y="40386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02" b="-9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Arrow 14"/>
          <p:cNvSpPr/>
          <p:nvPr/>
        </p:nvSpPr>
        <p:spPr>
          <a:xfrm>
            <a:off x="3886200" y="20574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886200" y="28194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4648200" y="4572000"/>
            <a:ext cx="45720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answer </a:t>
            </a:r>
            <a:r>
              <a:rPr lang="en-US" b="1" dirty="0" smtClean="0">
                <a:solidFill>
                  <a:srgbClr val="C00000"/>
                </a:solidFill>
              </a:rPr>
              <a:t>Question 2</a:t>
            </a:r>
            <a:r>
              <a:rPr lang="en-US" dirty="0" smtClean="0">
                <a:solidFill>
                  <a:schemeClr val="tx1"/>
                </a:solidFill>
              </a:rPr>
              <a:t> now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382000" y="2225802"/>
                <a:ext cx="378629" cy="61843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225802"/>
                <a:ext cx="378629" cy="618439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438400" y="5684520"/>
            <a:ext cx="5181600" cy="106680"/>
            <a:chOff x="2286000" y="4084320"/>
            <a:chExt cx="5181600" cy="106680"/>
          </a:xfrm>
        </p:grpSpPr>
        <p:sp>
          <p:nvSpPr>
            <p:cNvPr id="21" name="Oval 20"/>
            <p:cNvSpPr/>
            <p:nvPr/>
          </p:nvSpPr>
          <p:spPr>
            <a:xfrm>
              <a:off x="22860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056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3152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505200" y="4038601"/>
            <a:ext cx="45719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105961"/>
            <a:ext cx="838200" cy="847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Line Callout 1 28"/>
              <p:cNvSpPr/>
              <p:nvPr/>
            </p:nvSpPr>
            <p:spPr>
              <a:xfrm>
                <a:off x="4800600" y="6119876"/>
                <a:ext cx="3810000" cy="612648"/>
              </a:xfrm>
              <a:prstGeom prst="borderCallout1">
                <a:avLst>
                  <a:gd name="adj1" fmla="val 48601"/>
                  <a:gd name="adj2" fmla="val -614"/>
                  <a:gd name="adj3" fmla="val -54996"/>
                  <a:gd name="adj4" fmla="val -6631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Expected value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], for each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6119876"/>
                <a:ext cx="3810000" cy="612648"/>
              </a:xfrm>
              <a:prstGeom prst="borderCallout1">
                <a:avLst>
                  <a:gd name="adj1" fmla="val 48601"/>
                  <a:gd name="adj2" fmla="val -614"/>
                  <a:gd name="adj3" fmla="val -54996"/>
                  <a:gd name="adj4" fmla="val -6631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9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  <p:bldP spid="11" grpId="0" animBg="1"/>
      <p:bldP spid="18" grpId="0" animBg="1"/>
      <p:bldP spid="27" grpId="0" animBg="1"/>
      <p:bldP spid="2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better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{    1. 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 random no. selected uniformly and independently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2. Compute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</a:t>
                </a:r>
                <a:r>
                  <a:rPr lang="en-US" sz="1800" dirty="0" smtClean="0"/>
                  <a:t>3.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m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in*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largest value among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;</a:t>
                </a:r>
                <a:endParaRPr lang="en-US" sz="18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C00000"/>
                            </a:solidFill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C0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sz="18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65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9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Homework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 </a:t>
            </a:r>
            <a:r>
              <a:rPr lang="en-US" sz="2400" b="1" dirty="0" err="1" smtClean="0"/>
              <a:t>Chernoff</a:t>
            </a:r>
            <a:r>
              <a:rPr lang="en-US" sz="2400" dirty="0" smtClean="0"/>
              <a:t> bound to get a high probability bound on the error.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Hint: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Proceed along similar lines as in the case of estimating number of balls in a bag.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Make sincere </a:t>
            </a:r>
            <a:r>
              <a:rPr lang="en-US" sz="2000" b="1" dirty="0" smtClean="0"/>
              <a:t>attempts</a:t>
            </a:r>
            <a:r>
              <a:rPr lang="en-US" sz="2000" dirty="0" smtClean="0"/>
              <a:t> to do this homework. I shall discuss the same briefly in the beginning of the next class.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3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Algorithm1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000" dirty="0" smtClean="0"/>
                  <a:t>: the graph obtained by reversing all edge directions.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Sort vertices in the increasing order of their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() value.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Repeat</a:t>
                </a:r>
                <a:r>
                  <a:rPr lang="en-US" sz="2000" dirty="0" smtClean="0"/>
                  <a:t> until ??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{        Pick vertex of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() value; Let it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Perform DFS/BFS to compute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For each vertex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∈ </m:t>
                    </m:r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ea typeface="Cambria Math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Remove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b="1" i="1" dirty="0" smtClean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empty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9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Convince yourself that we are justified in removing vertex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blipFill rotWithShape="1">
                <a:blip r:embed="rId4"/>
                <a:stretch>
                  <a:fillRect t="-11538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Algorithm2  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usually many problems are easier on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Directed acyclic graphs</a:t>
                </a:r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1.     Compute Strongly connected components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 smtClean="0"/>
                  <a:t>Build </a:t>
                </a:r>
                <a:r>
                  <a:rPr lang="en-US" sz="2000" b="1" dirty="0" smtClean="0"/>
                  <a:t>DAG </a:t>
                </a:r>
                <a:r>
                  <a:rPr lang="en-US" sz="2000" dirty="0" smtClean="0"/>
                  <a:t>(directed acyclic graph)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after converting each SCC to a vertex.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 smtClean="0"/>
                  <a:t>Solve the problem on this DAG using DFS/BFS.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Hint:</a:t>
                </a:r>
                <a:r>
                  <a:rPr lang="en-US" sz="2000" b="1" dirty="0" smtClean="0"/>
                  <a:t>   </a:t>
                </a:r>
                <a:r>
                  <a:rPr lang="en-US" sz="2000" dirty="0" smtClean="0"/>
                  <a:t>use topological ordering.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b="1" i="1" dirty="0" smtClean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4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003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An</a:t>
            </a:r>
            <a:r>
              <a:rPr lang="en-US" sz="3200" dirty="0" smtClean="0">
                <a:solidFill>
                  <a:srgbClr val="7030A0"/>
                </a:solidFill>
              </a:rPr>
              <a:t> inspirational </a:t>
            </a:r>
            <a:r>
              <a:rPr lang="en-US" sz="3200" dirty="0" smtClean="0"/>
              <a:t>problem from </a:t>
            </a:r>
            <a:r>
              <a:rPr lang="en-US" sz="3200" dirty="0" smtClean="0">
                <a:solidFill>
                  <a:srgbClr val="0070C0"/>
                </a:solidFill>
              </a:rPr>
              <a:t>continuous probability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 are selected </a:t>
                </a:r>
                <a:r>
                  <a:rPr lang="en-US" sz="2000" u="sng" dirty="0" smtClean="0"/>
                  <a:t>randomly uniformly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value of the </a:t>
                </a:r>
                <a:r>
                  <a:rPr lang="en-US" sz="2000" b="1" dirty="0" smtClean="0"/>
                  <a:t>smallest number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shall solve many problems dealing with random points in an interval 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 in this course. But we won’t require any knowledge of continuous probability theory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All we shall require is the following fact which is quite obvious: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belongs to an interval of length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000" dirty="0" smtClean="0"/>
                  <a:t>)=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105400"/>
              </a:xfrm>
              <a:blipFill rotWithShape="1">
                <a:blip r:embed="rId2"/>
                <a:stretch>
                  <a:fillRect l="-720" t="-1193" r="-1801" b="-5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368627" cy="457200"/>
            <a:chOff x="4800600" y="3733800"/>
            <a:chExt cx="368627" cy="457200"/>
          </a:xfrm>
        </p:grpSpPr>
        <p:sp>
          <p:nvSpPr>
            <p:cNvPr id="34" name="Oval 3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794173" y="3733800"/>
            <a:ext cx="368627" cy="457200"/>
            <a:chOff x="4800600" y="3733800"/>
            <a:chExt cx="368627" cy="457200"/>
          </a:xfrm>
        </p:grpSpPr>
        <p:sp>
          <p:nvSpPr>
            <p:cNvPr id="46" name="Oval 45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895600" y="3733800"/>
            <a:ext cx="368627" cy="457200"/>
            <a:chOff x="4800600" y="3733800"/>
            <a:chExt cx="368627" cy="457200"/>
          </a:xfrm>
        </p:grpSpPr>
        <p:sp>
          <p:nvSpPr>
            <p:cNvPr id="51" name="Oval 50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810000" y="4234934"/>
            <a:ext cx="2209800" cy="413266"/>
            <a:chOff x="3810000" y="4234934"/>
            <a:chExt cx="2209800" cy="41326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810000" y="4343400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8100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198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771466" y="1600200"/>
            <a:ext cx="210533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1600200"/>
            <a:ext cx="199357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0" y="1600200"/>
            <a:ext cx="199357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2057400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on a </a:t>
            </a:r>
            <a:r>
              <a:rPr lang="en-US" sz="3200" b="1" dirty="0" smtClean="0">
                <a:solidFill>
                  <a:srgbClr val="00B050"/>
                </a:solidFill>
              </a:rPr>
              <a:t>line segment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It appears to depend upon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3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65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 smtClean="0">
                <a:solidFill>
                  <a:srgbClr val="00B050"/>
                </a:solidFill>
              </a:rPr>
              <a:t>Circle </a:t>
            </a:r>
            <a:r>
              <a:rPr lang="en-US" sz="2400" b="1" dirty="0" smtClean="0"/>
              <a:t>(of circumference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</a:t>
                </a:r>
                <a:r>
                  <a:rPr lang="en-US" sz="2000" dirty="0" smtClean="0"/>
                  <a:t>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By symmetry of the circle,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has </a:t>
                </a:r>
                <a:r>
                  <a:rPr lang="en-US" sz="1800" b="1" dirty="0" smtClean="0"/>
                  <a:t>identical probability distribution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= … = </a:t>
                </a:r>
                <a:r>
                  <a:rPr lang="en-US" sz="1800" b="1" dirty="0" smtClean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= ??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]=</a:t>
                </a:r>
                <a:r>
                  <a:rPr lang="en-US" sz="1800" dirty="0" smtClean="0"/>
                  <a:t> ??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  <a:blipFill rotWithShape="1">
                <a:blip r:embed="rId2"/>
                <a:stretch>
                  <a:fillRect l="-741" t="-616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51072" y="1710928"/>
            <a:ext cx="3567368" cy="3188732"/>
            <a:chOff x="2872843" y="1764268"/>
            <a:chExt cx="3567368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28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05400" y="2090057"/>
            <a:ext cx="990600" cy="707572"/>
            <a:chOff x="5105400" y="2090057"/>
            <a:chExt cx="990600" cy="707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34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/>
            <p:cNvSpPr/>
            <p:nvPr/>
          </p:nvSpPr>
          <p:spPr>
            <a:xfrm>
              <a:off x="5105400" y="2090057"/>
              <a:ext cx="870857" cy="707572"/>
            </a:xfrm>
            <a:custGeom>
              <a:avLst/>
              <a:gdLst>
                <a:gd name="connsiteX0" fmla="*/ 0 w 772886"/>
                <a:gd name="connsiteY0" fmla="*/ 0 h 707572"/>
                <a:gd name="connsiteX1" fmla="*/ 468086 w 772886"/>
                <a:gd name="connsiteY1" fmla="*/ 272143 h 707572"/>
                <a:gd name="connsiteX2" fmla="*/ 772886 w 772886"/>
                <a:gd name="connsiteY2" fmla="*/ 707572 h 7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886" h="707572">
                  <a:moveTo>
                    <a:pt x="0" y="0"/>
                  </a:moveTo>
                  <a:cubicBezTo>
                    <a:pt x="169636" y="77107"/>
                    <a:pt x="339272" y="154214"/>
                    <a:pt x="468086" y="272143"/>
                  </a:cubicBezTo>
                  <a:cubicBezTo>
                    <a:pt x="596900" y="390072"/>
                    <a:pt x="684893" y="548822"/>
                    <a:pt x="772886" y="70757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0" y="5715000"/>
            <a:ext cx="288862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24000" y="6062246"/>
                <a:ext cx="566502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1/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62246"/>
                <a:ext cx="566502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191000" y="53340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62600" y="685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5029200"/>
            <a:ext cx="701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2702</Words>
  <Application>Microsoft Office PowerPoint</Application>
  <PresentationFormat>On-screen Show (4:3)</PresentationFormat>
  <Paragraphs>495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Randomized Algorithms CS648 </vt:lpstr>
      <vt:lpstr>Overview of the Lecture</vt:lpstr>
      <vt:lpstr>MIN-Label Problem</vt:lpstr>
      <vt:lpstr>MIN-Label Problem</vt:lpstr>
      <vt:lpstr>MIN-Label Problem</vt:lpstr>
      <vt:lpstr>An inspirational problem from continuous probability</vt:lpstr>
      <vt:lpstr>PowerPoint Presentation</vt:lpstr>
      <vt:lpstr>Sampling points on a line segment</vt:lpstr>
      <vt:lpstr>Sampling points on a Circle (of circumference 1)</vt:lpstr>
      <vt:lpstr>Transforming a line segment to a circle </vt:lpstr>
      <vt:lpstr>Transforming a line segment to a circle </vt:lpstr>
      <vt:lpstr>We have got the answer of the problem (without any knowledge of continuous probability theory)</vt:lpstr>
      <vt:lpstr>Problem 1</vt:lpstr>
      <vt:lpstr>Estimating the number of Balls in a BAG</vt:lpstr>
      <vt:lpstr>Estimating the number of Balls in a BAG</vt:lpstr>
      <vt:lpstr>Estimating the number of Balls in a BAG</vt:lpstr>
      <vt:lpstr>How good is the estimate ?</vt:lpstr>
      <vt:lpstr>Multiple samplings to  improve accuracy and reduce error probability</vt:lpstr>
      <vt:lpstr>A better algorithm for  estimating the number of balls:</vt:lpstr>
      <vt:lpstr>Question: What is P(N ̂ &lt;N/2) ?</vt:lpstr>
      <vt:lpstr>Final result</vt:lpstr>
      <vt:lpstr>Randomized framework for  estimating a parameter</vt:lpstr>
      <vt:lpstr>Estimating the size of  Transitive Closure of a Directed Graph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Estimating size of Transitive Closure of  a Directed Graph</vt:lpstr>
      <vt:lpstr>Randomized Monte Carlo Algorithm for  estimating the size of transitive closure of directed graph</vt:lpstr>
      <vt:lpstr>Inference from the inspirational problem</vt:lpstr>
      <vt:lpstr>Randomized Monte Carlo algorithm  </vt:lpstr>
      <vt:lpstr>PowerPoint Presentation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{μ[1,v],   μ[2,v],   …, μ[k,v]}</vt:lpstr>
      <vt:lpstr>Estimating size of Transitive Closure of  a Directed Graph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108</cp:revision>
  <dcterms:created xsi:type="dcterms:W3CDTF">2013-08-23T04:10:57Z</dcterms:created>
  <dcterms:modified xsi:type="dcterms:W3CDTF">2017-02-02T09:44:19Z</dcterms:modified>
</cp:coreProperties>
</file>