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41" r:id="rId3"/>
    <p:sldId id="342" r:id="rId4"/>
    <p:sldId id="343" r:id="rId5"/>
    <p:sldId id="312" r:id="rId6"/>
    <p:sldId id="313" r:id="rId7"/>
    <p:sldId id="324" r:id="rId8"/>
    <p:sldId id="325" r:id="rId9"/>
    <p:sldId id="326" r:id="rId10"/>
    <p:sldId id="359" r:id="rId11"/>
    <p:sldId id="328" r:id="rId12"/>
    <p:sldId id="330" r:id="rId13"/>
    <p:sldId id="329" r:id="rId14"/>
    <p:sldId id="349" r:id="rId15"/>
    <p:sldId id="347" r:id="rId16"/>
    <p:sldId id="348" r:id="rId17"/>
    <p:sldId id="350" r:id="rId18"/>
    <p:sldId id="314" r:id="rId19"/>
    <p:sldId id="351" r:id="rId20"/>
    <p:sldId id="360" r:id="rId21"/>
    <p:sldId id="317" r:id="rId22"/>
    <p:sldId id="352" r:id="rId23"/>
    <p:sldId id="323" r:id="rId24"/>
    <p:sldId id="332" r:id="rId25"/>
    <p:sldId id="331" r:id="rId26"/>
    <p:sldId id="319" r:id="rId27"/>
    <p:sldId id="322" r:id="rId28"/>
    <p:sldId id="335" r:id="rId29"/>
    <p:sldId id="336" r:id="rId30"/>
    <p:sldId id="337" r:id="rId31"/>
    <p:sldId id="344" r:id="rId32"/>
    <p:sldId id="333" r:id="rId33"/>
    <p:sldId id="339" r:id="rId34"/>
    <p:sldId id="340" r:id="rId35"/>
    <p:sldId id="345" r:id="rId36"/>
    <p:sldId id="361" r:id="rId37"/>
    <p:sldId id="353" r:id="rId38"/>
    <p:sldId id="354" r:id="rId39"/>
    <p:sldId id="355" r:id="rId40"/>
    <p:sldId id="356" r:id="rId41"/>
    <p:sldId id="357" r:id="rId42"/>
    <p:sldId id="358" r:id="rId43"/>
    <p:sldId id="36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8" d="100"/>
          <a:sy n="88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CE79-9758-4996-B385-E8614CEBDE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7A05-0DE7-4980-B1C7-8A13D370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just stores 0-1 entries</a:t>
            </a:r>
            <a:r>
              <a:rPr lang="en-US" baseline="0" dirty="0" smtClean="0"/>
              <a:t> and does not provide any information about witnesses. </a:t>
            </a:r>
          </a:p>
          <a:p>
            <a:r>
              <a:rPr lang="en-US" baseline="0" dirty="0" smtClean="0"/>
              <a:t>Let us look at matrix D which stores some numbers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87A05-0DE7-4980-B1C7-8A13D370DE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61.png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0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image" Target="../media/image20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Sampling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part-II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(To find a subset with desired property)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 Pairs Shortest Paths (APSP)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Standard Algorithms:</a:t>
            </a:r>
          </a:p>
          <a:p>
            <a:r>
              <a:rPr lang="en-US" sz="2000" b="1" dirty="0" smtClean="0"/>
              <a:t>Floyd </a:t>
            </a:r>
            <a:r>
              <a:rPr lang="en-US" sz="2000" b="1" dirty="0" err="1" smtClean="0"/>
              <a:t>Warshal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</a:t>
            </a:r>
          </a:p>
          <a:p>
            <a:r>
              <a:rPr lang="en-US" sz="2000" b="1" dirty="0" err="1" smtClean="0"/>
              <a:t>Dijkstra</a:t>
            </a:r>
            <a:r>
              <a:rPr lang="en-US" sz="2000" dirty="0" err="1" smtClean="0"/>
              <a:t>’s</a:t>
            </a:r>
            <a:r>
              <a:rPr lang="en-US" sz="2000" dirty="0" smtClean="0"/>
              <a:t> Algorithm</a:t>
            </a:r>
          </a:p>
          <a:p>
            <a:r>
              <a:rPr lang="en-US" sz="2000" dirty="0" smtClean="0"/>
              <a:t>BFS traversal (for </a:t>
            </a:r>
            <a:r>
              <a:rPr lang="en-US" sz="2000" dirty="0" err="1" smtClean="0"/>
              <a:t>unweighted</a:t>
            </a:r>
            <a:r>
              <a:rPr lang="en-US" sz="2000" dirty="0" smtClean="0"/>
              <a:t> graphs)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time in the worst case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758406" y="4278868"/>
            <a:ext cx="679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APSP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267200"/>
            <a:ext cx="221810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Matrix Multiplication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41" t="-6349" r="-74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2.317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2438400" y="4343400"/>
            <a:ext cx="3048000" cy="293132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92" t="-6349" r="-46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002060"/>
                    </a:solidFill>
                  </a:rPr>
                  <a:t>Raimund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Seidel, </a:t>
                </a:r>
                <a:endParaRPr lang="en-US" b="1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dirty="0"/>
                  <a:t> 51(3): 400-403 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𝟏𝟗𝟗𝟓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327" t="-4673" r="-3540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8" grpId="0" animBg="1"/>
      <p:bldP spid="9" grpId="0" animBg="1"/>
      <p:bldP spid="10" grpId="0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Algorithm of </a:t>
                </a:r>
                <a:r>
                  <a:rPr lang="en-US" sz="1800" b="1" dirty="0" err="1" smtClean="0">
                    <a:solidFill>
                      <a:srgbClr val="002060"/>
                    </a:solidFill>
                  </a:rPr>
                  <a:t>Raimund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Seidel</a:t>
                </a:r>
                <a:r>
                  <a:rPr lang="en-US" sz="1800" b="1" dirty="0"/>
                  <a:t>: </a:t>
                </a:r>
                <a:endParaRPr lang="en-US" sz="1800" b="1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Compute Distance Matrix in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time [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Deterministic </a:t>
                </a:r>
                <a:r>
                  <a:rPr lang="en-US" sz="1800" dirty="0" smtClean="0"/>
                  <a:t>Algorithm]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Computing Shortest </a:t>
                </a:r>
                <a:r>
                  <a:rPr lang="en-US" sz="1800" dirty="0" smtClean="0"/>
                  <a:t>Paths </a:t>
                </a:r>
                <a:r>
                  <a:rPr lang="en-US" sz="1800" dirty="0" smtClean="0"/>
                  <a:t>Matrix </a:t>
                </a:r>
                <a:r>
                  <a:rPr lang="en-US" sz="1800" dirty="0" smtClean="0"/>
                  <a:t>required </a:t>
                </a:r>
                <a:r>
                  <a:rPr lang="en-US" sz="1800" dirty="0" smtClean="0"/>
                  <a:t>solving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problem.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Solving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problem in </a:t>
                </a:r>
                <a:r>
                  <a:rPr lang="en-US" sz="18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time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</a:t>
                </a:r>
                <a:r>
                  <a:rPr lang="en-US" sz="1800" dirty="0" smtClean="0"/>
                  <a:t>algorithm]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1 3"/>
          <p:cNvSpPr/>
          <p:nvPr/>
        </p:nvSpPr>
        <p:spPr>
          <a:xfrm>
            <a:off x="5105400" y="1219200"/>
            <a:ext cx="3657600" cy="1222248"/>
          </a:xfrm>
          <a:prstGeom prst="borderCallout1">
            <a:avLst>
              <a:gd name="adj1" fmla="val 99797"/>
              <a:gd name="adj2" fmla="val 50029"/>
              <a:gd name="adj3" fmla="val 122297"/>
              <a:gd name="adj4" fmla="val -2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2060"/>
                </a:solidFill>
              </a:rPr>
              <a:t>Students having </a:t>
            </a:r>
            <a:r>
              <a:rPr lang="en-US" sz="1600" smtClean="0">
                <a:solidFill>
                  <a:srgbClr val="002060"/>
                </a:solidFill>
              </a:rPr>
              <a:t>interest in </a:t>
            </a:r>
            <a:r>
              <a:rPr lang="en-US" sz="1600" dirty="0" smtClean="0">
                <a:solidFill>
                  <a:srgbClr val="002060"/>
                </a:solidFill>
              </a:rPr>
              <a:t>algorithms are strongly advised to study this novel algorithm from </a:t>
            </a:r>
            <a:r>
              <a:rPr lang="en-US" sz="1600" dirty="0" err="1" smtClean="0">
                <a:solidFill>
                  <a:srgbClr val="002060"/>
                </a:solidFill>
              </a:rPr>
              <a:t>Motwani-Raghwan</a:t>
            </a:r>
            <a:r>
              <a:rPr lang="en-US" sz="1600" dirty="0" smtClean="0">
                <a:solidFill>
                  <a:srgbClr val="002060"/>
                </a:solidFill>
              </a:rPr>
              <a:t> book or the original journal version. (This is, of course, not part of the syllabus for CS648)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</a:t>
            </a:r>
            <a:r>
              <a:rPr lang="en-US" dirty="0"/>
              <a:t>algorithm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C00000"/>
                </a:solidFill>
              </a:rPr>
              <a:t>BPWM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</a:t>
            </a:r>
            <a:r>
              <a:rPr lang="en-US" sz="3200" b="1" dirty="0" smtClean="0"/>
              <a:t>Witness Matrix (</a:t>
            </a:r>
            <a:r>
              <a:rPr lang="en-US" sz="3200" b="1" dirty="0" smtClean="0">
                <a:solidFill>
                  <a:srgbClr val="C00000"/>
                </a:solidFill>
              </a:rPr>
              <a:t>BPWM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 smtClean="0"/>
                  <a:t>Given two Boolean matrices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/>
                  <a:t>B</a:t>
                </a:r>
                <a:r>
                  <a:rPr lang="en-US" sz="2000" dirty="0" smtClean="0"/>
                  <a:t>, and their Boolean product </a:t>
                </a:r>
                <a:r>
                  <a:rPr lang="en-US" sz="2000" b="1" i="1" dirty="0" smtClean="0"/>
                  <a:t>C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</a:t>
                </a:r>
                <a:r>
                  <a:rPr lang="en-US" sz="2000" dirty="0" smtClean="0"/>
                  <a:t>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48000" y="4419600"/>
            <a:ext cx="30480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Let us make some simple observations first.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767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26752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0083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1104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3124200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3112532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There may be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many</a:t>
                </a:r>
                <a:r>
                  <a:rPr lang="en-US" sz="2000" dirty="0"/>
                  <a:t> witnesses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.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15" t="-7576" r="-145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371600" y="5486400"/>
            <a:ext cx="62667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 our aim </a:t>
            </a:r>
            <a:r>
              <a:rPr lang="en-US" sz="2000" dirty="0"/>
              <a:t>is to compute “</a:t>
            </a:r>
            <a:r>
              <a:rPr lang="en-US" sz="2000" b="1" u="sng" dirty="0">
                <a:solidFill>
                  <a:srgbClr val="00B050"/>
                </a:solidFill>
              </a:rPr>
              <a:t>just one witness</a:t>
            </a:r>
            <a:r>
              <a:rPr lang="en-US" sz="2000" dirty="0"/>
              <a:t>” for each </a:t>
            </a:r>
            <a:r>
              <a:rPr lang="en-US" sz="2000" dirty="0" smtClean="0"/>
              <a:t>pair.</a:t>
            </a:r>
            <a:endParaRPr lang="en-IN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2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3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28622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18257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461785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How efficiently can we search a witnesses </a:t>
                </a:r>
                <a:r>
                  <a:rPr lang="en-US" sz="2000" dirty="0"/>
                  <a:t>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71" t="-7576" r="-184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</a:t>
                </a:r>
                <a:endParaRPr lang="en-IN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000" t="-7576" r="-1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4572000" y="4445169"/>
            <a:ext cx="3124200" cy="73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5211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3318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89874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How efficiently can you verify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 a witness for </a:t>
                </a:r>
                <a:r>
                  <a:rPr lang="en-US" sz="2000" dirty="0"/>
                  <a:t>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92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  <a:r>
                  <a:rPr lang="en-US" dirty="0" smtClean="0"/>
                  <a:t>ust check whether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36" t="-2899" r="-1900" b="-13043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blipFill rotWithShape="1">
                <a:blip r:embed="rId4"/>
                <a:stretch>
                  <a:fillRect r="-1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4495800" y="4445169"/>
            <a:ext cx="3810000" cy="81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629400" y="5398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51877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72565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48147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67400" y="4267200"/>
            <a:ext cx="1828800" cy="2362200"/>
            <a:chOff x="5867400" y="4267200"/>
            <a:chExt cx="1828800" cy="2362200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22138964"/>
                </p:ext>
              </p:extLst>
            </p:nvPr>
          </p:nvGraphicFramePr>
          <p:xfrm>
            <a:off x="5867400" y="4267200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65760"/>
                  <a:gridCol w="365760"/>
                  <a:gridCol w="365760"/>
                  <a:gridCol w="365760"/>
                  <a:gridCol w="365760"/>
                </a:tblGrid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629400" y="6260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</p:grpSp>
      <p:sp>
        <p:nvSpPr>
          <p:cNvPr id="14" name="Equal 13"/>
          <p:cNvSpPr/>
          <p:nvPr/>
        </p:nvSpPr>
        <p:spPr>
          <a:xfrm rot="1542714">
            <a:off x="4357098" y="4206555"/>
            <a:ext cx="1325418" cy="803510"/>
          </a:xfrm>
          <a:prstGeom prst="mathEqual">
            <a:avLst>
              <a:gd name="adj1" fmla="val 8631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Product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xplosion 1 15"/>
              <p:cNvSpPr/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number of witnesses for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Explosion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blipFill rotWithShape="1">
                <a:blip r:embed="rId4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9" name="Right Arrow 18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2" name="Down Arrow 21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Callout 27"/>
          <p:cNvSpPr/>
          <p:nvPr/>
        </p:nvSpPr>
        <p:spPr>
          <a:xfrm>
            <a:off x="533400" y="4103132"/>
            <a:ext cx="4029670" cy="1459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Look carefully at the integer product matrix </a:t>
            </a:r>
            <a:r>
              <a:rPr lang="en-US" sz="1600" b="1" dirty="0" smtClean="0">
                <a:solidFill>
                  <a:srgbClr val="002060"/>
                </a:solidFill>
              </a:rPr>
              <a:t>D</a:t>
            </a:r>
            <a:r>
              <a:rPr lang="en-US" sz="1600" dirty="0" smtClean="0">
                <a:solidFill>
                  <a:srgbClr val="002060"/>
                </a:solidFill>
              </a:rPr>
              <a:t>. Does it have any thing to do with witnesses.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Down Ribbon 28"/>
              <p:cNvSpPr/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So it is worth studying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for our problem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14" grpId="0" animBg="1"/>
      <p:bldP spid="16" grpId="0" animBg="1"/>
      <p:bldP spid="16" grpId="1" animBg="1"/>
      <p:bldP spid="18" grpId="0" animBg="1"/>
      <p:bldP spid="18" grpId="1" animBg="1"/>
      <p:bldP spid="28" grpId="0" animBg="1"/>
      <p:bldP spid="28" grpId="1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384727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04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566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9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78211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84807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43658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8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real life example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We need a donor with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     </a:t>
            </a:r>
          </a:p>
          <a:p>
            <a:r>
              <a:rPr lang="en-US" sz="2000" dirty="0" smtClean="0"/>
              <a:t>There is a huge list (1 million) of blood donors. </a:t>
            </a:r>
          </a:p>
          <a:p>
            <a:r>
              <a:rPr lang="en-US" sz="2000" dirty="0" smtClean="0"/>
              <a:t>Unfortunately,  the blood group information of donors is lost .</a:t>
            </a:r>
          </a:p>
          <a:p>
            <a:r>
              <a:rPr lang="en-US" sz="2000" dirty="0" smtClean="0"/>
              <a:t>What to do ?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IDEA: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Repeat</a:t>
            </a:r>
            <a:r>
              <a:rPr lang="en-US" sz="2000" dirty="0" smtClean="0"/>
              <a:t> until we get a donor of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{      Pick phone number of a donor randomly uniformly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Call him to ask his Blood group.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19760" y="3733800"/>
            <a:ext cx="3519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dirty="0"/>
              <a:t>Select a random subset of donors.)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09811" y="1905000"/>
            <a:ext cx="19625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37% people are </a:t>
            </a:r>
            <a:r>
              <a:rPr lang="en-US" b="1" dirty="0" smtClean="0">
                <a:solidFill>
                  <a:srgbClr val="FF0000"/>
                </a:solidFill>
              </a:rPr>
              <a:t>O+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48768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08945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7973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1418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7" name="TextBox 26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304800" y="4407932"/>
            <a:ext cx="4648200" cy="1459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There is a way to manipulate </a:t>
            </a:r>
            <a:r>
              <a:rPr lang="en-US" sz="1600" b="1" dirty="0" smtClean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rgbClr val="002060"/>
                </a:solidFill>
              </a:rPr>
              <a:t>so that </a:t>
            </a:r>
            <a:r>
              <a:rPr lang="en-US" sz="1600" b="1" dirty="0" smtClean="0">
                <a:solidFill>
                  <a:schemeClr val="tx1"/>
                </a:solidFill>
              </a:rPr>
              <a:t>D </a:t>
            </a:r>
            <a:r>
              <a:rPr lang="en-US" sz="1600" dirty="0" smtClean="0">
                <a:solidFill>
                  <a:srgbClr val="002060"/>
                </a:solidFill>
              </a:rPr>
              <a:t>will store a witness for all those pairs which have </a:t>
            </a:r>
            <a:r>
              <a:rPr lang="en-US" sz="1600" u="sng" dirty="0" smtClean="0">
                <a:solidFill>
                  <a:srgbClr val="002060"/>
                </a:solidFill>
              </a:rPr>
              <a:t>singleton</a:t>
            </a:r>
            <a:r>
              <a:rPr lang="en-US" sz="1600" dirty="0" smtClean="0">
                <a:solidFill>
                  <a:srgbClr val="002060"/>
                </a:solidFill>
              </a:rPr>
              <a:t> witness. Can you guess ?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615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70618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811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8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3890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42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83568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1779654" cy="685800"/>
            <a:chOff x="564624" y="1295400"/>
            <a:chExt cx="1779654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1    2     3    4     5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  ⨯   ⨯    ⨯    ⨯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381000" y="4419600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For pairs having exactly one witness (Yellow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stores the witness </a:t>
                </a:r>
                <a:r>
                  <a:rPr lang="en-US" dirty="0" smtClean="0">
                    <a:solidFill>
                      <a:srgbClr val="002060"/>
                    </a:solidFill>
                    <a:sym typeface="Wingdings" pitchFamily="2" charset="2"/>
                  </a:rPr>
                  <a:t>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For pairs having multiple witnesses (Blue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stores some junk value </a:t>
                </a:r>
                <a:r>
                  <a:rPr lang="en-US" dirty="0" smtClean="0">
                    <a:solidFill>
                      <a:srgbClr val="002060"/>
                    </a:solidFill>
                    <a:sym typeface="Wingdings" pitchFamily="2" charset="2"/>
                  </a:rPr>
                  <a:t>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19600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for Computing </a:t>
            </a:r>
            <a:r>
              <a:rPr lang="en-US" sz="3200" b="1" u="sng" dirty="0" smtClean="0">
                <a:solidFill>
                  <a:srgbClr val="7030A0"/>
                </a:solidFill>
              </a:rPr>
              <a:t>Singleton</a:t>
            </a:r>
            <a:r>
              <a:rPr lang="en-US" sz="3200" b="1" dirty="0" smtClean="0"/>
              <a:t> Witnesses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Compute-Singleton-Witnesses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For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each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Time complexity: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495800" y="1600200"/>
            <a:ext cx="3197296" cy="3352800"/>
            <a:chOff x="4495800" y="1600200"/>
            <a:chExt cx="3197296" cy="3352800"/>
          </a:xfrm>
        </p:grpSpPr>
        <p:sp>
          <p:nvSpPr>
            <p:cNvPr id="4" name="Right Brace 3"/>
            <p:cNvSpPr/>
            <p:nvPr/>
          </p:nvSpPr>
          <p:spPr>
            <a:xfrm>
              <a:off x="4495800" y="1600200"/>
              <a:ext cx="536448" cy="3352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2819400"/>
              <a:ext cx="25876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deterministic Algorithm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1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Algorithm Design for </a:t>
            </a:r>
            <a:r>
              <a:rPr lang="en-US" sz="3600" b="1" dirty="0" smtClean="0">
                <a:solidFill>
                  <a:srgbClr val="C00000"/>
                </a:solidFill>
              </a:rPr>
              <a:t>BPWM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Subproblem: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compute witnesses for all those pairs which have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witnesses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randomized Monte Carlo algorithm with</a:t>
                </a:r>
                <a:r>
                  <a:rPr lang="en-US" sz="2000" dirty="0"/>
                  <a:t> </a:t>
                </a:r>
                <a:r>
                  <a:rPr lang="en-US" sz="20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Main Problem: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find witnesses for all pairs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randomized Las Vegas algorithm with </a:t>
                </a:r>
                <a:r>
                  <a:rPr lang="en-US" sz="2000" dirty="0" smtClean="0"/>
                  <a:t>expected </a:t>
                </a:r>
                <a:r>
                  <a:rPr lang="en-US" sz="20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401568" y="3124200"/>
            <a:ext cx="1627632" cy="8382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1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Randomized</a:t>
                </a:r>
                <a:r>
                  <a:rPr lang="en-US" sz="3200" dirty="0" smtClean="0"/>
                  <a:t> </a:t>
                </a:r>
                <a:r>
                  <a:rPr lang="en-US" sz="3200" i="1" dirty="0"/>
                  <a:t>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cap="none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Algorithm: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Finding witness for all those pairs </a:t>
                </a:r>
                <a:endParaRPr lang="en-US" sz="2800" b="1" dirty="0" smtClean="0"/>
              </a:p>
              <a:p>
                <a:pPr algn="ctr"/>
                <a:r>
                  <a:rPr lang="en-US" sz="2800" b="1" dirty="0" smtClean="0"/>
                  <a:t>which </a:t>
                </a:r>
                <a:r>
                  <a:rPr lang="en-US" sz="2800" b="1" dirty="0"/>
                  <a:t>have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witnesses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977" t="-5769" r="-3372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 smtClean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 smtClean="0"/>
                  <a:t>)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7336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3804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   2    3   4              …                n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60814" cy="228600"/>
            <a:chOff x="914400" y="3276600"/>
            <a:chExt cx="2160814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6614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57400" y="3581400"/>
              <a:ext cx="762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14600" y="3581400"/>
              <a:ext cx="4191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nullify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witnesses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53944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66136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   2    3   4              …                n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65714"/>
            <a:ext cx="2155372" cy="239486"/>
            <a:chOff x="914400" y="3265714"/>
            <a:chExt cx="2155372" cy="239486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45403" y="3265714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1172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39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2671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4039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27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   2    3   4   5        …         n-1  n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44485" cy="228600"/>
            <a:chOff x="914400" y="3276600"/>
            <a:chExt cx="2144485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7186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0285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4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46882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31398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813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  2    3   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0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  5         …        n-1  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0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33600" cy="234043"/>
            <a:chOff x="914400" y="3276600"/>
            <a:chExt cx="2133600" cy="234043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3630" y="3282043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095500" y="3505200"/>
            <a:ext cx="4838700" cy="2670048"/>
            <a:chOff x="2095500" y="3505200"/>
            <a:chExt cx="4838700" cy="2670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wn Ribbon 22"/>
                <p:cNvSpPr/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will store this witness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 now </a:t>
                  </a:r>
                  <a:r>
                    <a:rPr lang="en-US" dirty="0" smtClean="0">
                      <a:solidFill>
                        <a:schemeClr val="tx1"/>
                      </a:solidFill>
                      <a:sym typeface="Wingdings" pitchFamily="2" charset="2"/>
                    </a:rPr>
                    <a:t>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.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Down Ribbon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5"/>
                  <a:stretch>
                    <a:fillRect b="-7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095500" y="3505200"/>
              <a:ext cx="1638300" cy="1817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5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</a:t>
            </a:r>
            <a:r>
              <a:rPr lang="en-US" sz="3600" b="1" dirty="0" smtClean="0">
                <a:solidFill>
                  <a:srgbClr val="7030A0"/>
                </a:solidFill>
              </a:rPr>
              <a:t>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Suppose there is a computational problem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where we require to find a subset with </a:t>
            </a:r>
            <a:r>
              <a:rPr lang="en-US" sz="2000" u="sng" dirty="0" smtClean="0"/>
              <a:t>some desired properties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Unfortunately, computing such a set deterministically may take </a:t>
            </a:r>
            <a:r>
              <a:rPr lang="en-US" sz="2000" u="sng" dirty="0" smtClean="0"/>
              <a:t>huge time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Random sampling </a:t>
            </a:r>
            <a:r>
              <a:rPr lang="en-US" sz="2000" u="sng" dirty="0" smtClean="0"/>
              <a:t>carried out suitably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may produce a subset with the desired property with some probability.</a:t>
            </a:r>
            <a:endParaRPr lang="en-US" sz="2000" u="sng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924567" y="2743200"/>
            <a:ext cx="25908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743200" y="4191000"/>
            <a:ext cx="20574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to select columns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No efficient deterministic algorithm.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Idea: </a:t>
                </a:r>
                <a:r>
                  <a:rPr lang="en-US" sz="1800" dirty="0" smtClean="0"/>
                  <a:t>(Random sampling)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What should be the sampling probability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should be the sampling probability </a:t>
                </a:r>
                <a:r>
                  <a:rPr lang="en-US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expected number of surviving 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turn out to be 1?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Try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for the random sampling. 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  <a:blipFill rotWithShape="1">
                <a:blip r:embed="rId3"/>
                <a:stretch>
                  <a:fillRect l="-765" t="-606" b="-15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Callout 3"/>
          <p:cNvSpPr/>
          <p:nvPr/>
        </p:nvSpPr>
        <p:spPr>
          <a:xfrm>
            <a:off x="2819400" y="3733800"/>
            <a:ext cx="4419600" cy="1143000"/>
          </a:xfrm>
          <a:prstGeom prst="downArrowCallout">
            <a:avLst>
              <a:gd name="adj1" fmla="val 25000"/>
              <a:gd name="adj2" fmla="val 25000"/>
              <a:gd name="adj3" fmla="val 17836"/>
              <a:gd name="adj4" fmla="val 721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idea!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Let us ask the following related but easier question.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2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each column is selected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the probability that 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 smtClean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</a:rPr>
                      <m:t> 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27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…,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95600" y="2286000"/>
            <a:ext cx="464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41148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148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B050"/>
                    </a:solidFill>
                  </a:rPr>
                  <a:t>//The pseudo code for sampling the (indices of) columns</a:t>
                </a: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18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: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add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endParaRPr lang="en-US" sz="1800" b="1" u="sng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Repeat the entire process </a:t>
                </a:r>
                <a:endParaRPr lang="en-US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3/2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0" y="2667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4003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56388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</a:t>
                </a:r>
                <a:r>
                  <a:rPr lang="en-US" sz="1800" u="sng" dirty="0" smtClean="0"/>
                  <a:t>any pair</a:t>
                </a:r>
                <a:r>
                  <a:rPr lang="en-US" sz="1800" dirty="0" smtClean="0"/>
                  <a:t> having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pairs that have exactly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witnesses.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blipFill rotWithShape="1">
                <a:blip r:embed="rId5"/>
                <a:stretch>
                  <a:fillRect r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5638800" y="1752600"/>
            <a:ext cx="3048000" cy="1066800"/>
          </a:xfrm>
          <a:prstGeom prst="cloudCallout">
            <a:avLst>
              <a:gd name="adj1" fmla="val -27549"/>
              <a:gd name="adj2" fmla="val 829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</a:t>
            </a:r>
            <a:r>
              <a:rPr lang="en-US" b="1" dirty="0">
                <a:solidFill>
                  <a:schemeClr val="tx1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 theorem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70592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52602" y="5638800"/>
            <a:ext cx="293919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15400" cy="48307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Boolean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and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randomized Monte Carlo algorithm to compute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witnesses for all those pairs which have exactly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witnesses. </a:t>
                </a:r>
              </a:p>
              <a:p>
                <a:r>
                  <a:rPr lang="en-US" sz="2000" dirty="0" smtClean="0"/>
                  <a:t>The running time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error probability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But …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possible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r>
                  <a:rPr lang="en-US" sz="2000" b="1" i="1" dirty="0"/>
                  <a:t> 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 algorithm for BPWM.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How to compute</a:t>
                </a:r>
                <a:r>
                  <a:rPr lang="en-US" sz="2000" b="1" dirty="0" smtClean="0"/>
                  <a:t> witnesses for all pairs </a:t>
                </a:r>
                <a:r>
                  <a:rPr lang="en-US" sz="2000" dirty="0" smtClean="0"/>
                  <a:t>in</a:t>
                </a:r>
                <a:r>
                  <a:rPr lang="en-US" sz="2000" b="1" dirty="0" smtClean="0"/>
                  <a:t>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15400" cy="4830763"/>
              </a:xfrm>
              <a:blipFill rotWithShape="1">
                <a:blip r:embed="rId2"/>
                <a:stretch>
                  <a:fillRect l="-1025" t="-176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5562600" y="42672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there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witnesses for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If each column is selected 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the probability that </a:t>
                </a:r>
                <a:r>
                  <a:rPr lang="en-US" sz="1800" u="sng" dirty="0" smtClean="0"/>
                  <a:t>exactly one</a:t>
                </a:r>
                <a:r>
                  <a:rPr lang="en-US" sz="1800" dirty="0" smtClean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survives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≥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0.135… 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17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86" t="-8333" r="-3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5029200" y="4343400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6472" y="2209800"/>
            <a:ext cx="247732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098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2590800"/>
            <a:ext cx="472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Randomized algorithm </a:t>
            </a:r>
            <a:r>
              <a:rPr lang="en-US" sz="2800" b="1" dirty="0" smtClean="0"/>
              <a:t>for Computing Witnesses for all pairs with witness count 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endParaRPr lang="en-US" sz="1800" b="1" u="sng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Repeat the entire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8/7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3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Randomized Algorithm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(Boolean Product Witness Matrix)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Prob.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</a:t>
                </a:r>
                <a:r>
                  <a:rPr lang="en-US" sz="1800" u="sng" dirty="0" smtClean="0"/>
                  <a:t>any pair</a:t>
                </a:r>
                <a:r>
                  <a:rPr lang="en-US" sz="1800" dirty="0" smtClean="0"/>
                  <a:t> having witness count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: ??</a:t>
                </a: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105400"/>
              </a:xfrm>
              <a:blipFill rotWithShape="1">
                <a:blip r:embed="rId2"/>
                <a:stretch>
                  <a:fillRect l="-57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blipFill rotWithShape="1">
                <a:blip r:embed="rId3"/>
                <a:stretch>
                  <a:fillRect r="-8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6172200" y="3581400"/>
                <a:ext cx="25908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1935"/>
                  <a:gd name="adj6" fmla="val -564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pairs that have exactly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witnesses.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Apply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Union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theorem 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5908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1935"/>
                  <a:gd name="adj6" fmla="val -56466"/>
                </a:avLst>
              </a:prstGeom>
              <a:blipFill rotWithShape="1">
                <a:blip r:embed="rId4"/>
                <a:stretch>
                  <a:fillRect r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7244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C00000"/>
                    </a:solidFill>
                  </a:rPr>
                  <a:t>How to compute witnesses for all pairs in </a:t>
                </a:r>
                <a:r>
                  <a:rPr lang="en-US" sz="1600" b="1" i="1" dirty="0" smtClean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time ? 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</a:t>
            </a:r>
            <a:r>
              <a:rPr lang="en-US" sz="2800" b="1" dirty="0" smtClean="0"/>
              <a:t>pairs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{    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}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334000"/>
              </a:xfrm>
              <a:blipFill rotWithShape="1">
                <a:blip r:embed="rId2"/>
                <a:stretch>
                  <a:fillRect l="-120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Prob. that witness is not found for a given pair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Prob. that witness is not found for </a:t>
                </a:r>
                <a:r>
                  <a:rPr lang="en-US" sz="1800" dirty="0" smtClean="0"/>
                  <a:t>at least one pair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5105400"/>
              </a:xfrm>
              <a:blipFill rotWithShape="1">
                <a:blip r:embed="rId3"/>
                <a:stretch>
                  <a:fillRect l="-1264" t="-597" r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800" y="2797840"/>
                <a:ext cx="658963" cy="5549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97840"/>
                <a:ext cx="658963" cy="554960"/>
              </a:xfrm>
              <a:prstGeom prst="rect">
                <a:avLst/>
              </a:prstGeom>
              <a:blipFill rotWithShape="1">
                <a:blip r:embed="rId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9437" y="4419600"/>
                <a:ext cx="857735" cy="5549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37" y="4419600"/>
                <a:ext cx="857735" cy="554960"/>
              </a:xfrm>
              <a:prstGeom prst="rect">
                <a:avLst/>
              </a:prstGeom>
              <a:blipFill rotWithShape="1">
                <a:blip r:embed="rId5"/>
                <a:stretch>
                  <a:fillRect r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</a:t>
            </a:r>
            <a:r>
              <a:rPr lang="en-US" sz="3200" b="1" dirty="0" smtClean="0"/>
              <a:t>Witness Matrix (</a:t>
            </a:r>
            <a:r>
              <a:rPr lang="en-US" sz="3200" b="1" dirty="0" smtClean="0">
                <a:solidFill>
                  <a:srgbClr val="C00000"/>
                </a:solidFill>
              </a:rPr>
              <a:t>BPWM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Given two Boolean matrices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/>
                  <a:t>B</a:t>
                </a:r>
                <a:r>
                  <a:rPr lang="en-US" sz="2000" dirty="0" smtClean="0"/>
                  <a:t>, and their Boolean product </a:t>
                </a:r>
                <a:r>
                  <a:rPr lang="en-US" sz="2000" b="1" i="1" dirty="0" smtClean="0"/>
                  <a:t>C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a </a:t>
                </a:r>
                <a:r>
                  <a:rPr lang="en-US" sz="2000" dirty="0" smtClean="0"/>
                  <a:t>Monte Carlo </a:t>
                </a:r>
                <a:r>
                  <a:rPr lang="en-US" sz="2000" dirty="0" smtClean="0"/>
                  <a:t>algorithm for computing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</a:t>
                </a:r>
                <a:r>
                  <a:rPr lang="en-US" sz="2000" dirty="0" smtClean="0"/>
                  <a:t>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 smtClean="0"/>
                  <a:t>running </a:t>
                </a:r>
                <a:r>
                  <a:rPr lang="en-US" sz="2000" dirty="0" smtClean="0"/>
                  <a:t>time of the algorithm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error probability is </a:t>
                </a:r>
                <a:r>
                  <a:rPr lang="en-US" sz="2000" dirty="0" smtClean="0"/>
                  <a:t>inverse polynomial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Homework: </a:t>
                </a:r>
              </a:p>
              <a:p>
                <a:r>
                  <a:rPr lang="en-US" sz="1800" dirty="0" smtClean="0"/>
                  <a:t>Transform the algorithm to Las Vegas algorithm with expected running time </a:t>
                </a:r>
                <a:r>
                  <a:rPr lang="en-US" sz="18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Transform the algorithm further so that its running time is concentrated around expected value.</a:t>
                </a: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(you may modify </a:t>
                </a:r>
                <a:r>
                  <a:rPr lang="en-US" sz="1800" dirty="0" smtClean="0"/>
                  <a:t>the algorithm if needed)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746" t="-1348" r="-149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4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</a:t>
            </a:r>
            <a:r>
              <a:rPr lang="en-US" sz="2800" b="1" dirty="0" smtClean="0"/>
              <a:t>pairs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{    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}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334000"/>
              </a:xfrm>
              <a:blipFill rotWithShape="1">
                <a:blip r:embed="rId2"/>
                <a:stretch>
                  <a:fillRect l="-120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Prob. that witness is not found for a given pair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Prob. that witness is not found for </a:t>
                </a:r>
                <a:r>
                  <a:rPr lang="en-US" sz="1800" dirty="0" smtClean="0"/>
                  <a:t>at least one pair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Expected running time =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5105400"/>
              </a:xfrm>
              <a:blipFill rotWithShape="1">
                <a:blip r:embed="rId3"/>
                <a:stretch>
                  <a:fillRect l="-1264" t="-597" r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800" y="2797840"/>
                <a:ext cx="658963" cy="5549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97840"/>
                <a:ext cx="658963" cy="554960"/>
              </a:xfrm>
              <a:prstGeom prst="rect">
                <a:avLst/>
              </a:prstGeom>
              <a:blipFill rotWithShape="1">
                <a:blip r:embed="rId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9437" y="4419600"/>
                <a:ext cx="857735" cy="5549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37" y="4419600"/>
                <a:ext cx="857735" cy="554960"/>
              </a:xfrm>
              <a:prstGeom prst="rect">
                <a:avLst/>
              </a:prstGeom>
              <a:blipFill rotWithShape="1">
                <a:blip r:embed="rId5"/>
                <a:stretch>
                  <a:fillRect r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0"/>
              <p:cNvSpPr/>
              <p:nvPr/>
            </p:nvSpPr>
            <p:spPr>
              <a:xfrm>
                <a:off x="5105400" y="5105400"/>
                <a:ext cx="3886200" cy="990600"/>
              </a:xfrm>
              <a:prstGeom prst="wedgeRoundRectCallout">
                <a:avLst>
                  <a:gd name="adj1" fmla="val -164025"/>
                  <a:gd name="adj2" fmla="val 30647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there is even a single pair with nonzero witnesses but we fail to find even one, run the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algo.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105400"/>
                <a:ext cx="3886200" cy="990600"/>
              </a:xfrm>
              <a:prstGeom prst="wedgeRoundRectCallout">
                <a:avLst>
                  <a:gd name="adj1" fmla="val -164025"/>
                  <a:gd name="adj2" fmla="val 30647"/>
                  <a:gd name="adj3" fmla="val 16667"/>
                </a:avLst>
              </a:prstGeom>
              <a:blipFill rotWithShape="1"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876800"/>
            <a:ext cx="2362200" cy="1143000"/>
          </a:xfrm>
          <a:prstGeom prst="cloudCallout">
            <a:avLst>
              <a:gd name="adj1" fmla="val -29166"/>
              <a:gd name="adj2" fmla="val 781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to transform to Las Vegas </a:t>
            </a:r>
            <a:r>
              <a:rPr lang="en-US" sz="1600" dirty="0" err="1" smtClean="0">
                <a:solidFill>
                  <a:srgbClr val="C00000"/>
                </a:solidFill>
              </a:rPr>
              <a:t>algo</a:t>
            </a:r>
            <a:r>
              <a:rPr lang="en-US" sz="1600" dirty="0" smtClean="0">
                <a:solidFill>
                  <a:srgbClr val="C00000"/>
                </a:solidFill>
              </a:rPr>
              <a:t> 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5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  Integer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of Matrices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07743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05661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19875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52600" y="533400"/>
            <a:ext cx="17620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07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542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135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8859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1" y="4495800"/>
                <a:ext cx="3429000" cy="60471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495800"/>
                <a:ext cx="3429000" cy="6047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71094" y="4533899"/>
            <a:ext cx="1843906" cy="528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52034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32554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3136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495800"/>
                <a:ext cx="3422924" cy="60471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3422924" cy="6047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Definition:</a:t>
                </a:r>
                <a:r>
                  <a:rPr lang="en-US" b="1" dirty="0" smtClean="0"/>
                  <a:t>  </a:t>
                </a:r>
                <a:r>
                  <a:rPr lang="en-US" dirty="0" smtClean="0"/>
                  <a:t>An 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said to be </a:t>
                </a:r>
                <a:r>
                  <a:rPr lang="en-US" b="1" dirty="0" smtClean="0"/>
                  <a:t>witness</a:t>
                </a:r>
                <a:r>
                  <a:rPr lang="en-US" dirty="0" smtClean="0"/>
                  <a:t> for a pair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)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677" t="-6250" r="-52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343400" y="4574442"/>
            <a:ext cx="220980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0137" y="5565042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562600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</a:t>
            </a:r>
            <a:r>
              <a:rPr lang="en-US" sz="3200" b="1" dirty="0" smtClean="0"/>
              <a:t>Witness Matrix (</a:t>
            </a:r>
            <a:r>
              <a:rPr lang="en-US" sz="3200" b="1" dirty="0" smtClean="0">
                <a:solidFill>
                  <a:srgbClr val="C00000"/>
                </a:solidFill>
              </a:rPr>
              <a:t>BPWM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Boolean matrices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/>
                  <a:t>B</a:t>
                </a:r>
                <a:r>
                  <a:rPr lang="en-US" sz="2000" dirty="0" smtClean="0"/>
                  <a:t>, and their Boolean product </a:t>
                </a:r>
                <a:r>
                  <a:rPr lang="en-US" sz="2000" b="1" i="1" dirty="0" smtClean="0"/>
                  <a:t>C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</a:t>
                </a:r>
                <a:r>
                  <a:rPr lang="en-US" sz="2000" dirty="0" smtClean="0"/>
                  <a:t>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19600" y="3126642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1690" y="3888642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Motivation for </a:t>
            </a:r>
            <a:r>
              <a:rPr lang="en-US" dirty="0" smtClean="0">
                <a:solidFill>
                  <a:srgbClr val="C00000"/>
                </a:solidFill>
              </a:rPr>
              <a:t>BPWM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4398</Words>
  <Application>Microsoft Office PowerPoint</Application>
  <PresentationFormat>On-screen Show (4:3)</PresentationFormat>
  <Paragraphs>1496</Paragraphs>
  <Slides>43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Randomized Algorithms CS648 </vt:lpstr>
      <vt:lpstr>A real life example</vt:lpstr>
      <vt:lpstr>Random Sampling</vt:lpstr>
      <vt:lpstr>Randomized Algorithm for</vt:lpstr>
      <vt:lpstr>  Integer Product of Matrices</vt:lpstr>
      <vt:lpstr>Boolean Product of Matrices</vt:lpstr>
      <vt:lpstr>Boolean Product of Matrices</vt:lpstr>
      <vt:lpstr>Boolean Product Witness Matrix (BPWM)</vt:lpstr>
      <vt:lpstr>Motivation for BPWM</vt:lpstr>
      <vt:lpstr>All Pairs Shortest Paths (APSP)</vt:lpstr>
      <vt:lpstr>All Pairs Shortest Paths (APSP)</vt:lpstr>
      <vt:lpstr>Randomized algorithm for BPWM</vt:lpstr>
      <vt:lpstr>Boolean Product Witness Matrix (BPWM)</vt:lpstr>
      <vt:lpstr>Observations</vt:lpstr>
      <vt:lpstr>Observations</vt:lpstr>
      <vt:lpstr>Observations</vt:lpstr>
      <vt:lpstr>Boolean Product of Matrices</vt:lpstr>
      <vt:lpstr>Boolean Product of Matrices</vt:lpstr>
      <vt:lpstr>Boolean Product of Matrices</vt:lpstr>
      <vt:lpstr>Boolean Product of Matrices</vt:lpstr>
      <vt:lpstr>Boolean Product of Matrices</vt:lpstr>
      <vt:lpstr>Boolean Product of Matrices</vt:lpstr>
      <vt:lpstr>Algorithm for Computing Singleton Witnesses</vt:lpstr>
      <vt:lpstr>Algorithm Design for BPWM </vt:lpstr>
      <vt:lpstr>Randomized O(n^ω  log n) Algorithm: 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PowerPoint Presentation</vt:lpstr>
      <vt:lpstr>Focus on a single pair (i,j)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</vt:lpstr>
      <vt:lpstr>Boolean Product Witness Matrix (BPWM)</vt:lpstr>
      <vt:lpstr>Randomized algorithm for Computing Witnesses for all pairs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166</cp:revision>
  <dcterms:created xsi:type="dcterms:W3CDTF">2013-08-23T04:10:57Z</dcterms:created>
  <dcterms:modified xsi:type="dcterms:W3CDTF">2017-02-07T13:52:07Z</dcterms:modified>
</cp:coreProperties>
</file>