
<file path=[Content_Types].xml><?xml version="1.0" encoding="utf-8"?>
<Types xmlns="http://schemas.openxmlformats.org/package/2006/content-types">
  <Default Extension="png" ContentType="image/png"/>
  <Default Extension="BMP" ContentType="image/bmp"/>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sldIdLst>
    <p:sldId id="256" r:id="rId3"/>
    <p:sldId id="257" r:id="rId4"/>
    <p:sldId id="261" r:id="rId5"/>
    <p:sldId id="262" r:id="rId6"/>
    <p:sldId id="263" r:id="rId7"/>
    <p:sldId id="258" r:id="rId8"/>
    <p:sldId id="266" r:id="rId9"/>
    <p:sldId id="265" r:id="rId10"/>
    <p:sldId id="267" r:id="rId11"/>
    <p:sldId id="264" r:id="rId12"/>
    <p:sldId id="268" r:id="rId13"/>
    <p:sldId id="269" r:id="rId14"/>
    <p:sldId id="270" r:id="rId15"/>
    <p:sldId id="272" r:id="rId16"/>
    <p:sldId id="273" r:id="rId17"/>
    <p:sldId id="274" r:id="rId18"/>
    <p:sldId id="278" r:id="rId19"/>
    <p:sldId id="279"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b-3"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hart%202%20in%20Microsoft%20Office%20Word"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a:pPr>
            <a:r>
              <a:rPr lang="en-US" dirty="0"/>
              <a:t>Time</a:t>
            </a:r>
            <a:r>
              <a:rPr lang="en-US" baseline="0" dirty="0"/>
              <a:t> for 100 </a:t>
            </a:r>
            <a:r>
              <a:rPr lang="en-US" baseline="0" dirty="0" smtClean="0"/>
              <a:t>Games in Seconds</a:t>
            </a:r>
            <a:endParaRPr lang="en-US" dirty="0"/>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Min_Max Algorithm</c:v>
                </c:pt>
              </c:strCache>
            </c:strRef>
          </c:tx>
          <c:invertIfNegative val="0"/>
          <c:cat>
            <c:strRef>
              <c:f>Sheet1!$A$2:$A$7</c:f>
              <c:strCache>
                <c:ptCount val="6"/>
                <c:pt idx="0">
                  <c:v>Depth 1</c:v>
                </c:pt>
                <c:pt idx="1">
                  <c:v>Depth 2</c:v>
                </c:pt>
                <c:pt idx="2">
                  <c:v>Depth 3</c:v>
                </c:pt>
                <c:pt idx="3">
                  <c:v>Depth 4</c:v>
                </c:pt>
                <c:pt idx="4">
                  <c:v>Depth5</c:v>
                </c:pt>
                <c:pt idx="5">
                  <c:v>Depth6</c:v>
                </c:pt>
              </c:strCache>
            </c:strRef>
          </c:cat>
          <c:val>
            <c:numRef>
              <c:f>Sheet1!$B$2:$B$7</c:f>
              <c:numCache>
                <c:formatCode>General</c:formatCode>
                <c:ptCount val="6"/>
                <c:pt idx="0">
                  <c:v>0.12000000000000002</c:v>
                </c:pt>
                <c:pt idx="1">
                  <c:v>0.74000000000000143</c:v>
                </c:pt>
                <c:pt idx="2">
                  <c:v>6.3</c:v>
                </c:pt>
                <c:pt idx="3">
                  <c:v>57</c:v>
                </c:pt>
                <c:pt idx="4">
                  <c:v>556</c:v>
                </c:pt>
                <c:pt idx="5">
                  <c:v>3200</c:v>
                </c:pt>
              </c:numCache>
            </c:numRef>
          </c:val>
        </c:ser>
        <c:ser>
          <c:idx val="1"/>
          <c:order val="1"/>
          <c:tx>
            <c:strRef>
              <c:f>Sheet1!$C$1</c:f>
              <c:strCache>
                <c:ptCount val="1"/>
                <c:pt idx="0">
                  <c:v>Alpha_Beta Pruning</c:v>
                </c:pt>
              </c:strCache>
            </c:strRef>
          </c:tx>
          <c:invertIfNegative val="0"/>
          <c:cat>
            <c:strRef>
              <c:f>Sheet1!$A$2:$A$7</c:f>
              <c:strCache>
                <c:ptCount val="6"/>
                <c:pt idx="0">
                  <c:v>Depth 1</c:v>
                </c:pt>
                <c:pt idx="1">
                  <c:v>Depth 2</c:v>
                </c:pt>
                <c:pt idx="2">
                  <c:v>Depth 3</c:v>
                </c:pt>
                <c:pt idx="3">
                  <c:v>Depth 4</c:v>
                </c:pt>
                <c:pt idx="4">
                  <c:v>Depth5</c:v>
                </c:pt>
                <c:pt idx="5">
                  <c:v>Depth6</c:v>
                </c:pt>
              </c:strCache>
            </c:strRef>
          </c:cat>
          <c:val>
            <c:numRef>
              <c:f>Sheet1!$C$2:$C$7</c:f>
              <c:numCache>
                <c:formatCode>General</c:formatCode>
                <c:ptCount val="6"/>
                <c:pt idx="0">
                  <c:v>7.0000000000000034E-2</c:v>
                </c:pt>
                <c:pt idx="1">
                  <c:v>0.36000000000000032</c:v>
                </c:pt>
                <c:pt idx="2">
                  <c:v>1.9</c:v>
                </c:pt>
                <c:pt idx="3">
                  <c:v>8.8000000000000007</c:v>
                </c:pt>
                <c:pt idx="4">
                  <c:v>46</c:v>
                </c:pt>
                <c:pt idx="5">
                  <c:v>178</c:v>
                </c:pt>
              </c:numCache>
            </c:numRef>
          </c:val>
        </c:ser>
        <c:dLbls>
          <c:showLegendKey val="0"/>
          <c:showVal val="0"/>
          <c:showCatName val="0"/>
          <c:showSerName val="0"/>
          <c:showPercent val="0"/>
          <c:showBubbleSize val="0"/>
        </c:dLbls>
        <c:gapWidth val="150"/>
        <c:shape val="box"/>
        <c:axId val="543112704"/>
        <c:axId val="534777792"/>
        <c:axId val="0"/>
      </c:bar3DChart>
      <c:catAx>
        <c:axId val="543112704"/>
        <c:scaling>
          <c:orientation val="minMax"/>
        </c:scaling>
        <c:delete val="0"/>
        <c:axPos val="b"/>
        <c:majorTickMark val="out"/>
        <c:minorTickMark val="none"/>
        <c:tickLblPos val="nextTo"/>
        <c:crossAx val="534777792"/>
        <c:crosses val="autoZero"/>
        <c:auto val="1"/>
        <c:lblAlgn val="ctr"/>
        <c:lblOffset val="100"/>
        <c:noMultiLvlLbl val="0"/>
      </c:catAx>
      <c:valAx>
        <c:axId val="534777792"/>
        <c:scaling>
          <c:orientation val="minMax"/>
        </c:scaling>
        <c:delete val="0"/>
        <c:axPos val="l"/>
        <c:majorGridlines/>
        <c:numFmt formatCode="General" sourceLinked="1"/>
        <c:majorTickMark val="out"/>
        <c:minorTickMark val="none"/>
        <c:tickLblPos val="nextTo"/>
        <c:crossAx val="5431127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a:pPr>
            <a:r>
              <a:rPr lang="en-US"/>
              <a:t>Win</a:t>
            </a:r>
            <a:r>
              <a:rPr lang="en-US" baseline="0"/>
              <a:t> % of the Algorithms</a:t>
            </a:r>
            <a:endParaRPr lang="en-U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'[Chart 2 in Microsoft Office Word]Sheet1'!$B$1</c:f>
              <c:strCache>
                <c:ptCount val="1"/>
                <c:pt idx="0">
                  <c:v>Min_Max Algorithm</c:v>
                </c:pt>
              </c:strCache>
            </c:strRef>
          </c:tx>
          <c:invertIfNegative val="0"/>
          <c:cat>
            <c:strRef>
              <c:f>'[Chart 2 in Microsoft Office Word]Sheet1'!$A$2:$A$7</c:f>
              <c:strCache>
                <c:ptCount val="6"/>
                <c:pt idx="0">
                  <c:v>Depth 1</c:v>
                </c:pt>
                <c:pt idx="1">
                  <c:v>Depth 2</c:v>
                </c:pt>
                <c:pt idx="2">
                  <c:v>Depth 3</c:v>
                </c:pt>
                <c:pt idx="3">
                  <c:v>Depth 4</c:v>
                </c:pt>
                <c:pt idx="4">
                  <c:v>Depth 5</c:v>
                </c:pt>
                <c:pt idx="5">
                  <c:v>Depth 6</c:v>
                </c:pt>
              </c:strCache>
            </c:strRef>
          </c:cat>
          <c:val>
            <c:numRef>
              <c:f>'[Chart 2 in Microsoft Office Word]Sheet1'!$B$2:$B$7</c:f>
              <c:numCache>
                <c:formatCode>General</c:formatCode>
                <c:ptCount val="6"/>
                <c:pt idx="0">
                  <c:v>81.3</c:v>
                </c:pt>
                <c:pt idx="1">
                  <c:v>84.73</c:v>
                </c:pt>
                <c:pt idx="2">
                  <c:v>91.1</c:v>
                </c:pt>
                <c:pt idx="3">
                  <c:v>94</c:v>
                </c:pt>
                <c:pt idx="4">
                  <c:v>95</c:v>
                </c:pt>
                <c:pt idx="5">
                  <c:v>97</c:v>
                </c:pt>
              </c:numCache>
            </c:numRef>
          </c:val>
        </c:ser>
        <c:ser>
          <c:idx val="1"/>
          <c:order val="1"/>
          <c:tx>
            <c:strRef>
              <c:f>'[Chart 2 in Microsoft Office Word]Sheet1'!$C$1</c:f>
              <c:strCache>
                <c:ptCount val="1"/>
                <c:pt idx="0">
                  <c:v>Alpha_Beta Pruning</c:v>
                </c:pt>
              </c:strCache>
            </c:strRef>
          </c:tx>
          <c:invertIfNegative val="0"/>
          <c:cat>
            <c:strRef>
              <c:f>'[Chart 2 in Microsoft Office Word]Sheet1'!$A$2:$A$7</c:f>
              <c:strCache>
                <c:ptCount val="6"/>
                <c:pt idx="0">
                  <c:v>Depth 1</c:v>
                </c:pt>
                <c:pt idx="1">
                  <c:v>Depth 2</c:v>
                </c:pt>
                <c:pt idx="2">
                  <c:v>Depth 3</c:v>
                </c:pt>
                <c:pt idx="3">
                  <c:v>Depth 4</c:v>
                </c:pt>
                <c:pt idx="4">
                  <c:v>Depth 5</c:v>
                </c:pt>
                <c:pt idx="5">
                  <c:v>Depth 6</c:v>
                </c:pt>
              </c:strCache>
            </c:strRef>
          </c:cat>
          <c:val>
            <c:numRef>
              <c:f>'[Chart 2 in Microsoft Office Word]Sheet1'!$C$2:$C$7</c:f>
              <c:numCache>
                <c:formatCode>General</c:formatCode>
                <c:ptCount val="6"/>
                <c:pt idx="0">
                  <c:v>81.5</c:v>
                </c:pt>
                <c:pt idx="1">
                  <c:v>85.990000000000023</c:v>
                </c:pt>
                <c:pt idx="2">
                  <c:v>92</c:v>
                </c:pt>
                <c:pt idx="3">
                  <c:v>94.6</c:v>
                </c:pt>
                <c:pt idx="4">
                  <c:v>95.3</c:v>
                </c:pt>
                <c:pt idx="5">
                  <c:v>98</c:v>
                </c:pt>
              </c:numCache>
            </c:numRef>
          </c:val>
        </c:ser>
        <c:dLbls>
          <c:showLegendKey val="0"/>
          <c:showVal val="0"/>
          <c:showCatName val="0"/>
          <c:showSerName val="0"/>
          <c:showPercent val="0"/>
          <c:showBubbleSize val="0"/>
        </c:dLbls>
        <c:gapWidth val="150"/>
        <c:shape val="box"/>
        <c:axId val="543380992"/>
        <c:axId val="534780096"/>
        <c:axId val="0"/>
      </c:bar3DChart>
      <c:catAx>
        <c:axId val="543380992"/>
        <c:scaling>
          <c:orientation val="minMax"/>
        </c:scaling>
        <c:delete val="0"/>
        <c:axPos val="b"/>
        <c:majorTickMark val="out"/>
        <c:minorTickMark val="none"/>
        <c:tickLblPos val="nextTo"/>
        <c:crossAx val="534780096"/>
        <c:crosses val="autoZero"/>
        <c:auto val="1"/>
        <c:lblAlgn val="ctr"/>
        <c:lblOffset val="100"/>
        <c:noMultiLvlLbl val="0"/>
      </c:catAx>
      <c:valAx>
        <c:axId val="534780096"/>
        <c:scaling>
          <c:orientation val="minMax"/>
        </c:scaling>
        <c:delete val="0"/>
        <c:axPos val="l"/>
        <c:majorGridlines/>
        <c:numFmt formatCode="General" sourceLinked="1"/>
        <c:majorTickMark val="out"/>
        <c:minorTickMark val="none"/>
        <c:tickLblPos val="nextTo"/>
        <c:crossAx val="543380992"/>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F46C030-5729-40DB-B576-3F71EE1A8478}" type="datetimeFigureOut">
              <a:rPr lang="en-US" smtClean="0"/>
              <a:pPr/>
              <a:t>11/11/2013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15FFFC6-EBD1-41F2-A2F6-01ACC7339B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5FFFC6-EBD1-41F2-A2F6-01ACC7339B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5FFFC6-EBD1-41F2-A2F6-01ACC7339B5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16" name="Slide Number Placeholder 15"/>
          <p:cNvSpPr>
            <a:spLocks noGrp="1"/>
          </p:cNvSpPr>
          <p:nvPr>
            <p:ph type="sldNum" sz="quarter" idx="11"/>
          </p:nvPr>
        </p:nvSpPr>
        <p:spPr/>
        <p:txBody>
          <a:bodyPr/>
          <a:lstStyle/>
          <a:p>
            <a:fld id="{215FFFC6-EBD1-41F2-A2F6-01ACC7339B5D}"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F46C030-5729-40DB-B576-3F71EE1A8478}" type="datetimeFigureOut">
              <a:rPr lang="en-US" smtClean="0"/>
              <a:pPr/>
              <a:t>11/11/2013</a:t>
            </a:fld>
            <a:endParaRPr lang="en-US"/>
          </a:p>
        </p:txBody>
      </p:sp>
      <p:sp>
        <p:nvSpPr>
          <p:cNvPr id="15" name="Slide Number Placeholder 14"/>
          <p:cNvSpPr>
            <a:spLocks noGrp="1"/>
          </p:cNvSpPr>
          <p:nvPr>
            <p:ph type="sldNum" sz="quarter" idx="15"/>
          </p:nvPr>
        </p:nvSpPr>
        <p:spPr/>
        <p:txBody>
          <a:bodyPr/>
          <a:lstStyle>
            <a:lvl1pPr algn="ctr">
              <a:defRPr/>
            </a:lvl1pPr>
          </a:lstStyle>
          <a:p>
            <a:fld id="{215FFFC6-EBD1-41F2-A2F6-01ACC7339B5D}"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FFFC6-EBD1-41F2-A2F6-01ACC7339B5D}"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FFFC6-EBD1-41F2-A2F6-01ACC7339B5D}"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15FFFC6-EBD1-41F2-A2F6-01ACC7339B5D}"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5FFFC6-EBD1-41F2-A2F6-01ACC7339B5D}"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5FFFC6-EBD1-41F2-A2F6-01ACC7339B5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F46C030-5729-40DB-B576-3F71EE1A8478}" type="datetimeFigureOut">
              <a:rPr lang="en-US" smtClean="0"/>
              <a:pPr/>
              <a:t>11/11/2013</a:t>
            </a:fld>
            <a:endParaRPr lang="en-US"/>
          </a:p>
        </p:txBody>
      </p:sp>
      <p:sp>
        <p:nvSpPr>
          <p:cNvPr id="9" name="Slide Number Placeholder 8"/>
          <p:cNvSpPr>
            <a:spLocks noGrp="1"/>
          </p:cNvSpPr>
          <p:nvPr>
            <p:ph type="sldNum" sz="quarter" idx="15"/>
          </p:nvPr>
        </p:nvSpPr>
        <p:spPr/>
        <p:txBody>
          <a:bodyPr/>
          <a:lstStyle/>
          <a:p>
            <a:fld id="{215FFFC6-EBD1-41F2-A2F6-01ACC7339B5D}"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5FFFC6-EBD1-41F2-A2F6-01ACC7339B5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9" name="Slide Number Placeholder 8"/>
          <p:cNvSpPr>
            <a:spLocks noGrp="1"/>
          </p:cNvSpPr>
          <p:nvPr>
            <p:ph type="sldNum" sz="quarter" idx="11"/>
          </p:nvPr>
        </p:nvSpPr>
        <p:spPr/>
        <p:txBody>
          <a:bodyPr/>
          <a:lstStyle/>
          <a:p>
            <a:fld id="{215FFFC6-EBD1-41F2-A2F6-01ACC7339B5D}"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FFFC6-EBD1-41F2-A2F6-01ACC7339B5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46C030-5729-40DB-B576-3F71EE1A8478}" type="datetimeFigureOut">
              <a:rPr lang="en-US" smtClean="0"/>
              <a:pPr/>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FFFC6-EBD1-41F2-A2F6-01ACC7339B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5FFFC6-EBD1-41F2-A2F6-01ACC7339B5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5FFFC6-EBD1-41F2-A2F6-01ACC7339B5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15FFFC6-EBD1-41F2-A2F6-01ACC7339B5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15FFFC6-EBD1-41F2-A2F6-01ACC7339B5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F46C030-5729-40DB-B576-3F71EE1A8478}" type="datetimeFigureOut">
              <a:rPr lang="en-US" smtClean="0"/>
              <a:pPr/>
              <a:t>11/11/2013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15FFFC6-EBD1-41F2-A2F6-01ACC7339B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F46C030-5729-40DB-B576-3F71EE1A8478}" type="datetimeFigureOut">
              <a:rPr lang="en-US" smtClean="0"/>
              <a:pPr/>
              <a:t>11/11/2013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5FFFC6-EBD1-41F2-A2F6-01ACC7339B5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F46C030-5729-40DB-B576-3F71EE1A8478}" type="datetimeFigureOut">
              <a:rPr lang="en-US" smtClean="0"/>
              <a:pPr/>
              <a:t>11/11/2013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15FFFC6-EBD1-41F2-A2F6-01ACC7339B5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F46C030-5729-40DB-B576-3F71EE1A8478}" type="datetimeFigureOut">
              <a:rPr lang="en-US" smtClean="0"/>
              <a:pPr/>
              <a:t>11/11/2013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5FFFC6-EBD1-41F2-A2F6-01ACC7339B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F46C030-5729-40DB-B576-3F71EE1A8478}" type="datetimeFigureOut">
              <a:rPr lang="en-US" smtClean="0"/>
              <a:pPr/>
              <a:t>11/11/2013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15FFFC6-EBD1-41F2-A2F6-01ACC7339B5D}"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B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B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B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buFontTx/>
              <a:buChar char="-"/>
            </a:pPr>
            <a:r>
              <a:rPr lang="en-US" dirty="0" smtClean="0"/>
              <a:t>Arunothia Marappan</a:t>
            </a:r>
          </a:p>
          <a:p>
            <a:r>
              <a:rPr lang="en-US" dirty="0" smtClean="0"/>
              <a:t>13378</a:t>
            </a:r>
            <a:endParaRPr lang="en-US" dirty="0"/>
          </a:p>
        </p:txBody>
      </p:sp>
      <p:sp>
        <p:nvSpPr>
          <p:cNvPr id="2" name="Title 1"/>
          <p:cNvSpPr>
            <a:spLocks noGrp="1"/>
          </p:cNvSpPr>
          <p:nvPr>
            <p:ph type="ctrTitle"/>
          </p:nvPr>
        </p:nvSpPr>
        <p:spPr/>
        <p:txBody>
          <a:bodyPr/>
          <a:lstStyle/>
          <a:p>
            <a:r>
              <a:rPr smtClean="0"/>
              <a:t>Mind Game : Reversi</a:t>
            </a:r>
            <a:endParaRPr lang="en-US" dirty="0"/>
          </a:p>
        </p:txBody>
      </p:sp>
      <p:sp>
        <p:nvSpPr>
          <p:cNvPr id="73732" name="AutoShape 4" descr="http://www.kwalee.com/wp-content/uploads/2012/08/Best-Reversi-Othello-game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nimax tree 1.png"/>
          <p:cNvPicPr>
            <a:picLocks noGrp="1" noChangeAspect="1"/>
          </p:cNvPicPr>
          <p:nvPr>
            <p:ph idx="1"/>
          </p:nvPr>
        </p:nvPicPr>
        <p:blipFill>
          <a:blip r:embed="rId2"/>
          <a:stretch>
            <a:fillRect/>
          </a:stretch>
        </p:blipFill>
        <p:spPr>
          <a:xfrm>
            <a:off x="1048380" y="1481138"/>
            <a:ext cx="7047239" cy="4525962"/>
          </a:xfrm>
        </p:spPr>
      </p:pic>
      <p:sp>
        <p:nvSpPr>
          <p:cNvPr id="2" name="Title 1"/>
          <p:cNvSpPr>
            <a:spLocks noGrp="1"/>
          </p:cNvSpPr>
          <p:nvPr>
            <p:ph type="title"/>
          </p:nvPr>
        </p:nvSpPr>
        <p:spPr/>
        <p:txBody>
          <a:bodyPr/>
          <a:lstStyle/>
          <a:p>
            <a:r>
              <a:rPr lang="en-US" dirty="0" smtClean="0"/>
              <a:t>Alpha_Beta Pruning Example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43000" y="1600200"/>
          <a:ext cx="6705600" cy="3895850"/>
        </p:xfrm>
        <a:graphic>
          <a:graphicData uri="http://schemas.openxmlformats.org/drawingml/2006/table">
            <a:tbl>
              <a:tblPr firstRow="1" bandRow="1">
                <a:tableStyleId>{5C22544A-7EE6-4342-B048-85BDC9FD1C3A}</a:tableStyleId>
              </a:tblPr>
              <a:tblGrid>
                <a:gridCol w="1341120"/>
                <a:gridCol w="1341120"/>
                <a:gridCol w="1341120"/>
                <a:gridCol w="1341120"/>
                <a:gridCol w="1341120"/>
              </a:tblGrid>
              <a:tr h="761769">
                <a:tc>
                  <a:txBody>
                    <a:bodyPr/>
                    <a:lstStyle/>
                    <a:p>
                      <a:pPr marL="0" marR="0">
                        <a:lnSpc>
                          <a:spcPct val="115000"/>
                        </a:lnSpc>
                        <a:spcBef>
                          <a:spcPts val="0"/>
                        </a:spcBef>
                        <a:spcAft>
                          <a:spcPts val="0"/>
                        </a:spcAft>
                      </a:pPr>
                      <a:r>
                        <a:rPr lang="en-US" sz="2000" b="1" dirty="0" smtClean="0">
                          <a:solidFill>
                            <a:srgbClr val="000000"/>
                          </a:solidFill>
                          <a:latin typeface="Calibri"/>
                          <a:ea typeface="Calibri"/>
                          <a:cs typeface="Times New Roman"/>
                        </a:rPr>
                        <a:t>   DEPTH</a:t>
                      </a:r>
                      <a:endParaRPr lang="en-US" sz="2000" dirty="0">
                        <a:solidFill>
                          <a:srgbClr val="000000"/>
                        </a:solidFill>
                        <a:latin typeface="Calibri"/>
                        <a:ea typeface="Calibri"/>
                        <a:cs typeface="Times New Roman"/>
                      </a:endParaRPr>
                    </a:p>
                  </a:txBody>
                  <a:tcPr marL="68580" marR="68580" marT="0" marB="0"/>
                </a:tc>
                <a:tc gridSpan="2">
                  <a:txBody>
                    <a:bodyPr/>
                    <a:lstStyle/>
                    <a:p>
                      <a:pPr marL="0" marR="0">
                        <a:lnSpc>
                          <a:spcPct val="115000"/>
                        </a:lnSpc>
                        <a:spcBef>
                          <a:spcPts val="0"/>
                        </a:spcBef>
                        <a:spcAft>
                          <a:spcPts val="0"/>
                        </a:spcAft>
                      </a:pPr>
                      <a:r>
                        <a:rPr lang="en-US" sz="2000" b="1" dirty="0" smtClean="0">
                          <a:solidFill>
                            <a:srgbClr val="000000"/>
                          </a:solidFill>
                          <a:latin typeface="Calibri"/>
                          <a:ea typeface="Calibri"/>
                          <a:cs typeface="Times New Roman"/>
                        </a:rPr>
                        <a:t>    Min_Max   Algorithm</a:t>
                      </a:r>
                      <a:endParaRPr lang="en-US" sz="2000" dirty="0">
                        <a:solidFill>
                          <a:srgbClr val="000000"/>
                        </a:solidFill>
                        <a:latin typeface="Calibri"/>
                        <a:ea typeface="Calibri"/>
                        <a:cs typeface="Times New Roman"/>
                      </a:endParaRPr>
                    </a:p>
                  </a:txBody>
                  <a:tcPr marL="68580" marR="68580" marT="0" marB="0"/>
                </a:tc>
                <a:tc hMerge="1">
                  <a:txBody>
                    <a:bodyPr/>
                    <a:lstStyle/>
                    <a:p>
                      <a:pPr marL="0" marR="0">
                        <a:lnSpc>
                          <a:spcPct val="115000"/>
                        </a:lnSpc>
                        <a:spcBef>
                          <a:spcPts val="0"/>
                        </a:spcBef>
                        <a:spcAft>
                          <a:spcPts val="0"/>
                        </a:spcAft>
                      </a:pPr>
                      <a:endParaRPr lang="en-US" sz="1100" dirty="0">
                        <a:solidFill>
                          <a:srgbClr val="000000"/>
                        </a:solidFill>
                        <a:latin typeface="Calibri"/>
                        <a:ea typeface="Calibri"/>
                        <a:cs typeface="Times New Roman"/>
                      </a:endParaRPr>
                    </a:p>
                  </a:txBody>
                  <a:tcPr marL="68580" marR="68580" marT="0" marB="0"/>
                </a:tc>
                <a:tc gridSpan="2">
                  <a:txBody>
                    <a:bodyPr/>
                    <a:lstStyle/>
                    <a:p>
                      <a:pPr marL="0" marR="0">
                        <a:lnSpc>
                          <a:spcPct val="115000"/>
                        </a:lnSpc>
                        <a:spcBef>
                          <a:spcPts val="0"/>
                        </a:spcBef>
                        <a:spcAft>
                          <a:spcPts val="0"/>
                        </a:spcAft>
                      </a:pPr>
                      <a:r>
                        <a:rPr lang="en-US" sz="2000" b="1" dirty="0" smtClean="0">
                          <a:solidFill>
                            <a:srgbClr val="000000"/>
                          </a:solidFill>
                          <a:latin typeface="Calibri"/>
                          <a:ea typeface="Calibri"/>
                          <a:cs typeface="Times New Roman"/>
                        </a:rPr>
                        <a:t>     Alpha </a:t>
                      </a:r>
                      <a:r>
                        <a:rPr lang="en-US" sz="2000" b="1" dirty="0">
                          <a:solidFill>
                            <a:srgbClr val="000000"/>
                          </a:solidFill>
                          <a:latin typeface="Calibri"/>
                          <a:ea typeface="Calibri"/>
                          <a:cs typeface="Times New Roman"/>
                        </a:rPr>
                        <a:t>– Beta Pruning</a:t>
                      </a:r>
                      <a:endParaRPr lang="en-US" sz="2000" dirty="0">
                        <a:solidFill>
                          <a:srgbClr val="000000"/>
                        </a:solidFill>
                        <a:latin typeface="Calibri"/>
                        <a:ea typeface="Calibri"/>
                        <a:cs typeface="Times New Roman"/>
                      </a:endParaRPr>
                    </a:p>
                  </a:txBody>
                  <a:tcPr marL="68580" marR="68580" marT="0" marB="0"/>
                </a:tc>
                <a:tc hMerge="1">
                  <a:txBody>
                    <a:bodyPr/>
                    <a:lstStyle/>
                    <a:p>
                      <a:pPr marL="0" marR="0">
                        <a:lnSpc>
                          <a:spcPct val="115000"/>
                        </a:lnSpc>
                        <a:spcBef>
                          <a:spcPts val="0"/>
                        </a:spcBef>
                        <a:spcAft>
                          <a:spcPts val="0"/>
                        </a:spcAft>
                      </a:pPr>
                      <a:endParaRPr lang="en-US" sz="1100" dirty="0">
                        <a:solidFill>
                          <a:srgbClr val="000000"/>
                        </a:solidFill>
                        <a:latin typeface="Calibri"/>
                        <a:ea typeface="Calibri"/>
                        <a:cs typeface="Times New Roman"/>
                      </a:endParaRPr>
                    </a:p>
                  </a:txBody>
                  <a:tcPr marL="68580" marR="68580" marT="0" marB="0"/>
                </a:tc>
              </a:tr>
              <a:tr h="332993">
                <a:tc>
                  <a:txBody>
                    <a:bodyPr/>
                    <a:lstStyle/>
                    <a:p>
                      <a:pPr marL="0" marR="0">
                        <a:lnSpc>
                          <a:spcPct val="115000"/>
                        </a:lnSpc>
                        <a:spcBef>
                          <a:spcPts val="0"/>
                        </a:spcBef>
                        <a:spcAft>
                          <a:spcPts val="0"/>
                        </a:spcAft>
                      </a:pPr>
                      <a:endParaRPr lang="en-US" sz="1800">
                        <a:solidFill>
                          <a:srgbClr val="FFFFFF"/>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solidFill>
                            <a:srgbClr val="000000"/>
                          </a:solidFill>
                          <a:latin typeface="Calibri"/>
                          <a:ea typeface="Calibri"/>
                          <a:cs typeface="Times New Roman"/>
                        </a:rPr>
                        <a:t>       Time</a:t>
                      </a:r>
                      <a:endParaRPr lang="en-US" sz="180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solidFill>
                            <a:srgbClr val="000000"/>
                          </a:solidFill>
                          <a:latin typeface="Calibri"/>
                          <a:ea typeface="Calibri"/>
                          <a:cs typeface="Times New Roman"/>
                        </a:rPr>
                        <a:t>      Win </a:t>
                      </a:r>
                      <a:r>
                        <a:rPr lang="en-US" sz="1800" dirty="0">
                          <a:solidFill>
                            <a:srgbClr val="000000"/>
                          </a:solidFill>
                          <a:latin typeface="Calibri"/>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smtClean="0">
                          <a:solidFill>
                            <a:srgbClr val="000000"/>
                          </a:solidFill>
                          <a:latin typeface="Calibri"/>
                          <a:ea typeface="Calibri"/>
                          <a:cs typeface="Times New Roman"/>
                        </a:rPr>
                        <a:t>       Time</a:t>
                      </a:r>
                      <a:endParaRPr lang="en-US" sz="1800" dirty="0">
                        <a:solidFill>
                          <a:srgbClr val="00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solidFill>
                            <a:srgbClr val="000000"/>
                          </a:solidFill>
                          <a:latin typeface="Calibri"/>
                          <a:ea typeface="Calibri"/>
                          <a:cs typeface="Times New Roman"/>
                        </a:rPr>
                        <a:t>      Win </a:t>
                      </a:r>
                      <a:r>
                        <a:rPr lang="en-US" sz="1800" dirty="0">
                          <a:solidFill>
                            <a:srgbClr val="000000"/>
                          </a:solidFill>
                          <a:latin typeface="Calibri"/>
                          <a:ea typeface="Calibri"/>
                          <a:cs typeface="Times New Roman"/>
                        </a:rPr>
                        <a:t>%</a:t>
                      </a:r>
                    </a:p>
                  </a:txBody>
                  <a:tcPr marL="68580" marR="68580" marT="0" marB="0"/>
                </a:tc>
              </a:tr>
              <a:tr h="466848">
                <a:tc>
                  <a:txBody>
                    <a:bodyPr/>
                    <a:lstStyle/>
                    <a:p>
                      <a:pPr marL="0" marR="0">
                        <a:lnSpc>
                          <a:spcPct val="115000"/>
                        </a:lnSpc>
                        <a:spcBef>
                          <a:spcPts val="0"/>
                        </a:spcBef>
                        <a:spcAft>
                          <a:spcPts val="0"/>
                        </a:spcAft>
                      </a:pPr>
                      <a:r>
                        <a:rPr lang="en-US" sz="1800" dirty="0">
                          <a:solidFill>
                            <a:schemeClr val="bg2">
                              <a:lumMod val="25000"/>
                            </a:schemeClr>
                          </a:solidFill>
                          <a:latin typeface="Calibri"/>
                          <a:ea typeface="Calibri"/>
                          <a:cs typeface="Times New Roman"/>
                        </a:rPr>
                        <a:t>   1</a:t>
                      </a:r>
                    </a:p>
                  </a:txBody>
                  <a:tcPr marL="68580" marR="68580" marT="0" marB="0"/>
                </a:tc>
                <a:tc>
                  <a:txBody>
                    <a:bodyPr/>
                    <a:lstStyle/>
                    <a:p>
                      <a:pPr marL="0" marR="0" algn="ctr">
                        <a:lnSpc>
                          <a:spcPct val="115000"/>
                        </a:lnSpc>
                        <a:spcBef>
                          <a:spcPts val="0"/>
                        </a:spcBef>
                        <a:spcAft>
                          <a:spcPts val="0"/>
                        </a:spcAft>
                      </a:pPr>
                      <a:r>
                        <a:rPr lang="en-US" sz="1800" dirty="0">
                          <a:solidFill>
                            <a:srgbClr val="000000"/>
                          </a:solidFill>
                          <a:latin typeface="Calibri"/>
                          <a:ea typeface="Calibri"/>
                          <a:cs typeface="Calibri"/>
                        </a:rPr>
                        <a:t>0.12</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81.3</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Calibri"/>
                        </a:rPr>
                        <a:t>0.07</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81.5</a:t>
                      </a:r>
                      <a:endParaRPr lang="en-US" sz="1800" dirty="0">
                        <a:solidFill>
                          <a:srgbClr val="000000"/>
                        </a:solidFill>
                        <a:latin typeface="Calibri"/>
                        <a:ea typeface="Calibri"/>
                        <a:cs typeface="Times New Roman"/>
                      </a:endParaRPr>
                    </a:p>
                  </a:txBody>
                  <a:tcPr marL="68580" marR="68580" marT="0" marB="0"/>
                </a:tc>
              </a:tr>
              <a:tr h="466848">
                <a:tc>
                  <a:txBody>
                    <a:bodyPr/>
                    <a:lstStyle/>
                    <a:p>
                      <a:pPr marL="0" marR="0">
                        <a:lnSpc>
                          <a:spcPct val="115000"/>
                        </a:lnSpc>
                        <a:spcBef>
                          <a:spcPts val="0"/>
                        </a:spcBef>
                        <a:spcAft>
                          <a:spcPts val="0"/>
                        </a:spcAft>
                      </a:pPr>
                      <a:r>
                        <a:rPr lang="en-US" sz="1800" dirty="0">
                          <a:solidFill>
                            <a:schemeClr val="bg2">
                              <a:lumMod val="25000"/>
                            </a:schemeClr>
                          </a:solidFill>
                          <a:latin typeface="Calibri"/>
                          <a:ea typeface="Calibri"/>
                          <a:cs typeface="Times New Roman"/>
                        </a:rPr>
                        <a:t>   2</a:t>
                      </a:r>
                    </a:p>
                  </a:txBody>
                  <a:tcPr marL="68580" marR="68580" marT="0" marB="0"/>
                </a:tc>
                <a:tc>
                  <a:txBody>
                    <a:bodyPr/>
                    <a:lstStyle/>
                    <a:p>
                      <a:pPr marL="0" marR="0" algn="ctr">
                        <a:lnSpc>
                          <a:spcPct val="115000"/>
                        </a:lnSpc>
                        <a:spcBef>
                          <a:spcPts val="0"/>
                        </a:spcBef>
                        <a:spcAft>
                          <a:spcPts val="0"/>
                        </a:spcAft>
                      </a:pPr>
                      <a:r>
                        <a:rPr lang="en-US" sz="1800" dirty="0">
                          <a:solidFill>
                            <a:srgbClr val="000000"/>
                          </a:solidFill>
                          <a:latin typeface="Calibri"/>
                          <a:ea typeface="Calibri"/>
                          <a:cs typeface="Calibri"/>
                        </a:rPr>
                        <a:t>0.74</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84.73</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Calibri"/>
                        </a:rPr>
                        <a:t>0.36</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85.99</a:t>
                      </a:r>
                      <a:endParaRPr lang="en-US" sz="1800" dirty="0">
                        <a:solidFill>
                          <a:srgbClr val="000000"/>
                        </a:solidFill>
                        <a:latin typeface="Calibri"/>
                        <a:ea typeface="Calibri"/>
                        <a:cs typeface="Times New Roman"/>
                      </a:endParaRPr>
                    </a:p>
                  </a:txBody>
                  <a:tcPr marL="68580" marR="68580" marT="0" marB="0"/>
                </a:tc>
              </a:tr>
              <a:tr h="466848">
                <a:tc>
                  <a:txBody>
                    <a:bodyPr/>
                    <a:lstStyle/>
                    <a:p>
                      <a:pPr marL="0" marR="0">
                        <a:lnSpc>
                          <a:spcPct val="115000"/>
                        </a:lnSpc>
                        <a:spcBef>
                          <a:spcPts val="0"/>
                        </a:spcBef>
                        <a:spcAft>
                          <a:spcPts val="0"/>
                        </a:spcAft>
                      </a:pPr>
                      <a:r>
                        <a:rPr lang="en-US" sz="1800" dirty="0">
                          <a:solidFill>
                            <a:schemeClr val="bg2">
                              <a:lumMod val="25000"/>
                            </a:schemeClr>
                          </a:solidFill>
                          <a:latin typeface="Calibri"/>
                          <a:ea typeface="Calibri"/>
                          <a:cs typeface="Times New Roman"/>
                        </a:rPr>
                        <a:t>   3</a:t>
                      </a:r>
                    </a:p>
                  </a:txBody>
                  <a:tcPr marL="68580" marR="68580" marT="0" marB="0"/>
                </a:tc>
                <a:tc>
                  <a:txBody>
                    <a:bodyPr/>
                    <a:lstStyle/>
                    <a:p>
                      <a:pPr marL="0" marR="0" algn="ctr">
                        <a:lnSpc>
                          <a:spcPct val="115000"/>
                        </a:lnSpc>
                        <a:spcBef>
                          <a:spcPts val="0"/>
                        </a:spcBef>
                        <a:spcAft>
                          <a:spcPts val="0"/>
                        </a:spcAft>
                      </a:pPr>
                      <a:r>
                        <a:rPr lang="en-US" sz="1800">
                          <a:solidFill>
                            <a:srgbClr val="000000"/>
                          </a:solidFill>
                          <a:latin typeface="Calibri"/>
                          <a:ea typeface="Calibri"/>
                          <a:cs typeface="Calibri"/>
                        </a:rPr>
                        <a:t>6.3</a:t>
                      </a:r>
                      <a:endParaRPr lang="en-US" sz="180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91.1</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Calibri"/>
                        </a:rPr>
                        <a:t>1.9</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92</a:t>
                      </a:r>
                      <a:endParaRPr lang="en-US" sz="1800" dirty="0">
                        <a:solidFill>
                          <a:srgbClr val="000000"/>
                        </a:solidFill>
                        <a:latin typeface="Calibri"/>
                        <a:ea typeface="Calibri"/>
                        <a:cs typeface="Times New Roman"/>
                      </a:endParaRPr>
                    </a:p>
                  </a:txBody>
                  <a:tcPr marL="68580" marR="68580" marT="0" marB="0"/>
                </a:tc>
              </a:tr>
              <a:tr h="466848">
                <a:tc>
                  <a:txBody>
                    <a:bodyPr/>
                    <a:lstStyle/>
                    <a:p>
                      <a:pPr marL="0" marR="0">
                        <a:lnSpc>
                          <a:spcPct val="115000"/>
                        </a:lnSpc>
                        <a:spcBef>
                          <a:spcPts val="0"/>
                        </a:spcBef>
                        <a:spcAft>
                          <a:spcPts val="0"/>
                        </a:spcAft>
                      </a:pPr>
                      <a:r>
                        <a:rPr lang="en-US" sz="1800" dirty="0">
                          <a:solidFill>
                            <a:schemeClr val="bg2">
                              <a:lumMod val="25000"/>
                            </a:schemeClr>
                          </a:solidFill>
                          <a:latin typeface="Calibri"/>
                          <a:ea typeface="Calibri"/>
                          <a:cs typeface="Times New Roman"/>
                        </a:rPr>
                        <a:t>   4</a:t>
                      </a:r>
                    </a:p>
                  </a:txBody>
                  <a:tcPr marL="68580" marR="68580" marT="0" marB="0"/>
                </a:tc>
                <a:tc>
                  <a:txBody>
                    <a:bodyPr/>
                    <a:lstStyle/>
                    <a:p>
                      <a:pPr marL="0" marR="0" algn="ctr">
                        <a:lnSpc>
                          <a:spcPct val="115000"/>
                        </a:lnSpc>
                        <a:spcBef>
                          <a:spcPts val="0"/>
                        </a:spcBef>
                        <a:spcAft>
                          <a:spcPts val="0"/>
                        </a:spcAft>
                      </a:pPr>
                      <a:r>
                        <a:rPr lang="en-US" sz="1800">
                          <a:solidFill>
                            <a:srgbClr val="000000"/>
                          </a:solidFill>
                          <a:latin typeface="Calibri"/>
                          <a:ea typeface="Calibri"/>
                          <a:cs typeface="Calibri"/>
                        </a:rPr>
                        <a:t>57</a:t>
                      </a:r>
                      <a:endParaRPr lang="en-US" sz="180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94</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Calibri"/>
                        </a:rPr>
                        <a:t>8.8</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94.6</a:t>
                      </a:r>
                      <a:endParaRPr lang="en-US" sz="1800" dirty="0">
                        <a:solidFill>
                          <a:srgbClr val="000000"/>
                        </a:solidFill>
                        <a:latin typeface="Calibri"/>
                        <a:ea typeface="Calibri"/>
                        <a:cs typeface="Times New Roman"/>
                      </a:endParaRPr>
                    </a:p>
                  </a:txBody>
                  <a:tcPr marL="68580" marR="68580" marT="0" marB="0"/>
                </a:tc>
              </a:tr>
              <a:tr h="466848">
                <a:tc>
                  <a:txBody>
                    <a:bodyPr/>
                    <a:lstStyle/>
                    <a:p>
                      <a:pPr marL="0" marR="0">
                        <a:lnSpc>
                          <a:spcPct val="115000"/>
                        </a:lnSpc>
                        <a:spcBef>
                          <a:spcPts val="0"/>
                        </a:spcBef>
                        <a:spcAft>
                          <a:spcPts val="0"/>
                        </a:spcAft>
                      </a:pPr>
                      <a:r>
                        <a:rPr lang="en-US" sz="1800" dirty="0">
                          <a:solidFill>
                            <a:schemeClr val="bg2">
                              <a:lumMod val="25000"/>
                            </a:schemeClr>
                          </a:solidFill>
                          <a:latin typeface="Calibri"/>
                          <a:ea typeface="Calibri"/>
                          <a:cs typeface="Times New Roman"/>
                        </a:rPr>
                        <a:t>   5</a:t>
                      </a:r>
                    </a:p>
                  </a:txBody>
                  <a:tcPr marL="68580" marR="68580" marT="0" marB="0"/>
                </a:tc>
                <a:tc>
                  <a:txBody>
                    <a:bodyPr/>
                    <a:lstStyle/>
                    <a:p>
                      <a:pPr marL="0" marR="0" algn="ctr">
                        <a:lnSpc>
                          <a:spcPct val="115000"/>
                        </a:lnSpc>
                        <a:spcBef>
                          <a:spcPts val="0"/>
                        </a:spcBef>
                        <a:spcAft>
                          <a:spcPts val="0"/>
                        </a:spcAft>
                      </a:pPr>
                      <a:r>
                        <a:rPr lang="en-US" sz="1800" dirty="0">
                          <a:solidFill>
                            <a:srgbClr val="000000"/>
                          </a:solidFill>
                          <a:latin typeface="Calibri"/>
                          <a:ea typeface="Calibri"/>
                          <a:cs typeface="Calibri"/>
                        </a:rPr>
                        <a:t>556</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95</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Calibri"/>
                        </a:rPr>
                        <a:t>46</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95.3</a:t>
                      </a:r>
                      <a:endParaRPr lang="en-US" sz="1800" dirty="0">
                        <a:solidFill>
                          <a:srgbClr val="000000"/>
                        </a:solidFill>
                        <a:latin typeface="Calibri"/>
                        <a:ea typeface="Calibri"/>
                        <a:cs typeface="Times New Roman"/>
                      </a:endParaRPr>
                    </a:p>
                  </a:txBody>
                  <a:tcPr marL="68580" marR="68580" marT="0" marB="0"/>
                </a:tc>
              </a:tr>
              <a:tr h="466848">
                <a:tc>
                  <a:txBody>
                    <a:bodyPr/>
                    <a:lstStyle/>
                    <a:p>
                      <a:pPr marL="0" marR="0">
                        <a:lnSpc>
                          <a:spcPct val="115000"/>
                        </a:lnSpc>
                        <a:spcBef>
                          <a:spcPts val="0"/>
                        </a:spcBef>
                        <a:spcAft>
                          <a:spcPts val="0"/>
                        </a:spcAft>
                      </a:pPr>
                      <a:r>
                        <a:rPr lang="en-US" sz="1800" dirty="0" smtClean="0">
                          <a:solidFill>
                            <a:schemeClr val="bg2">
                              <a:lumMod val="25000"/>
                            </a:schemeClr>
                          </a:solidFill>
                          <a:latin typeface="Calibri"/>
                          <a:ea typeface="Calibri"/>
                          <a:cs typeface="Times New Roman"/>
                        </a:rPr>
                        <a:t>   6</a:t>
                      </a:r>
                      <a:endParaRPr lang="en-US" sz="1800" dirty="0">
                        <a:solidFill>
                          <a:schemeClr val="bg2">
                            <a:lumMod val="25000"/>
                          </a:schemeClr>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3200</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97</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178</a:t>
                      </a:r>
                      <a:endParaRPr lang="en-US" sz="18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smtClean="0">
                          <a:solidFill>
                            <a:srgbClr val="000000"/>
                          </a:solidFill>
                          <a:latin typeface="Calibri"/>
                          <a:ea typeface="Calibri"/>
                          <a:cs typeface="Times New Roman"/>
                        </a:rPr>
                        <a:t>98</a:t>
                      </a:r>
                      <a:endParaRPr lang="en-US" sz="1800" dirty="0">
                        <a:solidFill>
                          <a:srgbClr val="000000"/>
                        </a:solidFill>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normAutofit fontScale="90000"/>
          </a:bodyPr>
          <a:lstStyle/>
          <a:p>
            <a:r>
              <a:rPr lang="en-US" dirty="0" smtClean="0"/>
              <a:t>Random Game Generator Report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Bar Graph : Time vs. Depth</a:t>
            </a:r>
            <a:endParaRPr lang="en-US" dirty="0"/>
          </a:p>
        </p:txBody>
      </p:sp>
      <p:graphicFrame>
        <p:nvGraphicFramePr>
          <p:cNvPr id="4" name="Content Placeholder 3"/>
          <p:cNvGraphicFramePr>
            <a:graphicFrameLocks noGrp="1"/>
          </p:cNvGraphicFramePr>
          <p:nvPr>
            <p:ph idx="1"/>
          </p:nvPr>
        </p:nvGraphicFramePr>
        <p:xfrm>
          <a:off x="1447800" y="1752600"/>
          <a:ext cx="6781800" cy="40687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
                                        </p:tgtEl>
                                      </p:cBhvr>
                                    </p:animEffect>
                                    <p:animScale>
                                      <p:cBhvr>
                                        <p:cTn id="25"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Bar Graph : Win % vs. Depth</a:t>
            </a:r>
            <a:endParaRPr lang="en-US" dirty="0"/>
          </a:p>
        </p:txBody>
      </p:sp>
      <p:graphicFrame>
        <p:nvGraphicFramePr>
          <p:cNvPr id="4" name="Content Placeholder 3"/>
          <p:cNvGraphicFramePr>
            <a:graphicFrameLocks noGrp="1"/>
          </p:cNvGraphicFramePr>
          <p:nvPr>
            <p:ph idx="1"/>
          </p:nvPr>
        </p:nvGraphicFramePr>
        <p:xfrm>
          <a:off x="1295400" y="1447800"/>
          <a:ext cx="6629400" cy="43862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
                                        </p:tgtEl>
                                      </p:cBhvr>
                                    </p:animEffect>
                                    <p:animScale>
                                      <p:cBhvr>
                                        <p:cTn id="25"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381000"/>
            <a:ext cx="4572000" cy="5262979"/>
          </a:xfrm>
          <a:prstGeom prst="rect">
            <a:avLst/>
          </a:prstGeom>
        </p:spPr>
        <p:txBody>
          <a:bodyPr>
            <a:spAutoFit/>
          </a:bodyPr>
          <a:lstStyle/>
          <a:p>
            <a:r>
              <a:rPr lang="en-IN" sz="800" dirty="0"/>
              <a:t>WELCOME TO THE WORLD OF REVERSI</a:t>
            </a:r>
          </a:p>
          <a:p>
            <a:endParaRPr lang="en-IN" sz="800" dirty="0"/>
          </a:p>
          <a:p>
            <a:endParaRPr lang="en-IN" sz="800" dirty="0"/>
          </a:p>
          <a:p>
            <a:r>
              <a:rPr lang="en-IN" sz="800" dirty="0"/>
              <a:t>PRESS</a:t>
            </a:r>
          </a:p>
          <a:p>
            <a:endParaRPr lang="en-IN" sz="800" dirty="0"/>
          </a:p>
          <a:p>
            <a:r>
              <a:rPr lang="en-IN" sz="800" dirty="0"/>
              <a:t>1 : FOR TWO PLAYER GAME</a:t>
            </a:r>
          </a:p>
          <a:p>
            <a:endParaRPr lang="en-IN" sz="800" dirty="0"/>
          </a:p>
          <a:p>
            <a:r>
              <a:rPr lang="en-IN" sz="800" dirty="0"/>
              <a:t>2 : FOR USER VERSUS COMPUTER GAME</a:t>
            </a:r>
          </a:p>
          <a:p>
            <a:endParaRPr lang="en-IN" sz="800" dirty="0"/>
          </a:p>
          <a:p>
            <a:r>
              <a:rPr lang="en-IN" sz="800" dirty="0"/>
              <a:t>3 : TO HAVE A RANDOM GAME GENERATOR TO PLAY AGAINST COMPUTER</a:t>
            </a:r>
          </a:p>
          <a:p>
            <a:endParaRPr lang="en-IN" sz="800" dirty="0"/>
          </a:p>
          <a:p>
            <a:r>
              <a:rPr lang="en-IN" sz="800" dirty="0"/>
              <a:t>ANY OTHER NUMBER TO QUIT</a:t>
            </a:r>
          </a:p>
          <a:p>
            <a:endParaRPr lang="en-IN" sz="800" dirty="0"/>
          </a:p>
          <a:p>
            <a:r>
              <a:rPr lang="en-IN" sz="800" dirty="0"/>
              <a:t>3</a:t>
            </a:r>
          </a:p>
          <a:p>
            <a:endParaRPr lang="en-IN" sz="800" dirty="0"/>
          </a:p>
          <a:p>
            <a:r>
              <a:rPr lang="en-IN" sz="800" dirty="0"/>
              <a:t>SELECT THE ALGORITHM WITH WHICH THE COMPUTER IS TO PLAY THE RANDOM GAME</a:t>
            </a:r>
          </a:p>
          <a:p>
            <a:endParaRPr lang="en-IN" sz="800" dirty="0"/>
          </a:p>
          <a:p>
            <a:r>
              <a:rPr lang="en-IN" sz="800" dirty="0"/>
              <a:t>PRESS</a:t>
            </a:r>
          </a:p>
          <a:p>
            <a:endParaRPr lang="en-IN" sz="800" dirty="0"/>
          </a:p>
          <a:p>
            <a:r>
              <a:rPr lang="en-IN" sz="800" dirty="0"/>
              <a:t>1 : MIN_MAX ALGORITHM</a:t>
            </a:r>
          </a:p>
          <a:p>
            <a:endParaRPr lang="en-IN" sz="800" dirty="0"/>
          </a:p>
          <a:p>
            <a:r>
              <a:rPr lang="en-IN" sz="800" dirty="0"/>
              <a:t>2 : ALPHA- BETA PRUNING DONE WITH MIN-MAX</a:t>
            </a:r>
          </a:p>
          <a:p>
            <a:endParaRPr lang="en-IN" sz="800" dirty="0"/>
          </a:p>
          <a:p>
            <a:r>
              <a:rPr lang="en-IN" sz="800" dirty="0"/>
              <a:t>2</a:t>
            </a:r>
          </a:p>
          <a:p>
            <a:endParaRPr lang="en-IN" sz="800" dirty="0"/>
          </a:p>
          <a:p>
            <a:endParaRPr lang="en-IN" sz="800" dirty="0"/>
          </a:p>
          <a:p>
            <a:r>
              <a:rPr lang="en-IN" sz="800" dirty="0"/>
              <a:t>ENTER THE DEPTH OF SEARCH U WANT</a:t>
            </a:r>
          </a:p>
          <a:p>
            <a:endParaRPr lang="en-IN" sz="800" dirty="0"/>
          </a:p>
          <a:p>
            <a:r>
              <a:rPr lang="en-IN" sz="800" dirty="0"/>
              <a:t>3</a:t>
            </a:r>
          </a:p>
          <a:p>
            <a:endParaRPr lang="en-IN" sz="800" dirty="0"/>
          </a:p>
          <a:p>
            <a:r>
              <a:rPr lang="en-IN" sz="800" dirty="0"/>
              <a:t>THE NUMBER OF GAMES YOU WANT TO RUN RANDOM :</a:t>
            </a:r>
          </a:p>
          <a:p>
            <a:endParaRPr lang="en-IN" sz="800" dirty="0"/>
          </a:p>
          <a:p>
            <a:r>
              <a:rPr lang="en-IN" sz="800" dirty="0"/>
              <a:t>1000</a:t>
            </a:r>
          </a:p>
          <a:p>
            <a:r>
              <a:rPr lang="en-IN" sz="800" dirty="0"/>
              <a:t>THE NUMBER OF WINS : 925</a:t>
            </a:r>
          </a:p>
          <a:p>
            <a:endParaRPr lang="en-IN" sz="800" dirty="0"/>
          </a:p>
          <a:p>
            <a:r>
              <a:rPr lang="en-IN" sz="800" dirty="0"/>
              <a:t>PERCENTAGE OF WIN : 92.5</a:t>
            </a:r>
          </a:p>
          <a:p>
            <a:endParaRPr lang="en-IN" sz="800" dirty="0"/>
          </a:p>
          <a:p>
            <a:r>
              <a:rPr lang="en-IN" sz="800" dirty="0"/>
              <a:t>THE TIME TAKEN FOR THIS EVALUATION : 13 SECONDS</a:t>
            </a:r>
          </a:p>
          <a:p>
            <a:endParaRPr lang="en-IN" sz="800" dirty="0"/>
          </a:p>
          <a:p>
            <a:endParaRPr lang="en-IN" sz="800" dirty="0"/>
          </a:p>
          <a:p>
            <a:endParaRPr lang="en-IN" sz="800" dirty="0"/>
          </a:p>
          <a:p>
            <a:r>
              <a:rPr lang="en-IN" sz="800" dirty="0"/>
              <a:t>WANT TO PLAY A FRESH NEW GAME?? (y/n) </a:t>
            </a:r>
            <a:r>
              <a:rPr lang="en-IN" sz="800" dirty="0" smtClean="0"/>
              <a:t>: n</a:t>
            </a:r>
            <a:endParaRPr lang="en-US" sz="800" dirty="0"/>
          </a:p>
        </p:txBody>
      </p:sp>
    </p:spTree>
    <p:extLst>
      <p:ext uri="{BB962C8B-B14F-4D97-AF65-F5344CB8AC3E}">
        <p14:creationId xmlns:p14="http://schemas.microsoft.com/office/powerpoint/2010/main" val="34441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447800"/>
            <a:ext cx="4572000" cy="2431435"/>
          </a:xfrm>
          <a:prstGeom prst="rect">
            <a:avLst/>
          </a:prstGeom>
        </p:spPr>
        <p:txBody>
          <a:bodyPr>
            <a:spAutoFit/>
          </a:bodyPr>
          <a:lstStyle/>
          <a:p>
            <a:r>
              <a:rPr lang="en-IN" sz="800" dirty="0"/>
              <a:t>WELCOME TO THE WORLD OF REVERSI</a:t>
            </a:r>
          </a:p>
          <a:p>
            <a:endParaRPr lang="en-IN" sz="800" dirty="0"/>
          </a:p>
          <a:p>
            <a:endParaRPr lang="en-IN" sz="800" dirty="0"/>
          </a:p>
          <a:p>
            <a:r>
              <a:rPr lang="en-IN" sz="800" dirty="0"/>
              <a:t>PRESS</a:t>
            </a:r>
          </a:p>
          <a:p>
            <a:endParaRPr lang="en-IN" sz="800" dirty="0"/>
          </a:p>
          <a:p>
            <a:r>
              <a:rPr lang="en-IN" sz="800" dirty="0"/>
              <a:t>1 : FOR TWO PLAYER GAME</a:t>
            </a:r>
          </a:p>
          <a:p>
            <a:endParaRPr lang="en-IN" sz="800" dirty="0"/>
          </a:p>
          <a:p>
            <a:r>
              <a:rPr lang="en-IN" sz="800" dirty="0"/>
              <a:t>2 : FOR USER VERSUS COMPUTER GAME</a:t>
            </a:r>
          </a:p>
          <a:p>
            <a:endParaRPr lang="en-IN" sz="800" dirty="0"/>
          </a:p>
          <a:p>
            <a:r>
              <a:rPr lang="en-IN" sz="800" dirty="0"/>
              <a:t>3 : TO HAVE A RANDOM GAME GENERATOR TO PLAY AGAINST COMPUTER</a:t>
            </a:r>
          </a:p>
          <a:p>
            <a:endParaRPr lang="en-IN" sz="800" dirty="0"/>
          </a:p>
          <a:p>
            <a:r>
              <a:rPr lang="en-IN" sz="800" dirty="0"/>
              <a:t>ANY OTHER NUMBER TO QUIT</a:t>
            </a:r>
          </a:p>
          <a:p>
            <a:endParaRPr lang="en-IN" sz="800" dirty="0"/>
          </a:p>
          <a:p>
            <a:r>
              <a:rPr lang="en-IN" sz="800" dirty="0"/>
              <a:t>2</a:t>
            </a:r>
          </a:p>
          <a:p>
            <a:endParaRPr lang="en-IN" sz="800" dirty="0"/>
          </a:p>
          <a:p>
            <a:r>
              <a:rPr lang="en-IN" sz="800" dirty="0"/>
              <a:t>THE USER IS ALSO GIVEN THE CHOICE TO SELECT THE COLORS OF THE COINS OF</a:t>
            </a:r>
          </a:p>
          <a:p>
            <a:endParaRPr lang="en-IN" sz="800" dirty="0"/>
          </a:p>
          <a:p>
            <a:r>
              <a:rPr lang="en-IN" sz="800" dirty="0"/>
              <a:t>USER AND </a:t>
            </a:r>
            <a:r>
              <a:rPr lang="en-IN" sz="800" dirty="0" smtClean="0"/>
              <a:t>COMPUTER</a:t>
            </a:r>
            <a:endParaRPr lang="en-IN" sz="800" dirty="0"/>
          </a:p>
          <a:p>
            <a:endParaRPr lang="en-IN" sz="800" dirty="0"/>
          </a:p>
        </p:txBody>
      </p:sp>
    </p:spTree>
    <p:extLst>
      <p:ext uri="{BB962C8B-B14F-4D97-AF65-F5344CB8AC3E}">
        <p14:creationId xmlns:p14="http://schemas.microsoft.com/office/powerpoint/2010/main" val="337313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685800"/>
            <a:ext cx="4572000" cy="5509200"/>
          </a:xfrm>
          <a:prstGeom prst="rect">
            <a:avLst/>
          </a:prstGeom>
        </p:spPr>
        <p:txBody>
          <a:bodyPr>
            <a:spAutoFit/>
          </a:bodyPr>
          <a:lstStyle/>
          <a:p>
            <a:r>
              <a:rPr lang="en-IN" sz="800" dirty="0"/>
              <a:t>PRESS</a:t>
            </a:r>
          </a:p>
          <a:p>
            <a:endParaRPr lang="en-IN" sz="800" dirty="0"/>
          </a:p>
          <a:p>
            <a:r>
              <a:rPr lang="en-IN" sz="800" dirty="0"/>
              <a:t>1 : BLUE</a:t>
            </a:r>
          </a:p>
          <a:p>
            <a:endParaRPr lang="en-IN" sz="800" dirty="0"/>
          </a:p>
          <a:p>
            <a:r>
              <a:rPr lang="en-IN" sz="800" dirty="0"/>
              <a:t>2 : GREEN</a:t>
            </a:r>
          </a:p>
          <a:p>
            <a:endParaRPr lang="en-IN" sz="800" dirty="0"/>
          </a:p>
          <a:p>
            <a:r>
              <a:rPr lang="en-IN" sz="800" dirty="0"/>
              <a:t>3 : CYAN</a:t>
            </a:r>
          </a:p>
          <a:p>
            <a:endParaRPr lang="en-IN" sz="800" dirty="0"/>
          </a:p>
          <a:p>
            <a:r>
              <a:rPr lang="en-IN" sz="800" dirty="0"/>
              <a:t>4 : RED</a:t>
            </a:r>
          </a:p>
          <a:p>
            <a:endParaRPr lang="en-IN" sz="800" dirty="0"/>
          </a:p>
          <a:p>
            <a:r>
              <a:rPr lang="en-IN" sz="800" dirty="0"/>
              <a:t>5 : MAGENTA</a:t>
            </a:r>
          </a:p>
          <a:p>
            <a:endParaRPr lang="en-IN" sz="800" dirty="0"/>
          </a:p>
          <a:p>
            <a:r>
              <a:rPr lang="en-IN" sz="800" dirty="0"/>
              <a:t>6 : BROWN</a:t>
            </a:r>
          </a:p>
          <a:p>
            <a:endParaRPr lang="en-IN" sz="800" dirty="0"/>
          </a:p>
          <a:p>
            <a:r>
              <a:rPr lang="en-IN" sz="800" dirty="0"/>
              <a:t>7 : LIGHTGREY</a:t>
            </a:r>
          </a:p>
          <a:p>
            <a:endParaRPr lang="en-IN" sz="800" dirty="0"/>
          </a:p>
          <a:p>
            <a:r>
              <a:rPr lang="en-IN" sz="800" dirty="0"/>
              <a:t>8 : DARKGREY</a:t>
            </a:r>
          </a:p>
          <a:p>
            <a:endParaRPr lang="en-IN" sz="800" dirty="0"/>
          </a:p>
          <a:p>
            <a:r>
              <a:rPr lang="en-IN" sz="800" dirty="0"/>
              <a:t>9 : LIGHTBLUE</a:t>
            </a:r>
          </a:p>
          <a:p>
            <a:endParaRPr lang="en-IN" sz="800" dirty="0"/>
          </a:p>
          <a:p>
            <a:r>
              <a:rPr lang="en-IN" sz="800" dirty="0"/>
              <a:t>10: LGHTGREEN</a:t>
            </a:r>
          </a:p>
          <a:p>
            <a:endParaRPr lang="en-IN" sz="800" dirty="0"/>
          </a:p>
          <a:p>
            <a:r>
              <a:rPr lang="en-IN" sz="800" dirty="0"/>
              <a:t>11: LIGHTCYAN</a:t>
            </a:r>
          </a:p>
          <a:p>
            <a:endParaRPr lang="en-IN" sz="800" dirty="0"/>
          </a:p>
          <a:p>
            <a:r>
              <a:rPr lang="en-IN" sz="800" dirty="0"/>
              <a:t>12: LIGHTRED</a:t>
            </a:r>
          </a:p>
          <a:p>
            <a:endParaRPr lang="en-IN" sz="800" dirty="0"/>
          </a:p>
          <a:p>
            <a:r>
              <a:rPr lang="en-IN" sz="800" dirty="0"/>
              <a:t>13: LIGHTMAGENTA</a:t>
            </a:r>
          </a:p>
          <a:p>
            <a:endParaRPr lang="en-IN" sz="800" dirty="0"/>
          </a:p>
          <a:p>
            <a:r>
              <a:rPr lang="en-IN" sz="800" dirty="0"/>
              <a:t>14: YELLLOW</a:t>
            </a:r>
          </a:p>
          <a:p>
            <a:endParaRPr lang="en-IN" sz="800" dirty="0"/>
          </a:p>
          <a:p>
            <a:r>
              <a:rPr lang="en-IN" sz="800" dirty="0"/>
              <a:t>15: WHITE</a:t>
            </a:r>
          </a:p>
          <a:p>
            <a:endParaRPr lang="en-IN" sz="800" dirty="0"/>
          </a:p>
          <a:p>
            <a:endParaRPr lang="en-IN" sz="800" dirty="0"/>
          </a:p>
          <a:p>
            <a:endParaRPr lang="en-IN" sz="800" dirty="0"/>
          </a:p>
          <a:p>
            <a:endParaRPr lang="en-IN" sz="800" dirty="0"/>
          </a:p>
          <a:p>
            <a:r>
              <a:rPr lang="en-IN" sz="800" dirty="0"/>
              <a:t>COLOUR FOR USER : 2</a:t>
            </a:r>
          </a:p>
          <a:p>
            <a:endParaRPr lang="en-IN" sz="800" dirty="0"/>
          </a:p>
          <a:p>
            <a:endParaRPr lang="en-IN" sz="800" dirty="0"/>
          </a:p>
          <a:p>
            <a:r>
              <a:rPr lang="en-IN" sz="800" dirty="0"/>
              <a:t>COLOR FOR COMPUTER : 4</a:t>
            </a:r>
          </a:p>
          <a:p>
            <a:endParaRPr lang="en-IN" sz="800" dirty="0"/>
          </a:p>
          <a:p>
            <a:endParaRPr lang="en-IN" sz="800" dirty="0"/>
          </a:p>
          <a:p>
            <a:r>
              <a:rPr lang="en-IN" sz="800" dirty="0"/>
              <a:t>ENTER THE DEPTH OF SEARCH U WANT</a:t>
            </a:r>
          </a:p>
          <a:p>
            <a:endParaRPr lang="en-IN" sz="800" dirty="0"/>
          </a:p>
          <a:p>
            <a:r>
              <a:rPr lang="en-IN" sz="800" dirty="0"/>
              <a:t>6</a:t>
            </a:r>
            <a:endParaRPr lang="en-US" sz="800" dirty="0"/>
          </a:p>
        </p:txBody>
      </p:sp>
    </p:spTree>
    <p:extLst>
      <p:ext uri="{BB962C8B-B14F-4D97-AF65-F5344CB8AC3E}">
        <p14:creationId xmlns:p14="http://schemas.microsoft.com/office/powerpoint/2010/main" val="248776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
            <a:ext cx="4572000" cy="1600438"/>
          </a:xfrm>
          <a:prstGeom prst="rect">
            <a:avLst/>
          </a:prstGeom>
        </p:spPr>
        <p:txBody>
          <a:bodyPr>
            <a:spAutoFit/>
          </a:bodyPr>
          <a:lstStyle/>
          <a:p>
            <a:endParaRPr lang="en-IN" dirty="0"/>
          </a:p>
          <a:p>
            <a:endParaRPr lang="en-IN" sz="800" dirty="0"/>
          </a:p>
          <a:p>
            <a:r>
              <a:rPr lang="en-IN" sz="800" dirty="0"/>
              <a:t>CHOSE THE ALGORITHM YOU WOULD LIKE THE COMPUTER TO FOLLOW</a:t>
            </a:r>
          </a:p>
          <a:p>
            <a:endParaRPr lang="en-IN" sz="800" dirty="0"/>
          </a:p>
          <a:p>
            <a:r>
              <a:rPr lang="en-IN" sz="800" dirty="0"/>
              <a:t>PRESS</a:t>
            </a:r>
          </a:p>
          <a:p>
            <a:endParaRPr lang="en-IN" sz="800" dirty="0"/>
          </a:p>
          <a:p>
            <a:r>
              <a:rPr lang="en-IN" sz="800" dirty="0"/>
              <a:t> 1: MIN-MAX ALGORITHM</a:t>
            </a:r>
          </a:p>
          <a:p>
            <a:endParaRPr lang="en-IN" sz="800" dirty="0"/>
          </a:p>
          <a:p>
            <a:r>
              <a:rPr lang="en-IN" sz="800" dirty="0"/>
              <a:t> 2: ALPHA- BETA PRUNING DONE WITH MIN-MAX</a:t>
            </a:r>
          </a:p>
          <a:p>
            <a:endParaRPr lang="en-IN" sz="800" dirty="0"/>
          </a:p>
          <a:p>
            <a:r>
              <a:rPr lang="en-IN" sz="800" dirty="0"/>
              <a:t>2</a:t>
            </a:r>
            <a:endParaRPr lang="en-US" sz="800" dirty="0"/>
          </a:p>
        </p:txBody>
      </p:sp>
    </p:spTree>
    <p:extLst>
      <p:ext uri="{BB962C8B-B14F-4D97-AF65-F5344CB8AC3E}">
        <p14:creationId xmlns:p14="http://schemas.microsoft.com/office/powerpoint/2010/main" val="76453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305342"/>
            <a:ext cx="4572000" cy="3046988"/>
          </a:xfrm>
          <a:prstGeom prst="rect">
            <a:avLst/>
          </a:prstGeom>
        </p:spPr>
        <p:txBody>
          <a:bodyPr>
            <a:spAutoFit/>
          </a:bodyPr>
          <a:lstStyle/>
          <a:p>
            <a:endParaRPr lang="en-IN" sz="800" dirty="0"/>
          </a:p>
          <a:p>
            <a:r>
              <a:rPr lang="en-IN" sz="800" dirty="0"/>
              <a:t>                THE CHOICES AVAILABLE FOR USER (PLAYER 1)</a:t>
            </a:r>
          </a:p>
          <a:p>
            <a:endParaRPr lang="en-IN" sz="800" dirty="0"/>
          </a:p>
          <a:p>
            <a:endParaRPr lang="en-IN" sz="800" dirty="0"/>
          </a:p>
          <a:p>
            <a:r>
              <a:rPr lang="en-IN" sz="800" dirty="0"/>
              <a:t>1th CHOICE  : X : 3  Y : 4</a:t>
            </a:r>
          </a:p>
          <a:p>
            <a:endParaRPr lang="en-IN" sz="800" dirty="0"/>
          </a:p>
          <a:p>
            <a:endParaRPr lang="en-IN" sz="800" dirty="0"/>
          </a:p>
          <a:p>
            <a:r>
              <a:rPr lang="en-IN" sz="800" dirty="0"/>
              <a:t>2th CHOICE  : X : 4  Y : 3</a:t>
            </a:r>
          </a:p>
          <a:p>
            <a:endParaRPr lang="en-IN" sz="800" dirty="0"/>
          </a:p>
          <a:p>
            <a:endParaRPr lang="en-IN" sz="800" dirty="0"/>
          </a:p>
          <a:p>
            <a:r>
              <a:rPr lang="en-IN" sz="800" dirty="0"/>
              <a:t>3th CHOICE  : X : 5  Y : 6</a:t>
            </a:r>
          </a:p>
          <a:p>
            <a:endParaRPr lang="en-IN" sz="800" dirty="0"/>
          </a:p>
          <a:p>
            <a:endParaRPr lang="en-IN" sz="800" dirty="0"/>
          </a:p>
          <a:p>
            <a:r>
              <a:rPr lang="en-IN" sz="800" dirty="0"/>
              <a:t>4th CHOICE  : X : 6  Y : 5</a:t>
            </a:r>
          </a:p>
          <a:p>
            <a:endParaRPr lang="en-IN" sz="800" dirty="0"/>
          </a:p>
          <a:p>
            <a:endParaRPr lang="en-IN" sz="800" dirty="0"/>
          </a:p>
          <a:p>
            <a:endParaRPr lang="en-IN" sz="800" dirty="0"/>
          </a:p>
          <a:p>
            <a:r>
              <a:rPr lang="en-IN" sz="800" dirty="0"/>
              <a:t>USER SHOULD ENTER HIS/HER POSITION :</a:t>
            </a:r>
          </a:p>
          <a:p>
            <a:endParaRPr lang="en-IN" sz="800" dirty="0"/>
          </a:p>
          <a:p>
            <a:endParaRPr lang="en-IN" sz="800" dirty="0"/>
          </a:p>
          <a:p>
            <a:r>
              <a:rPr lang="en-IN" sz="800" dirty="0"/>
              <a:t>x : 3</a:t>
            </a:r>
          </a:p>
          <a:p>
            <a:endParaRPr lang="en-IN" sz="800" dirty="0"/>
          </a:p>
          <a:p>
            <a:endParaRPr lang="en-IN" sz="800" dirty="0"/>
          </a:p>
          <a:p>
            <a:r>
              <a:rPr lang="en-IN" sz="800" dirty="0"/>
              <a:t>y : 4</a:t>
            </a:r>
            <a:endParaRPr lang="en-US" sz="800" dirty="0"/>
          </a:p>
        </p:txBody>
      </p:sp>
    </p:spTree>
    <p:extLst>
      <p:ext uri="{BB962C8B-B14F-4D97-AF65-F5344CB8AC3E}">
        <p14:creationId xmlns:p14="http://schemas.microsoft.com/office/powerpoint/2010/main" val="2983836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838200"/>
            <a:ext cx="4525962" cy="4525962"/>
          </a:xfrm>
        </p:spPr>
      </p:pic>
    </p:spTree>
    <p:extLst>
      <p:ext uri="{BB962C8B-B14F-4D97-AF65-F5344CB8AC3E}">
        <p14:creationId xmlns:p14="http://schemas.microsoft.com/office/powerpoint/2010/main" val="314824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GAME AND ITS RULES</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752600"/>
            <a:ext cx="3962400" cy="396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838200"/>
            <a:ext cx="4648200" cy="4648200"/>
          </a:xfrm>
          <a:prstGeom prst="rect">
            <a:avLst/>
          </a:prstGeom>
        </p:spPr>
      </p:pic>
    </p:spTree>
    <p:extLst>
      <p:ext uri="{BB962C8B-B14F-4D97-AF65-F5344CB8AC3E}">
        <p14:creationId xmlns:p14="http://schemas.microsoft.com/office/powerpoint/2010/main" val="86836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838200"/>
            <a:ext cx="4876800" cy="4876800"/>
          </a:xfrm>
          <a:prstGeom prst="rect">
            <a:avLst/>
          </a:prstGeom>
        </p:spPr>
      </p:pic>
    </p:spTree>
    <p:extLst>
      <p:ext uri="{BB962C8B-B14F-4D97-AF65-F5344CB8AC3E}">
        <p14:creationId xmlns:p14="http://schemas.microsoft.com/office/powerpoint/2010/main" val="82459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Arabic Typesetting" pitchFamily="66" charset="-78"/>
                <a:cs typeface="Arabic Typesetting" pitchFamily="66" charset="-78"/>
              </a:rPr>
              <a:t>Reversi is a two player board game and the players play the game alternatively.</a:t>
            </a:r>
          </a:p>
          <a:p>
            <a:r>
              <a:rPr lang="en-US" sz="2800" dirty="0" smtClean="0">
                <a:latin typeface="Arabic Typesetting" pitchFamily="66" charset="-78"/>
                <a:cs typeface="Arabic Typesetting" pitchFamily="66" charset="-78"/>
              </a:rPr>
              <a:t>A player is allowed to make only legal moves, that is only those moves which cause at least one flip of the opponent’s coin.</a:t>
            </a:r>
          </a:p>
          <a:p>
            <a:r>
              <a:rPr lang="en-US" sz="2800" dirty="0" smtClean="0">
                <a:latin typeface="Arabic Typesetting" pitchFamily="66" charset="-78"/>
                <a:cs typeface="Arabic Typesetting" pitchFamily="66" charset="-78"/>
              </a:rPr>
              <a:t>The game ends when both players end up having no more legal moves left.</a:t>
            </a:r>
          </a:p>
          <a:p>
            <a:r>
              <a:rPr lang="en-US" sz="2800" dirty="0" smtClean="0">
                <a:latin typeface="Arabic Typesetting" pitchFamily="66" charset="-78"/>
                <a:cs typeface="Arabic Typesetting" pitchFamily="66" charset="-78"/>
              </a:rPr>
              <a:t>The player with maximum number of his coins on board is declared as the winner.</a:t>
            </a:r>
            <a:endParaRPr lang="en-US" sz="2800" dirty="0">
              <a:latin typeface="Arabic Typesetting" pitchFamily="66" charset="-78"/>
              <a:cs typeface="Arabic Typesetting" pitchFamily="66" charset="-78"/>
            </a:endParaRPr>
          </a:p>
        </p:txBody>
      </p:sp>
      <p:sp>
        <p:nvSpPr>
          <p:cNvPr id="3" name="Title 2"/>
          <p:cNvSpPr>
            <a:spLocks noGrp="1"/>
          </p:cNvSpPr>
          <p:nvPr>
            <p:ph type="title"/>
          </p:nvPr>
        </p:nvSpPr>
        <p:spPr/>
        <p:txBody>
          <a:bodyPr/>
          <a:lstStyle/>
          <a:p>
            <a:r>
              <a:rPr lang="en-US" dirty="0" smtClean="0"/>
              <a:t>Rules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Arabic Typesetting" pitchFamily="66" charset="-78"/>
                <a:cs typeface="Arabic Typesetting" pitchFamily="66" charset="-78"/>
              </a:rPr>
              <a:t>If we notice, then we would find that a corner once occupied can never get flipped. This means a corner is a stable move, i.e., getting a corner is advantageous.</a:t>
            </a:r>
          </a:p>
          <a:p>
            <a:r>
              <a:rPr lang="en-US" sz="2800" dirty="0" smtClean="0">
                <a:latin typeface="Arabic Typesetting" pitchFamily="66" charset="-78"/>
                <a:cs typeface="Arabic Typesetting" pitchFamily="66" charset="-78"/>
              </a:rPr>
              <a:t>As in this game each move of the player is being influenced by the opponent’s move, we can force the opponent’s chance to get skipped.</a:t>
            </a:r>
          </a:p>
          <a:p>
            <a:r>
              <a:rPr lang="en-US" sz="2800" dirty="0" smtClean="0">
                <a:latin typeface="Arabic Typesetting" pitchFamily="66" charset="-78"/>
                <a:cs typeface="Arabic Typesetting" pitchFamily="66" charset="-78"/>
              </a:rPr>
              <a:t>Keeping the stability of different positions on the game board, We can assign them points, which will enable us to calculate the strategic score of the board at the last depth of search of the tree.</a:t>
            </a:r>
            <a:endParaRPr lang="en-US" sz="2800" dirty="0">
              <a:latin typeface="Arabic Typesetting" pitchFamily="66" charset="-78"/>
              <a:cs typeface="Arabic Typesetting" pitchFamily="66" charset="-78"/>
            </a:endParaRPr>
          </a:p>
        </p:txBody>
      </p:sp>
      <p:sp>
        <p:nvSpPr>
          <p:cNvPr id="3" name="Title 2"/>
          <p:cNvSpPr>
            <a:spLocks noGrp="1"/>
          </p:cNvSpPr>
          <p:nvPr>
            <p:ph type="title"/>
          </p:nvPr>
        </p:nvSpPr>
        <p:spPr/>
        <p:txBody>
          <a:bodyPr/>
          <a:lstStyle/>
          <a:p>
            <a:r>
              <a:rPr lang="en-US" dirty="0" smtClean="0"/>
              <a:t>Strategies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1905000"/>
          <a:ext cx="7239000" cy="3810000"/>
        </p:xfrm>
        <a:graphic>
          <a:graphicData uri="http://schemas.openxmlformats.org/drawingml/2006/table">
            <a:tbl>
              <a:tblPr firstRow="1" bandRow="1">
                <a:tableStyleId>{5C22544A-7EE6-4342-B048-85BDC9FD1C3A}</a:tableStyleId>
              </a:tblPr>
              <a:tblGrid>
                <a:gridCol w="2413000"/>
                <a:gridCol w="2413000"/>
                <a:gridCol w="2413000"/>
              </a:tblGrid>
              <a:tr h="952500">
                <a:tc>
                  <a:txBody>
                    <a:bodyPr/>
                    <a:lstStyle/>
                    <a:p>
                      <a:pPr algn="l"/>
                      <a:r>
                        <a:rPr lang="en-US" sz="2800" dirty="0" smtClean="0">
                          <a:latin typeface="Arial Rounded MT Bold" pitchFamily="34" charset="0"/>
                        </a:rPr>
                        <a:t>Square Type</a:t>
                      </a:r>
                      <a:endParaRPr lang="en-US" sz="2800" dirty="0">
                        <a:latin typeface="Arial Rounded MT Bold" pitchFamily="34" charset="0"/>
                      </a:endParaRPr>
                    </a:p>
                  </a:txBody>
                  <a:tcPr/>
                </a:tc>
                <a:tc>
                  <a:txBody>
                    <a:bodyPr/>
                    <a:lstStyle/>
                    <a:p>
                      <a:r>
                        <a:rPr lang="en-US" sz="2800" dirty="0" smtClean="0">
                          <a:latin typeface="Arial Rounded MT Bold" pitchFamily="34" charset="0"/>
                        </a:rPr>
                        <a:t>     Player</a:t>
                      </a:r>
                      <a:endParaRPr lang="en-US" sz="2800" dirty="0">
                        <a:latin typeface="Arial Rounded MT Bold" pitchFamily="34" charset="0"/>
                      </a:endParaRPr>
                    </a:p>
                  </a:txBody>
                  <a:tcPr/>
                </a:tc>
                <a:tc>
                  <a:txBody>
                    <a:bodyPr/>
                    <a:lstStyle/>
                    <a:p>
                      <a:r>
                        <a:rPr lang="en-US" sz="2800" dirty="0" smtClean="0">
                          <a:latin typeface="Arial Rounded MT Bold" pitchFamily="34" charset="0"/>
                        </a:rPr>
                        <a:t>Opponent</a:t>
                      </a:r>
                      <a:endParaRPr lang="en-US" sz="2800" dirty="0">
                        <a:latin typeface="Arial Rounded MT Bold" pitchFamily="34" charset="0"/>
                      </a:endParaRPr>
                    </a:p>
                  </a:txBody>
                  <a:tcPr/>
                </a:tc>
              </a:tr>
              <a:tr h="476250">
                <a:tc>
                  <a:txBody>
                    <a:bodyPr/>
                    <a:lstStyle/>
                    <a:p>
                      <a:pPr marL="0" marR="0" algn="l">
                        <a:lnSpc>
                          <a:spcPct val="115000"/>
                        </a:lnSpc>
                        <a:spcBef>
                          <a:spcPts val="0"/>
                        </a:spcBef>
                        <a:spcAft>
                          <a:spcPts val="0"/>
                        </a:spcAft>
                      </a:pPr>
                      <a:r>
                        <a:rPr lang="en-US" sz="1600" dirty="0">
                          <a:latin typeface="Arial Unicode MS" pitchFamily="34" charset="-128"/>
                          <a:ea typeface="Arial Unicode MS" pitchFamily="34" charset="-128"/>
                          <a:cs typeface="Arial Unicode MS" pitchFamily="34" charset="-128"/>
                        </a:rPr>
                        <a:t>      </a:t>
                      </a:r>
                      <a:r>
                        <a:rPr lang="en-US" sz="1600" dirty="0" smtClean="0">
                          <a:latin typeface="Arial Unicode MS" pitchFamily="34" charset="-128"/>
                          <a:ea typeface="Arial Unicode MS" pitchFamily="34" charset="-128"/>
                          <a:cs typeface="Arial Unicode MS" pitchFamily="34" charset="-128"/>
                        </a:rPr>
                        <a:t> </a:t>
                      </a:r>
                      <a:r>
                        <a:rPr lang="en-US" sz="1600" dirty="0">
                          <a:latin typeface="Arial Unicode MS" pitchFamily="34" charset="-128"/>
                          <a:ea typeface="Arial Unicode MS" pitchFamily="34" charset="-128"/>
                          <a:cs typeface="Arial Unicode MS" pitchFamily="34" charset="-128"/>
                        </a:rPr>
                        <a:t>Corner</a:t>
                      </a:r>
                    </a:p>
                  </a:txBody>
                  <a:tcPr marL="68580" marR="68580" marT="0" marB="0"/>
                </a:tc>
                <a:tc>
                  <a:txBody>
                    <a:bodyPr/>
                    <a:lstStyle/>
                    <a:p>
                      <a:pPr marL="0" marR="234950" algn="l">
                        <a:lnSpc>
                          <a:spcPct val="115000"/>
                        </a:lnSpc>
                        <a:spcBef>
                          <a:spcPts val="0"/>
                        </a:spcBef>
                        <a:spcAft>
                          <a:spcPts val="0"/>
                        </a:spcAft>
                      </a:pPr>
                      <a:r>
                        <a:rPr lang="en-US" sz="1800" dirty="0">
                          <a:latin typeface="Calibri"/>
                          <a:ea typeface="Calibri"/>
                          <a:cs typeface="Calibri"/>
                        </a:rPr>
                        <a:t>    </a:t>
                      </a:r>
                      <a:r>
                        <a:rPr lang="en-US" sz="1800" baseline="0" dirty="0" smtClean="0">
                          <a:latin typeface="Calibri"/>
                          <a:ea typeface="Calibri"/>
                          <a:cs typeface="Calibri"/>
                        </a:rPr>
                        <a:t> </a:t>
                      </a:r>
                      <a:r>
                        <a:rPr lang="en-US" sz="1800" dirty="0" smtClean="0">
                          <a:latin typeface="Calibri"/>
                          <a:ea typeface="Calibri"/>
                          <a:cs typeface="Calibri"/>
                        </a:rPr>
                        <a:t>+</a:t>
                      </a:r>
                      <a:r>
                        <a:rPr lang="en-US" sz="1800" dirty="0">
                          <a:latin typeface="Calibri"/>
                          <a:ea typeface="Calibri"/>
                          <a:cs typeface="Calibri"/>
                        </a:rPr>
                        <a:t>5</a:t>
                      </a:r>
                      <a:endParaRPr lang="en-US" sz="1800" dirty="0">
                        <a:latin typeface="Calibri"/>
                        <a:ea typeface="Calibri"/>
                        <a:cs typeface="Times New Roman"/>
                      </a:endParaRPr>
                    </a:p>
                  </a:txBody>
                  <a:tcPr marL="68580" marR="68580" marT="0" marB="0"/>
                </a:tc>
                <a:tc>
                  <a:txBody>
                    <a:bodyPr/>
                    <a:lstStyle/>
                    <a:p>
                      <a:pPr marL="298450" marR="0" algn="l">
                        <a:lnSpc>
                          <a:spcPct val="115000"/>
                        </a:lnSpc>
                        <a:spcBef>
                          <a:spcPts val="0"/>
                        </a:spcBef>
                        <a:spcAft>
                          <a:spcPts val="0"/>
                        </a:spcAft>
                      </a:pPr>
                      <a:r>
                        <a:rPr lang="en-US" sz="1800" dirty="0" smtClean="0">
                          <a:latin typeface="Calibri"/>
                          <a:ea typeface="Calibri"/>
                          <a:cs typeface="Calibri"/>
                        </a:rPr>
                        <a:t>-</a:t>
                      </a:r>
                      <a:r>
                        <a:rPr lang="en-US" sz="1800" dirty="0">
                          <a:latin typeface="Calibri"/>
                          <a:ea typeface="Calibri"/>
                          <a:cs typeface="Calibri"/>
                        </a:rPr>
                        <a:t>5</a:t>
                      </a:r>
                      <a:endParaRPr lang="en-US" sz="1800" dirty="0">
                        <a:latin typeface="Calibri"/>
                        <a:ea typeface="Calibri"/>
                        <a:cs typeface="Times New Roman"/>
                      </a:endParaRPr>
                    </a:p>
                  </a:txBody>
                  <a:tcPr marL="68580" marR="68580" marT="0" marB="0"/>
                </a:tc>
              </a:tr>
              <a:tr h="476250">
                <a:tc>
                  <a:txBody>
                    <a:bodyPr/>
                    <a:lstStyle/>
                    <a:p>
                      <a:pPr marL="25400" marR="0" algn="l">
                        <a:lnSpc>
                          <a:spcPts val="1105"/>
                        </a:lnSpc>
                        <a:spcBef>
                          <a:spcPts val="0"/>
                        </a:spcBef>
                        <a:spcAft>
                          <a:spcPts val="0"/>
                        </a:spcAft>
                      </a:pPr>
                      <a:r>
                        <a:rPr lang="en-US" sz="1600" dirty="0">
                          <a:latin typeface="Arial Unicode MS" pitchFamily="34" charset="-128"/>
                          <a:ea typeface="Arial Unicode MS" pitchFamily="34" charset="-128"/>
                          <a:cs typeface="Arial Unicode MS" pitchFamily="34" charset="-128"/>
                        </a:rPr>
                        <a:t>         </a:t>
                      </a:r>
                    </a:p>
                    <a:p>
                      <a:pPr marL="25400" marR="0" algn="l">
                        <a:lnSpc>
                          <a:spcPts val="1105"/>
                        </a:lnSpc>
                        <a:spcBef>
                          <a:spcPts val="0"/>
                        </a:spcBef>
                        <a:spcAft>
                          <a:spcPts val="0"/>
                        </a:spcAft>
                      </a:pPr>
                      <a:r>
                        <a:rPr lang="en-US" sz="1600" dirty="0">
                          <a:latin typeface="Arial Unicode MS" pitchFamily="34" charset="-128"/>
                          <a:ea typeface="Arial Unicode MS" pitchFamily="34" charset="-128"/>
                          <a:cs typeface="Arial Unicode MS" pitchFamily="34" charset="-128"/>
                        </a:rPr>
                        <a:t>      </a:t>
                      </a:r>
                      <a:r>
                        <a:rPr lang="en-US" sz="1600" dirty="0" smtClean="0">
                          <a:latin typeface="Arial Unicode MS" pitchFamily="34" charset="-128"/>
                          <a:ea typeface="Arial Unicode MS" pitchFamily="34" charset="-128"/>
                          <a:cs typeface="Arial Unicode MS" pitchFamily="34" charset="-128"/>
                        </a:rPr>
                        <a:t>X-square</a:t>
                      </a:r>
                      <a:endParaRPr lang="en-US" sz="1600" dirty="0">
                        <a:latin typeface="Arial Unicode MS" pitchFamily="34" charset="-128"/>
                        <a:ea typeface="Arial Unicode MS" pitchFamily="34" charset="-128"/>
                        <a:cs typeface="Arial Unicode MS" pitchFamily="34" charset="-128"/>
                      </a:endParaRPr>
                    </a:p>
                  </a:txBody>
                  <a:tcPr marL="68580" marR="68580" marT="0" marB="0"/>
                </a:tc>
                <a:tc>
                  <a:txBody>
                    <a:bodyPr/>
                    <a:lstStyle/>
                    <a:p>
                      <a:pPr marL="292100" marR="263525" algn="l">
                        <a:lnSpc>
                          <a:spcPts val="1105"/>
                        </a:lnSpc>
                        <a:spcBef>
                          <a:spcPts val="0"/>
                        </a:spcBef>
                        <a:spcAft>
                          <a:spcPts val="0"/>
                        </a:spcAft>
                      </a:pPr>
                      <a:endParaRPr lang="en-US" sz="1800" dirty="0">
                        <a:latin typeface="Calibri"/>
                        <a:ea typeface="Calibri"/>
                        <a:cs typeface="Calibri"/>
                      </a:endParaRPr>
                    </a:p>
                    <a:p>
                      <a:pPr marL="292100" marR="263525" algn="l">
                        <a:lnSpc>
                          <a:spcPts val="1105"/>
                        </a:lnSpc>
                        <a:spcBef>
                          <a:spcPts val="0"/>
                        </a:spcBef>
                        <a:spcAft>
                          <a:spcPts val="0"/>
                        </a:spcAft>
                      </a:pPr>
                      <a:r>
                        <a:rPr lang="en-US" sz="1800" dirty="0">
                          <a:latin typeface="Calibri"/>
                          <a:ea typeface="Calibri"/>
                          <a:cs typeface="Calibri"/>
                        </a:rPr>
                        <a:t>-2</a:t>
                      </a:r>
                      <a:endParaRPr lang="en-US" sz="1800" dirty="0">
                        <a:latin typeface="Calibri"/>
                        <a:ea typeface="Calibri"/>
                        <a:cs typeface="Times New Roman"/>
                      </a:endParaRPr>
                    </a:p>
                  </a:txBody>
                  <a:tcPr marL="68580" marR="68580" marT="0" marB="0"/>
                </a:tc>
                <a:tc>
                  <a:txBody>
                    <a:bodyPr/>
                    <a:lstStyle/>
                    <a:p>
                      <a:pPr marL="269875" marR="0" algn="l">
                        <a:lnSpc>
                          <a:spcPts val="1105"/>
                        </a:lnSpc>
                        <a:spcBef>
                          <a:spcPts val="0"/>
                        </a:spcBef>
                        <a:spcAft>
                          <a:spcPts val="0"/>
                        </a:spcAft>
                      </a:pPr>
                      <a:r>
                        <a:rPr lang="en-US" sz="1800" dirty="0">
                          <a:latin typeface="Calibri"/>
                          <a:ea typeface="Calibri"/>
                          <a:cs typeface="Calibri"/>
                        </a:rPr>
                        <a:t>     </a:t>
                      </a:r>
                      <a:endParaRPr lang="en-US" sz="1800" dirty="0" smtClean="0">
                        <a:latin typeface="Calibri"/>
                        <a:ea typeface="Calibri"/>
                        <a:cs typeface="Times New Roman"/>
                      </a:endParaRPr>
                    </a:p>
                    <a:p>
                      <a:pPr marL="269875" marR="0" algn="l">
                        <a:lnSpc>
                          <a:spcPts val="1105"/>
                        </a:lnSpc>
                        <a:spcBef>
                          <a:spcPts val="0"/>
                        </a:spcBef>
                        <a:spcAft>
                          <a:spcPts val="0"/>
                        </a:spcAft>
                      </a:pPr>
                      <a:r>
                        <a:rPr lang="en-US" sz="1800" dirty="0" smtClean="0">
                          <a:latin typeface="Calibri"/>
                          <a:ea typeface="Calibri"/>
                          <a:cs typeface="Calibri"/>
                        </a:rPr>
                        <a:t>+</a:t>
                      </a:r>
                      <a:r>
                        <a:rPr lang="en-US" sz="1800" dirty="0">
                          <a:latin typeface="Calibri"/>
                          <a:ea typeface="Calibri"/>
                          <a:cs typeface="Calibri"/>
                        </a:rPr>
                        <a:t>2</a:t>
                      </a:r>
                      <a:endParaRPr lang="en-US" sz="1800" dirty="0">
                        <a:latin typeface="Calibri"/>
                        <a:ea typeface="Calibri"/>
                        <a:cs typeface="Times New Roman"/>
                      </a:endParaRPr>
                    </a:p>
                  </a:txBody>
                  <a:tcPr marL="68580" marR="68580" marT="0" marB="0"/>
                </a:tc>
              </a:tr>
              <a:tr h="476250">
                <a:tc>
                  <a:txBody>
                    <a:bodyPr/>
                    <a:lstStyle/>
                    <a:p>
                      <a:pPr marL="27305" marR="0" algn="l">
                        <a:lnSpc>
                          <a:spcPts val="1105"/>
                        </a:lnSpc>
                        <a:spcBef>
                          <a:spcPts val="0"/>
                        </a:spcBef>
                        <a:spcAft>
                          <a:spcPts val="0"/>
                        </a:spcAft>
                      </a:pPr>
                      <a:endParaRPr lang="en-US" sz="1600" dirty="0">
                        <a:latin typeface="Arial Unicode MS" pitchFamily="34" charset="-128"/>
                        <a:ea typeface="Arial Unicode MS" pitchFamily="34" charset="-128"/>
                        <a:cs typeface="Arial Unicode MS" pitchFamily="34" charset="-128"/>
                      </a:endParaRPr>
                    </a:p>
                    <a:p>
                      <a:pPr marL="27305" marR="0" algn="l">
                        <a:lnSpc>
                          <a:spcPts val="1105"/>
                        </a:lnSpc>
                        <a:spcBef>
                          <a:spcPts val="0"/>
                        </a:spcBef>
                        <a:spcAft>
                          <a:spcPts val="0"/>
                        </a:spcAft>
                      </a:pPr>
                      <a:r>
                        <a:rPr lang="en-US" sz="1600" dirty="0">
                          <a:latin typeface="Arial Unicode MS" pitchFamily="34" charset="-128"/>
                          <a:ea typeface="Arial Unicode MS" pitchFamily="34" charset="-128"/>
                          <a:cs typeface="Arial Unicode MS" pitchFamily="34" charset="-128"/>
                        </a:rPr>
                        <a:t>      </a:t>
                      </a:r>
                      <a:r>
                        <a:rPr lang="en-US" sz="1600" dirty="0" smtClean="0">
                          <a:latin typeface="Arial Unicode MS" pitchFamily="34" charset="-128"/>
                          <a:ea typeface="Arial Unicode MS" pitchFamily="34" charset="-128"/>
                          <a:cs typeface="Arial Unicode MS" pitchFamily="34" charset="-128"/>
                        </a:rPr>
                        <a:t>C-square</a:t>
                      </a:r>
                      <a:endParaRPr lang="en-US" sz="1600" dirty="0">
                        <a:latin typeface="Arial Unicode MS" pitchFamily="34" charset="-128"/>
                        <a:ea typeface="Arial Unicode MS" pitchFamily="34" charset="-128"/>
                        <a:cs typeface="Arial Unicode MS" pitchFamily="34" charset="-128"/>
                      </a:endParaRPr>
                    </a:p>
                  </a:txBody>
                  <a:tcPr marL="68580" marR="68580" marT="0" marB="0"/>
                </a:tc>
                <a:tc>
                  <a:txBody>
                    <a:bodyPr/>
                    <a:lstStyle/>
                    <a:p>
                      <a:pPr marL="292100" marR="263525" algn="l">
                        <a:lnSpc>
                          <a:spcPts val="1105"/>
                        </a:lnSpc>
                        <a:spcBef>
                          <a:spcPts val="0"/>
                        </a:spcBef>
                        <a:spcAft>
                          <a:spcPts val="0"/>
                        </a:spcAft>
                      </a:pPr>
                      <a:endParaRPr lang="en-US" sz="1800">
                        <a:latin typeface="Calibri"/>
                        <a:ea typeface="Calibri"/>
                        <a:cs typeface="Calibri"/>
                      </a:endParaRPr>
                    </a:p>
                    <a:p>
                      <a:pPr marL="292100" marR="263525" algn="l">
                        <a:lnSpc>
                          <a:spcPts val="1105"/>
                        </a:lnSpc>
                        <a:spcBef>
                          <a:spcPts val="0"/>
                        </a:spcBef>
                        <a:spcAft>
                          <a:spcPts val="0"/>
                        </a:spcAft>
                      </a:pPr>
                      <a:r>
                        <a:rPr lang="en-US" sz="1800">
                          <a:latin typeface="Calibri"/>
                          <a:ea typeface="Calibri"/>
                          <a:cs typeface="Calibri"/>
                        </a:rPr>
                        <a:t>-1</a:t>
                      </a:r>
                      <a:endParaRPr lang="en-US" sz="1800">
                        <a:latin typeface="Calibri"/>
                        <a:ea typeface="Calibri"/>
                        <a:cs typeface="Times New Roman"/>
                      </a:endParaRPr>
                    </a:p>
                  </a:txBody>
                  <a:tcPr marL="68580" marR="68580" marT="0" marB="0"/>
                </a:tc>
                <a:tc>
                  <a:txBody>
                    <a:bodyPr/>
                    <a:lstStyle/>
                    <a:p>
                      <a:pPr marL="269875" marR="0" algn="l">
                        <a:lnSpc>
                          <a:spcPts val="1105"/>
                        </a:lnSpc>
                        <a:spcBef>
                          <a:spcPts val="0"/>
                        </a:spcBef>
                        <a:spcAft>
                          <a:spcPts val="0"/>
                        </a:spcAft>
                      </a:pPr>
                      <a:endParaRPr lang="en-US" sz="1800" dirty="0" smtClean="0">
                        <a:latin typeface="Calibri"/>
                        <a:ea typeface="Calibri"/>
                        <a:cs typeface="Calibri"/>
                      </a:endParaRPr>
                    </a:p>
                    <a:p>
                      <a:pPr marL="269875" marR="0" algn="l">
                        <a:lnSpc>
                          <a:spcPts val="1105"/>
                        </a:lnSpc>
                        <a:spcBef>
                          <a:spcPts val="0"/>
                        </a:spcBef>
                        <a:spcAft>
                          <a:spcPts val="0"/>
                        </a:spcAft>
                      </a:pPr>
                      <a:r>
                        <a:rPr lang="en-US" sz="1800" dirty="0" smtClean="0">
                          <a:latin typeface="Calibri"/>
                          <a:ea typeface="Calibri"/>
                          <a:cs typeface="Calibri"/>
                        </a:rPr>
                        <a:t>+</a:t>
                      </a:r>
                      <a:r>
                        <a:rPr lang="en-US" sz="1800" dirty="0">
                          <a:latin typeface="Calibri"/>
                          <a:ea typeface="Calibri"/>
                          <a:cs typeface="Calibri"/>
                        </a:rPr>
                        <a:t>1</a:t>
                      </a:r>
                      <a:endParaRPr lang="en-US" sz="1800" dirty="0">
                        <a:latin typeface="Calibri"/>
                        <a:ea typeface="Calibri"/>
                        <a:cs typeface="Times New Roman"/>
                      </a:endParaRPr>
                    </a:p>
                  </a:txBody>
                  <a:tcPr marL="68580" marR="68580" marT="0" marB="0"/>
                </a:tc>
              </a:tr>
              <a:tr h="476250">
                <a:tc>
                  <a:txBody>
                    <a:bodyPr/>
                    <a:lstStyle/>
                    <a:p>
                      <a:pPr marL="27940" marR="0" algn="l">
                        <a:lnSpc>
                          <a:spcPts val="1105"/>
                        </a:lnSpc>
                        <a:spcBef>
                          <a:spcPts val="0"/>
                        </a:spcBef>
                        <a:spcAft>
                          <a:spcPts val="0"/>
                        </a:spcAft>
                      </a:pPr>
                      <a:endParaRPr lang="en-US" sz="1600" dirty="0">
                        <a:latin typeface="Arial Unicode MS" pitchFamily="34" charset="-128"/>
                        <a:ea typeface="Arial Unicode MS" pitchFamily="34" charset="-128"/>
                        <a:cs typeface="Arial Unicode MS" pitchFamily="34" charset="-128"/>
                      </a:endParaRPr>
                    </a:p>
                    <a:p>
                      <a:pPr marL="27940" marR="0" algn="l">
                        <a:lnSpc>
                          <a:spcPts val="1105"/>
                        </a:lnSpc>
                        <a:spcBef>
                          <a:spcPts val="0"/>
                        </a:spcBef>
                        <a:spcAft>
                          <a:spcPts val="0"/>
                        </a:spcAft>
                      </a:pPr>
                      <a:r>
                        <a:rPr lang="en-US" sz="1600" dirty="0">
                          <a:latin typeface="Arial Unicode MS" pitchFamily="34" charset="-128"/>
                          <a:ea typeface="Arial Unicode MS" pitchFamily="34" charset="-128"/>
                          <a:cs typeface="Arial Unicode MS" pitchFamily="34" charset="-128"/>
                        </a:rPr>
                        <a:t>      </a:t>
                      </a:r>
                      <a:r>
                        <a:rPr lang="en-US" sz="1600" dirty="0" smtClean="0">
                          <a:latin typeface="Arial Unicode MS" pitchFamily="34" charset="-128"/>
                          <a:ea typeface="Arial Unicode MS" pitchFamily="34" charset="-128"/>
                          <a:cs typeface="Arial Unicode MS" pitchFamily="34" charset="-128"/>
                        </a:rPr>
                        <a:t>S</a:t>
                      </a:r>
                      <a:r>
                        <a:rPr lang="en-US" sz="1600" spc="-25" dirty="0" smtClean="0">
                          <a:latin typeface="Arial Unicode MS" pitchFamily="34" charset="-128"/>
                          <a:ea typeface="Arial Unicode MS" pitchFamily="34" charset="-128"/>
                          <a:cs typeface="Arial Unicode MS" pitchFamily="34" charset="-128"/>
                        </a:rPr>
                        <a:t>w</a:t>
                      </a:r>
                      <a:r>
                        <a:rPr lang="en-US" sz="1600" dirty="0" smtClean="0">
                          <a:latin typeface="Arial Unicode MS" pitchFamily="34" charset="-128"/>
                          <a:ea typeface="Arial Unicode MS" pitchFamily="34" charset="-128"/>
                          <a:cs typeface="Arial Unicode MS" pitchFamily="34" charset="-128"/>
                        </a:rPr>
                        <a:t>eet</a:t>
                      </a:r>
                      <a:r>
                        <a:rPr lang="en-US" sz="1600" spc="55" dirty="0" smtClean="0">
                          <a:latin typeface="Arial Unicode MS" pitchFamily="34" charset="-128"/>
                          <a:ea typeface="Arial Unicode MS" pitchFamily="34" charset="-128"/>
                          <a:cs typeface="Arial Unicode MS" pitchFamily="34" charset="-128"/>
                        </a:rPr>
                        <a:t> </a:t>
                      </a:r>
                      <a:r>
                        <a:rPr lang="en-US" sz="1600" dirty="0">
                          <a:latin typeface="Arial Unicode MS" pitchFamily="34" charset="-128"/>
                          <a:ea typeface="Arial Unicode MS" pitchFamily="34" charset="-128"/>
                          <a:cs typeface="Arial Unicode MS" pitchFamily="34" charset="-128"/>
                        </a:rPr>
                        <a:t>16</a:t>
                      </a:r>
                    </a:p>
                  </a:txBody>
                  <a:tcPr marL="68580" marR="68580" marT="0" marB="0"/>
                </a:tc>
                <a:tc>
                  <a:txBody>
                    <a:bodyPr/>
                    <a:lstStyle/>
                    <a:p>
                      <a:pPr marL="263525" marR="234950" algn="l">
                        <a:lnSpc>
                          <a:spcPts val="1105"/>
                        </a:lnSpc>
                        <a:spcBef>
                          <a:spcPts val="0"/>
                        </a:spcBef>
                        <a:spcAft>
                          <a:spcPts val="0"/>
                        </a:spcAft>
                      </a:pPr>
                      <a:endParaRPr lang="en-US" sz="1800">
                        <a:latin typeface="Calibri"/>
                        <a:ea typeface="Calibri"/>
                        <a:cs typeface="Calibri"/>
                      </a:endParaRPr>
                    </a:p>
                    <a:p>
                      <a:pPr marL="263525" marR="234950" algn="l">
                        <a:lnSpc>
                          <a:spcPts val="1105"/>
                        </a:lnSpc>
                        <a:spcBef>
                          <a:spcPts val="0"/>
                        </a:spcBef>
                        <a:spcAft>
                          <a:spcPts val="0"/>
                        </a:spcAft>
                      </a:pPr>
                      <a:r>
                        <a:rPr lang="en-US" sz="1800">
                          <a:latin typeface="Calibri"/>
                          <a:ea typeface="Calibri"/>
                          <a:cs typeface="Calibri"/>
                        </a:rPr>
                        <a:t>+2</a:t>
                      </a:r>
                      <a:endParaRPr lang="en-US" sz="1800">
                        <a:latin typeface="Calibri"/>
                        <a:ea typeface="Calibri"/>
                        <a:cs typeface="Times New Roman"/>
                      </a:endParaRPr>
                    </a:p>
                  </a:txBody>
                  <a:tcPr marL="68580" marR="68580" marT="0" marB="0"/>
                </a:tc>
                <a:tc>
                  <a:txBody>
                    <a:bodyPr/>
                    <a:lstStyle/>
                    <a:p>
                      <a:pPr marL="298450" marR="0" algn="l">
                        <a:lnSpc>
                          <a:spcPts val="1105"/>
                        </a:lnSpc>
                        <a:spcBef>
                          <a:spcPts val="0"/>
                        </a:spcBef>
                        <a:spcAft>
                          <a:spcPts val="0"/>
                        </a:spcAft>
                      </a:pPr>
                      <a:r>
                        <a:rPr lang="en-US" sz="1800" dirty="0">
                          <a:latin typeface="Calibri"/>
                          <a:ea typeface="Calibri"/>
                          <a:cs typeface="Calibri"/>
                        </a:rPr>
                        <a:t>       </a:t>
                      </a:r>
                      <a:endParaRPr lang="en-US" sz="1800" dirty="0">
                        <a:latin typeface="Calibri"/>
                        <a:ea typeface="Calibri"/>
                        <a:cs typeface="Times New Roman"/>
                      </a:endParaRPr>
                    </a:p>
                    <a:p>
                      <a:pPr marL="298450" marR="0" algn="l">
                        <a:lnSpc>
                          <a:spcPts val="1105"/>
                        </a:lnSpc>
                        <a:spcBef>
                          <a:spcPts val="0"/>
                        </a:spcBef>
                        <a:spcAft>
                          <a:spcPts val="0"/>
                        </a:spcAft>
                      </a:pPr>
                      <a:r>
                        <a:rPr lang="en-US" sz="1800" dirty="0" smtClean="0">
                          <a:latin typeface="Calibri"/>
                          <a:ea typeface="Calibri"/>
                          <a:cs typeface="Calibri"/>
                        </a:rPr>
                        <a:t>-</a:t>
                      </a:r>
                      <a:r>
                        <a:rPr lang="en-US" sz="1800" dirty="0">
                          <a:latin typeface="Calibri"/>
                          <a:ea typeface="Calibri"/>
                          <a:cs typeface="Calibri"/>
                        </a:rPr>
                        <a:t>2</a:t>
                      </a:r>
                      <a:endParaRPr lang="en-US" sz="1800" dirty="0">
                        <a:latin typeface="Calibri"/>
                        <a:ea typeface="Calibri"/>
                        <a:cs typeface="Times New Roman"/>
                      </a:endParaRPr>
                    </a:p>
                  </a:txBody>
                  <a:tcPr marL="68580" marR="68580" marT="0" marB="0"/>
                </a:tc>
              </a:tr>
              <a:tr h="476250">
                <a:tc>
                  <a:txBody>
                    <a:bodyPr/>
                    <a:lstStyle/>
                    <a:p>
                      <a:pPr marL="85090" marR="0" algn="l">
                        <a:lnSpc>
                          <a:spcPts val="1105"/>
                        </a:lnSpc>
                        <a:spcBef>
                          <a:spcPts val="0"/>
                        </a:spcBef>
                        <a:spcAft>
                          <a:spcPts val="0"/>
                        </a:spcAft>
                      </a:pPr>
                      <a:endParaRPr lang="en-US" sz="1600" dirty="0">
                        <a:latin typeface="Arial Unicode MS" pitchFamily="34" charset="-128"/>
                        <a:ea typeface="Arial Unicode MS" pitchFamily="34" charset="-128"/>
                        <a:cs typeface="Arial Unicode MS" pitchFamily="34" charset="-128"/>
                      </a:endParaRPr>
                    </a:p>
                    <a:p>
                      <a:pPr marL="85090" marR="0" algn="l">
                        <a:lnSpc>
                          <a:spcPts val="1105"/>
                        </a:lnSpc>
                        <a:spcBef>
                          <a:spcPts val="0"/>
                        </a:spcBef>
                        <a:spcAft>
                          <a:spcPts val="0"/>
                        </a:spcAft>
                      </a:pPr>
                      <a:r>
                        <a:rPr lang="en-US" sz="1600" dirty="0">
                          <a:latin typeface="Arial Unicode MS" pitchFamily="34" charset="-128"/>
                          <a:ea typeface="Arial Unicode MS" pitchFamily="34" charset="-128"/>
                          <a:cs typeface="Arial Unicode MS" pitchFamily="34" charset="-128"/>
                        </a:rPr>
                        <a:t>     </a:t>
                      </a:r>
                      <a:r>
                        <a:rPr lang="en-US" sz="1600" dirty="0" smtClean="0">
                          <a:latin typeface="Arial Unicode MS" pitchFamily="34" charset="-128"/>
                          <a:ea typeface="Arial Unicode MS" pitchFamily="34" charset="-128"/>
                          <a:cs typeface="Arial Unicode MS" pitchFamily="34" charset="-128"/>
                        </a:rPr>
                        <a:t>Others</a:t>
                      </a:r>
                      <a:endParaRPr lang="en-US" sz="1600" dirty="0">
                        <a:latin typeface="Arial Unicode MS" pitchFamily="34" charset="-128"/>
                        <a:ea typeface="Arial Unicode MS" pitchFamily="34" charset="-128"/>
                        <a:cs typeface="Arial Unicode MS" pitchFamily="34" charset="-128"/>
                      </a:endParaRPr>
                    </a:p>
                  </a:txBody>
                  <a:tcPr marL="68580" marR="68580" marT="0" marB="0"/>
                </a:tc>
                <a:tc>
                  <a:txBody>
                    <a:bodyPr/>
                    <a:lstStyle/>
                    <a:p>
                      <a:pPr marL="266065" marR="234950" algn="l">
                        <a:lnSpc>
                          <a:spcPts val="1105"/>
                        </a:lnSpc>
                        <a:spcBef>
                          <a:spcPts val="0"/>
                        </a:spcBef>
                        <a:spcAft>
                          <a:spcPts val="0"/>
                        </a:spcAft>
                      </a:pPr>
                      <a:endParaRPr lang="en-US" sz="1800">
                        <a:latin typeface="Calibri"/>
                        <a:ea typeface="Calibri"/>
                        <a:cs typeface="Calibri"/>
                      </a:endParaRPr>
                    </a:p>
                    <a:p>
                      <a:pPr marL="266065" marR="234950" algn="l">
                        <a:lnSpc>
                          <a:spcPts val="1105"/>
                        </a:lnSpc>
                        <a:spcBef>
                          <a:spcPts val="0"/>
                        </a:spcBef>
                        <a:spcAft>
                          <a:spcPts val="0"/>
                        </a:spcAft>
                      </a:pPr>
                      <a:r>
                        <a:rPr lang="en-US" sz="1800">
                          <a:latin typeface="Calibri"/>
                          <a:ea typeface="Calibri"/>
                          <a:cs typeface="Calibri"/>
                        </a:rPr>
                        <a:t>+1</a:t>
                      </a:r>
                      <a:endParaRPr lang="en-US" sz="1800">
                        <a:latin typeface="Calibri"/>
                        <a:ea typeface="Calibri"/>
                        <a:cs typeface="Times New Roman"/>
                      </a:endParaRPr>
                    </a:p>
                  </a:txBody>
                  <a:tcPr marL="68580" marR="68580" marT="0" marB="0"/>
                </a:tc>
                <a:tc>
                  <a:txBody>
                    <a:bodyPr/>
                    <a:lstStyle/>
                    <a:p>
                      <a:pPr marL="298450" marR="0" algn="l">
                        <a:lnSpc>
                          <a:spcPts val="1105"/>
                        </a:lnSpc>
                        <a:spcBef>
                          <a:spcPts val="0"/>
                        </a:spcBef>
                        <a:spcAft>
                          <a:spcPts val="0"/>
                        </a:spcAft>
                      </a:pPr>
                      <a:endParaRPr lang="en-US" sz="1800" dirty="0" smtClean="0">
                        <a:latin typeface="Calibri"/>
                        <a:ea typeface="Calibri"/>
                        <a:cs typeface="Calibri"/>
                      </a:endParaRPr>
                    </a:p>
                    <a:p>
                      <a:pPr marL="298450" marR="0" algn="l">
                        <a:lnSpc>
                          <a:spcPts val="1105"/>
                        </a:lnSpc>
                        <a:spcBef>
                          <a:spcPts val="0"/>
                        </a:spcBef>
                        <a:spcAft>
                          <a:spcPts val="0"/>
                        </a:spcAft>
                      </a:pPr>
                      <a:r>
                        <a:rPr lang="en-US" sz="1800" dirty="0" smtClean="0">
                          <a:latin typeface="Calibri"/>
                          <a:ea typeface="Calibri"/>
                          <a:cs typeface="Calibri"/>
                        </a:rPr>
                        <a:t>-</a:t>
                      </a:r>
                      <a:r>
                        <a:rPr lang="en-US" sz="1800" dirty="0">
                          <a:latin typeface="Calibri"/>
                          <a:ea typeface="Calibri"/>
                          <a:cs typeface="Calibri"/>
                        </a:rPr>
                        <a:t>1</a:t>
                      </a:r>
                      <a:endParaRPr lang="en-US" sz="1800" dirty="0">
                        <a:latin typeface="Calibri"/>
                        <a:ea typeface="Calibri"/>
                        <a:cs typeface="Times New Roman"/>
                      </a:endParaRPr>
                    </a:p>
                  </a:txBody>
                  <a:tcPr marL="68580" marR="68580" marT="0" marB="0"/>
                </a:tc>
              </a:tr>
              <a:tr h="476250">
                <a:tc>
                  <a:txBody>
                    <a:bodyPr/>
                    <a:lstStyle/>
                    <a:p>
                      <a:pPr marL="0" marR="0" algn="l">
                        <a:lnSpc>
                          <a:spcPct val="115000"/>
                        </a:lnSpc>
                        <a:spcBef>
                          <a:spcPts val="0"/>
                        </a:spcBef>
                        <a:spcAft>
                          <a:spcPts val="0"/>
                        </a:spcAft>
                      </a:pPr>
                      <a:r>
                        <a:rPr lang="en-US" sz="1600" dirty="0">
                          <a:latin typeface="Arial Unicode MS" pitchFamily="34" charset="-128"/>
                          <a:ea typeface="Arial Unicode MS" pitchFamily="34" charset="-128"/>
                          <a:cs typeface="Arial Unicode MS" pitchFamily="34" charset="-128"/>
                        </a:rPr>
                        <a:t>     </a:t>
                      </a:r>
                      <a:r>
                        <a:rPr lang="en-US" sz="1600" dirty="0" smtClean="0">
                          <a:latin typeface="Arial Unicode MS" pitchFamily="34" charset="-128"/>
                          <a:ea typeface="Arial Unicode MS" pitchFamily="34" charset="-128"/>
                          <a:cs typeface="Arial Unicode MS" pitchFamily="34" charset="-128"/>
                        </a:rPr>
                        <a:t> </a:t>
                      </a:r>
                      <a:r>
                        <a:rPr lang="en-US" sz="1600" dirty="0">
                          <a:latin typeface="Arial Unicode MS" pitchFamily="34" charset="-128"/>
                          <a:ea typeface="Arial Unicode MS" pitchFamily="34" charset="-128"/>
                          <a:cs typeface="Arial Unicode MS" pitchFamily="34" charset="-128"/>
                        </a:rPr>
                        <a:t>Corner</a:t>
                      </a:r>
                    </a:p>
                  </a:txBody>
                  <a:tcPr marL="68580" marR="68580" marT="0" marB="0"/>
                </a:tc>
                <a:tc>
                  <a:txBody>
                    <a:bodyPr/>
                    <a:lstStyle/>
                    <a:p>
                      <a:pPr marL="0" marR="234950" algn="l">
                        <a:lnSpc>
                          <a:spcPct val="115000"/>
                        </a:lnSpc>
                        <a:spcBef>
                          <a:spcPts val="0"/>
                        </a:spcBef>
                        <a:spcAft>
                          <a:spcPts val="0"/>
                        </a:spcAft>
                      </a:pPr>
                      <a:r>
                        <a:rPr lang="en-US" sz="1800" dirty="0">
                          <a:latin typeface="Calibri"/>
                          <a:ea typeface="Calibri"/>
                          <a:cs typeface="Calibri"/>
                        </a:rPr>
                        <a:t>     </a:t>
                      </a:r>
                      <a:r>
                        <a:rPr lang="en-US" sz="1800" dirty="0" smtClean="0">
                          <a:latin typeface="Calibri"/>
                          <a:ea typeface="Calibri"/>
                          <a:cs typeface="Calibri"/>
                        </a:rPr>
                        <a:t>+</a:t>
                      </a:r>
                      <a:r>
                        <a:rPr lang="en-US" sz="1800" dirty="0">
                          <a:latin typeface="Calibri"/>
                          <a:ea typeface="Calibri"/>
                          <a:cs typeface="Calibri"/>
                        </a:rPr>
                        <a:t>5</a:t>
                      </a:r>
                      <a:endParaRPr lang="en-US" sz="1800" dirty="0">
                        <a:latin typeface="Calibri"/>
                        <a:ea typeface="Calibri"/>
                        <a:cs typeface="Times New Roman"/>
                      </a:endParaRPr>
                    </a:p>
                  </a:txBody>
                  <a:tcPr marL="68580" marR="68580" marT="0" marB="0"/>
                </a:tc>
                <a:tc>
                  <a:txBody>
                    <a:bodyPr/>
                    <a:lstStyle/>
                    <a:p>
                      <a:pPr marL="298450" marR="0" algn="l">
                        <a:lnSpc>
                          <a:spcPct val="115000"/>
                        </a:lnSpc>
                        <a:spcBef>
                          <a:spcPts val="0"/>
                        </a:spcBef>
                        <a:spcAft>
                          <a:spcPts val="0"/>
                        </a:spcAft>
                      </a:pPr>
                      <a:r>
                        <a:rPr lang="en-US" sz="1800" dirty="0" smtClean="0">
                          <a:latin typeface="Calibri"/>
                          <a:ea typeface="Calibri"/>
                          <a:cs typeface="Calibri"/>
                        </a:rPr>
                        <a:t>-</a:t>
                      </a:r>
                      <a:r>
                        <a:rPr lang="en-US" sz="1800" dirty="0">
                          <a:latin typeface="Calibri"/>
                          <a:ea typeface="Calibri"/>
                          <a:cs typeface="Calibri"/>
                        </a:rPr>
                        <a:t>5</a:t>
                      </a:r>
                      <a:endParaRPr lang="en-US" sz="1800" dirty="0">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Strategic Score Table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amond(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archTree.jpg"/>
          <p:cNvPicPr>
            <a:picLocks noGrp="1" noChangeAspect="1"/>
          </p:cNvPicPr>
          <p:nvPr>
            <p:ph idx="1"/>
          </p:nvPr>
        </p:nvPicPr>
        <p:blipFill>
          <a:blip r:embed="rId2"/>
          <a:stretch>
            <a:fillRect/>
          </a:stretch>
        </p:blipFill>
        <p:spPr>
          <a:xfrm>
            <a:off x="609600" y="1371600"/>
            <a:ext cx="6354730" cy="3347244"/>
          </a:xfrm>
        </p:spPr>
      </p:pic>
      <p:sp>
        <p:nvSpPr>
          <p:cNvPr id="2" name="Title 1"/>
          <p:cNvSpPr>
            <a:spLocks noGrp="1"/>
          </p:cNvSpPr>
          <p:nvPr>
            <p:ph type="title"/>
          </p:nvPr>
        </p:nvSpPr>
        <p:spPr/>
        <p:txBody>
          <a:bodyPr/>
          <a:lstStyle/>
          <a:p>
            <a:r>
              <a:rPr lang="en-US" dirty="0" smtClean="0"/>
              <a:t>ALGORITHM USED</a:t>
            </a:r>
            <a:endParaRPr lang="en-US" dirty="0"/>
          </a:p>
        </p:txBody>
      </p:sp>
      <p:sp>
        <p:nvSpPr>
          <p:cNvPr id="5" name="TextBox 4"/>
          <p:cNvSpPr txBox="1"/>
          <p:nvPr/>
        </p:nvSpPr>
        <p:spPr>
          <a:xfrm>
            <a:off x="4572000" y="3657600"/>
            <a:ext cx="3886200" cy="2677656"/>
          </a:xfrm>
          <a:prstGeom prst="rect">
            <a:avLst/>
          </a:prstGeom>
          <a:noFill/>
        </p:spPr>
        <p:txBody>
          <a:bodyPr wrap="square" rtlCol="0">
            <a:spAutoFit/>
          </a:bodyPr>
          <a:lstStyle/>
          <a:p>
            <a:pPr>
              <a:buFont typeface="Wingdings" pitchFamily="2" charset="2"/>
              <a:buChar char="Ø"/>
            </a:pPr>
            <a:r>
              <a:rPr lang="en-US" sz="2800" b="1" dirty="0" smtClean="0">
                <a:latin typeface="Aparajita" pitchFamily="34" charset="0"/>
                <a:cs typeface="Aparajita" pitchFamily="34" charset="0"/>
              </a:rPr>
              <a:t>MIN_MAX</a:t>
            </a:r>
            <a:r>
              <a:rPr lang="en-US" sz="2800" b="1" dirty="0" smtClean="0">
                <a:solidFill>
                  <a:schemeClr val="accent1">
                    <a:lumMod val="50000"/>
                  </a:schemeClr>
                </a:solidFill>
                <a:latin typeface="Aparajita" pitchFamily="34" charset="0"/>
                <a:cs typeface="Aparajita" pitchFamily="34" charset="0"/>
              </a:rPr>
              <a:t> Algorithm using lists </a:t>
            </a:r>
          </a:p>
          <a:p>
            <a:pPr>
              <a:buFont typeface="Wingdings" pitchFamily="2" charset="2"/>
              <a:buChar char="Ø"/>
            </a:pPr>
            <a:endParaRPr lang="en-US" sz="2800" b="1" dirty="0" smtClean="0">
              <a:solidFill>
                <a:schemeClr val="accent1">
                  <a:lumMod val="50000"/>
                </a:schemeClr>
              </a:solidFill>
              <a:latin typeface="Aparajita" pitchFamily="34" charset="0"/>
              <a:cs typeface="Aparajita" pitchFamily="34" charset="0"/>
            </a:endParaRPr>
          </a:p>
          <a:p>
            <a:pPr>
              <a:buFont typeface="Wingdings" pitchFamily="2" charset="2"/>
              <a:buChar char="Ø"/>
            </a:pPr>
            <a:r>
              <a:rPr lang="en-US" sz="2800" b="1" dirty="0" smtClean="0">
                <a:latin typeface="Aparajita" pitchFamily="34" charset="0"/>
                <a:cs typeface="Aparajita" pitchFamily="34" charset="0"/>
              </a:rPr>
              <a:t>ALPHA_BETA Pruning </a:t>
            </a:r>
            <a:r>
              <a:rPr lang="en-US" sz="2800" b="1" dirty="0" smtClean="0">
                <a:solidFill>
                  <a:schemeClr val="accent1">
                    <a:lumMod val="50000"/>
                  </a:schemeClr>
                </a:solidFill>
                <a:latin typeface="Aparajita" pitchFamily="34" charset="0"/>
                <a:cs typeface="Aparajita" pitchFamily="34" charset="0"/>
              </a:rPr>
              <a:t>using MIN_MAX on self referential class </a:t>
            </a:r>
            <a:endParaRPr lang="en-US" sz="2800" b="1" dirty="0">
              <a:solidFill>
                <a:schemeClr val="accent1">
                  <a:lumMod val="50000"/>
                </a:schemeClr>
              </a:solidFill>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latin typeface="Arabic Typesetting" pitchFamily="66" charset="-78"/>
                <a:cs typeface="Arabic Typesetting" pitchFamily="66" charset="-78"/>
              </a:rPr>
              <a:t>This is an algorithm which suits any game where the gain of  one player is the loss of the other.</a:t>
            </a:r>
          </a:p>
          <a:p>
            <a:r>
              <a:rPr lang="en-US" sz="2800" dirty="0" smtClean="0">
                <a:latin typeface="Arabic Typesetting" pitchFamily="66" charset="-78"/>
                <a:cs typeface="Arabic Typesetting" pitchFamily="66" charset="-78"/>
              </a:rPr>
              <a:t>To maximize the score of the given player, we take the maximum of the score he can attain given that the opponent always plays the best move.</a:t>
            </a:r>
          </a:p>
          <a:p>
            <a:r>
              <a:rPr lang="en-US" sz="2800" dirty="0" smtClean="0">
                <a:latin typeface="Arabic Typesetting" pitchFamily="66" charset="-78"/>
                <a:cs typeface="Arabic Typesetting" pitchFamily="66" charset="-78"/>
              </a:rPr>
              <a:t>i.e. as we travel down the tree, the maximiser (computer in this case) will always take the maximum value of its children as its score where as, the minimiser (user in this case) will always take the minimum value of its children as its score.</a:t>
            </a:r>
            <a:endParaRPr lang="en-US" sz="2800" dirty="0">
              <a:latin typeface="Arabic Typesetting" pitchFamily="66" charset="-78"/>
              <a:cs typeface="Arabic Typesetting" pitchFamily="66" charset="-78"/>
            </a:endParaRPr>
          </a:p>
        </p:txBody>
      </p:sp>
      <p:sp>
        <p:nvSpPr>
          <p:cNvPr id="3" name="Title 2"/>
          <p:cNvSpPr>
            <a:spLocks noGrp="1"/>
          </p:cNvSpPr>
          <p:nvPr>
            <p:ph type="title"/>
          </p:nvPr>
        </p:nvSpPr>
        <p:spPr/>
        <p:txBody>
          <a:bodyPr/>
          <a:lstStyle/>
          <a:p>
            <a:r>
              <a:rPr lang="en-US" dirty="0" smtClean="0"/>
              <a:t>Min_Max Algorithm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in_max tree.png"/>
          <p:cNvPicPr>
            <a:picLocks noGrp="1" noChangeAspect="1"/>
          </p:cNvPicPr>
          <p:nvPr>
            <p:ph idx="1"/>
          </p:nvPr>
        </p:nvPicPr>
        <p:blipFill>
          <a:blip r:embed="rId2"/>
          <a:stretch>
            <a:fillRect/>
          </a:stretch>
        </p:blipFill>
        <p:spPr>
          <a:xfrm>
            <a:off x="914400" y="1219200"/>
            <a:ext cx="8229600" cy="3624758"/>
          </a:xfrm>
        </p:spPr>
      </p:pic>
      <p:sp>
        <p:nvSpPr>
          <p:cNvPr id="2" name="Title 1"/>
          <p:cNvSpPr>
            <a:spLocks noGrp="1"/>
          </p:cNvSpPr>
          <p:nvPr>
            <p:ph type="title"/>
          </p:nvPr>
        </p:nvSpPr>
        <p:spPr/>
        <p:txBody>
          <a:bodyPr>
            <a:normAutofit/>
          </a:bodyPr>
          <a:lstStyle/>
          <a:p>
            <a:r>
              <a:rPr lang="en-US" sz="3200" dirty="0" smtClean="0"/>
              <a:t>Min_Max Algorithm Implementation :</a:t>
            </a:r>
            <a:endParaRPr lang="en-US" sz="3200" dirty="0"/>
          </a:p>
        </p:txBody>
      </p:sp>
      <p:sp>
        <p:nvSpPr>
          <p:cNvPr id="4" name="TextBox 3"/>
          <p:cNvSpPr txBox="1"/>
          <p:nvPr/>
        </p:nvSpPr>
        <p:spPr>
          <a:xfrm>
            <a:off x="1676400" y="4648200"/>
            <a:ext cx="6934200" cy="954107"/>
          </a:xfrm>
          <a:prstGeom prst="rect">
            <a:avLst/>
          </a:prstGeom>
          <a:noFill/>
        </p:spPr>
        <p:txBody>
          <a:bodyPr wrap="square" rtlCol="0">
            <a:spAutoFit/>
          </a:bodyPr>
          <a:lstStyle/>
          <a:p>
            <a:r>
              <a:rPr lang="en-US" sz="2800" dirty="0" smtClean="0">
                <a:latin typeface="Arabic Typesetting" pitchFamily="66" charset="-78"/>
                <a:cs typeface="Arabic Typesetting" pitchFamily="66" charset="-78"/>
              </a:rPr>
              <a:t>In my code, I have implemented Min_Max Algorithm using a tree similar to the one shown above.</a:t>
            </a:r>
            <a:endParaRPr lang="en-US" sz="2800" dirty="0">
              <a:latin typeface="Arabic Typesetting" pitchFamily="66" charset="-78"/>
              <a:cs typeface="Arabic Typesetting" pitchFamily="66"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r>
              <a:rPr lang="en-US" sz="2800" dirty="0" smtClean="0">
                <a:latin typeface="Arabic Typesetting" pitchFamily="66" charset="-78"/>
                <a:cs typeface="Arabic Typesetting" pitchFamily="66" charset="-78"/>
              </a:rPr>
              <a:t>Works much faster than Min_Max because we prune away from branches which are not fruitful.</a:t>
            </a:r>
          </a:p>
          <a:p>
            <a:r>
              <a:rPr lang="en-US" sz="2800" dirty="0" smtClean="0">
                <a:latin typeface="Arabic Typesetting" pitchFamily="66" charset="-78"/>
                <a:cs typeface="Arabic Typesetting" pitchFamily="66" charset="-78"/>
              </a:rPr>
              <a:t>We use an extra variable called alpha (beta) which track the best value achieved by the maximiser (minimiser) along the way back to the root. </a:t>
            </a:r>
          </a:p>
          <a:p>
            <a:r>
              <a:rPr lang="en-US" sz="2800" dirty="0" smtClean="0">
                <a:latin typeface="Arabic Typesetting" pitchFamily="66" charset="-78"/>
                <a:cs typeface="Arabic Typesetting" pitchFamily="66" charset="-78"/>
              </a:rPr>
              <a:t>The moment we get to know that the value of maximiser can get greater than beta, we prune away from that branch because the minimiser will never allow this to happen. Similarly, when we get to know that the value of minimiser can get lesser than alpha, we prune away from that branch because again maximiser will never allow this to happen.</a:t>
            </a:r>
            <a:endParaRPr lang="en-US" sz="2800" dirty="0">
              <a:latin typeface="Arabic Typesetting" pitchFamily="66" charset="-78"/>
              <a:cs typeface="Arabic Typesetting" pitchFamily="66" charset="-78"/>
            </a:endParaRPr>
          </a:p>
        </p:txBody>
      </p:sp>
      <p:sp>
        <p:nvSpPr>
          <p:cNvPr id="3" name="Title 2"/>
          <p:cNvSpPr>
            <a:spLocks noGrp="1"/>
          </p:cNvSpPr>
          <p:nvPr>
            <p:ph type="title"/>
          </p:nvPr>
        </p:nvSpPr>
        <p:spPr/>
        <p:txBody>
          <a:bodyPr/>
          <a:lstStyle/>
          <a:p>
            <a:r>
              <a:rPr lang="en-US" dirty="0" smtClean="0"/>
              <a:t>Alpha_Beta Pruning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668</TotalTime>
  <Words>909</Words>
  <Application>Microsoft Office PowerPoint</Application>
  <PresentationFormat>On-screen Show (4:3)</PresentationFormat>
  <Paragraphs>243</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Concourse</vt:lpstr>
      <vt:lpstr>Paper</vt:lpstr>
      <vt:lpstr>Mind Game : Reversi</vt:lpstr>
      <vt:lpstr>    THE GAME AND ITS RULES</vt:lpstr>
      <vt:lpstr>Rules :</vt:lpstr>
      <vt:lpstr>Strategies :</vt:lpstr>
      <vt:lpstr>Strategic Score Table :</vt:lpstr>
      <vt:lpstr>ALGORITHM USED</vt:lpstr>
      <vt:lpstr>Min_Max Algorithm</vt:lpstr>
      <vt:lpstr>Min_Max Algorithm Implementation :</vt:lpstr>
      <vt:lpstr>Alpha_Beta Pruning</vt:lpstr>
      <vt:lpstr>Alpha_Beta Pruning Example</vt:lpstr>
      <vt:lpstr>Random Game Generator Report :</vt:lpstr>
      <vt:lpstr>Bar Graph : Time vs. Depth</vt:lpstr>
      <vt:lpstr>Bar Graph : Win % vs. 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Game : Reversi</dc:title>
  <dc:creator>lab-3</dc:creator>
  <cp:lastModifiedBy>Arunothia Marappan</cp:lastModifiedBy>
  <cp:revision>44</cp:revision>
  <dcterms:created xsi:type="dcterms:W3CDTF">2013-11-10T05:30:51Z</dcterms:created>
  <dcterms:modified xsi:type="dcterms:W3CDTF">2013-11-11T09:04:11Z</dcterms:modified>
</cp:coreProperties>
</file>