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070" r:id="rId2"/>
    <p:sldId id="4079" r:id="rId3"/>
    <p:sldId id="4072" r:id="rId4"/>
    <p:sldId id="4080" r:id="rId5"/>
    <p:sldId id="4073" r:id="rId6"/>
    <p:sldId id="4074" r:id="rId7"/>
    <p:sldId id="4075" r:id="rId8"/>
    <p:sldId id="4076" r:id="rId9"/>
    <p:sldId id="4081" r:id="rId10"/>
    <p:sldId id="4077" r:id="rId11"/>
    <p:sldId id="40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A0F98-19D0-4F36-96F9-34F33250847A}" type="datetimeFigureOut">
              <a:rPr lang="en-IN" smtClean="0"/>
              <a:t>18-10-2019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279D3-BF4A-4F92-A48E-4B1E069EFEF2}" type="slidenum">
              <a:rPr lang="en-IN" smtClean="0"/>
              <a:t>‹#›</a:t>
            </a:fld>
            <a:endParaRPr lang="en-IN"/>
          </a:p>
        </p:txBody>
      </p:sp>
    </p:spTree>
    <p:extLst>
      <p:ext uri="{BB962C8B-B14F-4D97-AF65-F5344CB8AC3E}">
        <p14:creationId xmlns:p14="http://schemas.microsoft.com/office/powerpoint/2010/main" val="357898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E255-26C8-4BDD-BEA4-95C8EAF7D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C84227-4D34-458F-8406-484CD7809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AA4D24-877F-4794-A466-F953E8563BA0}"/>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5" name="Footer Placeholder 4">
            <a:extLst>
              <a:ext uri="{FF2B5EF4-FFF2-40B4-BE49-F238E27FC236}">
                <a16:creationId xmlns:a16="http://schemas.microsoft.com/office/drawing/2014/main" id="{3C146C2E-6E8B-4659-BC14-0DEA2C807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9B8773-27A1-4ABE-B3CF-3426B17F5925}"/>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174492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01AC-3264-4941-A88E-632DA23849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B3545E-A870-4A9A-8A6D-D2BE8528A0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F346F3-1C19-4537-8026-56AAF2EF7C9B}"/>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5" name="Footer Placeholder 4">
            <a:extLst>
              <a:ext uri="{FF2B5EF4-FFF2-40B4-BE49-F238E27FC236}">
                <a16:creationId xmlns:a16="http://schemas.microsoft.com/office/drawing/2014/main" id="{E5D5BF4D-530A-4A3E-A64C-A61182F76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03796-407B-4A99-9874-3F8FAC129A4D}"/>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12671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18D61-80F9-46F2-9A68-7F34770A93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6D219-FCAB-462B-93DE-16A183E778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1FBA2E-75D3-47C2-9098-1A30577F5F6B}"/>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5" name="Footer Placeholder 4">
            <a:extLst>
              <a:ext uri="{FF2B5EF4-FFF2-40B4-BE49-F238E27FC236}">
                <a16:creationId xmlns:a16="http://schemas.microsoft.com/office/drawing/2014/main" id="{BA6BBDA6-221F-4C05-BE15-D65190416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A00A3-A523-4D57-97C5-FD5A3E62AC34}"/>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2506047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nly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6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BC15-F72F-40D0-A4C1-706D162E1B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0904EA-2140-4F4C-AA01-97D1CD8BF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74389-730F-478F-8A39-0A425E822979}"/>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5" name="Footer Placeholder 4">
            <a:extLst>
              <a:ext uri="{FF2B5EF4-FFF2-40B4-BE49-F238E27FC236}">
                <a16:creationId xmlns:a16="http://schemas.microsoft.com/office/drawing/2014/main" id="{B912A382-AED0-48DD-A384-5A0878C75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CE1F52-6645-4FBA-8E09-D4F72F776AE4}"/>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237006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405D-521C-418E-911A-A6D42E3169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FCD3B3-02E3-4946-932B-D1BDACD92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838296-E9E8-40B5-A5CC-5EE816720438}"/>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5" name="Footer Placeholder 4">
            <a:extLst>
              <a:ext uri="{FF2B5EF4-FFF2-40B4-BE49-F238E27FC236}">
                <a16:creationId xmlns:a16="http://schemas.microsoft.com/office/drawing/2014/main" id="{DAB82256-83E8-4D18-963D-FF9D59F85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D286C-BEC1-46E9-A020-04DDB2131614}"/>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181572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9348-3246-4638-96E8-4497821FC8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C8F42-F32F-45E8-BF6A-86A40E22F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B93903-650D-461A-A43A-0C45CA7B65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0F7597-960D-407D-9A45-24EBA544E612}"/>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6" name="Footer Placeholder 5">
            <a:extLst>
              <a:ext uri="{FF2B5EF4-FFF2-40B4-BE49-F238E27FC236}">
                <a16:creationId xmlns:a16="http://schemas.microsoft.com/office/drawing/2014/main" id="{C5C1B780-2FDA-4470-BD46-77866C2520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FF304C-2764-4C4D-AD6B-60FEE5A66805}"/>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112170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96B7-D329-4B56-B9D7-49D5F1D34E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5561BB-96C2-4346-BE05-4DBC471E0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C5E9BB-A9C0-4508-80B2-7D9B60345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279293-309D-4E0E-9659-1DE6CC2A93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FC4929-2DB7-401D-A0D1-CB0CA9264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2AB2A5-53C1-423D-AF74-6352F7F7C9F3}"/>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8" name="Footer Placeholder 7">
            <a:extLst>
              <a:ext uri="{FF2B5EF4-FFF2-40B4-BE49-F238E27FC236}">
                <a16:creationId xmlns:a16="http://schemas.microsoft.com/office/drawing/2014/main" id="{DDC33594-8B98-4381-A20A-F76E5C3ED3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D8860-F149-476D-81BA-CADB2BE08D0A}"/>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31462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C2CA-A7DA-40D6-8BEF-F555D691CF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8FF174-B15E-4FBC-B04B-0908B73C4EFD}"/>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4" name="Footer Placeholder 3">
            <a:extLst>
              <a:ext uri="{FF2B5EF4-FFF2-40B4-BE49-F238E27FC236}">
                <a16:creationId xmlns:a16="http://schemas.microsoft.com/office/drawing/2014/main" id="{8DD42AE3-6BA0-407F-9CD4-5BCD93EDA7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1BCDE7-7BF7-4648-8563-42CD6C9ED18E}"/>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8729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D4D28-43AA-4F48-B743-2EDAF5AC566C}"/>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3" name="Footer Placeholder 2">
            <a:extLst>
              <a:ext uri="{FF2B5EF4-FFF2-40B4-BE49-F238E27FC236}">
                <a16:creationId xmlns:a16="http://schemas.microsoft.com/office/drawing/2014/main" id="{B0E3104B-52FF-49F9-9BCB-171B9B3BDB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AB56AD-A814-47A3-B63A-196201737222}"/>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70038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6F17-CAF6-4769-9190-C516EFD92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CD3918-D530-407F-9B08-5C17107DD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6F713B-4300-4C53-A1CB-6D20A48F6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C269B-51A8-47A5-A6CD-9FD2A7C9BD3D}"/>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6" name="Footer Placeholder 5">
            <a:extLst>
              <a:ext uri="{FF2B5EF4-FFF2-40B4-BE49-F238E27FC236}">
                <a16:creationId xmlns:a16="http://schemas.microsoft.com/office/drawing/2014/main" id="{6C88DEBF-66D0-4CCD-8E74-6414C4455B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51A9E-6B2B-4B4A-B776-A8BFE6FFD10D}"/>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303666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F08-1764-4EA8-8738-0FA2B3774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7E213F-8AB0-4660-A451-301982EF7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8A7539-031D-4CE6-9620-7626D0501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B0FF56-637D-47E6-B09E-069229C3EEDB}"/>
              </a:ext>
            </a:extLst>
          </p:cNvPr>
          <p:cNvSpPr>
            <a:spLocks noGrp="1"/>
          </p:cNvSpPr>
          <p:nvPr>
            <p:ph type="dt" sz="half" idx="10"/>
          </p:nvPr>
        </p:nvSpPr>
        <p:spPr/>
        <p:txBody>
          <a:bodyPr/>
          <a:lstStyle/>
          <a:p>
            <a:fld id="{39F21735-C5C4-4EE7-BB84-0B91FFC4D131}" type="datetimeFigureOut">
              <a:rPr lang="en-IN" smtClean="0"/>
              <a:t>18-10-2019</a:t>
            </a:fld>
            <a:endParaRPr lang="en-IN"/>
          </a:p>
        </p:txBody>
      </p:sp>
      <p:sp>
        <p:nvSpPr>
          <p:cNvPr id="6" name="Footer Placeholder 5">
            <a:extLst>
              <a:ext uri="{FF2B5EF4-FFF2-40B4-BE49-F238E27FC236}">
                <a16:creationId xmlns:a16="http://schemas.microsoft.com/office/drawing/2014/main" id="{7022871F-9697-4CDF-BC9A-1CFB1B2BEC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A4654C-6C25-4E62-A498-BED10CF500A4}"/>
              </a:ext>
            </a:extLst>
          </p:cNvPr>
          <p:cNvSpPr>
            <a:spLocks noGrp="1"/>
          </p:cNvSpPr>
          <p:nvPr>
            <p:ph type="sldNum" sz="quarter" idx="12"/>
          </p:nvPr>
        </p:nvSpPr>
        <p:spPr/>
        <p:txBody>
          <a:bodyPr/>
          <a:lstStyle/>
          <a:p>
            <a:fld id="{FC0A49E3-8E72-40E3-9554-6D56322A8BE1}" type="slidenum">
              <a:rPr lang="en-IN" smtClean="0"/>
              <a:t>‹#›</a:t>
            </a:fld>
            <a:endParaRPr lang="en-IN"/>
          </a:p>
        </p:txBody>
      </p:sp>
    </p:spTree>
    <p:extLst>
      <p:ext uri="{BB962C8B-B14F-4D97-AF65-F5344CB8AC3E}">
        <p14:creationId xmlns:p14="http://schemas.microsoft.com/office/powerpoint/2010/main" val="109669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139136-D43C-4663-B49F-4CF9BAEBD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545DAC-E775-4354-8A8F-C56A37FDF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196154-F9F8-4FE8-9762-E22DAE56C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21735-C5C4-4EE7-BB84-0B91FFC4D131}" type="datetimeFigureOut">
              <a:rPr lang="en-IN" smtClean="0"/>
              <a:t>18-10-2019</a:t>
            </a:fld>
            <a:endParaRPr lang="en-IN"/>
          </a:p>
        </p:txBody>
      </p:sp>
      <p:sp>
        <p:nvSpPr>
          <p:cNvPr id="5" name="Footer Placeholder 4">
            <a:extLst>
              <a:ext uri="{FF2B5EF4-FFF2-40B4-BE49-F238E27FC236}">
                <a16:creationId xmlns:a16="http://schemas.microsoft.com/office/drawing/2014/main" id="{749D995A-8AC5-4974-B9A5-D1A52231C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F091C9-592E-49C7-BFB7-37377D70F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A49E3-8E72-40E3-9554-6D56322A8BE1}" type="slidenum">
              <a:rPr lang="en-IN" smtClean="0"/>
              <a:t>‹#›</a:t>
            </a:fld>
            <a:endParaRPr lang="en-IN"/>
          </a:p>
        </p:txBody>
      </p:sp>
    </p:spTree>
    <p:extLst>
      <p:ext uri="{BB962C8B-B14F-4D97-AF65-F5344CB8AC3E}">
        <p14:creationId xmlns:p14="http://schemas.microsoft.com/office/powerpoint/2010/main" val="3555153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i.arc.nasa.gov/tech/dash/groups/pcoe/prognostic-data-repository/#turbofan" TargetMode="Externa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dgca.nic.in/reports/stat-ind.htm" TargetMode="External"/><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B99A297-F9BB-4816-B927-28A034D2D107}"/>
              </a:ext>
            </a:extLst>
          </p:cNvPr>
          <p:cNvSpPr/>
          <p:nvPr/>
        </p:nvSpPr>
        <p:spPr>
          <a:xfrm>
            <a:off x="655320" y="2671010"/>
            <a:ext cx="5257803" cy="3501189"/>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2000" kern="1200" dirty="0">
                <a:ln w="0"/>
                <a:solidFill>
                  <a:schemeClr val="tx1"/>
                </a:solidFill>
                <a:effectLst>
                  <a:outerShdw blurRad="38100" dist="25400" dir="5400000" algn="ctr" rotWithShape="0">
                    <a:srgbClr val="6E747A">
                      <a:alpha val="43000"/>
                    </a:srgbClr>
                  </a:outerShdw>
                </a:effectLst>
                <a:latin typeface="+mj-lt"/>
                <a:ea typeface="+mj-ea"/>
                <a:cs typeface="+mj-cs"/>
              </a:rPr>
              <a:t>Team Name: </a:t>
            </a:r>
          </a:p>
          <a:p>
            <a:pPr>
              <a:lnSpc>
                <a:spcPct val="90000"/>
              </a:lnSpc>
              <a:spcBef>
                <a:spcPct val="0"/>
              </a:spcBef>
              <a:spcAft>
                <a:spcPts val="600"/>
              </a:spcAft>
            </a:pPr>
            <a:r>
              <a:rPr lang="en-US" sz="5000" kern="1200" dirty="0">
                <a:ln w="0"/>
                <a:solidFill>
                  <a:schemeClr val="tx1"/>
                </a:solidFill>
                <a:effectLst>
                  <a:outerShdw blurRad="38100" dist="25400" dir="5400000" algn="ctr" rotWithShape="0">
                    <a:srgbClr val="6E747A">
                      <a:alpha val="43000"/>
                    </a:srgbClr>
                  </a:outerShdw>
                </a:effectLst>
                <a:latin typeface="+mj-lt"/>
                <a:ea typeface="+mj-ea"/>
                <a:cs typeface="+mj-cs"/>
              </a:rPr>
              <a:t>CHALLENGERS</a:t>
            </a:r>
          </a:p>
          <a:p>
            <a:pPr>
              <a:lnSpc>
                <a:spcPct val="90000"/>
              </a:lnSpc>
              <a:spcBef>
                <a:spcPct val="0"/>
              </a:spcBef>
              <a:spcAft>
                <a:spcPts val="600"/>
              </a:spcAft>
            </a:pPr>
            <a:r>
              <a:rPr lang="en-US" sz="2000" dirty="0">
                <a:ln w="0"/>
                <a:effectLst>
                  <a:outerShdw blurRad="38100" dist="25400" dir="5400000" algn="ctr" rotWithShape="0">
                    <a:srgbClr val="6E747A">
                      <a:alpha val="43000"/>
                    </a:srgbClr>
                  </a:outerShdw>
                </a:effectLst>
                <a:latin typeface="+mj-lt"/>
                <a:ea typeface="+mj-ea"/>
                <a:cs typeface="+mj-cs"/>
              </a:rPr>
              <a:t>Team Members:</a:t>
            </a:r>
          </a:p>
          <a:p>
            <a:pPr>
              <a:lnSpc>
                <a:spcPct val="90000"/>
              </a:lnSpc>
              <a:spcBef>
                <a:spcPct val="0"/>
              </a:spcBef>
              <a:spcAft>
                <a:spcPts val="600"/>
              </a:spcAft>
            </a:pPr>
            <a:r>
              <a:rPr lang="en-US" kern="1200" dirty="0">
                <a:ln w="0"/>
                <a:solidFill>
                  <a:schemeClr val="tx1"/>
                </a:solidFill>
                <a:effectLst>
                  <a:outerShdw blurRad="38100" dist="25400" dir="5400000" algn="ctr" rotWithShape="0">
                    <a:srgbClr val="6E747A">
                      <a:alpha val="43000"/>
                    </a:srgbClr>
                  </a:outerShdw>
                </a:effectLst>
                <a:latin typeface="+mj-lt"/>
                <a:ea typeface="+mj-ea"/>
                <a:cs typeface="+mj-cs"/>
              </a:rPr>
              <a:t>Arun Poochelvan</a:t>
            </a:r>
          </a:p>
          <a:p>
            <a:pPr>
              <a:lnSpc>
                <a:spcPct val="90000"/>
              </a:lnSpc>
              <a:spcBef>
                <a:spcPct val="0"/>
              </a:spcBef>
              <a:spcAft>
                <a:spcPts val="600"/>
              </a:spcAft>
            </a:pPr>
            <a:r>
              <a:rPr lang="en-US" kern="1200" dirty="0">
                <a:ln w="0"/>
                <a:solidFill>
                  <a:schemeClr val="tx1"/>
                </a:solidFill>
                <a:latin typeface="+mj-lt"/>
                <a:ea typeface="+mj-ea"/>
                <a:cs typeface="+mj-cs"/>
              </a:rPr>
              <a:t>Ramadevi Settinapalli</a:t>
            </a:r>
          </a:p>
          <a:p>
            <a:pPr>
              <a:lnSpc>
                <a:spcPct val="90000"/>
              </a:lnSpc>
              <a:spcBef>
                <a:spcPct val="0"/>
              </a:spcBef>
              <a:spcAft>
                <a:spcPts val="600"/>
              </a:spcAft>
            </a:pPr>
            <a:r>
              <a:rPr lang="en-US" kern="1200" dirty="0">
                <a:ln w="0"/>
                <a:solidFill>
                  <a:schemeClr val="tx1"/>
                </a:solidFill>
                <a:effectLst>
                  <a:outerShdw blurRad="38100" dist="25400" dir="5400000" algn="ctr" rotWithShape="0">
                    <a:srgbClr val="6E747A">
                      <a:alpha val="43000"/>
                    </a:srgbClr>
                  </a:outerShdw>
                </a:effectLst>
                <a:latin typeface="+mj-lt"/>
                <a:ea typeface="+mj-ea"/>
                <a:cs typeface="+mj-cs"/>
              </a:rPr>
              <a:t>Akhila Tupili</a:t>
            </a:r>
          </a:p>
          <a:p>
            <a:pPr>
              <a:lnSpc>
                <a:spcPct val="90000"/>
              </a:lnSpc>
              <a:spcBef>
                <a:spcPct val="0"/>
              </a:spcBef>
              <a:spcAft>
                <a:spcPts val="600"/>
              </a:spcAft>
            </a:pPr>
            <a:endParaRPr lang="en-US" kern="1200" dirty="0">
              <a:ln w="0"/>
              <a:solidFill>
                <a:schemeClr val="tx1"/>
              </a:solidFill>
              <a:effectLst>
                <a:outerShdw blurRad="38100" dist="25400" dir="5400000" algn="ctr" rotWithShape="0">
                  <a:srgbClr val="6E747A">
                    <a:alpha val="43000"/>
                  </a:srgbClr>
                </a:outerShdw>
              </a:effectLst>
              <a:latin typeface="+mj-lt"/>
              <a:ea typeface="+mj-ea"/>
              <a:cs typeface="+mj-cs"/>
            </a:endParaRPr>
          </a:p>
          <a:p>
            <a:pPr>
              <a:lnSpc>
                <a:spcPct val="90000"/>
              </a:lnSpc>
              <a:spcBef>
                <a:spcPct val="0"/>
              </a:spcBef>
              <a:spcAft>
                <a:spcPts val="600"/>
              </a:spcAft>
            </a:pPr>
            <a:r>
              <a:rPr lang="en-US" sz="2200" dirty="0">
                <a:ln w="0"/>
                <a:effectLst>
                  <a:outerShdw blurRad="38100" dist="25400" dir="5400000" algn="ctr" rotWithShape="0">
                    <a:srgbClr val="6E747A">
                      <a:alpha val="43000"/>
                    </a:srgbClr>
                  </a:outerShdw>
                </a:effectLst>
                <a:latin typeface="+mj-lt"/>
                <a:ea typeface="+mj-ea"/>
                <a:cs typeface="+mj-cs"/>
              </a:rPr>
              <a:t>Domain Name : </a:t>
            </a:r>
            <a:r>
              <a:rPr lang="en-US" sz="2000" b="1" kern="1200" dirty="0">
                <a:ln w="0"/>
                <a:solidFill>
                  <a:schemeClr val="tx1"/>
                </a:solidFill>
                <a:effectLst>
                  <a:outerShdw blurRad="38100" dist="25400" dir="5400000" algn="ctr" rotWithShape="0">
                    <a:srgbClr val="6E747A">
                      <a:alpha val="43000"/>
                    </a:srgbClr>
                  </a:outerShdw>
                </a:effectLst>
                <a:latin typeface="+mj-lt"/>
                <a:ea typeface="+mj-ea"/>
                <a:cs typeface="+mj-cs"/>
              </a:rPr>
              <a:t>COE</a:t>
            </a:r>
          </a:p>
          <a:p>
            <a:pPr>
              <a:lnSpc>
                <a:spcPct val="90000"/>
              </a:lnSpc>
              <a:spcBef>
                <a:spcPct val="0"/>
              </a:spcBef>
              <a:spcAft>
                <a:spcPts val="600"/>
              </a:spcAft>
            </a:pPr>
            <a:r>
              <a:rPr lang="en-US" sz="2200" dirty="0">
                <a:ln w="0"/>
                <a:effectLst>
                  <a:outerShdw blurRad="38100" dist="25400" dir="5400000" algn="ctr" rotWithShape="0">
                    <a:srgbClr val="6E747A">
                      <a:alpha val="43000"/>
                    </a:srgbClr>
                  </a:outerShdw>
                </a:effectLst>
                <a:latin typeface="+mj-lt"/>
                <a:ea typeface="+mj-ea"/>
                <a:cs typeface="+mj-cs"/>
              </a:rPr>
              <a:t>Location : </a:t>
            </a:r>
            <a:r>
              <a:rPr lang="en-US" sz="2200" b="1" kern="1200" dirty="0">
                <a:ln w="0"/>
                <a:solidFill>
                  <a:schemeClr val="tx1"/>
                </a:solidFill>
                <a:effectLst>
                  <a:outerShdw blurRad="38100" dist="25400" dir="5400000" algn="ctr" rotWithShape="0">
                    <a:srgbClr val="6E747A">
                      <a:alpha val="43000"/>
                    </a:srgbClr>
                  </a:outerShdw>
                </a:effectLst>
                <a:latin typeface="+mj-lt"/>
                <a:ea typeface="+mj-ea"/>
                <a:cs typeface="+mj-cs"/>
              </a:rPr>
              <a:t>Hyderabad</a:t>
            </a:r>
          </a:p>
        </p:txBody>
      </p:sp>
      <p:cxnSp>
        <p:nvCxnSpPr>
          <p:cNvPr id="73" name="Straight Arrow Connector 72">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1148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026" name="Picture 2" descr="Image result for aircraft">
            <a:extLst>
              <a:ext uri="{FF2B5EF4-FFF2-40B4-BE49-F238E27FC236}">
                <a16:creationId xmlns:a16="http://schemas.microsoft.com/office/drawing/2014/main" id="{6B5E131F-8C96-4C8A-B93E-B25A760E09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50" r="21036" b="-1"/>
          <a:stretch/>
        </p:blipFill>
        <p:spPr bwMode="auto">
          <a:xfrm>
            <a:off x="5913124" y="10"/>
            <a:ext cx="6278877" cy="685799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94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B982E5-F384-4495-B2A0-35B440275DC9}"/>
              </a:ext>
            </a:extLst>
          </p:cNvPr>
          <p:cNvSpPr/>
          <p:nvPr/>
        </p:nvSpPr>
        <p:spPr>
          <a:xfrm>
            <a:off x="4321570" y="315575"/>
            <a:ext cx="3364126" cy="553998"/>
          </a:xfrm>
          <a:prstGeom prst="rect">
            <a:avLst/>
          </a:prstGeom>
          <a:noFill/>
        </p:spPr>
        <p:txBody>
          <a:bodyPr wrap="non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IBM CLOUD SERVICE</a:t>
            </a:r>
          </a:p>
        </p:txBody>
      </p:sp>
      <p:pic>
        <p:nvPicPr>
          <p:cNvPr id="4098" name="Picture 2" descr="Image result for jupyter notebook png">
            <a:extLst>
              <a:ext uri="{FF2B5EF4-FFF2-40B4-BE49-F238E27FC236}">
                <a16:creationId xmlns:a16="http://schemas.microsoft.com/office/drawing/2014/main" id="{227350C0-2322-4BF0-885C-1EB702EE2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477" y="1968480"/>
            <a:ext cx="761492" cy="8821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A9D4102-F9EC-4136-ACFB-AEB564FB4308}"/>
              </a:ext>
            </a:extLst>
          </p:cNvPr>
          <p:cNvSpPr/>
          <p:nvPr/>
        </p:nvSpPr>
        <p:spPr>
          <a:xfrm>
            <a:off x="3059051" y="2820092"/>
            <a:ext cx="252434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IBM </a:t>
            </a:r>
            <a:r>
              <a:rPr lang="en-US" sz="2000" b="0" cap="none" spc="0" dirty="0" err="1">
                <a:ln w="0"/>
                <a:solidFill>
                  <a:schemeClr val="tx1"/>
                </a:solidFill>
                <a:effectLst>
                  <a:outerShdw blurRad="38100" dist="19050" dir="2700000" algn="tl" rotWithShape="0">
                    <a:schemeClr val="dk1">
                      <a:alpha val="40000"/>
                    </a:schemeClr>
                  </a:outerShdw>
                </a:effectLst>
              </a:rPr>
              <a:t>Jupyter</a:t>
            </a:r>
            <a:r>
              <a:rPr lang="en-US" sz="2000" b="0" cap="none" spc="0" dirty="0">
                <a:ln w="0"/>
                <a:solidFill>
                  <a:schemeClr val="tx1"/>
                </a:solidFill>
                <a:effectLst>
                  <a:outerShdw blurRad="38100" dist="19050" dir="2700000" algn="tl" rotWithShape="0">
                    <a:schemeClr val="dk1">
                      <a:alpha val="40000"/>
                    </a:schemeClr>
                  </a:outerShdw>
                </a:effectLst>
              </a:rPr>
              <a:t> Notebook</a:t>
            </a:r>
          </a:p>
        </p:txBody>
      </p:sp>
      <p:pic>
        <p:nvPicPr>
          <p:cNvPr id="4104" name="Picture 8" descr="Image result for ibm kubernetes">
            <a:extLst>
              <a:ext uri="{FF2B5EF4-FFF2-40B4-BE49-F238E27FC236}">
                <a16:creationId xmlns:a16="http://schemas.microsoft.com/office/drawing/2014/main" id="{D3582A45-EE59-44EF-AA3D-E16AB372E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633" y="1743501"/>
            <a:ext cx="3130296" cy="14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1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D035B5-445E-4656-85A3-ABF733843AFF}"/>
              </a:ext>
            </a:extLst>
          </p:cNvPr>
          <p:cNvSpPr/>
          <p:nvPr/>
        </p:nvSpPr>
        <p:spPr>
          <a:xfrm>
            <a:off x="4204908" y="315575"/>
            <a:ext cx="3597460" cy="553998"/>
          </a:xfrm>
          <a:prstGeom prst="rect">
            <a:avLst/>
          </a:prstGeom>
          <a:noFill/>
        </p:spPr>
        <p:txBody>
          <a:bodyPr wrap="none" lIns="91440" tIns="45720" rIns="91440" bIns="45720">
            <a:spAutoFit/>
          </a:bodyPr>
          <a:lstStyle/>
          <a:p>
            <a:pPr algn="ctr"/>
            <a:r>
              <a:rPr lang="en-US" sz="3000" dirty="0">
                <a:ln w="0"/>
                <a:effectLst>
                  <a:outerShdw blurRad="38100" dist="19050" dir="2700000" algn="tl" rotWithShape="0">
                    <a:schemeClr val="dk1">
                      <a:alpha val="40000"/>
                    </a:schemeClr>
                  </a:outerShdw>
                </a:effectLst>
              </a:rPr>
              <a:t>Challenges In Building</a:t>
            </a:r>
            <a:endParaRPr lang="en-US" sz="3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94FAB5C7-DE75-4AE7-8133-CCA01D888111}"/>
              </a:ext>
            </a:extLst>
          </p:cNvPr>
          <p:cNvSpPr/>
          <p:nvPr/>
        </p:nvSpPr>
        <p:spPr>
          <a:xfrm>
            <a:off x="560157" y="1153775"/>
            <a:ext cx="6650347" cy="1015663"/>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Finding Dataset</a:t>
            </a:r>
          </a:p>
          <a:p>
            <a:pPr marL="342900" indent="-3429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Modelling</a:t>
            </a:r>
            <a:r>
              <a:rPr lang="en-US" sz="2000" dirty="0">
                <a:ln w="0"/>
                <a:effectLst>
                  <a:outerShdw blurRad="38100" dist="19050" dir="2700000" algn="tl" rotWithShape="0">
                    <a:schemeClr val="dk1">
                      <a:alpha val="40000"/>
                    </a:schemeClr>
                  </a:outerShdw>
                </a:effectLst>
              </a:rPr>
              <a:t> Multiple output regressor in Time series dataset</a:t>
            </a: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Deployment</a:t>
            </a:r>
          </a:p>
        </p:txBody>
      </p:sp>
    </p:spTree>
    <p:extLst>
      <p:ext uri="{BB962C8B-B14F-4D97-AF65-F5344CB8AC3E}">
        <p14:creationId xmlns:p14="http://schemas.microsoft.com/office/powerpoint/2010/main" val="291345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lated image">
            <a:extLst>
              <a:ext uri="{FF2B5EF4-FFF2-40B4-BE49-F238E27FC236}">
                <a16:creationId xmlns:a16="http://schemas.microsoft.com/office/drawing/2014/main" id="{04819CEF-858E-4F24-A083-6FCB57A13F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92" r="41950" b="2298"/>
          <a:stretch/>
        </p:blipFill>
        <p:spPr bwMode="auto">
          <a:xfrm>
            <a:off x="6219824" y="10"/>
            <a:ext cx="5972175"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6A71980-2D99-4C49-B056-A6E5218E85FA}"/>
              </a:ext>
            </a:extLst>
          </p:cNvPr>
          <p:cNvSpPr/>
          <p:nvPr/>
        </p:nvSpPr>
        <p:spPr>
          <a:xfrm>
            <a:off x="410661" y="535258"/>
            <a:ext cx="5685339" cy="632274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2000" kern="1200" dirty="0">
                <a:ln w="0"/>
                <a:effectLst>
                  <a:outerShdw blurRad="38100" dist="19050" dir="2700000" algn="tl" rotWithShape="0">
                    <a:schemeClr val="dk1">
                      <a:alpha val="40000"/>
                    </a:schemeClr>
                  </a:outerShdw>
                </a:effectLst>
                <a:latin typeface="+mj-lt"/>
                <a:ea typeface="+mj-ea"/>
                <a:cs typeface="+mj-cs"/>
              </a:rPr>
              <a:t>Business Challenge 1: Impact on AirTravel</a:t>
            </a:r>
          </a:p>
          <a:p>
            <a:pPr algn="ctr">
              <a:lnSpc>
                <a:spcPct val="90000"/>
              </a:lnSpc>
              <a:spcBef>
                <a:spcPct val="0"/>
              </a:spcBef>
              <a:spcAft>
                <a:spcPts val="600"/>
              </a:spcAft>
            </a:pPr>
            <a:r>
              <a:rPr lang="en-US" sz="2000" kern="1200" dirty="0">
                <a:ln w="0"/>
                <a:effectLst>
                  <a:outerShdw blurRad="38100" dist="19050" dir="2700000" algn="tl" rotWithShape="0">
                    <a:schemeClr val="dk1">
                      <a:alpha val="40000"/>
                    </a:schemeClr>
                  </a:outerShdw>
                </a:effectLst>
                <a:latin typeface="+mj-lt"/>
                <a:ea typeface="+mj-ea"/>
                <a:cs typeface="+mj-cs"/>
              </a:rPr>
              <a:t> Turbofan predictive maintenance</a:t>
            </a:r>
          </a:p>
          <a:p>
            <a:pPr>
              <a:lnSpc>
                <a:spcPct val="90000"/>
              </a:lnSpc>
              <a:spcBef>
                <a:spcPct val="0"/>
              </a:spcBef>
              <a:spcAft>
                <a:spcPts val="600"/>
              </a:spcAft>
            </a:pPr>
            <a:endParaRPr lang="en-US" sz="1300" kern="1200" dirty="0">
              <a:ln w="0"/>
              <a:effectLst>
                <a:outerShdw blurRad="38100" dist="19050" dir="2700000" algn="tl" rotWithShape="0">
                  <a:schemeClr val="dk1">
                    <a:alpha val="40000"/>
                  </a:schemeClr>
                </a:outerShdw>
              </a:effectLst>
              <a:latin typeface="+mj-lt"/>
              <a:ea typeface="+mj-ea"/>
              <a:cs typeface="+mj-cs"/>
            </a:endParaRPr>
          </a:p>
          <a:p>
            <a:pPr>
              <a:lnSpc>
                <a:spcPct val="90000"/>
              </a:lnSpc>
              <a:spcBef>
                <a:spcPct val="0"/>
              </a:spcBef>
              <a:spcAft>
                <a:spcPts val="600"/>
              </a:spcAft>
            </a:pPr>
            <a:r>
              <a:rPr lang="en-US" sz="1300" dirty="0">
                <a:ln w="0"/>
                <a:effectLst>
                  <a:outerShdw blurRad="38100" dist="19050" dir="2700000" algn="tl" rotWithShape="0">
                    <a:schemeClr val="dk1">
                      <a:alpha val="40000"/>
                    </a:schemeClr>
                  </a:outerShdw>
                </a:effectLst>
                <a:latin typeface="+mj-lt"/>
                <a:ea typeface="+mj-ea"/>
                <a:cs typeface="+mj-cs"/>
              </a:rPr>
              <a:t>The project main theme is to develop a machine learning model to perform predictive maintenance on a Aircraft Turbofan engine. </a:t>
            </a:r>
            <a:endParaRPr lang="en-US" sz="1300" kern="1200" dirty="0">
              <a:ln w="0"/>
              <a:effectLst>
                <a:outerShdw blurRad="38100" dist="19050" dir="2700000" algn="tl" rotWithShape="0">
                  <a:schemeClr val="dk1">
                    <a:alpha val="40000"/>
                  </a:schemeClr>
                </a:outerShdw>
              </a:effectLst>
              <a:latin typeface="+mj-lt"/>
              <a:ea typeface="+mj-ea"/>
              <a:cs typeface="+mj-cs"/>
            </a:endParaRPr>
          </a:p>
          <a:p>
            <a:pPr>
              <a:lnSpc>
                <a:spcPct val="90000"/>
              </a:lnSpc>
              <a:spcBef>
                <a:spcPct val="0"/>
              </a:spcBef>
              <a:spcAft>
                <a:spcPts val="600"/>
              </a:spcAft>
            </a:pPr>
            <a:endParaRPr lang="en-US" sz="1300" kern="1200" dirty="0">
              <a:ln w="0"/>
              <a:effectLst>
                <a:outerShdw blurRad="38100" dist="19050" dir="2700000" algn="tl" rotWithShape="0">
                  <a:schemeClr val="dk1">
                    <a:alpha val="40000"/>
                  </a:schemeClr>
                </a:outerShdw>
              </a:effectLst>
              <a:latin typeface="+mj-lt"/>
              <a:ea typeface="+mj-ea"/>
              <a:cs typeface="+mj-cs"/>
            </a:endParaRPr>
          </a:p>
          <a:p>
            <a:pPr>
              <a:lnSpc>
                <a:spcPct val="90000"/>
              </a:lnSpc>
              <a:spcBef>
                <a:spcPct val="0"/>
              </a:spcBef>
              <a:spcAft>
                <a:spcPts val="600"/>
              </a:spcAft>
            </a:pPr>
            <a:r>
              <a:rPr lang="en-US" sz="1300" dirty="0">
                <a:ln w="0"/>
                <a:effectLst>
                  <a:outerShdw blurRad="38100" dist="19050" dir="2700000" algn="tl" rotWithShape="0">
                    <a:schemeClr val="dk1">
                      <a:alpha val="40000"/>
                    </a:schemeClr>
                  </a:outerShdw>
                </a:effectLst>
                <a:latin typeface="+mj-lt"/>
                <a:ea typeface="+mj-ea"/>
                <a:cs typeface="+mj-cs"/>
              </a:rPr>
              <a:t>The project aim is to build a predictive model to estimate the Remaining Useful Life ( RUL) of a jet engine based on run-to-failure data of a fleet of similar jet engines.</a:t>
            </a:r>
          </a:p>
          <a:p>
            <a:pPr>
              <a:lnSpc>
                <a:spcPct val="90000"/>
              </a:lnSpc>
              <a:spcBef>
                <a:spcPct val="0"/>
              </a:spcBef>
              <a:spcAft>
                <a:spcPts val="600"/>
              </a:spcAft>
            </a:pPr>
            <a:endParaRPr lang="en-US" sz="1300" kern="1200" dirty="0">
              <a:ln w="0"/>
              <a:effectLst>
                <a:outerShdw blurRad="38100" dist="19050" dir="2700000" algn="tl" rotWithShape="0">
                  <a:schemeClr val="dk1">
                    <a:alpha val="40000"/>
                  </a:schemeClr>
                </a:outerShdw>
              </a:effectLst>
              <a:latin typeface="+mj-lt"/>
              <a:ea typeface="+mj-ea"/>
              <a:cs typeface="+mj-cs"/>
            </a:endParaRPr>
          </a:p>
          <a:p>
            <a:pPr>
              <a:lnSpc>
                <a:spcPct val="90000"/>
              </a:lnSpc>
              <a:spcBef>
                <a:spcPct val="0"/>
              </a:spcBef>
              <a:spcAft>
                <a:spcPts val="600"/>
              </a:spcAft>
            </a:pPr>
            <a:r>
              <a:rPr lang="en-US" sz="1300" dirty="0">
                <a:ln w="0"/>
                <a:effectLst>
                  <a:outerShdw blurRad="38100" dist="19050" dir="2700000" algn="tl" rotWithShape="0">
                    <a:schemeClr val="dk1">
                      <a:alpha val="40000"/>
                    </a:schemeClr>
                  </a:outerShdw>
                </a:effectLst>
                <a:latin typeface="+mj-lt"/>
                <a:ea typeface="+mj-ea"/>
                <a:cs typeface="+mj-cs"/>
              </a:rPr>
              <a:t>Data-set:</a:t>
            </a:r>
          </a:p>
          <a:p>
            <a:pPr>
              <a:lnSpc>
                <a:spcPct val="90000"/>
              </a:lnSpc>
              <a:spcBef>
                <a:spcPct val="0"/>
              </a:spcBef>
              <a:spcAft>
                <a:spcPts val="600"/>
              </a:spcAft>
            </a:pPr>
            <a:r>
              <a:rPr lang="en-US" sz="1300" dirty="0">
                <a:ln w="0"/>
                <a:effectLst>
                  <a:outerShdw blurRad="38100" dist="19050" dir="2700000" algn="tl" rotWithShape="0">
                    <a:schemeClr val="dk1">
                      <a:alpha val="40000"/>
                    </a:schemeClr>
                  </a:outerShdw>
                </a:effectLst>
                <a:latin typeface="+mj-lt"/>
                <a:ea typeface="+mj-ea"/>
                <a:cs typeface="+mj-cs"/>
              </a:rPr>
              <a:t>NASA has created the Prognostics and Health Management PHM08 Challenge Data Set and is being made publicly available. the data set is used to predict the failures of jet engines over time.  The data set was provided by the Prognostics </a:t>
            </a:r>
            <a:r>
              <a:rPr lang="en-US" sz="1300" dirty="0" err="1">
                <a:ln w="0"/>
                <a:effectLst>
                  <a:outerShdw blurRad="38100" dist="19050" dir="2700000" algn="tl" rotWithShape="0">
                    <a:schemeClr val="dk1">
                      <a:alpha val="40000"/>
                    </a:schemeClr>
                  </a:outerShdw>
                </a:effectLst>
                <a:latin typeface="+mj-lt"/>
                <a:ea typeface="+mj-ea"/>
                <a:cs typeface="+mj-cs"/>
              </a:rPr>
              <a:t>CoE</a:t>
            </a:r>
            <a:r>
              <a:rPr lang="en-US" sz="1300" dirty="0">
                <a:ln w="0"/>
                <a:effectLst>
                  <a:outerShdw blurRad="38100" dist="19050" dir="2700000" algn="tl" rotWithShape="0">
                    <a:schemeClr val="dk1">
                      <a:alpha val="40000"/>
                    </a:schemeClr>
                  </a:outerShdw>
                </a:effectLst>
                <a:latin typeface="+mj-lt"/>
                <a:ea typeface="+mj-ea"/>
                <a:cs typeface="+mj-cs"/>
              </a:rPr>
              <a:t> at NASA Ames The data set includes time-series measurements of various pressures, temperatures, and rotating equipment speeds that for the jet engine.</a:t>
            </a:r>
          </a:p>
          <a:p>
            <a:pPr>
              <a:lnSpc>
                <a:spcPct val="90000"/>
              </a:lnSpc>
              <a:spcBef>
                <a:spcPct val="0"/>
              </a:spcBef>
              <a:spcAft>
                <a:spcPts val="600"/>
              </a:spcAft>
            </a:pPr>
            <a:endParaRPr lang="en-US" sz="1300" kern="1200" dirty="0">
              <a:ln w="0"/>
              <a:effectLst>
                <a:outerShdw blurRad="38100" dist="19050" dir="2700000" algn="tl" rotWithShape="0">
                  <a:schemeClr val="dk1">
                    <a:alpha val="40000"/>
                  </a:schemeClr>
                </a:outerShdw>
              </a:effectLst>
              <a:latin typeface="+mj-lt"/>
              <a:ea typeface="+mj-ea"/>
              <a:cs typeface="+mj-cs"/>
            </a:endParaRPr>
          </a:p>
          <a:p>
            <a:pPr>
              <a:lnSpc>
                <a:spcPct val="90000"/>
              </a:lnSpc>
              <a:spcBef>
                <a:spcPct val="0"/>
              </a:spcBef>
              <a:spcAft>
                <a:spcPts val="600"/>
              </a:spcAft>
            </a:pPr>
            <a:r>
              <a:rPr lang="en-US" sz="1300" dirty="0">
                <a:ln w="0"/>
                <a:effectLst>
                  <a:outerShdw blurRad="38100" dist="19050" dir="2700000" algn="tl" rotWithShape="0">
                    <a:schemeClr val="dk1">
                      <a:alpha val="40000"/>
                    </a:schemeClr>
                  </a:outerShdw>
                </a:effectLst>
                <a:latin typeface="+mj-lt"/>
                <a:ea typeface="+mj-ea"/>
                <a:cs typeface="+mj-cs"/>
              </a:rPr>
              <a:t>Data set link: </a:t>
            </a:r>
            <a:r>
              <a:rPr lang="en-IN" sz="1300" dirty="0">
                <a:ln w="0"/>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https://ti.arc.nasa.gov/tech/dash/groups/pcoe/prognostic-data-repository/#turbofan</a:t>
            </a:r>
            <a:endParaRPr lang="en-US" sz="1300" kern="1200" dirty="0">
              <a:ln w="0"/>
              <a:effectLst>
                <a:outerShdw blurRad="38100" dist="19050" dir="2700000" algn="tl" rotWithShape="0">
                  <a:schemeClr val="dk1">
                    <a:alpha val="40000"/>
                  </a:schemeClr>
                </a:outerShdw>
              </a:effectLst>
              <a:latin typeface="+mj-lt"/>
              <a:ea typeface="+mj-ea"/>
              <a:cs typeface="+mj-cs"/>
            </a:endParaRPr>
          </a:p>
          <a:p>
            <a:pPr>
              <a:lnSpc>
                <a:spcPct val="90000"/>
              </a:lnSpc>
              <a:spcBef>
                <a:spcPct val="0"/>
              </a:spcBef>
              <a:spcAft>
                <a:spcPts val="600"/>
              </a:spcAft>
            </a:pPr>
            <a:endParaRPr lang="en-US" sz="2000" dirty="0">
              <a:ln w="0"/>
              <a:effectLst>
                <a:outerShdw blurRad="38100" dist="19050" dir="2700000" algn="tl" rotWithShape="0">
                  <a:schemeClr val="dk1">
                    <a:alpha val="40000"/>
                  </a:schemeClr>
                </a:outerShdw>
              </a:effectLst>
              <a:latin typeface="+mj-lt"/>
              <a:ea typeface="+mj-ea"/>
              <a:cs typeface="+mj-cs"/>
            </a:endParaRPr>
          </a:p>
          <a:p>
            <a:pPr>
              <a:lnSpc>
                <a:spcPct val="90000"/>
              </a:lnSpc>
              <a:spcBef>
                <a:spcPct val="0"/>
              </a:spcBef>
              <a:spcAft>
                <a:spcPts val="600"/>
              </a:spcAft>
            </a:pPr>
            <a:endParaRPr lang="en-US" sz="2000" kern="1200" dirty="0">
              <a:ln w="0"/>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411957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C7D508-2DF6-4CD3-8819-765A6A6C9D77}"/>
              </a:ext>
            </a:extLst>
          </p:cNvPr>
          <p:cNvSpPr/>
          <p:nvPr/>
        </p:nvSpPr>
        <p:spPr>
          <a:xfrm>
            <a:off x="4300601" y="2812101"/>
            <a:ext cx="3870692" cy="23105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084" name="Picture 12" descr="Image result for aircraft iot png">
            <a:extLst>
              <a:ext uri="{FF2B5EF4-FFF2-40B4-BE49-F238E27FC236}">
                <a16:creationId xmlns:a16="http://schemas.microsoft.com/office/drawing/2014/main" id="{9C00DA4C-6405-440F-A459-2A698FA56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362" y="1246641"/>
            <a:ext cx="1416331" cy="8046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641270-231F-4BCD-ADA9-D6635D68E042}"/>
              </a:ext>
            </a:extLst>
          </p:cNvPr>
          <p:cNvSpPr/>
          <p:nvPr/>
        </p:nvSpPr>
        <p:spPr>
          <a:xfrm>
            <a:off x="4196088" y="169271"/>
            <a:ext cx="3799823" cy="553998"/>
          </a:xfrm>
          <a:prstGeom prst="rect">
            <a:avLst/>
          </a:prstGeom>
          <a:noFill/>
        </p:spPr>
        <p:txBody>
          <a:bodyPr wrap="non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High Level Architecture</a:t>
            </a:r>
          </a:p>
        </p:txBody>
      </p:sp>
      <p:pic>
        <p:nvPicPr>
          <p:cNvPr id="3074" name="Picture 2" descr="Image result for web app png">
            <a:extLst>
              <a:ext uri="{FF2B5EF4-FFF2-40B4-BE49-F238E27FC236}">
                <a16:creationId xmlns:a16="http://schemas.microsoft.com/office/drawing/2014/main" id="{ABD91C93-CD32-46C6-AAD9-1713077FB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726" y="3502253"/>
            <a:ext cx="990526" cy="9905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7D6E05C-1474-466E-9505-DB9CFF040D98}"/>
              </a:ext>
            </a:extLst>
          </p:cNvPr>
          <p:cNvSpPr/>
          <p:nvPr/>
        </p:nvSpPr>
        <p:spPr>
          <a:xfrm>
            <a:off x="2105634" y="3021260"/>
            <a:ext cx="11387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Web APP</a:t>
            </a:r>
          </a:p>
        </p:txBody>
      </p:sp>
      <p:cxnSp>
        <p:nvCxnSpPr>
          <p:cNvPr id="5" name="Straight Arrow Connector 4">
            <a:extLst>
              <a:ext uri="{FF2B5EF4-FFF2-40B4-BE49-F238E27FC236}">
                <a16:creationId xmlns:a16="http://schemas.microsoft.com/office/drawing/2014/main" id="{A108E979-4703-47E6-B36C-B7E8B913E4C7}"/>
              </a:ext>
            </a:extLst>
          </p:cNvPr>
          <p:cNvCxnSpPr>
            <a:cxnSpLocks/>
          </p:cNvCxnSpPr>
          <p:nvPr/>
        </p:nvCxnSpPr>
        <p:spPr>
          <a:xfrm>
            <a:off x="3597033" y="3854463"/>
            <a:ext cx="557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076" name="Picture 4" descr="Image result for flask api">
            <a:extLst>
              <a:ext uri="{FF2B5EF4-FFF2-40B4-BE49-F238E27FC236}">
                <a16:creationId xmlns:a16="http://schemas.microsoft.com/office/drawing/2014/main" id="{4064E6F9-D36E-4E46-9FF5-F53B93B2E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757" y="3591838"/>
            <a:ext cx="1685943" cy="10537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879F58D-A57C-4B85-8026-52B83F3256F4}"/>
              </a:ext>
            </a:extLst>
          </p:cNvPr>
          <p:cNvSpPr/>
          <p:nvPr/>
        </p:nvSpPr>
        <p:spPr>
          <a:xfrm>
            <a:off x="4656510" y="3073668"/>
            <a:ext cx="1107997"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Flask API</a:t>
            </a:r>
          </a:p>
        </p:txBody>
      </p:sp>
      <p:cxnSp>
        <p:nvCxnSpPr>
          <p:cNvPr id="10" name="Straight Arrow Connector 9">
            <a:extLst>
              <a:ext uri="{FF2B5EF4-FFF2-40B4-BE49-F238E27FC236}">
                <a16:creationId xmlns:a16="http://schemas.microsoft.com/office/drawing/2014/main" id="{B6C151EA-8966-4951-BF62-515EA7492594}"/>
              </a:ext>
            </a:extLst>
          </p:cNvPr>
          <p:cNvCxnSpPr>
            <a:cxnSpLocks/>
          </p:cNvCxnSpPr>
          <p:nvPr/>
        </p:nvCxnSpPr>
        <p:spPr>
          <a:xfrm>
            <a:off x="6014174" y="3996158"/>
            <a:ext cx="557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078" name="Picture 6" descr="Image result for machine learning model png">
            <a:extLst>
              <a:ext uri="{FF2B5EF4-FFF2-40B4-BE49-F238E27FC236}">
                <a16:creationId xmlns:a16="http://schemas.microsoft.com/office/drawing/2014/main" id="{B2D3C36B-9B4B-4F28-9250-7F295A5355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8693" y="3704994"/>
            <a:ext cx="806897" cy="82523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9F87FC-4948-4292-955A-87B2C998C8D7}"/>
              </a:ext>
            </a:extLst>
          </p:cNvPr>
          <p:cNvSpPr/>
          <p:nvPr/>
        </p:nvSpPr>
        <p:spPr>
          <a:xfrm>
            <a:off x="6473403" y="2925339"/>
            <a:ext cx="1697902" cy="707886"/>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Deep learning </a:t>
            </a:r>
          </a:p>
          <a:p>
            <a:pPr algn="ctr"/>
            <a:r>
              <a:rPr lang="en-US" sz="2000" b="0" cap="none" spc="0" dirty="0">
                <a:ln w="0"/>
                <a:solidFill>
                  <a:schemeClr val="tx1"/>
                </a:solidFill>
                <a:effectLst>
                  <a:outerShdw blurRad="38100" dist="19050" dir="2700000" algn="tl" rotWithShape="0">
                    <a:schemeClr val="dk1">
                      <a:alpha val="40000"/>
                    </a:schemeClr>
                  </a:outerShdw>
                </a:effectLst>
              </a:rPr>
              <a:t>Model (LSTM)</a:t>
            </a:r>
          </a:p>
        </p:txBody>
      </p:sp>
      <p:sp>
        <p:nvSpPr>
          <p:cNvPr id="14" name="Rectangle 13">
            <a:extLst>
              <a:ext uri="{FF2B5EF4-FFF2-40B4-BE49-F238E27FC236}">
                <a16:creationId xmlns:a16="http://schemas.microsoft.com/office/drawing/2014/main" id="{84038A7E-D027-431B-AFFD-C05F5579EAF6}"/>
              </a:ext>
            </a:extLst>
          </p:cNvPr>
          <p:cNvSpPr/>
          <p:nvPr/>
        </p:nvSpPr>
        <p:spPr>
          <a:xfrm>
            <a:off x="5474615" y="1265230"/>
            <a:ext cx="1434303"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Sensor Data</a:t>
            </a:r>
          </a:p>
        </p:txBody>
      </p:sp>
      <p:cxnSp>
        <p:nvCxnSpPr>
          <p:cNvPr id="15" name="Straight Arrow Connector 14">
            <a:extLst>
              <a:ext uri="{FF2B5EF4-FFF2-40B4-BE49-F238E27FC236}">
                <a16:creationId xmlns:a16="http://schemas.microsoft.com/office/drawing/2014/main" id="{EE53AC48-AEFE-46A5-8A55-6AC1F4838E6E}"/>
              </a:ext>
            </a:extLst>
          </p:cNvPr>
          <p:cNvCxnSpPr>
            <a:cxnSpLocks/>
          </p:cNvCxnSpPr>
          <p:nvPr/>
        </p:nvCxnSpPr>
        <p:spPr>
          <a:xfrm>
            <a:off x="6290527" y="2198516"/>
            <a:ext cx="0" cy="405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426A08E-CDAC-4061-8447-371239577BDB}"/>
              </a:ext>
            </a:extLst>
          </p:cNvPr>
          <p:cNvCxnSpPr>
            <a:cxnSpLocks/>
          </p:cNvCxnSpPr>
          <p:nvPr/>
        </p:nvCxnSpPr>
        <p:spPr>
          <a:xfrm flipV="1">
            <a:off x="6191766" y="2198516"/>
            <a:ext cx="0" cy="364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3E55872D-2E75-4F0A-BB45-8750834077F6}"/>
              </a:ext>
            </a:extLst>
          </p:cNvPr>
          <p:cNvCxnSpPr>
            <a:cxnSpLocks/>
            <a:endCxn id="3076" idx="3"/>
          </p:cNvCxnSpPr>
          <p:nvPr/>
        </p:nvCxnSpPr>
        <p:spPr>
          <a:xfrm flipH="1">
            <a:off x="6052700" y="4117612"/>
            <a:ext cx="484442" cy="1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A75328D4-839D-4275-920A-A2F71C4055EF}"/>
              </a:ext>
            </a:extLst>
          </p:cNvPr>
          <p:cNvCxnSpPr>
            <a:cxnSpLocks/>
          </p:cNvCxnSpPr>
          <p:nvPr/>
        </p:nvCxnSpPr>
        <p:spPr>
          <a:xfrm flipH="1">
            <a:off x="3633704" y="4028027"/>
            <a:ext cx="484442" cy="1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086" name="Picture 14" descr="Image result for ibm cloud">
            <a:extLst>
              <a:ext uri="{FF2B5EF4-FFF2-40B4-BE49-F238E27FC236}">
                <a16:creationId xmlns:a16="http://schemas.microsoft.com/office/drawing/2014/main" id="{A8FEF78D-925E-4F8E-B62B-6B08ECCED2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5414" y="4555837"/>
            <a:ext cx="1313454" cy="65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16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202D65-5D77-4F67-A1B4-AF1421DE6C16}"/>
              </a:ext>
            </a:extLst>
          </p:cNvPr>
          <p:cNvSpPr/>
          <p:nvPr/>
        </p:nvSpPr>
        <p:spPr>
          <a:xfrm>
            <a:off x="5233263" y="315575"/>
            <a:ext cx="1540743" cy="553998"/>
          </a:xfrm>
          <a:prstGeom prst="rect">
            <a:avLst/>
          </a:prstGeom>
          <a:noFill/>
        </p:spPr>
        <p:txBody>
          <a:bodyPr wrap="non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DATASET</a:t>
            </a:r>
          </a:p>
        </p:txBody>
      </p:sp>
      <p:sp>
        <p:nvSpPr>
          <p:cNvPr id="7" name="AutoShape 2" descr="C:\Users\apoochelvan\AppData\Local\Microsoft\Windows\INetCache\Content.MSO\pptD5F0.tmp">
            <a:extLst>
              <a:ext uri="{FF2B5EF4-FFF2-40B4-BE49-F238E27FC236}">
                <a16:creationId xmlns:a16="http://schemas.microsoft.com/office/drawing/2014/main" id="{E665E9E8-628B-4027-929C-DBC634B98CC1}"/>
              </a:ext>
            </a:extLst>
          </p:cNvPr>
          <p:cNvSpPr>
            <a:spLocks noChangeAspect="1" noChangeArrowheads="1"/>
          </p:cNvSpPr>
          <p:nvPr/>
        </p:nvSpPr>
        <p:spPr bwMode="auto">
          <a:xfrm>
            <a:off x="1737360" y="-929640"/>
            <a:ext cx="4511040" cy="45110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10" name="Table 9">
            <a:extLst>
              <a:ext uri="{FF2B5EF4-FFF2-40B4-BE49-F238E27FC236}">
                <a16:creationId xmlns:a16="http://schemas.microsoft.com/office/drawing/2014/main" id="{ABE51C80-719A-4BAB-B678-E3D63CA7417F}"/>
              </a:ext>
            </a:extLst>
          </p:cNvPr>
          <p:cNvGraphicFramePr>
            <a:graphicFrameLocks noGrp="1"/>
          </p:cNvGraphicFramePr>
          <p:nvPr>
            <p:extLst>
              <p:ext uri="{D42A27DB-BD31-4B8C-83A1-F6EECF244321}">
                <p14:modId xmlns:p14="http://schemas.microsoft.com/office/powerpoint/2010/main" val="2769932873"/>
              </p:ext>
            </p:extLst>
          </p:nvPr>
        </p:nvGraphicFramePr>
        <p:xfrm>
          <a:off x="0" y="1825625"/>
          <a:ext cx="12191990" cy="2426336"/>
        </p:xfrm>
        <a:graphic>
          <a:graphicData uri="http://schemas.openxmlformats.org/drawingml/2006/table">
            <a:tbl>
              <a:tblPr/>
              <a:tblGrid>
                <a:gridCol w="393290">
                  <a:extLst>
                    <a:ext uri="{9D8B030D-6E8A-4147-A177-3AD203B41FA5}">
                      <a16:colId xmlns:a16="http://schemas.microsoft.com/office/drawing/2014/main" val="1054357411"/>
                    </a:ext>
                  </a:extLst>
                </a:gridCol>
                <a:gridCol w="393290">
                  <a:extLst>
                    <a:ext uri="{9D8B030D-6E8A-4147-A177-3AD203B41FA5}">
                      <a16:colId xmlns:a16="http://schemas.microsoft.com/office/drawing/2014/main" val="3267345951"/>
                    </a:ext>
                  </a:extLst>
                </a:gridCol>
                <a:gridCol w="393290">
                  <a:extLst>
                    <a:ext uri="{9D8B030D-6E8A-4147-A177-3AD203B41FA5}">
                      <a16:colId xmlns:a16="http://schemas.microsoft.com/office/drawing/2014/main" val="3302222131"/>
                    </a:ext>
                  </a:extLst>
                </a:gridCol>
                <a:gridCol w="393290">
                  <a:extLst>
                    <a:ext uri="{9D8B030D-6E8A-4147-A177-3AD203B41FA5}">
                      <a16:colId xmlns:a16="http://schemas.microsoft.com/office/drawing/2014/main" val="602324278"/>
                    </a:ext>
                  </a:extLst>
                </a:gridCol>
                <a:gridCol w="393290">
                  <a:extLst>
                    <a:ext uri="{9D8B030D-6E8A-4147-A177-3AD203B41FA5}">
                      <a16:colId xmlns:a16="http://schemas.microsoft.com/office/drawing/2014/main" val="3848125960"/>
                    </a:ext>
                  </a:extLst>
                </a:gridCol>
                <a:gridCol w="393290">
                  <a:extLst>
                    <a:ext uri="{9D8B030D-6E8A-4147-A177-3AD203B41FA5}">
                      <a16:colId xmlns:a16="http://schemas.microsoft.com/office/drawing/2014/main" val="1893269439"/>
                    </a:ext>
                  </a:extLst>
                </a:gridCol>
                <a:gridCol w="393290">
                  <a:extLst>
                    <a:ext uri="{9D8B030D-6E8A-4147-A177-3AD203B41FA5}">
                      <a16:colId xmlns:a16="http://schemas.microsoft.com/office/drawing/2014/main" val="3960042179"/>
                    </a:ext>
                  </a:extLst>
                </a:gridCol>
                <a:gridCol w="393290">
                  <a:extLst>
                    <a:ext uri="{9D8B030D-6E8A-4147-A177-3AD203B41FA5}">
                      <a16:colId xmlns:a16="http://schemas.microsoft.com/office/drawing/2014/main" val="2344227415"/>
                    </a:ext>
                  </a:extLst>
                </a:gridCol>
                <a:gridCol w="393290">
                  <a:extLst>
                    <a:ext uri="{9D8B030D-6E8A-4147-A177-3AD203B41FA5}">
                      <a16:colId xmlns:a16="http://schemas.microsoft.com/office/drawing/2014/main" val="69887542"/>
                    </a:ext>
                  </a:extLst>
                </a:gridCol>
                <a:gridCol w="393290">
                  <a:extLst>
                    <a:ext uri="{9D8B030D-6E8A-4147-A177-3AD203B41FA5}">
                      <a16:colId xmlns:a16="http://schemas.microsoft.com/office/drawing/2014/main" val="2493570742"/>
                    </a:ext>
                  </a:extLst>
                </a:gridCol>
                <a:gridCol w="393290">
                  <a:extLst>
                    <a:ext uri="{9D8B030D-6E8A-4147-A177-3AD203B41FA5}">
                      <a16:colId xmlns:a16="http://schemas.microsoft.com/office/drawing/2014/main" val="2795215583"/>
                    </a:ext>
                  </a:extLst>
                </a:gridCol>
                <a:gridCol w="393290">
                  <a:extLst>
                    <a:ext uri="{9D8B030D-6E8A-4147-A177-3AD203B41FA5}">
                      <a16:colId xmlns:a16="http://schemas.microsoft.com/office/drawing/2014/main" val="1548319977"/>
                    </a:ext>
                  </a:extLst>
                </a:gridCol>
                <a:gridCol w="393290">
                  <a:extLst>
                    <a:ext uri="{9D8B030D-6E8A-4147-A177-3AD203B41FA5}">
                      <a16:colId xmlns:a16="http://schemas.microsoft.com/office/drawing/2014/main" val="3314706790"/>
                    </a:ext>
                  </a:extLst>
                </a:gridCol>
                <a:gridCol w="393290">
                  <a:extLst>
                    <a:ext uri="{9D8B030D-6E8A-4147-A177-3AD203B41FA5}">
                      <a16:colId xmlns:a16="http://schemas.microsoft.com/office/drawing/2014/main" val="900977501"/>
                    </a:ext>
                  </a:extLst>
                </a:gridCol>
                <a:gridCol w="393290">
                  <a:extLst>
                    <a:ext uri="{9D8B030D-6E8A-4147-A177-3AD203B41FA5}">
                      <a16:colId xmlns:a16="http://schemas.microsoft.com/office/drawing/2014/main" val="1534930931"/>
                    </a:ext>
                  </a:extLst>
                </a:gridCol>
                <a:gridCol w="393290">
                  <a:extLst>
                    <a:ext uri="{9D8B030D-6E8A-4147-A177-3AD203B41FA5}">
                      <a16:colId xmlns:a16="http://schemas.microsoft.com/office/drawing/2014/main" val="2477486875"/>
                    </a:ext>
                  </a:extLst>
                </a:gridCol>
                <a:gridCol w="393290">
                  <a:extLst>
                    <a:ext uri="{9D8B030D-6E8A-4147-A177-3AD203B41FA5}">
                      <a16:colId xmlns:a16="http://schemas.microsoft.com/office/drawing/2014/main" val="2377597874"/>
                    </a:ext>
                  </a:extLst>
                </a:gridCol>
                <a:gridCol w="393290">
                  <a:extLst>
                    <a:ext uri="{9D8B030D-6E8A-4147-A177-3AD203B41FA5}">
                      <a16:colId xmlns:a16="http://schemas.microsoft.com/office/drawing/2014/main" val="1539621959"/>
                    </a:ext>
                  </a:extLst>
                </a:gridCol>
                <a:gridCol w="393290">
                  <a:extLst>
                    <a:ext uri="{9D8B030D-6E8A-4147-A177-3AD203B41FA5}">
                      <a16:colId xmlns:a16="http://schemas.microsoft.com/office/drawing/2014/main" val="1289390105"/>
                    </a:ext>
                  </a:extLst>
                </a:gridCol>
                <a:gridCol w="393290">
                  <a:extLst>
                    <a:ext uri="{9D8B030D-6E8A-4147-A177-3AD203B41FA5}">
                      <a16:colId xmlns:a16="http://schemas.microsoft.com/office/drawing/2014/main" val="1404359137"/>
                    </a:ext>
                  </a:extLst>
                </a:gridCol>
                <a:gridCol w="393290">
                  <a:extLst>
                    <a:ext uri="{9D8B030D-6E8A-4147-A177-3AD203B41FA5}">
                      <a16:colId xmlns:a16="http://schemas.microsoft.com/office/drawing/2014/main" val="3327133410"/>
                    </a:ext>
                  </a:extLst>
                </a:gridCol>
                <a:gridCol w="393290">
                  <a:extLst>
                    <a:ext uri="{9D8B030D-6E8A-4147-A177-3AD203B41FA5}">
                      <a16:colId xmlns:a16="http://schemas.microsoft.com/office/drawing/2014/main" val="3442853036"/>
                    </a:ext>
                  </a:extLst>
                </a:gridCol>
                <a:gridCol w="393290">
                  <a:extLst>
                    <a:ext uri="{9D8B030D-6E8A-4147-A177-3AD203B41FA5}">
                      <a16:colId xmlns:a16="http://schemas.microsoft.com/office/drawing/2014/main" val="3298423698"/>
                    </a:ext>
                  </a:extLst>
                </a:gridCol>
                <a:gridCol w="393290">
                  <a:extLst>
                    <a:ext uri="{9D8B030D-6E8A-4147-A177-3AD203B41FA5}">
                      <a16:colId xmlns:a16="http://schemas.microsoft.com/office/drawing/2014/main" val="2017317894"/>
                    </a:ext>
                  </a:extLst>
                </a:gridCol>
                <a:gridCol w="393290">
                  <a:extLst>
                    <a:ext uri="{9D8B030D-6E8A-4147-A177-3AD203B41FA5}">
                      <a16:colId xmlns:a16="http://schemas.microsoft.com/office/drawing/2014/main" val="1345956435"/>
                    </a:ext>
                  </a:extLst>
                </a:gridCol>
                <a:gridCol w="393290">
                  <a:extLst>
                    <a:ext uri="{9D8B030D-6E8A-4147-A177-3AD203B41FA5}">
                      <a16:colId xmlns:a16="http://schemas.microsoft.com/office/drawing/2014/main" val="3210503433"/>
                    </a:ext>
                  </a:extLst>
                </a:gridCol>
                <a:gridCol w="393290">
                  <a:extLst>
                    <a:ext uri="{9D8B030D-6E8A-4147-A177-3AD203B41FA5}">
                      <a16:colId xmlns:a16="http://schemas.microsoft.com/office/drawing/2014/main" val="2169547077"/>
                    </a:ext>
                  </a:extLst>
                </a:gridCol>
                <a:gridCol w="393290">
                  <a:extLst>
                    <a:ext uri="{9D8B030D-6E8A-4147-A177-3AD203B41FA5}">
                      <a16:colId xmlns:a16="http://schemas.microsoft.com/office/drawing/2014/main" val="3812293151"/>
                    </a:ext>
                  </a:extLst>
                </a:gridCol>
                <a:gridCol w="393290">
                  <a:extLst>
                    <a:ext uri="{9D8B030D-6E8A-4147-A177-3AD203B41FA5}">
                      <a16:colId xmlns:a16="http://schemas.microsoft.com/office/drawing/2014/main" val="972056370"/>
                    </a:ext>
                  </a:extLst>
                </a:gridCol>
                <a:gridCol w="393290">
                  <a:extLst>
                    <a:ext uri="{9D8B030D-6E8A-4147-A177-3AD203B41FA5}">
                      <a16:colId xmlns:a16="http://schemas.microsoft.com/office/drawing/2014/main" val="2231793438"/>
                    </a:ext>
                  </a:extLst>
                </a:gridCol>
                <a:gridCol w="393290">
                  <a:extLst>
                    <a:ext uri="{9D8B030D-6E8A-4147-A177-3AD203B41FA5}">
                      <a16:colId xmlns:a16="http://schemas.microsoft.com/office/drawing/2014/main" val="4071024469"/>
                    </a:ext>
                  </a:extLst>
                </a:gridCol>
              </a:tblGrid>
              <a:tr h="722738">
                <a:tc>
                  <a:txBody>
                    <a:bodyPr/>
                    <a:lstStyle/>
                    <a:p>
                      <a:pPr algn="r"/>
                      <a:r>
                        <a:rPr lang="en-IN" sz="900" b="1">
                          <a:effectLst/>
                        </a:rPr>
                        <a:t>id</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cycle</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setting1</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setting2</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setting3</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s2</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s3</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s4</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s5</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s6</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s7</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s8</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s9</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s10</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s11</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s12</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s13</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s14</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s15</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s16</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s17</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s18</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s19</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s20</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s21</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RUL</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label1</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label2</a:t>
                      </a:r>
                    </a:p>
                  </a:txBody>
                  <a:tcPr marL="46291" marR="46291" marT="23145" marB="23145" anchor="ctr">
                    <a:lnL>
                      <a:noFill/>
                    </a:lnL>
                    <a:lnR>
                      <a:noFill/>
                    </a:lnR>
                    <a:lnT>
                      <a:noFill/>
                    </a:lnT>
                    <a:lnB>
                      <a:noFill/>
                    </a:lnB>
                    <a:solidFill>
                      <a:srgbClr val="FFFFFF"/>
                    </a:solidFill>
                  </a:tcPr>
                </a:tc>
                <a:tc>
                  <a:txBody>
                    <a:bodyPr/>
                    <a:lstStyle/>
                    <a:p>
                      <a:pPr algn="r"/>
                      <a:r>
                        <a:rPr lang="en-IN" sz="900" b="1">
                          <a:effectLst/>
                        </a:rPr>
                        <a:t>cycle_norm</a:t>
                      </a:r>
                    </a:p>
                  </a:txBody>
                  <a:tcPr marL="46291" marR="46291" marT="23145" marB="23145" anchor="ctr">
                    <a:lnL>
                      <a:noFill/>
                    </a:lnL>
                    <a:lnR>
                      <a:noFill/>
                    </a:lnR>
                    <a:lnT>
                      <a:noFill/>
                    </a:lnT>
                    <a:lnB>
                      <a:noFill/>
                    </a:lnB>
                    <a:solidFill>
                      <a:srgbClr val="FFFFFF"/>
                    </a:solidFill>
                  </a:tcPr>
                </a:tc>
                <a:tc>
                  <a:txBody>
                    <a:bodyPr/>
                    <a:lstStyle/>
                    <a:p>
                      <a:endParaRPr lang="en-IN" sz="900"/>
                    </a:p>
                  </a:txBody>
                  <a:tcPr marL="46291" marR="46291" marT="23145" marB="23145">
                    <a:lnL>
                      <a:noFill/>
                    </a:lnL>
                  </a:tcPr>
                </a:tc>
                <a:extLst>
                  <a:ext uri="{0D108BD9-81ED-4DB2-BD59-A6C34878D82A}">
                    <a16:rowId xmlns:a16="http://schemas.microsoft.com/office/drawing/2014/main" val="560249466"/>
                  </a:ext>
                </a:extLst>
              </a:tr>
              <a:tr h="567866">
                <a:tc>
                  <a:txBody>
                    <a:bodyPr/>
                    <a:lstStyle/>
                    <a:p>
                      <a:pPr fontAlgn="ctr"/>
                      <a:r>
                        <a:rPr lang="en-IN" sz="900" b="1">
                          <a:effectLst/>
                        </a:rPr>
                        <a:t>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-0.0007</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-0.0004</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100.0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518.67</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641.82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1589.70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1400.60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14.62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21.61</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554.36</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2388.06</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9046.19</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47.47</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521.66</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2388.02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8138.62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8.4195</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0.03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392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2388</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100.0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39.06</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23.4190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191</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a:t>
                      </a:r>
                    </a:p>
                  </a:txBody>
                  <a:tcPr marL="46291" marR="46291" marT="23145" marB="23145" anchor="ctr">
                    <a:lnL>
                      <a:noFill/>
                    </a:lnL>
                    <a:lnR>
                      <a:noFill/>
                    </a:lnR>
                    <a:lnB>
                      <a:noFill/>
                    </a:lnB>
                    <a:solidFill>
                      <a:srgbClr val="FFFFFF"/>
                    </a:solidFill>
                  </a:tcPr>
                </a:tc>
                <a:extLst>
                  <a:ext uri="{0D108BD9-81ED-4DB2-BD59-A6C34878D82A}">
                    <a16:rowId xmlns:a16="http://schemas.microsoft.com/office/drawing/2014/main" val="1858521546"/>
                  </a:ext>
                </a:extLst>
              </a:tr>
              <a:tr h="567866">
                <a:tc>
                  <a:txBody>
                    <a:bodyPr/>
                    <a:lstStyle/>
                    <a:p>
                      <a:pPr fontAlgn="ctr"/>
                      <a:r>
                        <a:rPr lang="en-IN" sz="900" b="1">
                          <a:effectLst/>
                        </a:rPr>
                        <a:t>1</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0.0019</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-0.0003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100.0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518.67</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642.15</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1591.82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1403.14</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14.62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21.61</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553.75</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2388.04</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9044.07</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47.49</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522.28</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2388.07</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8131.49</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8.4318</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0.03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392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2388</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100.0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39.00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23.4236</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190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326363557"/>
                  </a:ext>
                </a:extLst>
              </a:tr>
              <a:tr h="567866">
                <a:tc>
                  <a:txBody>
                    <a:bodyPr/>
                    <a:lstStyle/>
                    <a:p>
                      <a:pPr fontAlgn="ctr"/>
                      <a:r>
                        <a:rPr lang="en-IN" sz="900" b="1">
                          <a:effectLst/>
                        </a:rPr>
                        <a:t>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-0.0043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0.0003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100.0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518.67</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642.35</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1587.99</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1404.20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14.62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21.61</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554.26</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2388.08</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9052.94</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47.27</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522.42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2388.03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8133.23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8.4178</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0.03</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390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2388</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100.0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38.95</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23.3442</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189</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a:t>
                      </a:r>
                    </a:p>
                  </a:txBody>
                  <a:tcPr marL="46291" marR="46291" marT="23145" marB="23145" anchor="ctr">
                    <a:lnL>
                      <a:noFill/>
                    </a:lnL>
                    <a:lnR>
                      <a:noFill/>
                    </a:lnR>
                    <a:lnT>
                      <a:noFill/>
                    </a:lnT>
                    <a:lnB>
                      <a:noFill/>
                    </a:lnB>
                    <a:solidFill>
                      <a:srgbClr val="FFFFFF"/>
                    </a:solidFill>
                  </a:tcPr>
                </a:tc>
                <a:tc>
                  <a:txBody>
                    <a:bodyPr/>
                    <a:lstStyle/>
                    <a:p>
                      <a:pPr algn="r"/>
                      <a:r>
                        <a:rPr lang="en-IN" sz="900">
                          <a:effectLst/>
                        </a:rPr>
                        <a:t>0</a:t>
                      </a:r>
                    </a:p>
                  </a:txBody>
                  <a:tcPr marL="46291" marR="46291" marT="23145" marB="23145" anchor="ctr">
                    <a:lnL>
                      <a:noFill/>
                    </a:lnL>
                    <a:lnR>
                      <a:noFill/>
                    </a:lnR>
                    <a:lnT>
                      <a:noFill/>
                    </a:lnT>
                    <a:lnB>
                      <a:noFill/>
                    </a:lnB>
                    <a:solidFill>
                      <a:srgbClr val="FFFFFF"/>
                    </a:solidFill>
                  </a:tcPr>
                </a:tc>
                <a:tc>
                  <a:txBody>
                    <a:bodyPr/>
                    <a:lstStyle/>
                    <a:p>
                      <a:pPr algn="r"/>
                      <a:r>
                        <a:rPr lang="en-IN" sz="900" dirty="0">
                          <a:effectLst/>
                        </a:rPr>
                        <a:t>3</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3210376314"/>
                  </a:ext>
                </a:extLst>
              </a:tr>
            </a:tbl>
          </a:graphicData>
        </a:graphic>
      </p:graphicFrame>
    </p:spTree>
    <p:extLst>
      <p:ext uri="{BB962C8B-B14F-4D97-AF65-F5344CB8AC3E}">
        <p14:creationId xmlns:p14="http://schemas.microsoft.com/office/powerpoint/2010/main" val="300205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B982E5-F384-4495-B2A0-35B440275DC9}"/>
              </a:ext>
            </a:extLst>
          </p:cNvPr>
          <p:cNvSpPr/>
          <p:nvPr/>
        </p:nvSpPr>
        <p:spPr>
          <a:xfrm>
            <a:off x="4321570" y="315575"/>
            <a:ext cx="3364126" cy="553998"/>
          </a:xfrm>
          <a:prstGeom prst="rect">
            <a:avLst/>
          </a:prstGeom>
          <a:noFill/>
        </p:spPr>
        <p:txBody>
          <a:bodyPr wrap="non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IBM CLOUD SERVICE</a:t>
            </a:r>
          </a:p>
        </p:txBody>
      </p:sp>
      <p:pic>
        <p:nvPicPr>
          <p:cNvPr id="4098" name="Picture 2" descr="Image result for jupyter notebook png">
            <a:extLst>
              <a:ext uri="{FF2B5EF4-FFF2-40B4-BE49-F238E27FC236}">
                <a16:creationId xmlns:a16="http://schemas.microsoft.com/office/drawing/2014/main" id="{227350C0-2322-4BF0-885C-1EB702EE2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188" y="1712448"/>
            <a:ext cx="761492" cy="8821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A9D4102-F9EC-4136-ACFB-AEB564FB4308}"/>
              </a:ext>
            </a:extLst>
          </p:cNvPr>
          <p:cNvSpPr/>
          <p:nvPr/>
        </p:nvSpPr>
        <p:spPr>
          <a:xfrm>
            <a:off x="1924762" y="2564060"/>
            <a:ext cx="252434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IBM </a:t>
            </a:r>
            <a:r>
              <a:rPr lang="en-US" sz="2000" b="0" cap="none" spc="0" dirty="0" err="1">
                <a:ln w="0"/>
                <a:solidFill>
                  <a:schemeClr val="tx1"/>
                </a:solidFill>
                <a:effectLst>
                  <a:outerShdw blurRad="38100" dist="19050" dir="2700000" algn="tl" rotWithShape="0">
                    <a:schemeClr val="dk1">
                      <a:alpha val="40000"/>
                    </a:schemeClr>
                  </a:outerShdw>
                </a:effectLst>
              </a:rPr>
              <a:t>Jupyter</a:t>
            </a:r>
            <a:r>
              <a:rPr lang="en-US" sz="2000" b="0" cap="none" spc="0" dirty="0">
                <a:ln w="0"/>
                <a:solidFill>
                  <a:schemeClr val="tx1"/>
                </a:solidFill>
                <a:effectLst>
                  <a:outerShdw blurRad="38100" dist="19050" dir="2700000" algn="tl" rotWithShape="0">
                    <a:schemeClr val="dk1">
                      <a:alpha val="40000"/>
                    </a:schemeClr>
                  </a:outerShdw>
                </a:effectLst>
              </a:rPr>
              <a:t> Notebook</a:t>
            </a:r>
          </a:p>
        </p:txBody>
      </p:sp>
      <p:sp>
        <p:nvSpPr>
          <p:cNvPr id="6" name="Rectangle 5">
            <a:extLst>
              <a:ext uri="{FF2B5EF4-FFF2-40B4-BE49-F238E27FC236}">
                <a16:creationId xmlns:a16="http://schemas.microsoft.com/office/drawing/2014/main" id="{92528CF1-AB30-442A-B6CD-9FDA9DA874AC}"/>
              </a:ext>
            </a:extLst>
          </p:cNvPr>
          <p:cNvSpPr/>
          <p:nvPr/>
        </p:nvSpPr>
        <p:spPr>
          <a:xfrm>
            <a:off x="5330533" y="2564060"/>
            <a:ext cx="1473737"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IBM AUTOAI</a:t>
            </a:r>
          </a:p>
        </p:txBody>
      </p:sp>
      <p:pic>
        <p:nvPicPr>
          <p:cNvPr id="4102" name="Picture 6" descr="Image result for watson png">
            <a:extLst>
              <a:ext uri="{FF2B5EF4-FFF2-40B4-BE49-F238E27FC236}">
                <a16:creationId xmlns:a16="http://schemas.microsoft.com/office/drawing/2014/main" id="{4537FB19-793F-49EE-909D-541E50CB2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916" y="1798376"/>
            <a:ext cx="792969" cy="73719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ibm kubernetes">
            <a:extLst>
              <a:ext uri="{FF2B5EF4-FFF2-40B4-BE49-F238E27FC236}">
                <a16:creationId xmlns:a16="http://schemas.microsoft.com/office/drawing/2014/main" id="{D3582A45-EE59-44EF-AA3D-E16AB372E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5696" y="1645150"/>
            <a:ext cx="3130296" cy="14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77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D035B5-445E-4656-85A3-ABF733843AFF}"/>
              </a:ext>
            </a:extLst>
          </p:cNvPr>
          <p:cNvSpPr/>
          <p:nvPr/>
        </p:nvSpPr>
        <p:spPr>
          <a:xfrm>
            <a:off x="4204908" y="315575"/>
            <a:ext cx="3597460" cy="553998"/>
          </a:xfrm>
          <a:prstGeom prst="rect">
            <a:avLst/>
          </a:prstGeom>
          <a:noFill/>
        </p:spPr>
        <p:txBody>
          <a:bodyPr wrap="none" lIns="91440" tIns="45720" rIns="91440" bIns="45720">
            <a:spAutoFit/>
          </a:bodyPr>
          <a:lstStyle/>
          <a:p>
            <a:pPr algn="ctr"/>
            <a:r>
              <a:rPr lang="en-US" sz="3000" dirty="0">
                <a:ln w="0"/>
                <a:effectLst>
                  <a:outerShdw blurRad="38100" dist="19050" dir="2700000" algn="tl" rotWithShape="0">
                    <a:schemeClr val="dk1">
                      <a:alpha val="40000"/>
                    </a:schemeClr>
                  </a:outerShdw>
                </a:effectLst>
              </a:rPr>
              <a:t>Challenges In Building</a:t>
            </a:r>
            <a:endParaRPr lang="en-US" sz="3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94FAB5C7-DE75-4AE7-8133-CCA01D888111}"/>
              </a:ext>
            </a:extLst>
          </p:cNvPr>
          <p:cNvSpPr/>
          <p:nvPr/>
        </p:nvSpPr>
        <p:spPr>
          <a:xfrm>
            <a:off x="560157" y="1153775"/>
            <a:ext cx="3165610" cy="1015663"/>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Finding Dataset</a:t>
            </a:r>
          </a:p>
          <a:p>
            <a:pPr marL="342900" indent="-3429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Modelling</a:t>
            </a:r>
            <a:r>
              <a:rPr lang="en-US" sz="2000" dirty="0">
                <a:ln w="0"/>
                <a:effectLst>
                  <a:outerShdw blurRad="38100" dist="19050" dir="2700000" algn="tl" rotWithShape="0">
                    <a:schemeClr val="dk1">
                      <a:alpha val="40000"/>
                    </a:schemeClr>
                  </a:outerShdw>
                </a:effectLst>
              </a:rPr>
              <a:t> LSTM Network</a:t>
            </a: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Deployment</a:t>
            </a:r>
          </a:p>
        </p:txBody>
      </p:sp>
    </p:spTree>
    <p:extLst>
      <p:ext uri="{BB962C8B-B14F-4D97-AF65-F5344CB8AC3E}">
        <p14:creationId xmlns:p14="http://schemas.microsoft.com/office/powerpoint/2010/main" val="411921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FF3472"/>
            </a:solidFill>
          </a:ln>
        </p:spPr>
        <p:style>
          <a:lnRef idx="1">
            <a:schemeClr val="accent1"/>
          </a:lnRef>
          <a:fillRef idx="0">
            <a:schemeClr val="accent1"/>
          </a:fillRef>
          <a:effectRef idx="0">
            <a:schemeClr val="accent1"/>
          </a:effectRef>
          <a:fontRef idx="minor">
            <a:schemeClr val="tx1"/>
          </a:fontRef>
        </p:style>
      </p:cxnSp>
      <p:pic>
        <p:nvPicPr>
          <p:cNvPr id="5122" name="Picture 2" descr="Image result for air travel demand">
            <a:extLst>
              <a:ext uri="{FF2B5EF4-FFF2-40B4-BE49-F238E27FC236}">
                <a16:creationId xmlns:a16="http://schemas.microsoft.com/office/drawing/2014/main" id="{7F4EFE75-3DDE-456F-BE9E-2F1986D43D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61860" y="1542152"/>
            <a:ext cx="7009396" cy="37675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56DC78E-27F7-49FC-A2B4-DF854ACCCFD4}"/>
              </a:ext>
            </a:extLst>
          </p:cNvPr>
          <p:cNvSpPr/>
          <p:nvPr/>
        </p:nvSpPr>
        <p:spPr>
          <a:xfrm>
            <a:off x="415512" y="1570814"/>
            <a:ext cx="2957606" cy="553998"/>
          </a:xfrm>
          <a:prstGeom prst="rect">
            <a:avLst/>
          </a:prstGeom>
          <a:noFill/>
        </p:spPr>
        <p:txBody>
          <a:bodyPr wrap="non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AirTravel Demand</a:t>
            </a:r>
          </a:p>
        </p:txBody>
      </p:sp>
      <p:sp>
        <p:nvSpPr>
          <p:cNvPr id="7" name="Rectangle 6">
            <a:extLst>
              <a:ext uri="{FF2B5EF4-FFF2-40B4-BE49-F238E27FC236}">
                <a16:creationId xmlns:a16="http://schemas.microsoft.com/office/drawing/2014/main" id="{3B76C3D3-F301-40D9-9176-63A3DC1DDECD}"/>
              </a:ext>
            </a:extLst>
          </p:cNvPr>
          <p:cNvSpPr/>
          <p:nvPr/>
        </p:nvSpPr>
        <p:spPr>
          <a:xfrm>
            <a:off x="124464" y="2410264"/>
            <a:ext cx="3539701" cy="3170099"/>
          </a:xfrm>
          <a:prstGeom prst="rect">
            <a:avLst/>
          </a:prstGeom>
          <a:noFill/>
        </p:spPr>
        <p:txBody>
          <a:bodyPr wrap="squar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rPr>
              <a:t>This Project AIMS to predict </a:t>
            </a:r>
            <a:r>
              <a:rPr lang="en-US" sz="2000" dirty="0">
                <a:ln w="0"/>
                <a:effectLst>
                  <a:outerShdw blurRad="38100" dist="19050" dir="2700000" algn="tl" rotWithShape="0">
                    <a:schemeClr val="dk1">
                      <a:alpha val="40000"/>
                    </a:schemeClr>
                  </a:outerShdw>
                </a:effectLst>
              </a:rPr>
              <a:t>The </a:t>
            </a:r>
            <a:r>
              <a:rPr lang="en-US" sz="2000" dirty="0" err="1">
                <a:ln w="0"/>
                <a:effectLst>
                  <a:outerShdw blurRad="38100" dist="19050" dir="2700000" algn="tl" rotWithShape="0">
                    <a:schemeClr val="dk1">
                      <a:alpha val="40000"/>
                    </a:schemeClr>
                  </a:outerShdw>
                </a:effectLst>
              </a:rPr>
              <a:t>Airtravel</a:t>
            </a:r>
            <a:r>
              <a:rPr lang="en-US" sz="2000" dirty="0">
                <a:ln w="0"/>
                <a:effectLst>
                  <a:outerShdw blurRad="38100" dist="19050" dir="2700000" algn="tl" rotWithShape="0">
                    <a:schemeClr val="dk1">
                      <a:alpha val="40000"/>
                    </a:schemeClr>
                  </a:outerShdw>
                </a:effectLst>
              </a:rPr>
              <a:t> demand for the Next month.</a:t>
            </a:r>
          </a:p>
          <a:p>
            <a:pPr algn="ctr"/>
            <a:endParaRPr lang="en-US" sz="2000" dirty="0">
              <a:ln w="0"/>
              <a:effectLst>
                <a:outerShdw blurRad="38100" dist="19050" dir="2700000" algn="tl" rotWithShape="0">
                  <a:schemeClr val="dk1">
                    <a:alpha val="40000"/>
                  </a:schemeClr>
                </a:outerShdw>
              </a:effectLst>
            </a:endParaRPr>
          </a:p>
          <a:p>
            <a:r>
              <a:rPr lang="en-US" sz="2000" dirty="0">
                <a:ln w="0"/>
                <a:effectLst>
                  <a:outerShdw blurRad="38100" dist="19050" dir="2700000" algn="tl" rotWithShape="0">
                    <a:schemeClr val="dk1">
                      <a:alpha val="40000"/>
                    </a:schemeClr>
                  </a:outerShdw>
                </a:effectLst>
              </a:rPr>
              <a:t>Dataset Used: The Directorate General of Civil Aviation </a:t>
            </a:r>
          </a:p>
          <a:p>
            <a:pPr algn="ctr"/>
            <a:endParaRPr lang="en-US" sz="2000" dirty="0">
              <a:ln w="0"/>
              <a:effectLst>
                <a:outerShdw blurRad="38100" dist="19050" dir="2700000" algn="tl" rotWithShape="0">
                  <a:schemeClr val="dk1">
                    <a:alpha val="40000"/>
                  </a:schemeClr>
                </a:outerShdw>
              </a:effectLst>
            </a:endParaRPr>
          </a:p>
          <a:p>
            <a:r>
              <a:rPr lang="en-US" sz="2000" dirty="0">
                <a:ln w="0"/>
                <a:effectLst>
                  <a:outerShdw blurRad="38100" dist="19050" dir="2700000" algn="tl" rotWithShape="0">
                    <a:schemeClr val="dk1">
                      <a:alpha val="40000"/>
                    </a:schemeClr>
                  </a:outerShdw>
                </a:effectLst>
              </a:rPr>
              <a:t>Source: </a:t>
            </a:r>
            <a:r>
              <a:rPr lang="en-IN" sz="2000" dirty="0">
                <a:hlinkClick r:id="rId3"/>
              </a:rPr>
              <a:t>http://dgca.nic.in/reports/stat-ind.htm</a:t>
            </a:r>
            <a:endParaRPr lang="en-U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64013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C7D508-2DF6-4CD3-8819-765A6A6C9D77}"/>
              </a:ext>
            </a:extLst>
          </p:cNvPr>
          <p:cNvSpPr/>
          <p:nvPr/>
        </p:nvSpPr>
        <p:spPr>
          <a:xfrm>
            <a:off x="3532504" y="2391477"/>
            <a:ext cx="6553323" cy="23105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77641270-231F-4BCD-ADA9-D6635D68E042}"/>
              </a:ext>
            </a:extLst>
          </p:cNvPr>
          <p:cNvSpPr/>
          <p:nvPr/>
        </p:nvSpPr>
        <p:spPr>
          <a:xfrm>
            <a:off x="4196088" y="169271"/>
            <a:ext cx="3799823" cy="553998"/>
          </a:xfrm>
          <a:prstGeom prst="rect">
            <a:avLst/>
          </a:prstGeom>
          <a:noFill/>
        </p:spPr>
        <p:txBody>
          <a:bodyPr wrap="non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High Level Architecture</a:t>
            </a:r>
          </a:p>
        </p:txBody>
      </p:sp>
      <p:pic>
        <p:nvPicPr>
          <p:cNvPr id="3074" name="Picture 2" descr="Image result for web app png">
            <a:extLst>
              <a:ext uri="{FF2B5EF4-FFF2-40B4-BE49-F238E27FC236}">
                <a16:creationId xmlns:a16="http://schemas.microsoft.com/office/drawing/2014/main" id="{ABD91C93-CD32-46C6-AAD9-1713077FB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630" y="3081629"/>
            <a:ext cx="990526" cy="9905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7D6E05C-1474-466E-9505-DB9CFF040D98}"/>
              </a:ext>
            </a:extLst>
          </p:cNvPr>
          <p:cNvSpPr/>
          <p:nvPr/>
        </p:nvSpPr>
        <p:spPr>
          <a:xfrm>
            <a:off x="1337538" y="2600636"/>
            <a:ext cx="11387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Web APP</a:t>
            </a:r>
          </a:p>
        </p:txBody>
      </p:sp>
      <p:cxnSp>
        <p:nvCxnSpPr>
          <p:cNvPr id="5" name="Straight Arrow Connector 4">
            <a:extLst>
              <a:ext uri="{FF2B5EF4-FFF2-40B4-BE49-F238E27FC236}">
                <a16:creationId xmlns:a16="http://schemas.microsoft.com/office/drawing/2014/main" id="{A108E979-4703-47E6-B36C-B7E8B913E4C7}"/>
              </a:ext>
            </a:extLst>
          </p:cNvPr>
          <p:cNvCxnSpPr>
            <a:cxnSpLocks/>
          </p:cNvCxnSpPr>
          <p:nvPr/>
        </p:nvCxnSpPr>
        <p:spPr>
          <a:xfrm>
            <a:off x="2828937" y="3433839"/>
            <a:ext cx="557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076" name="Picture 4" descr="Image result for flask api">
            <a:extLst>
              <a:ext uri="{FF2B5EF4-FFF2-40B4-BE49-F238E27FC236}">
                <a16:creationId xmlns:a16="http://schemas.microsoft.com/office/drawing/2014/main" id="{4064E6F9-D36E-4E46-9FF5-F53B93B2E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661" y="3171214"/>
            <a:ext cx="1685943" cy="10537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879F58D-A57C-4B85-8026-52B83F3256F4}"/>
              </a:ext>
            </a:extLst>
          </p:cNvPr>
          <p:cNvSpPr/>
          <p:nvPr/>
        </p:nvSpPr>
        <p:spPr>
          <a:xfrm>
            <a:off x="3888414" y="2653044"/>
            <a:ext cx="1107997"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Flask API</a:t>
            </a:r>
          </a:p>
        </p:txBody>
      </p:sp>
      <p:cxnSp>
        <p:nvCxnSpPr>
          <p:cNvPr id="10" name="Straight Arrow Connector 9">
            <a:extLst>
              <a:ext uri="{FF2B5EF4-FFF2-40B4-BE49-F238E27FC236}">
                <a16:creationId xmlns:a16="http://schemas.microsoft.com/office/drawing/2014/main" id="{B6C151EA-8966-4951-BF62-515EA7492594}"/>
              </a:ext>
            </a:extLst>
          </p:cNvPr>
          <p:cNvCxnSpPr>
            <a:cxnSpLocks/>
          </p:cNvCxnSpPr>
          <p:nvPr/>
        </p:nvCxnSpPr>
        <p:spPr>
          <a:xfrm>
            <a:off x="5246078" y="3575534"/>
            <a:ext cx="557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078" name="Picture 6" descr="Image result for machine learning model png">
            <a:extLst>
              <a:ext uri="{FF2B5EF4-FFF2-40B4-BE49-F238E27FC236}">
                <a16:creationId xmlns:a16="http://schemas.microsoft.com/office/drawing/2014/main" id="{B2D3C36B-9B4B-4F28-9250-7F295A535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149" y="3249731"/>
            <a:ext cx="806897" cy="82523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9F87FC-4948-4292-955A-87B2C998C8D7}"/>
              </a:ext>
            </a:extLst>
          </p:cNvPr>
          <p:cNvSpPr/>
          <p:nvPr/>
        </p:nvSpPr>
        <p:spPr>
          <a:xfrm>
            <a:off x="7751840" y="2588840"/>
            <a:ext cx="2096151" cy="461665"/>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Machine learning </a:t>
            </a:r>
          </a:p>
          <a:p>
            <a:pPr algn="ctr"/>
            <a:r>
              <a:rPr lang="en-US" sz="1200" b="0" cap="none" spc="0" dirty="0">
                <a:ln w="0"/>
                <a:solidFill>
                  <a:schemeClr val="tx1"/>
                </a:solidFill>
                <a:effectLst>
                  <a:outerShdw blurRad="38100" dist="19050" dir="2700000" algn="tl" rotWithShape="0">
                    <a:schemeClr val="dk1">
                      <a:alpha val="40000"/>
                    </a:schemeClr>
                  </a:outerShdw>
                </a:effectLst>
              </a:rPr>
              <a:t>Model (Multioutput regressor)</a:t>
            </a:r>
          </a:p>
        </p:txBody>
      </p:sp>
      <p:sp>
        <p:nvSpPr>
          <p:cNvPr id="14" name="Rectangle 13">
            <a:extLst>
              <a:ext uri="{FF2B5EF4-FFF2-40B4-BE49-F238E27FC236}">
                <a16:creationId xmlns:a16="http://schemas.microsoft.com/office/drawing/2014/main" id="{84038A7E-D027-431B-AFFD-C05F5579EAF6}"/>
              </a:ext>
            </a:extLst>
          </p:cNvPr>
          <p:cNvSpPr/>
          <p:nvPr/>
        </p:nvSpPr>
        <p:spPr>
          <a:xfrm>
            <a:off x="5793944" y="2654086"/>
            <a:ext cx="192802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Time Series Data</a:t>
            </a:r>
          </a:p>
        </p:txBody>
      </p:sp>
      <p:cxnSp>
        <p:nvCxnSpPr>
          <p:cNvPr id="21" name="Straight Arrow Connector 20">
            <a:extLst>
              <a:ext uri="{FF2B5EF4-FFF2-40B4-BE49-F238E27FC236}">
                <a16:creationId xmlns:a16="http://schemas.microsoft.com/office/drawing/2014/main" id="{3E55872D-2E75-4F0A-BB45-8750834077F6}"/>
              </a:ext>
            </a:extLst>
          </p:cNvPr>
          <p:cNvCxnSpPr>
            <a:cxnSpLocks/>
            <a:endCxn id="3076" idx="3"/>
          </p:cNvCxnSpPr>
          <p:nvPr/>
        </p:nvCxnSpPr>
        <p:spPr>
          <a:xfrm flipH="1">
            <a:off x="5284604" y="3696988"/>
            <a:ext cx="484442" cy="1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A75328D4-839D-4275-920A-A2F71C4055EF}"/>
              </a:ext>
            </a:extLst>
          </p:cNvPr>
          <p:cNvCxnSpPr>
            <a:cxnSpLocks/>
          </p:cNvCxnSpPr>
          <p:nvPr/>
        </p:nvCxnSpPr>
        <p:spPr>
          <a:xfrm flipH="1">
            <a:off x="2865608" y="3607403"/>
            <a:ext cx="484442" cy="1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086" name="Picture 14" descr="Image result for ibm cloud">
            <a:extLst>
              <a:ext uri="{FF2B5EF4-FFF2-40B4-BE49-F238E27FC236}">
                <a16:creationId xmlns:a16="http://schemas.microsoft.com/office/drawing/2014/main" id="{A8FEF78D-925E-4F8E-B62B-6B08ECCED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318" y="4135213"/>
            <a:ext cx="1313454" cy="65672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age result for time series data png">
            <a:extLst>
              <a:ext uri="{FF2B5EF4-FFF2-40B4-BE49-F238E27FC236}">
                <a16:creationId xmlns:a16="http://schemas.microsoft.com/office/drawing/2014/main" id="{ED9B7F23-27BB-4AD0-B8FE-35AD070F16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0428" y="3171214"/>
            <a:ext cx="806897" cy="806897"/>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2D12445-DDE8-4D50-AD98-BA3A5008761D}"/>
              </a:ext>
            </a:extLst>
          </p:cNvPr>
          <p:cNvCxnSpPr>
            <a:cxnSpLocks/>
          </p:cNvCxnSpPr>
          <p:nvPr/>
        </p:nvCxnSpPr>
        <p:spPr>
          <a:xfrm>
            <a:off x="7552274" y="3575534"/>
            <a:ext cx="557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A736D281-0558-448C-AD2A-BE2ED4B7C301}"/>
              </a:ext>
            </a:extLst>
          </p:cNvPr>
          <p:cNvCxnSpPr>
            <a:cxnSpLocks/>
          </p:cNvCxnSpPr>
          <p:nvPr/>
        </p:nvCxnSpPr>
        <p:spPr>
          <a:xfrm flipH="1">
            <a:off x="7590800" y="3696988"/>
            <a:ext cx="484442" cy="1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9580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202D65-5D77-4F67-A1B4-AF1421DE6C16}"/>
              </a:ext>
            </a:extLst>
          </p:cNvPr>
          <p:cNvSpPr/>
          <p:nvPr/>
        </p:nvSpPr>
        <p:spPr>
          <a:xfrm>
            <a:off x="5233263" y="315575"/>
            <a:ext cx="1540743" cy="553998"/>
          </a:xfrm>
          <a:prstGeom prst="rect">
            <a:avLst/>
          </a:prstGeom>
          <a:noFill/>
        </p:spPr>
        <p:txBody>
          <a:bodyPr wrap="non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DATASET</a:t>
            </a:r>
          </a:p>
        </p:txBody>
      </p:sp>
      <p:graphicFrame>
        <p:nvGraphicFramePr>
          <p:cNvPr id="3" name="Table 2">
            <a:extLst>
              <a:ext uri="{FF2B5EF4-FFF2-40B4-BE49-F238E27FC236}">
                <a16:creationId xmlns:a16="http://schemas.microsoft.com/office/drawing/2014/main" id="{9ABE010E-8902-472E-A6B4-16FB576FC351}"/>
              </a:ext>
            </a:extLst>
          </p:cNvPr>
          <p:cNvGraphicFramePr>
            <a:graphicFrameLocks noGrp="1"/>
          </p:cNvGraphicFramePr>
          <p:nvPr/>
        </p:nvGraphicFramePr>
        <p:xfrm>
          <a:off x="100584" y="1591056"/>
          <a:ext cx="11996934" cy="2752340"/>
        </p:xfrm>
        <a:graphic>
          <a:graphicData uri="http://schemas.openxmlformats.org/drawingml/2006/table">
            <a:tbl>
              <a:tblPr/>
              <a:tblGrid>
                <a:gridCol w="705702">
                  <a:extLst>
                    <a:ext uri="{9D8B030D-6E8A-4147-A177-3AD203B41FA5}">
                      <a16:colId xmlns:a16="http://schemas.microsoft.com/office/drawing/2014/main" val="4132710431"/>
                    </a:ext>
                  </a:extLst>
                </a:gridCol>
                <a:gridCol w="705702">
                  <a:extLst>
                    <a:ext uri="{9D8B030D-6E8A-4147-A177-3AD203B41FA5}">
                      <a16:colId xmlns:a16="http://schemas.microsoft.com/office/drawing/2014/main" val="3425125529"/>
                    </a:ext>
                  </a:extLst>
                </a:gridCol>
                <a:gridCol w="705702">
                  <a:extLst>
                    <a:ext uri="{9D8B030D-6E8A-4147-A177-3AD203B41FA5}">
                      <a16:colId xmlns:a16="http://schemas.microsoft.com/office/drawing/2014/main" val="192751284"/>
                    </a:ext>
                  </a:extLst>
                </a:gridCol>
                <a:gridCol w="705702">
                  <a:extLst>
                    <a:ext uri="{9D8B030D-6E8A-4147-A177-3AD203B41FA5}">
                      <a16:colId xmlns:a16="http://schemas.microsoft.com/office/drawing/2014/main" val="3748801895"/>
                    </a:ext>
                  </a:extLst>
                </a:gridCol>
                <a:gridCol w="705702">
                  <a:extLst>
                    <a:ext uri="{9D8B030D-6E8A-4147-A177-3AD203B41FA5}">
                      <a16:colId xmlns:a16="http://schemas.microsoft.com/office/drawing/2014/main" val="3003244649"/>
                    </a:ext>
                  </a:extLst>
                </a:gridCol>
                <a:gridCol w="705702">
                  <a:extLst>
                    <a:ext uri="{9D8B030D-6E8A-4147-A177-3AD203B41FA5}">
                      <a16:colId xmlns:a16="http://schemas.microsoft.com/office/drawing/2014/main" val="1573514721"/>
                    </a:ext>
                  </a:extLst>
                </a:gridCol>
                <a:gridCol w="705702">
                  <a:extLst>
                    <a:ext uri="{9D8B030D-6E8A-4147-A177-3AD203B41FA5}">
                      <a16:colId xmlns:a16="http://schemas.microsoft.com/office/drawing/2014/main" val="2659721909"/>
                    </a:ext>
                  </a:extLst>
                </a:gridCol>
                <a:gridCol w="705702">
                  <a:extLst>
                    <a:ext uri="{9D8B030D-6E8A-4147-A177-3AD203B41FA5}">
                      <a16:colId xmlns:a16="http://schemas.microsoft.com/office/drawing/2014/main" val="1458513326"/>
                    </a:ext>
                  </a:extLst>
                </a:gridCol>
                <a:gridCol w="705702">
                  <a:extLst>
                    <a:ext uri="{9D8B030D-6E8A-4147-A177-3AD203B41FA5}">
                      <a16:colId xmlns:a16="http://schemas.microsoft.com/office/drawing/2014/main" val="90489647"/>
                    </a:ext>
                  </a:extLst>
                </a:gridCol>
                <a:gridCol w="705702">
                  <a:extLst>
                    <a:ext uri="{9D8B030D-6E8A-4147-A177-3AD203B41FA5}">
                      <a16:colId xmlns:a16="http://schemas.microsoft.com/office/drawing/2014/main" val="260506189"/>
                    </a:ext>
                  </a:extLst>
                </a:gridCol>
                <a:gridCol w="705702">
                  <a:extLst>
                    <a:ext uri="{9D8B030D-6E8A-4147-A177-3AD203B41FA5}">
                      <a16:colId xmlns:a16="http://schemas.microsoft.com/office/drawing/2014/main" val="1933284537"/>
                    </a:ext>
                  </a:extLst>
                </a:gridCol>
                <a:gridCol w="705702">
                  <a:extLst>
                    <a:ext uri="{9D8B030D-6E8A-4147-A177-3AD203B41FA5}">
                      <a16:colId xmlns:a16="http://schemas.microsoft.com/office/drawing/2014/main" val="359188947"/>
                    </a:ext>
                  </a:extLst>
                </a:gridCol>
                <a:gridCol w="705702">
                  <a:extLst>
                    <a:ext uri="{9D8B030D-6E8A-4147-A177-3AD203B41FA5}">
                      <a16:colId xmlns:a16="http://schemas.microsoft.com/office/drawing/2014/main" val="2031103592"/>
                    </a:ext>
                  </a:extLst>
                </a:gridCol>
                <a:gridCol w="705702">
                  <a:extLst>
                    <a:ext uri="{9D8B030D-6E8A-4147-A177-3AD203B41FA5}">
                      <a16:colId xmlns:a16="http://schemas.microsoft.com/office/drawing/2014/main" val="3481566875"/>
                    </a:ext>
                  </a:extLst>
                </a:gridCol>
                <a:gridCol w="705702">
                  <a:extLst>
                    <a:ext uri="{9D8B030D-6E8A-4147-A177-3AD203B41FA5}">
                      <a16:colId xmlns:a16="http://schemas.microsoft.com/office/drawing/2014/main" val="473491743"/>
                    </a:ext>
                  </a:extLst>
                </a:gridCol>
                <a:gridCol w="705702">
                  <a:extLst>
                    <a:ext uri="{9D8B030D-6E8A-4147-A177-3AD203B41FA5}">
                      <a16:colId xmlns:a16="http://schemas.microsoft.com/office/drawing/2014/main" val="1702145983"/>
                    </a:ext>
                  </a:extLst>
                </a:gridCol>
                <a:gridCol w="705702">
                  <a:extLst>
                    <a:ext uri="{9D8B030D-6E8A-4147-A177-3AD203B41FA5}">
                      <a16:colId xmlns:a16="http://schemas.microsoft.com/office/drawing/2014/main" val="1419146404"/>
                    </a:ext>
                  </a:extLst>
                </a:gridCol>
              </a:tblGrid>
              <a:tr h="1115860">
                <a:tc>
                  <a:txBody>
                    <a:bodyPr/>
                    <a:lstStyle/>
                    <a:p>
                      <a:pPr algn="r" fontAlgn="ctr"/>
                      <a:br>
                        <a:rPr lang="en-IN" sz="1100" b="1">
                          <a:effectLst/>
                        </a:rPr>
                      </a:br>
                      <a:r>
                        <a:rPr lang="en-IN" sz="1100" b="1">
                          <a:effectLst/>
                        </a:rPr>
                        <a:t>YEARS</a:t>
                      </a:r>
                    </a:p>
                  </a:txBody>
                  <a:tcPr marL="53720" marR="53720" marT="26860" marB="26860" anchor="ctr">
                    <a:lnL>
                      <a:noFill/>
                    </a:lnL>
                    <a:lnR>
                      <a:noFill/>
                    </a:lnR>
                    <a:lnT>
                      <a:noFill/>
                    </a:lnT>
                    <a:lnB>
                      <a:noFill/>
                    </a:lnB>
                  </a:tcPr>
                </a:tc>
                <a:tc>
                  <a:txBody>
                    <a:bodyPr/>
                    <a:lstStyle/>
                    <a:p>
                      <a:pPr algn="r" fontAlgn="ctr"/>
                      <a:r>
                        <a:rPr lang="en-IN" sz="1100" b="1">
                          <a:effectLst/>
                        </a:rPr>
                        <a:t>MONTH</a:t>
                      </a:r>
                    </a:p>
                  </a:txBody>
                  <a:tcPr marL="53720" marR="53720" marT="26860" marB="26860" anchor="ctr">
                    <a:lnL>
                      <a:noFill/>
                    </a:lnL>
                    <a:lnR>
                      <a:noFill/>
                    </a:lnR>
                    <a:lnT>
                      <a:noFill/>
                    </a:lnT>
                    <a:lnB>
                      <a:noFill/>
                    </a:lnB>
                  </a:tcPr>
                </a:tc>
                <a:tc>
                  <a:txBody>
                    <a:bodyPr/>
                    <a:lstStyle/>
                    <a:p>
                      <a:pPr algn="r" fontAlgn="ctr"/>
                      <a:r>
                        <a:rPr lang="en-IN" sz="1100" b="1">
                          <a:effectLst/>
                        </a:rPr>
                        <a:t>DEPARTURES</a:t>
                      </a:r>
                    </a:p>
                  </a:txBody>
                  <a:tcPr marL="53720" marR="53720" marT="26860" marB="26860" anchor="ctr">
                    <a:lnL>
                      <a:noFill/>
                    </a:lnL>
                    <a:lnR>
                      <a:noFill/>
                    </a:lnR>
                    <a:lnT>
                      <a:noFill/>
                    </a:lnT>
                    <a:lnB>
                      <a:noFill/>
                    </a:lnB>
                  </a:tcPr>
                </a:tc>
                <a:tc>
                  <a:txBody>
                    <a:bodyPr/>
                    <a:lstStyle/>
                    <a:p>
                      <a:pPr algn="r" fontAlgn="ctr"/>
                      <a:r>
                        <a:rPr lang="en-IN" sz="1100" b="1">
                          <a:effectLst/>
                        </a:rPr>
                        <a:t>FLOWN HOURS</a:t>
                      </a:r>
                    </a:p>
                  </a:txBody>
                  <a:tcPr marL="53720" marR="53720" marT="26860" marB="26860" anchor="ctr">
                    <a:lnL>
                      <a:noFill/>
                    </a:lnL>
                    <a:lnR>
                      <a:noFill/>
                    </a:lnR>
                    <a:lnT>
                      <a:noFill/>
                    </a:lnT>
                    <a:lnB>
                      <a:noFill/>
                    </a:lnB>
                  </a:tcPr>
                </a:tc>
                <a:tc>
                  <a:txBody>
                    <a:bodyPr/>
                    <a:lstStyle/>
                    <a:p>
                      <a:pPr algn="r" fontAlgn="ctr"/>
                      <a:r>
                        <a:rPr lang="en-IN" sz="1100" b="1">
                          <a:effectLst/>
                        </a:rPr>
                        <a:t>FLOWN KMS</a:t>
                      </a:r>
                    </a:p>
                  </a:txBody>
                  <a:tcPr marL="53720" marR="53720" marT="26860" marB="26860" anchor="ctr">
                    <a:lnL>
                      <a:noFill/>
                    </a:lnL>
                    <a:lnR>
                      <a:noFill/>
                    </a:lnR>
                    <a:lnT>
                      <a:noFill/>
                    </a:lnT>
                    <a:lnB>
                      <a:noFill/>
                    </a:lnB>
                  </a:tcPr>
                </a:tc>
                <a:tc>
                  <a:txBody>
                    <a:bodyPr/>
                    <a:lstStyle/>
                    <a:p>
                      <a:pPr algn="r" fontAlgn="ctr"/>
                      <a:r>
                        <a:rPr lang="en-IN" sz="1100" b="1">
                          <a:effectLst/>
                        </a:rPr>
                        <a:t>PASSENGERS CARRIED</a:t>
                      </a:r>
                    </a:p>
                  </a:txBody>
                  <a:tcPr marL="53720" marR="53720" marT="26860" marB="26860" anchor="ctr">
                    <a:lnL>
                      <a:noFill/>
                    </a:lnL>
                    <a:lnR>
                      <a:noFill/>
                    </a:lnR>
                    <a:lnT>
                      <a:noFill/>
                    </a:lnT>
                    <a:lnB>
                      <a:noFill/>
                    </a:lnB>
                  </a:tcPr>
                </a:tc>
                <a:tc>
                  <a:txBody>
                    <a:bodyPr/>
                    <a:lstStyle/>
                    <a:p>
                      <a:pPr algn="r" fontAlgn="ctr"/>
                      <a:r>
                        <a:rPr lang="en-IN" sz="1100" b="1">
                          <a:effectLst/>
                        </a:rPr>
                        <a:t>PASSENGERS KMS.PERFORMED</a:t>
                      </a:r>
                    </a:p>
                  </a:txBody>
                  <a:tcPr marL="53720" marR="53720" marT="26860" marB="26860" anchor="ctr">
                    <a:lnL>
                      <a:noFill/>
                    </a:lnL>
                    <a:lnR>
                      <a:noFill/>
                    </a:lnR>
                    <a:lnT>
                      <a:noFill/>
                    </a:lnT>
                    <a:lnB>
                      <a:noFill/>
                    </a:lnB>
                  </a:tcPr>
                </a:tc>
                <a:tc>
                  <a:txBody>
                    <a:bodyPr/>
                    <a:lstStyle/>
                    <a:p>
                      <a:pPr algn="r" fontAlgn="ctr"/>
                      <a:r>
                        <a:rPr lang="en-IN" sz="1100" b="1">
                          <a:effectLst/>
                        </a:rPr>
                        <a:t>PASSENGERS AVAILABLE SEATS KMS</a:t>
                      </a:r>
                    </a:p>
                  </a:txBody>
                  <a:tcPr marL="53720" marR="53720" marT="26860" marB="26860" anchor="ctr">
                    <a:lnL>
                      <a:noFill/>
                    </a:lnL>
                    <a:lnR>
                      <a:noFill/>
                    </a:lnR>
                    <a:lnT>
                      <a:noFill/>
                    </a:lnT>
                    <a:lnB>
                      <a:noFill/>
                    </a:lnB>
                  </a:tcPr>
                </a:tc>
                <a:tc>
                  <a:txBody>
                    <a:bodyPr/>
                    <a:lstStyle/>
                    <a:p>
                      <a:pPr algn="r" fontAlgn="ctr"/>
                      <a:r>
                        <a:rPr lang="en-IN" sz="1100" b="1">
                          <a:effectLst/>
                        </a:rPr>
                        <a:t>PASSENGERS LOAD FACTOR (%)</a:t>
                      </a:r>
                    </a:p>
                  </a:txBody>
                  <a:tcPr marL="53720" marR="53720" marT="26860" marB="26860" anchor="ctr">
                    <a:lnL>
                      <a:noFill/>
                    </a:lnL>
                    <a:lnR>
                      <a:noFill/>
                    </a:lnR>
                    <a:lnT>
                      <a:noFill/>
                    </a:lnT>
                    <a:lnB>
                      <a:noFill/>
                    </a:lnB>
                  </a:tcPr>
                </a:tc>
                <a:tc>
                  <a:txBody>
                    <a:bodyPr/>
                    <a:lstStyle/>
                    <a:p>
                      <a:pPr algn="r" fontAlgn="ctr"/>
                      <a:r>
                        <a:rPr lang="en-IN" sz="1100" b="1">
                          <a:effectLst/>
                        </a:rPr>
                        <a:t>CARGO FREIGHT</a:t>
                      </a:r>
                    </a:p>
                  </a:txBody>
                  <a:tcPr marL="53720" marR="53720" marT="26860" marB="26860" anchor="ctr">
                    <a:lnL>
                      <a:noFill/>
                    </a:lnL>
                    <a:lnR>
                      <a:noFill/>
                    </a:lnR>
                    <a:lnT>
                      <a:noFill/>
                    </a:lnT>
                    <a:lnB>
                      <a:noFill/>
                    </a:lnB>
                  </a:tcPr>
                </a:tc>
                <a:tc>
                  <a:txBody>
                    <a:bodyPr/>
                    <a:lstStyle/>
                    <a:p>
                      <a:pPr algn="r" fontAlgn="ctr"/>
                      <a:r>
                        <a:rPr lang="en-IN" sz="1100" b="1">
                          <a:effectLst/>
                        </a:rPr>
                        <a:t>CARGO MAIL</a:t>
                      </a:r>
                    </a:p>
                  </a:txBody>
                  <a:tcPr marL="53720" marR="53720" marT="26860" marB="26860" anchor="ctr">
                    <a:lnL>
                      <a:noFill/>
                    </a:lnL>
                    <a:lnR>
                      <a:noFill/>
                    </a:lnR>
                    <a:lnT>
                      <a:noFill/>
                    </a:lnT>
                    <a:lnB>
                      <a:noFill/>
                    </a:lnB>
                  </a:tcPr>
                </a:tc>
                <a:tc>
                  <a:txBody>
                    <a:bodyPr/>
                    <a:lstStyle/>
                    <a:p>
                      <a:pPr algn="r" fontAlgn="ctr"/>
                      <a:r>
                        <a:rPr lang="en-IN" sz="1100" b="1">
                          <a:effectLst/>
                        </a:rPr>
                        <a:t>CARGO TOTAL</a:t>
                      </a:r>
                    </a:p>
                  </a:txBody>
                  <a:tcPr marL="53720" marR="53720" marT="26860" marB="26860" anchor="ctr">
                    <a:lnL>
                      <a:noFill/>
                    </a:lnL>
                    <a:lnR>
                      <a:noFill/>
                    </a:lnR>
                    <a:lnT>
                      <a:noFill/>
                    </a:lnT>
                    <a:lnB>
                      <a:noFill/>
                    </a:lnB>
                  </a:tcPr>
                </a:tc>
                <a:tc>
                  <a:txBody>
                    <a:bodyPr/>
                    <a:lstStyle/>
                    <a:p>
                      <a:pPr algn="r" fontAlgn="ctr"/>
                      <a:r>
                        <a:rPr lang="en-IN" sz="1100" b="1">
                          <a:effectLst/>
                        </a:rPr>
                        <a:t>PAX. TON KMS. PERFORMED</a:t>
                      </a:r>
                    </a:p>
                  </a:txBody>
                  <a:tcPr marL="53720" marR="53720" marT="26860" marB="26860" anchor="ctr">
                    <a:lnL>
                      <a:noFill/>
                    </a:lnL>
                    <a:lnR>
                      <a:noFill/>
                    </a:lnR>
                    <a:lnT>
                      <a:noFill/>
                    </a:lnT>
                    <a:lnB>
                      <a:noFill/>
                    </a:lnB>
                  </a:tcPr>
                </a:tc>
                <a:tc>
                  <a:txBody>
                    <a:bodyPr/>
                    <a:lstStyle/>
                    <a:p>
                      <a:pPr algn="r" fontAlgn="ctr"/>
                      <a:r>
                        <a:rPr lang="en-IN" sz="1100" b="1">
                          <a:effectLst/>
                        </a:rPr>
                        <a:t>TOTAL TON KMS. PERFORMED</a:t>
                      </a:r>
                    </a:p>
                  </a:txBody>
                  <a:tcPr marL="53720" marR="53720" marT="26860" marB="26860" anchor="ctr">
                    <a:lnL>
                      <a:noFill/>
                    </a:lnL>
                    <a:lnR>
                      <a:noFill/>
                    </a:lnR>
                    <a:lnT>
                      <a:noFill/>
                    </a:lnT>
                    <a:lnB>
                      <a:noFill/>
                    </a:lnB>
                  </a:tcPr>
                </a:tc>
                <a:tc>
                  <a:txBody>
                    <a:bodyPr/>
                    <a:lstStyle/>
                    <a:p>
                      <a:pPr algn="r" fontAlgn="ctr"/>
                      <a:r>
                        <a:rPr lang="en-IN" sz="1100" b="1">
                          <a:effectLst/>
                        </a:rPr>
                        <a:t>AVAILABLE TON.KMS</a:t>
                      </a:r>
                    </a:p>
                  </a:txBody>
                  <a:tcPr marL="53720" marR="53720" marT="26860" marB="26860" anchor="ctr">
                    <a:lnL>
                      <a:noFill/>
                    </a:lnL>
                    <a:lnR>
                      <a:noFill/>
                    </a:lnR>
                    <a:lnT>
                      <a:noFill/>
                    </a:lnT>
                    <a:lnB>
                      <a:noFill/>
                    </a:lnB>
                  </a:tcPr>
                </a:tc>
                <a:tc>
                  <a:txBody>
                    <a:bodyPr/>
                    <a:lstStyle/>
                    <a:p>
                      <a:pPr algn="r" fontAlgn="ctr"/>
                      <a:r>
                        <a:rPr lang="en-IN" sz="1100" b="1">
                          <a:effectLst/>
                        </a:rPr>
                        <a:t>WEIGHT LOAD FACTOR (%)</a:t>
                      </a:r>
                    </a:p>
                  </a:txBody>
                  <a:tcPr marL="53720" marR="53720" marT="26860" marB="26860" anchor="ctr">
                    <a:lnL>
                      <a:noFill/>
                    </a:lnL>
                    <a:lnR>
                      <a:noFill/>
                    </a:lnR>
                    <a:lnT>
                      <a:noFill/>
                    </a:lnT>
                    <a:lnB>
                      <a:noFill/>
                    </a:lnB>
                  </a:tcPr>
                </a:tc>
                <a:tc>
                  <a:txBody>
                    <a:bodyPr/>
                    <a:lstStyle/>
                    <a:p>
                      <a:endParaRPr lang="en-IN" sz="1100" dirty="0"/>
                    </a:p>
                  </a:txBody>
                  <a:tcPr marL="53720" marR="53720" marT="26860" marB="26860">
                    <a:lnL>
                      <a:noFill/>
                    </a:lnL>
                  </a:tcPr>
                </a:tc>
                <a:extLst>
                  <a:ext uri="{0D108BD9-81ED-4DB2-BD59-A6C34878D82A}">
                    <a16:rowId xmlns:a16="http://schemas.microsoft.com/office/drawing/2014/main" val="2868234584"/>
                  </a:ext>
                </a:extLst>
              </a:tr>
              <a:tr h="327296">
                <a:tc>
                  <a:txBody>
                    <a:bodyPr/>
                    <a:lstStyle/>
                    <a:p>
                      <a:pPr algn="r" fontAlgn="ctr"/>
                      <a:r>
                        <a:rPr lang="en-IN" sz="1100">
                          <a:effectLst/>
                        </a:rPr>
                        <a:t>0</a:t>
                      </a:r>
                    </a:p>
                  </a:txBody>
                  <a:tcPr marL="53720" marR="53720" marT="26860" marB="26860" anchor="ctr">
                    <a:lnL>
                      <a:noFill/>
                    </a:lnL>
                    <a:lnR>
                      <a:noFill/>
                    </a:lnR>
                    <a:lnT>
                      <a:noFill/>
                    </a:lnT>
                    <a:lnB>
                      <a:noFill/>
                    </a:lnB>
                    <a:solidFill>
                      <a:srgbClr val="F5F5F5"/>
                    </a:solidFill>
                  </a:tcPr>
                </a:tc>
                <a:tc>
                  <a:txBody>
                    <a:bodyPr/>
                    <a:lstStyle/>
                    <a:p>
                      <a:pPr algn="r" fontAlgn="ctr"/>
                      <a:r>
                        <a:rPr lang="en-IN" sz="1100" dirty="0">
                          <a:effectLst/>
                        </a:rPr>
                        <a:t>2001</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4</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16846</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29712</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17315</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1417985</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2101</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3209</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66</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18373</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1937</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20310</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187</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231</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375</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62</a:t>
                      </a:r>
                    </a:p>
                  </a:txBody>
                  <a:tcPr marL="53720" marR="53720" marT="26860" marB="26860" anchor="ctr">
                    <a:lnL>
                      <a:noFill/>
                    </a:lnL>
                    <a:lnR>
                      <a:noFill/>
                    </a:lnR>
                    <a:lnB>
                      <a:noFill/>
                    </a:lnB>
                    <a:solidFill>
                      <a:srgbClr val="F5F5F5"/>
                    </a:solidFill>
                  </a:tcPr>
                </a:tc>
                <a:extLst>
                  <a:ext uri="{0D108BD9-81ED-4DB2-BD59-A6C34878D82A}">
                    <a16:rowId xmlns:a16="http://schemas.microsoft.com/office/drawing/2014/main" val="3101127252"/>
                  </a:ext>
                </a:extLst>
              </a:tr>
              <a:tr h="327296">
                <a:tc>
                  <a:txBody>
                    <a:bodyPr/>
                    <a:lstStyle/>
                    <a:p>
                      <a:pPr algn="r" fontAlgn="ctr"/>
                      <a:r>
                        <a:rPr lang="en-IN" sz="1100">
                          <a:effectLst/>
                        </a:rPr>
                        <a:t>1</a:t>
                      </a:r>
                    </a:p>
                  </a:txBody>
                  <a:tcPr marL="53720" marR="53720" marT="26860" marB="26860" anchor="ctr">
                    <a:lnL>
                      <a:noFill/>
                    </a:lnL>
                    <a:lnR>
                      <a:noFill/>
                    </a:lnR>
                    <a:lnT>
                      <a:noFill/>
                    </a:lnT>
                    <a:lnB>
                      <a:noFill/>
                    </a:lnB>
                  </a:tcPr>
                </a:tc>
                <a:tc>
                  <a:txBody>
                    <a:bodyPr/>
                    <a:lstStyle/>
                    <a:p>
                      <a:pPr algn="r" fontAlgn="ctr"/>
                      <a:r>
                        <a:rPr lang="en-IN" sz="1100">
                          <a:effectLst/>
                        </a:rPr>
                        <a:t>2001</a:t>
                      </a:r>
                    </a:p>
                  </a:txBody>
                  <a:tcPr marL="53720" marR="53720" marT="26860" marB="26860" anchor="ctr">
                    <a:lnL>
                      <a:noFill/>
                    </a:lnL>
                    <a:lnR>
                      <a:noFill/>
                    </a:lnR>
                    <a:lnT>
                      <a:noFill/>
                    </a:lnT>
                    <a:lnB>
                      <a:noFill/>
                    </a:lnB>
                  </a:tcPr>
                </a:tc>
                <a:tc>
                  <a:txBody>
                    <a:bodyPr/>
                    <a:lstStyle/>
                    <a:p>
                      <a:pPr algn="r" fontAlgn="ctr"/>
                      <a:r>
                        <a:rPr lang="en-IN" sz="1100">
                          <a:effectLst/>
                        </a:rPr>
                        <a:t>5</a:t>
                      </a:r>
                    </a:p>
                  </a:txBody>
                  <a:tcPr marL="53720" marR="53720" marT="26860" marB="26860" anchor="ctr">
                    <a:lnL>
                      <a:noFill/>
                    </a:lnL>
                    <a:lnR>
                      <a:noFill/>
                    </a:lnR>
                    <a:lnT>
                      <a:noFill/>
                    </a:lnT>
                    <a:lnB>
                      <a:noFill/>
                    </a:lnB>
                  </a:tcPr>
                </a:tc>
                <a:tc>
                  <a:txBody>
                    <a:bodyPr/>
                    <a:lstStyle/>
                    <a:p>
                      <a:pPr algn="r" fontAlgn="ctr"/>
                      <a:r>
                        <a:rPr lang="en-IN" sz="1100">
                          <a:effectLst/>
                        </a:rPr>
                        <a:t>17654</a:t>
                      </a:r>
                    </a:p>
                  </a:txBody>
                  <a:tcPr marL="53720" marR="53720" marT="26860" marB="26860" anchor="ctr">
                    <a:lnL>
                      <a:noFill/>
                    </a:lnL>
                    <a:lnR>
                      <a:noFill/>
                    </a:lnR>
                    <a:lnT>
                      <a:noFill/>
                    </a:lnT>
                    <a:lnB>
                      <a:noFill/>
                    </a:lnB>
                  </a:tcPr>
                </a:tc>
                <a:tc>
                  <a:txBody>
                    <a:bodyPr/>
                    <a:lstStyle/>
                    <a:p>
                      <a:pPr algn="r" fontAlgn="ctr"/>
                      <a:r>
                        <a:rPr lang="en-IN" sz="1100">
                          <a:effectLst/>
                        </a:rPr>
                        <a:t>31232</a:t>
                      </a:r>
                    </a:p>
                  </a:txBody>
                  <a:tcPr marL="53720" marR="53720" marT="26860" marB="26860" anchor="ctr">
                    <a:lnL>
                      <a:noFill/>
                    </a:lnL>
                    <a:lnR>
                      <a:noFill/>
                    </a:lnR>
                    <a:lnT>
                      <a:noFill/>
                    </a:lnT>
                    <a:lnB>
                      <a:noFill/>
                    </a:lnB>
                  </a:tcPr>
                </a:tc>
                <a:tc>
                  <a:txBody>
                    <a:bodyPr/>
                    <a:lstStyle/>
                    <a:p>
                      <a:pPr algn="r" fontAlgn="ctr"/>
                      <a:r>
                        <a:rPr lang="en-IN" sz="1100">
                          <a:effectLst/>
                        </a:rPr>
                        <a:t>18213</a:t>
                      </a:r>
                    </a:p>
                  </a:txBody>
                  <a:tcPr marL="53720" marR="53720" marT="26860" marB="26860" anchor="ctr">
                    <a:lnL>
                      <a:noFill/>
                    </a:lnL>
                    <a:lnR>
                      <a:noFill/>
                    </a:lnR>
                    <a:lnT>
                      <a:noFill/>
                    </a:lnT>
                    <a:lnB>
                      <a:noFill/>
                    </a:lnB>
                  </a:tcPr>
                </a:tc>
                <a:tc>
                  <a:txBody>
                    <a:bodyPr/>
                    <a:lstStyle/>
                    <a:p>
                      <a:pPr algn="r" fontAlgn="ctr"/>
                      <a:r>
                        <a:rPr lang="en-IN" sz="1100">
                          <a:effectLst/>
                        </a:rPr>
                        <a:t>1520055</a:t>
                      </a:r>
                    </a:p>
                  </a:txBody>
                  <a:tcPr marL="53720" marR="53720" marT="26860" marB="26860" anchor="ctr">
                    <a:lnL>
                      <a:noFill/>
                    </a:lnL>
                    <a:lnR>
                      <a:noFill/>
                    </a:lnR>
                    <a:lnT>
                      <a:noFill/>
                    </a:lnT>
                    <a:lnB>
                      <a:noFill/>
                    </a:lnB>
                  </a:tcPr>
                </a:tc>
                <a:tc>
                  <a:txBody>
                    <a:bodyPr/>
                    <a:lstStyle/>
                    <a:p>
                      <a:pPr algn="r" fontAlgn="ctr"/>
                      <a:r>
                        <a:rPr lang="en-IN" sz="1100">
                          <a:effectLst/>
                        </a:rPr>
                        <a:t>2243</a:t>
                      </a:r>
                    </a:p>
                  </a:txBody>
                  <a:tcPr marL="53720" marR="53720" marT="26860" marB="26860" anchor="ctr">
                    <a:lnL>
                      <a:noFill/>
                    </a:lnL>
                    <a:lnR>
                      <a:noFill/>
                    </a:lnR>
                    <a:lnT>
                      <a:noFill/>
                    </a:lnT>
                    <a:lnB>
                      <a:noFill/>
                    </a:lnB>
                  </a:tcPr>
                </a:tc>
                <a:tc>
                  <a:txBody>
                    <a:bodyPr/>
                    <a:lstStyle/>
                    <a:p>
                      <a:pPr algn="r" fontAlgn="ctr"/>
                      <a:r>
                        <a:rPr lang="en-IN" sz="1100">
                          <a:effectLst/>
                        </a:rPr>
                        <a:t>3370</a:t>
                      </a:r>
                    </a:p>
                  </a:txBody>
                  <a:tcPr marL="53720" marR="53720" marT="26860" marB="26860" anchor="ctr">
                    <a:lnL>
                      <a:noFill/>
                    </a:lnL>
                    <a:lnR>
                      <a:noFill/>
                    </a:lnR>
                    <a:lnT>
                      <a:noFill/>
                    </a:lnT>
                    <a:lnB>
                      <a:noFill/>
                    </a:lnB>
                  </a:tcPr>
                </a:tc>
                <a:tc>
                  <a:txBody>
                    <a:bodyPr/>
                    <a:lstStyle/>
                    <a:p>
                      <a:pPr algn="r" fontAlgn="ctr"/>
                      <a:r>
                        <a:rPr lang="en-IN" sz="1100">
                          <a:effectLst/>
                        </a:rPr>
                        <a:t>67</a:t>
                      </a:r>
                    </a:p>
                  </a:txBody>
                  <a:tcPr marL="53720" marR="53720" marT="26860" marB="26860" anchor="ctr">
                    <a:lnL>
                      <a:noFill/>
                    </a:lnL>
                    <a:lnR>
                      <a:noFill/>
                    </a:lnR>
                    <a:lnT>
                      <a:noFill/>
                    </a:lnT>
                    <a:lnB>
                      <a:noFill/>
                    </a:lnB>
                  </a:tcPr>
                </a:tc>
                <a:tc>
                  <a:txBody>
                    <a:bodyPr/>
                    <a:lstStyle/>
                    <a:p>
                      <a:pPr algn="r" fontAlgn="ctr"/>
                      <a:r>
                        <a:rPr lang="en-IN" sz="1100">
                          <a:effectLst/>
                        </a:rPr>
                        <a:t>20287</a:t>
                      </a:r>
                    </a:p>
                  </a:txBody>
                  <a:tcPr marL="53720" marR="53720" marT="26860" marB="26860" anchor="ctr">
                    <a:lnL>
                      <a:noFill/>
                    </a:lnL>
                    <a:lnR>
                      <a:noFill/>
                    </a:lnR>
                    <a:lnT>
                      <a:noFill/>
                    </a:lnT>
                    <a:lnB>
                      <a:noFill/>
                    </a:lnB>
                  </a:tcPr>
                </a:tc>
                <a:tc>
                  <a:txBody>
                    <a:bodyPr/>
                    <a:lstStyle/>
                    <a:p>
                      <a:pPr algn="r" fontAlgn="ctr"/>
                      <a:r>
                        <a:rPr lang="en-IN" sz="1100">
                          <a:effectLst/>
                        </a:rPr>
                        <a:t>2150</a:t>
                      </a:r>
                    </a:p>
                  </a:txBody>
                  <a:tcPr marL="53720" marR="53720" marT="26860" marB="26860" anchor="ctr">
                    <a:lnL>
                      <a:noFill/>
                    </a:lnL>
                    <a:lnR>
                      <a:noFill/>
                    </a:lnR>
                    <a:lnT>
                      <a:noFill/>
                    </a:lnT>
                    <a:lnB>
                      <a:noFill/>
                    </a:lnB>
                  </a:tcPr>
                </a:tc>
                <a:tc>
                  <a:txBody>
                    <a:bodyPr/>
                    <a:lstStyle/>
                    <a:p>
                      <a:pPr algn="r" fontAlgn="ctr"/>
                      <a:r>
                        <a:rPr lang="en-IN" sz="1100">
                          <a:effectLst/>
                        </a:rPr>
                        <a:t>22437</a:t>
                      </a:r>
                    </a:p>
                  </a:txBody>
                  <a:tcPr marL="53720" marR="53720" marT="26860" marB="26860" anchor="ctr">
                    <a:lnL>
                      <a:noFill/>
                    </a:lnL>
                    <a:lnR>
                      <a:noFill/>
                    </a:lnR>
                    <a:lnT>
                      <a:noFill/>
                    </a:lnT>
                    <a:lnB>
                      <a:noFill/>
                    </a:lnB>
                  </a:tcPr>
                </a:tc>
                <a:tc>
                  <a:txBody>
                    <a:bodyPr/>
                    <a:lstStyle/>
                    <a:p>
                      <a:pPr algn="r" fontAlgn="ctr"/>
                      <a:r>
                        <a:rPr lang="en-IN" sz="1100">
                          <a:effectLst/>
                        </a:rPr>
                        <a:t>199</a:t>
                      </a:r>
                    </a:p>
                  </a:txBody>
                  <a:tcPr marL="53720" marR="53720" marT="26860" marB="26860" anchor="ctr">
                    <a:lnL>
                      <a:noFill/>
                    </a:lnL>
                    <a:lnR>
                      <a:noFill/>
                    </a:lnR>
                    <a:lnT>
                      <a:noFill/>
                    </a:lnT>
                    <a:lnB>
                      <a:noFill/>
                    </a:lnB>
                  </a:tcPr>
                </a:tc>
                <a:tc>
                  <a:txBody>
                    <a:bodyPr/>
                    <a:lstStyle/>
                    <a:p>
                      <a:pPr algn="r" fontAlgn="ctr"/>
                      <a:r>
                        <a:rPr lang="en-IN" sz="1100">
                          <a:effectLst/>
                        </a:rPr>
                        <a:t>247</a:t>
                      </a:r>
                    </a:p>
                  </a:txBody>
                  <a:tcPr marL="53720" marR="53720" marT="26860" marB="26860" anchor="ctr">
                    <a:lnL>
                      <a:noFill/>
                    </a:lnL>
                    <a:lnR>
                      <a:noFill/>
                    </a:lnR>
                    <a:lnT>
                      <a:noFill/>
                    </a:lnT>
                    <a:lnB>
                      <a:noFill/>
                    </a:lnB>
                  </a:tcPr>
                </a:tc>
                <a:tc>
                  <a:txBody>
                    <a:bodyPr/>
                    <a:lstStyle/>
                    <a:p>
                      <a:pPr algn="r" fontAlgn="ctr"/>
                      <a:r>
                        <a:rPr lang="en-IN" sz="1100">
                          <a:effectLst/>
                        </a:rPr>
                        <a:t>393</a:t>
                      </a:r>
                    </a:p>
                  </a:txBody>
                  <a:tcPr marL="53720" marR="53720" marT="26860" marB="26860" anchor="ctr">
                    <a:lnL>
                      <a:noFill/>
                    </a:lnL>
                    <a:lnR>
                      <a:noFill/>
                    </a:lnR>
                    <a:lnT>
                      <a:noFill/>
                    </a:lnT>
                    <a:lnB>
                      <a:noFill/>
                    </a:lnB>
                  </a:tcPr>
                </a:tc>
                <a:tc>
                  <a:txBody>
                    <a:bodyPr/>
                    <a:lstStyle/>
                    <a:p>
                      <a:pPr algn="r" fontAlgn="ctr"/>
                      <a:r>
                        <a:rPr lang="en-IN" sz="1100">
                          <a:effectLst/>
                        </a:rPr>
                        <a:t>63</a:t>
                      </a:r>
                    </a:p>
                  </a:txBody>
                  <a:tcPr marL="53720" marR="53720" marT="26860" marB="26860" anchor="ctr">
                    <a:lnL>
                      <a:noFill/>
                    </a:lnL>
                    <a:lnR>
                      <a:noFill/>
                    </a:lnR>
                    <a:lnT>
                      <a:noFill/>
                    </a:lnT>
                    <a:lnB>
                      <a:noFill/>
                    </a:lnB>
                  </a:tcPr>
                </a:tc>
                <a:extLst>
                  <a:ext uri="{0D108BD9-81ED-4DB2-BD59-A6C34878D82A}">
                    <a16:rowId xmlns:a16="http://schemas.microsoft.com/office/drawing/2014/main" val="3521223989"/>
                  </a:ext>
                </a:extLst>
              </a:tr>
              <a:tr h="327296">
                <a:tc>
                  <a:txBody>
                    <a:bodyPr/>
                    <a:lstStyle/>
                    <a:p>
                      <a:pPr algn="r" fontAlgn="ctr"/>
                      <a:r>
                        <a:rPr lang="en-IN" sz="1100">
                          <a:effectLst/>
                        </a:rPr>
                        <a:t>2</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2001</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6</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17113</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30464</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17802</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1406553</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2141</a:t>
                      </a:r>
                    </a:p>
                  </a:txBody>
                  <a:tcPr marL="53720" marR="53720" marT="26860" marB="26860" anchor="ctr">
                    <a:lnL>
                      <a:noFill/>
                    </a:lnL>
                    <a:lnR>
                      <a:noFill/>
                    </a:lnR>
                    <a:lnT>
                      <a:noFill/>
                    </a:lnT>
                    <a:lnB>
                      <a:noFill/>
                    </a:lnB>
                    <a:solidFill>
                      <a:srgbClr val="F5F5F5"/>
                    </a:solidFill>
                  </a:tcPr>
                </a:tc>
                <a:tc>
                  <a:txBody>
                    <a:bodyPr/>
                    <a:lstStyle/>
                    <a:p>
                      <a:pPr algn="r" fontAlgn="ctr"/>
                      <a:r>
                        <a:rPr lang="en-IN" sz="1100" dirty="0">
                          <a:effectLst/>
                        </a:rPr>
                        <a:t>3293</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65</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18992</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2034</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21026</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191</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235</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383</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61</a:t>
                      </a:r>
                    </a:p>
                  </a:txBody>
                  <a:tcPr marL="53720" marR="53720" marT="26860" marB="26860" anchor="ctr">
                    <a:lnL>
                      <a:noFill/>
                    </a:lnL>
                    <a:lnR>
                      <a:noFill/>
                    </a:lnR>
                    <a:lnT>
                      <a:noFill/>
                    </a:lnT>
                    <a:lnB>
                      <a:noFill/>
                    </a:lnB>
                    <a:solidFill>
                      <a:srgbClr val="F5F5F5"/>
                    </a:solidFill>
                  </a:tcPr>
                </a:tc>
                <a:extLst>
                  <a:ext uri="{0D108BD9-81ED-4DB2-BD59-A6C34878D82A}">
                    <a16:rowId xmlns:a16="http://schemas.microsoft.com/office/drawing/2014/main" val="3130512732"/>
                  </a:ext>
                </a:extLst>
              </a:tr>
              <a:tr h="327296">
                <a:tc>
                  <a:txBody>
                    <a:bodyPr/>
                    <a:lstStyle/>
                    <a:p>
                      <a:pPr algn="r" fontAlgn="ctr"/>
                      <a:r>
                        <a:rPr lang="en-IN" sz="1100">
                          <a:effectLst/>
                        </a:rPr>
                        <a:t>3</a:t>
                      </a:r>
                    </a:p>
                  </a:txBody>
                  <a:tcPr marL="53720" marR="53720" marT="26860" marB="26860" anchor="ctr">
                    <a:lnL>
                      <a:noFill/>
                    </a:lnL>
                    <a:lnR>
                      <a:noFill/>
                    </a:lnR>
                    <a:lnT>
                      <a:noFill/>
                    </a:lnT>
                    <a:lnB>
                      <a:noFill/>
                    </a:lnB>
                  </a:tcPr>
                </a:tc>
                <a:tc>
                  <a:txBody>
                    <a:bodyPr/>
                    <a:lstStyle/>
                    <a:p>
                      <a:pPr algn="r" fontAlgn="ctr"/>
                      <a:r>
                        <a:rPr lang="en-IN" sz="1100">
                          <a:effectLst/>
                        </a:rPr>
                        <a:t>2001</a:t>
                      </a:r>
                    </a:p>
                  </a:txBody>
                  <a:tcPr marL="53720" marR="53720" marT="26860" marB="26860" anchor="ctr">
                    <a:lnL>
                      <a:noFill/>
                    </a:lnL>
                    <a:lnR>
                      <a:noFill/>
                    </a:lnR>
                    <a:lnT>
                      <a:noFill/>
                    </a:lnT>
                    <a:lnB>
                      <a:noFill/>
                    </a:lnB>
                  </a:tcPr>
                </a:tc>
                <a:tc>
                  <a:txBody>
                    <a:bodyPr/>
                    <a:lstStyle/>
                    <a:p>
                      <a:pPr algn="r" fontAlgn="ctr"/>
                      <a:r>
                        <a:rPr lang="en-IN" sz="1100">
                          <a:effectLst/>
                        </a:rPr>
                        <a:t>7</a:t>
                      </a:r>
                    </a:p>
                  </a:txBody>
                  <a:tcPr marL="53720" marR="53720" marT="26860" marB="26860" anchor="ctr">
                    <a:lnL>
                      <a:noFill/>
                    </a:lnL>
                    <a:lnR>
                      <a:noFill/>
                    </a:lnR>
                    <a:lnT>
                      <a:noFill/>
                    </a:lnT>
                    <a:lnB>
                      <a:noFill/>
                    </a:lnB>
                  </a:tcPr>
                </a:tc>
                <a:tc>
                  <a:txBody>
                    <a:bodyPr/>
                    <a:lstStyle/>
                    <a:p>
                      <a:pPr algn="r" fontAlgn="ctr"/>
                      <a:r>
                        <a:rPr lang="en-IN" sz="1100">
                          <a:effectLst/>
                        </a:rPr>
                        <a:t>17592</a:t>
                      </a:r>
                    </a:p>
                  </a:txBody>
                  <a:tcPr marL="53720" marR="53720" marT="26860" marB="26860" anchor="ctr">
                    <a:lnL>
                      <a:noFill/>
                    </a:lnL>
                    <a:lnR>
                      <a:noFill/>
                    </a:lnR>
                    <a:lnT>
                      <a:noFill/>
                    </a:lnT>
                    <a:lnB>
                      <a:noFill/>
                    </a:lnB>
                  </a:tcPr>
                </a:tc>
                <a:tc>
                  <a:txBody>
                    <a:bodyPr/>
                    <a:lstStyle/>
                    <a:p>
                      <a:pPr algn="r" fontAlgn="ctr"/>
                      <a:r>
                        <a:rPr lang="en-IN" sz="1100">
                          <a:effectLst/>
                        </a:rPr>
                        <a:t>31427</a:t>
                      </a:r>
                    </a:p>
                  </a:txBody>
                  <a:tcPr marL="53720" marR="53720" marT="26860" marB="26860" anchor="ctr">
                    <a:lnL>
                      <a:noFill/>
                    </a:lnL>
                    <a:lnR>
                      <a:noFill/>
                    </a:lnR>
                    <a:lnT>
                      <a:noFill/>
                    </a:lnT>
                    <a:lnB>
                      <a:noFill/>
                    </a:lnB>
                  </a:tcPr>
                </a:tc>
                <a:tc>
                  <a:txBody>
                    <a:bodyPr/>
                    <a:lstStyle/>
                    <a:p>
                      <a:pPr algn="r" fontAlgn="ctr"/>
                      <a:r>
                        <a:rPr lang="en-IN" sz="1100">
                          <a:effectLst/>
                        </a:rPr>
                        <a:t>18457</a:t>
                      </a:r>
                    </a:p>
                  </a:txBody>
                  <a:tcPr marL="53720" marR="53720" marT="26860" marB="26860" anchor="ctr">
                    <a:lnL>
                      <a:noFill/>
                    </a:lnL>
                    <a:lnR>
                      <a:noFill/>
                    </a:lnR>
                    <a:lnT>
                      <a:noFill/>
                    </a:lnT>
                    <a:lnB>
                      <a:noFill/>
                    </a:lnB>
                  </a:tcPr>
                </a:tc>
                <a:tc>
                  <a:txBody>
                    <a:bodyPr/>
                    <a:lstStyle/>
                    <a:p>
                      <a:pPr algn="r" fontAlgn="ctr"/>
                      <a:r>
                        <a:rPr lang="en-IN" sz="1100">
                          <a:effectLst/>
                        </a:rPr>
                        <a:t>1418581</a:t>
                      </a:r>
                    </a:p>
                  </a:txBody>
                  <a:tcPr marL="53720" marR="53720" marT="26860" marB="26860" anchor="ctr">
                    <a:lnL>
                      <a:noFill/>
                    </a:lnL>
                    <a:lnR>
                      <a:noFill/>
                    </a:lnR>
                    <a:lnT>
                      <a:noFill/>
                    </a:lnT>
                    <a:lnB>
                      <a:noFill/>
                    </a:lnB>
                  </a:tcPr>
                </a:tc>
                <a:tc>
                  <a:txBody>
                    <a:bodyPr/>
                    <a:lstStyle/>
                    <a:p>
                      <a:pPr algn="r" fontAlgn="ctr"/>
                      <a:r>
                        <a:rPr lang="en-IN" sz="1100">
                          <a:effectLst/>
                        </a:rPr>
                        <a:t>2192</a:t>
                      </a:r>
                    </a:p>
                  </a:txBody>
                  <a:tcPr marL="53720" marR="53720" marT="26860" marB="26860" anchor="ctr">
                    <a:lnL>
                      <a:noFill/>
                    </a:lnL>
                    <a:lnR>
                      <a:noFill/>
                    </a:lnR>
                    <a:lnT>
                      <a:noFill/>
                    </a:lnT>
                    <a:lnB>
                      <a:noFill/>
                    </a:lnB>
                  </a:tcPr>
                </a:tc>
                <a:tc>
                  <a:txBody>
                    <a:bodyPr/>
                    <a:lstStyle/>
                    <a:p>
                      <a:pPr algn="r" fontAlgn="ctr"/>
                      <a:r>
                        <a:rPr lang="en-IN" sz="1100">
                          <a:effectLst/>
                        </a:rPr>
                        <a:t>3426</a:t>
                      </a:r>
                    </a:p>
                  </a:txBody>
                  <a:tcPr marL="53720" marR="53720" marT="26860" marB="26860" anchor="ctr">
                    <a:lnL>
                      <a:noFill/>
                    </a:lnL>
                    <a:lnR>
                      <a:noFill/>
                    </a:lnR>
                    <a:lnT>
                      <a:noFill/>
                    </a:lnT>
                    <a:lnB>
                      <a:noFill/>
                    </a:lnB>
                  </a:tcPr>
                </a:tc>
                <a:tc>
                  <a:txBody>
                    <a:bodyPr/>
                    <a:lstStyle/>
                    <a:p>
                      <a:pPr algn="r" fontAlgn="ctr"/>
                      <a:r>
                        <a:rPr lang="en-IN" sz="1100">
                          <a:effectLst/>
                        </a:rPr>
                        <a:t>64</a:t>
                      </a:r>
                    </a:p>
                  </a:txBody>
                  <a:tcPr marL="53720" marR="53720" marT="26860" marB="26860" anchor="ctr">
                    <a:lnL>
                      <a:noFill/>
                    </a:lnL>
                    <a:lnR>
                      <a:noFill/>
                    </a:lnR>
                    <a:lnT>
                      <a:noFill/>
                    </a:lnT>
                    <a:lnB>
                      <a:noFill/>
                    </a:lnB>
                  </a:tcPr>
                </a:tc>
                <a:tc>
                  <a:txBody>
                    <a:bodyPr/>
                    <a:lstStyle/>
                    <a:p>
                      <a:pPr algn="r" fontAlgn="ctr"/>
                      <a:r>
                        <a:rPr lang="en-IN" sz="1100">
                          <a:effectLst/>
                        </a:rPr>
                        <a:t>18863</a:t>
                      </a:r>
                    </a:p>
                  </a:txBody>
                  <a:tcPr marL="53720" marR="53720" marT="26860" marB="26860" anchor="ctr">
                    <a:lnL>
                      <a:noFill/>
                    </a:lnL>
                    <a:lnR>
                      <a:noFill/>
                    </a:lnR>
                    <a:lnT>
                      <a:noFill/>
                    </a:lnT>
                    <a:lnB>
                      <a:noFill/>
                    </a:lnB>
                  </a:tcPr>
                </a:tc>
                <a:tc>
                  <a:txBody>
                    <a:bodyPr/>
                    <a:lstStyle/>
                    <a:p>
                      <a:pPr algn="r" fontAlgn="ctr"/>
                      <a:r>
                        <a:rPr lang="en-IN" sz="1100">
                          <a:effectLst/>
                        </a:rPr>
                        <a:t>2084</a:t>
                      </a:r>
                    </a:p>
                  </a:txBody>
                  <a:tcPr marL="53720" marR="53720" marT="26860" marB="26860" anchor="ctr">
                    <a:lnL>
                      <a:noFill/>
                    </a:lnL>
                    <a:lnR>
                      <a:noFill/>
                    </a:lnR>
                    <a:lnT>
                      <a:noFill/>
                    </a:lnT>
                    <a:lnB>
                      <a:noFill/>
                    </a:lnB>
                  </a:tcPr>
                </a:tc>
                <a:tc>
                  <a:txBody>
                    <a:bodyPr/>
                    <a:lstStyle/>
                    <a:p>
                      <a:pPr algn="r" fontAlgn="ctr"/>
                      <a:r>
                        <a:rPr lang="en-IN" sz="1100">
                          <a:effectLst/>
                        </a:rPr>
                        <a:t>20947</a:t>
                      </a:r>
                    </a:p>
                  </a:txBody>
                  <a:tcPr marL="53720" marR="53720" marT="26860" marB="26860" anchor="ctr">
                    <a:lnL>
                      <a:noFill/>
                    </a:lnL>
                    <a:lnR>
                      <a:noFill/>
                    </a:lnR>
                    <a:lnT>
                      <a:noFill/>
                    </a:lnT>
                    <a:lnB>
                      <a:noFill/>
                    </a:lnB>
                  </a:tcPr>
                </a:tc>
                <a:tc>
                  <a:txBody>
                    <a:bodyPr/>
                    <a:lstStyle/>
                    <a:p>
                      <a:pPr algn="r" fontAlgn="ctr"/>
                      <a:r>
                        <a:rPr lang="en-IN" sz="1100">
                          <a:effectLst/>
                        </a:rPr>
                        <a:t>196</a:t>
                      </a:r>
                    </a:p>
                  </a:txBody>
                  <a:tcPr marL="53720" marR="53720" marT="26860" marB="26860" anchor="ctr">
                    <a:lnL>
                      <a:noFill/>
                    </a:lnL>
                    <a:lnR>
                      <a:noFill/>
                    </a:lnR>
                    <a:lnT>
                      <a:noFill/>
                    </a:lnT>
                    <a:lnB>
                      <a:noFill/>
                    </a:lnB>
                  </a:tcPr>
                </a:tc>
                <a:tc>
                  <a:txBody>
                    <a:bodyPr/>
                    <a:lstStyle/>
                    <a:p>
                      <a:pPr algn="r" fontAlgn="ctr"/>
                      <a:r>
                        <a:rPr lang="en-IN" sz="1100">
                          <a:effectLst/>
                        </a:rPr>
                        <a:t>239</a:t>
                      </a:r>
                    </a:p>
                  </a:txBody>
                  <a:tcPr marL="53720" marR="53720" marT="26860" marB="26860" anchor="ctr">
                    <a:lnL>
                      <a:noFill/>
                    </a:lnL>
                    <a:lnR>
                      <a:noFill/>
                    </a:lnR>
                    <a:lnT>
                      <a:noFill/>
                    </a:lnT>
                    <a:lnB>
                      <a:noFill/>
                    </a:lnB>
                  </a:tcPr>
                </a:tc>
                <a:tc>
                  <a:txBody>
                    <a:bodyPr/>
                    <a:lstStyle/>
                    <a:p>
                      <a:pPr algn="r" fontAlgn="ctr"/>
                      <a:r>
                        <a:rPr lang="en-IN" sz="1100">
                          <a:effectLst/>
                        </a:rPr>
                        <a:t>399</a:t>
                      </a:r>
                    </a:p>
                  </a:txBody>
                  <a:tcPr marL="53720" marR="53720" marT="26860" marB="26860" anchor="ctr">
                    <a:lnL>
                      <a:noFill/>
                    </a:lnL>
                    <a:lnR>
                      <a:noFill/>
                    </a:lnR>
                    <a:lnT>
                      <a:noFill/>
                    </a:lnT>
                    <a:lnB>
                      <a:noFill/>
                    </a:lnB>
                  </a:tcPr>
                </a:tc>
                <a:tc>
                  <a:txBody>
                    <a:bodyPr/>
                    <a:lstStyle/>
                    <a:p>
                      <a:pPr algn="r" fontAlgn="ctr"/>
                      <a:r>
                        <a:rPr lang="en-IN" sz="1100">
                          <a:effectLst/>
                        </a:rPr>
                        <a:t>60</a:t>
                      </a:r>
                    </a:p>
                  </a:txBody>
                  <a:tcPr marL="53720" marR="53720" marT="26860" marB="26860" anchor="ctr">
                    <a:lnL>
                      <a:noFill/>
                    </a:lnL>
                    <a:lnR>
                      <a:noFill/>
                    </a:lnR>
                    <a:lnT>
                      <a:noFill/>
                    </a:lnT>
                    <a:lnB>
                      <a:noFill/>
                    </a:lnB>
                  </a:tcPr>
                </a:tc>
                <a:extLst>
                  <a:ext uri="{0D108BD9-81ED-4DB2-BD59-A6C34878D82A}">
                    <a16:rowId xmlns:a16="http://schemas.microsoft.com/office/drawing/2014/main" val="3464768795"/>
                  </a:ext>
                </a:extLst>
              </a:tr>
              <a:tr h="327296">
                <a:tc>
                  <a:txBody>
                    <a:bodyPr/>
                    <a:lstStyle/>
                    <a:p>
                      <a:pPr algn="r" fontAlgn="ctr"/>
                      <a:r>
                        <a:rPr lang="en-IN" sz="1100">
                          <a:effectLst/>
                        </a:rPr>
                        <a:t>4</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2001</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8</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17605</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31421</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18549</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1399146</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2179</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3451</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63</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18968</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2065</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21033</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196</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240</a:t>
                      </a:r>
                    </a:p>
                  </a:txBody>
                  <a:tcPr marL="53720" marR="53720" marT="26860" marB="26860" anchor="ctr">
                    <a:lnL>
                      <a:noFill/>
                    </a:lnL>
                    <a:lnR>
                      <a:noFill/>
                    </a:lnR>
                    <a:lnT>
                      <a:noFill/>
                    </a:lnT>
                    <a:lnB>
                      <a:noFill/>
                    </a:lnB>
                    <a:solidFill>
                      <a:srgbClr val="F5F5F5"/>
                    </a:solidFill>
                  </a:tcPr>
                </a:tc>
                <a:tc>
                  <a:txBody>
                    <a:bodyPr/>
                    <a:lstStyle/>
                    <a:p>
                      <a:pPr algn="r" fontAlgn="ctr"/>
                      <a:r>
                        <a:rPr lang="en-IN" sz="1100">
                          <a:effectLst/>
                        </a:rPr>
                        <a:t>404</a:t>
                      </a:r>
                    </a:p>
                  </a:txBody>
                  <a:tcPr marL="53720" marR="53720" marT="26860" marB="26860" anchor="ctr">
                    <a:lnL>
                      <a:noFill/>
                    </a:lnL>
                    <a:lnR>
                      <a:noFill/>
                    </a:lnR>
                    <a:lnT>
                      <a:noFill/>
                    </a:lnT>
                    <a:lnB>
                      <a:noFill/>
                    </a:lnB>
                    <a:solidFill>
                      <a:srgbClr val="F5F5F5"/>
                    </a:solidFill>
                  </a:tcPr>
                </a:tc>
                <a:tc>
                  <a:txBody>
                    <a:bodyPr/>
                    <a:lstStyle/>
                    <a:p>
                      <a:pPr algn="r" fontAlgn="ctr"/>
                      <a:r>
                        <a:rPr lang="en-IN" sz="1100" dirty="0">
                          <a:effectLst/>
                        </a:rPr>
                        <a:t>59</a:t>
                      </a:r>
                    </a:p>
                  </a:txBody>
                  <a:tcPr marL="53720" marR="53720" marT="26860" marB="26860" anchor="ctr">
                    <a:lnL>
                      <a:noFill/>
                    </a:lnL>
                    <a:lnR>
                      <a:noFill/>
                    </a:lnR>
                    <a:lnT>
                      <a:noFill/>
                    </a:lnT>
                    <a:lnB>
                      <a:noFill/>
                    </a:lnB>
                    <a:solidFill>
                      <a:srgbClr val="F5F5F5"/>
                    </a:solidFill>
                  </a:tcPr>
                </a:tc>
                <a:extLst>
                  <a:ext uri="{0D108BD9-81ED-4DB2-BD59-A6C34878D82A}">
                    <a16:rowId xmlns:a16="http://schemas.microsoft.com/office/drawing/2014/main" val="1165511512"/>
                  </a:ext>
                </a:extLst>
              </a:tr>
            </a:tbl>
          </a:graphicData>
        </a:graphic>
      </p:graphicFrame>
    </p:spTree>
    <p:extLst>
      <p:ext uri="{BB962C8B-B14F-4D97-AF65-F5344CB8AC3E}">
        <p14:creationId xmlns:p14="http://schemas.microsoft.com/office/powerpoint/2010/main" val="413060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550</Words>
  <Application>Microsoft Office PowerPoint</Application>
  <PresentationFormat>Widescreen</PresentationFormat>
  <Paragraphs>277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Poochelvan</dc:creator>
  <cp:lastModifiedBy>Arun Poochelvan</cp:lastModifiedBy>
  <cp:revision>7</cp:revision>
  <dcterms:created xsi:type="dcterms:W3CDTF">2019-10-18T05:19:44Z</dcterms:created>
  <dcterms:modified xsi:type="dcterms:W3CDTF">2019-10-18T06:11:03Z</dcterms:modified>
</cp:coreProperties>
</file>