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D02D-94BB-5D82-DA6F-F7F3431C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FFC8F-CDFF-5ED6-6853-542A3C72A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1CF7D-6C22-E379-15FB-1B4FDFAD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A5F6-D139-439B-A371-6843093A6C7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7D7DB-2617-B816-2FA3-A3DD567C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A05A-C7D3-0DB9-DB71-C218C726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5B14-B64D-42C9-82E1-9D910DCB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1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9344-FB82-7696-749F-697F2037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C622B-2A75-44B1-66E9-0B04DEFEC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8DF6-D5DF-C7AE-B76D-D3811735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A5F6-D139-439B-A371-6843093A6C7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250C7-83D3-2288-33B8-6A41B69D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AF1E-67D1-0715-C445-8ECEF40A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5B14-B64D-42C9-82E1-9D910DCB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9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029D8-7017-EAF5-9E88-44C165E15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740E5-0283-6F97-3CBB-7499AB1FC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1232-C7D1-7AEE-578D-BC023A9E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A5F6-D139-439B-A371-6843093A6C7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7C08C-A560-FA4F-5313-07D89550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F702F-E01D-4C26-D89F-DBEC243E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5B14-B64D-42C9-82E1-9D910DCB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B841-EAC0-0316-FE30-560AA420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BF09-1F58-B078-35E5-E0F72D73A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9226-0352-BBEF-80A7-248687D4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A5F6-D139-439B-A371-6843093A6C7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B0081-564E-5D08-37C0-4FC78771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F45F-5D9A-B380-9901-9F6D5AA0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5B14-B64D-42C9-82E1-9D910DCB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733B-F959-FAE3-24AE-61DFFDE0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7C5A1-AA03-1AAE-913B-5E99E1710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5F6C-48B3-06CF-87ED-DEBF1618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A5F6-D139-439B-A371-6843093A6C7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262EA-C4D4-C497-8844-200FD0BE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4361-67CF-A32A-0781-C4617176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5B14-B64D-42C9-82E1-9D910DCB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0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1BF0-35F5-5CE9-CAF9-DCACD7CA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907A-256D-9F78-906C-CF631B4FD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E1A65-B3A2-BEC4-3C21-D5C65DE75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A2D3-AEA8-23B2-FA82-41D52E96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A5F6-D139-439B-A371-6843093A6C7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6A8B4-E77B-04A3-878F-B6CE54D4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2F1A5-A525-0EAD-525B-65A377A0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5B14-B64D-42C9-82E1-9D910DCB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3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9667-2444-11C9-552F-0687FFBE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6AE65-5446-73E2-C94B-C95161B86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5EDB6-4893-3720-8923-AF01BEAE0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EDEB4-003F-44CB-423A-F804CD180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9B2FB-991D-A899-3E5C-28A853F25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8249A-1015-9926-7BE7-F7384BEA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A5F6-D139-439B-A371-6843093A6C7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4B9B6-C71C-62DA-C78E-160B90DB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3A979-9093-0C8D-B7A9-E545AC08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5B14-B64D-42C9-82E1-9D910DCB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AC8F-7801-EA6B-E15E-163C0717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74314-443D-638F-EB37-9DE0CA80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A5F6-D139-439B-A371-6843093A6C7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217E3-9FDE-8773-EF0F-C222B200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489CD-34EB-2FAC-B927-87B694B4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5B14-B64D-42C9-82E1-9D910DCB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05BC8-3D82-A992-5664-153C1C80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A5F6-D139-439B-A371-6843093A6C7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EA1BB-388C-2658-6A83-F4AF73FA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F40BD-7489-6F98-60A5-8E84AF39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5B14-B64D-42C9-82E1-9D910DCB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6641-B418-A726-F56A-610CD5C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5FF2-0511-02C2-7AC0-DA4988F8A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741BD-8BFD-787B-620A-01E5B98BA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E6B92-B073-3A45-770F-34C782C0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A5F6-D139-439B-A371-6843093A6C7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9F031-E3FD-D77A-F620-F3F58CE8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F16C7-B44A-5337-5975-82F767A9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5B14-B64D-42C9-82E1-9D910DCB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2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A6CD-5618-B876-91DC-01DDC2FD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281DF-16F4-E8CA-A76F-4C045D92B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62D14-5FE7-4778-2F37-CFE223A6A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8BCD4-3A63-D2EC-B29B-531A6454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A5F6-D139-439B-A371-6843093A6C7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C8850-5077-92DE-7905-5FA30484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48058-B9CC-FD61-9DD5-C32D1927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5B14-B64D-42C9-82E1-9D910DCB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478D7-83CF-95AD-9CF4-C6B7861D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6BA1A-0462-8C4F-BE93-5349C6BBC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E7A23-E0B3-D914-2ECD-F0753837E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A5F6-D139-439B-A371-6843093A6C7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2D10-ECD9-2B51-E0CB-66DE5C0EC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CF3B-5136-BFBF-A1E3-E8F395B59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75B14-B64D-42C9-82E1-9D910DCB1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96EAC1-0459-24EB-6174-4FB498C50684}"/>
              </a:ext>
            </a:extLst>
          </p:cNvPr>
          <p:cNvSpPr txBox="1"/>
          <p:nvPr/>
        </p:nvSpPr>
        <p:spPr>
          <a:xfrm>
            <a:off x="618836" y="563418"/>
            <a:ext cx="24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Chatbot 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A7FAB-9E40-5EC7-AEC0-ADE942B45E76}"/>
              </a:ext>
            </a:extLst>
          </p:cNvPr>
          <p:cNvSpPr txBox="1"/>
          <p:nvPr/>
        </p:nvSpPr>
        <p:spPr>
          <a:xfrm>
            <a:off x="1233053" y="1279236"/>
            <a:ext cx="10848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 language conversation has different pronunciation based on gender unlike English</a:t>
            </a:r>
          </a:p>
          <a:p>
            <a:r>
              <a:rPr lang="en-US" dirty="0"/>
              <a:t>          - so, we must know how to handle gender differentiation during conversation.</a:t>
            </a:r>
          </a:p>
          <a:p>
            <a:endParaRPr lang="en-US" dirty="0"/>
          </a:p>
          <a:p>
            <a:r>
              <a:rPr lang="en-US" dirty="0"/>
              <a:t>For simple classification like yes/no, greetings, small chat we must train simple traditional ML model so we can reduce latency massively. Instead training larger model.</a:t>
            </a:r>
          </a:p>
          <a:p>
            <a:endParaRPr lang="en-US" dirty="0"/>
          </a:p>
          <a:p>
            <a:r>
              <a:rPr lang="en-US" dirty="0"/>
              <a:t>During open conversation we must have metrics to direct the </a:t>
            </a:r>
            <a:r>
              <a:rPr lang="en-US" b="1" dirty="0"/>
              <a:t>user input </a:t>
            </a:r>
            <a:r>
              <a:rPr lang="en-US" dirty="0"/>
              <a:t>either to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5AB2901-DE2B-0D82-6E85-EA59422A97DD}"/>
              </a:ext>
            </a:extLst>
          </p:cNvPr>
          <p:cNvSpPr/>
          <p:nvPr/>
        </p:nvSpPr>
        <p:spPr>
          <a:xfrm rot="16200000">
            <a:off x="7301534" y="2884242"/>
            <a:ext cx="378691" cy="1089513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AF4F2-31C1-4A02-A26E-F529C3E1A9A1}"/>
              </a:ext>
            </a:extLst>
          </p:cNvPr>
          <p:cNvSpPr txBox="1"/>
          <p:nvPr/>
        </p:nvSpPr>
        <p:spPr>
          <a:xfrm>
            <a:off x="6512768" y="3657047"/>
            <a:ext cx="1089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Intent </a:t>
            </a:r>
          </a:p>
          <a:p>
            <a:r>
              <a:rPr lang="en-US" dirty="0"/>
              <a:t>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0605EB-42DD-33DE-65C0-61AF4651B5F4}"/>
              </a:ext>
            </a:extLst>
          </p:cNvPr>
          <p:cNvSpPr txBox="1"/>
          <p:nvPr/>
        </p:nvSpPr>
        <p:spPr>
          <a:xfrm>
            <a:off x="7796246" y="3613295"/>
            <a:ext cx="69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Faq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25706-1A53-5A3E-43EC-F7ED5A26884D}"/>
              </a:ext>
            </a:extLst>
          </p:cNvPr>
          <p:cNvSpPr txBox="1"/>
          <p:nvPr/>
        </p:nvSpPr>
        <p:spPr>
          <a:xfrm>
            <a:off x="1233053" y="4465198"/>
            <a:ext cx="5454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Mask/Encrypt sensitive information to secure user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A1D92-8425-3B46-4F6D-842F43D98A59}"/>
              </a:ext>
            </a:extLst>
          </p:cNvPr>
          <p:cNvSpPr txBox="1"/>
          <p:nvPr/>
        </p:nvSpPr>
        <p:spPr>
          <a:xfrm>
            <a:off x="1233052" y="4977355"/>
            <a:ext cx="9527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During fallback intent, instead </a:t>
            </a:r>
            <a:r>
              <a:rPr lang="en-US" dirty="0" err="1"/>
              <a:t>respoding</a:t>
            </a:r>
            <a:r>
              <a:rPr lang="en-US" dirty="0"/>
              <a:t> I don’t know, try to question back the user for more clarity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A6536F-CD67-9F59-9C32-F3C06C3BABF0}"/>
              </a:ext>
            </a:extLst>
          </p:cNvPr>
          <p:cNvSpPr txBox="1"/>
          <p:nvPr/>
        </p:nvSpPr>
        <p:spPr>
          <a:xfrm>
            <a:off x="1233052" y="54394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Redirect to a Virtual Human Agent</a:t>
            </a:r>
          </a:p>
        </p:txBody>
      </p:sp>
    </p:spTree>
    <p:extLst>
      <p:ext uri="{BB962C8B-B14F-4D97-AF65-F5344CB8AC3E}">
        <p14:creationId xmlns:p14="http://schemas.microsoft.com/office/powerpoint/2010/main" val="176363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96EAC1-0459-24EB-6174-4FB498C50684}"/>
              </a:ext>
            </a:extLst>
          </p:cNvPr>
          <p:cNvSpPr txBox="1"/>
          <p:nvPr/>
        </p:nvSpPr>
        <p:spPr>
          <a:xfrm>
            <a:off x="618835" y="563418"/>
            <a:ext cx="376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to be noted before </a:t>
            </a:r>
            <a:r>
              <a:rPr lang="en-US" dirty="0" err="1"/>
              <a:t>userflow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E781D-52A1-C06E-D3BB-D1A695215D9A}"/>
              </a:ext>
            </a:extLst>
          </p:cNvPr>
          <p:cNvSpPr txBox="1"/>
          <p:nvPr/>
        </p:nvSpPr>
        <p:spPr>
          <a:xfrm>
            <a:off x="1089891" y="9327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Inability to understand emotions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CB764-F2C8-768F-0351-A4161CC316A2}"/>
              </a:ext>
            </a:extLst>
          </p:cNvPr>
          <p:cNvSpPr txBox="1"/>
          <p:nvPr/>
        </p:nvSpPr>
        <p:spPr>
          <a:xfrm>
            <a:off x="1089891" y="1302082"/>
            <a:ext cx="344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Humans prefer talking to humans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F9A2C-0030-B2BD-7C09-B341B5A7F284}"/>
              </a:ext>
            </a:extLst>
          </p:cNvPr>
          <p:cNvSpPr txBox="1"/>
          <p:nvPr/>
        </p:nvSpPr>
        <p:spPr>
          <a:xfrm>
            <a:off x="1089891" y="1671414"/>
            <a:ext cx="2355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Lack of transparency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863C0-CECF-BF40-D1E5-A6CEEA3A4674}"/>
              </a:ext>
            </a:extLst>
          </p:cNvPr>
          <p:cNvSpPr txBox="1"/>
          <p:nvPr/>
        </p:nvSpPr>
        <p:spPr>
          <a:xfrm>
            <a:off x="1089891" y="20407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Timely maintenance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87F6-7683-0BEF-7154-80AC016A45CB}"/>
              </a:ext>
            </a:extLst>
          </p:cNvPr>
          <p:cNvSpPr txBox="1"/>
          <p:nvPr/>
        </p:nvSpPr>
        <p:spPr>
          <a:xfrm>
            <a:off x="1117600" y="24100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Proper testing before deployment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37BA7F-D5FC-745B-B94C-3701EEA30885}"/>
              </a:ext>
            </a:extLst>
          </p:cNvPr>
          <p:cNvSpPr txBox="1"/>
          <p:nvPr/>
        </p:nvSpPr>
        <p:spPr>
          <a:xfrm>
            <a:off x="1145308" y="2779410"/>
            <a:ext cx="8922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Channel pivoting – some channel accept some feature, some not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3318E-2E08-79A3-2452-2A582F7E5953}"/>
              </a:ext>
            </a:extLst>
          </p:cNvPr>
          <p:cNvSpPr txBox="1"/>
          <p:nvPr/>
        </p:nvSpPr>
        <p:spPr>
          <a:xfrm>
            <a:off x="1145308" y="3148742"/>
            <a:ext cx="8922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Terms and conditions about data consent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C592AB-40F9-04FE-2206-0699EFDB119E}"/>
              </a:ext>
            </a:extLst>
          </p:cNvPr>
          <p:cNvSpPr txBox="1"/>
          <p:nvPr/>
        </p:nvSpPr>
        <p:spPr>
          <a:xfrm>
            <a:off x="1145308" y="35180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understanding conversational 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48498F-DC54-8948-8E72-683171D8C097}"/>
              </a:ext>
            </a:extLst>
          </p:cNvPr>
          <p:cNvSpPr txBox="1"/>
          <p:nvPr/>
        </p:nvSpPr>
        <p:spPr>
          <a:xfrm>
            <a:off x="1145308" y="38874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Lack of Contextual Awareness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8DE5F-ADB3-C540-C679-545D92C4F5A1}"/>
              </a:ext>
            </a:extLst>
          </p:cNvPr>
          <p:cNvSpPr txBox="1"/>
          <p:nvPr/>
        </p:nvSpPr>
        <p:spPr>
          <a:xfrm>
            <a:off x="1145308" y="42567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Inability to grasp emoji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FCE7AB-8C7C-4491-FBD0-FA59E2EDEE15}"/>
              </a:ext>
            </a:extLst>
          </p:cNvPr>
          <p:cNvSpPr txBox="1"/>
          <p:nvPr/>
        </p:nvSpPr>
        <p:spPr>
          <a:xfrm>
            <a:off x="1145308" y="46260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Multimedia barriers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88337E-9B75-846C-17FE-457CC8356B75}"/>
              </a:ext>
            </a:extLst>
          </p:cNvPr>
          <p:cNvSpPr txBox="1"/>
          <p:nvPr/>
        </p:nvSpPr>
        <p:spPr>
          <a:xfrm>
            <a:off x="1145308" y="49954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Regulations on protecting user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F65A77-03D7-AD82-46B4-FF7BA5EAB331}"/>
              </a:ext>
            </a:extLst>
          </p:cNvPr>
          <p:cNvSpPr txBox="1"/>
          <p:nvPr/>
        </p:nvSpPr>
        <p:spPr>
          <a:xfrm>
            <a:off x="1145308" y="5364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Too Much of Talk &amp; Options</a:t>
            </a:r>
          </a:p>
        </p:txBody>
      </p:sp>
    </p:spTree>
    <p:extLst>
      <p:ext uri="{BB962C8B-B14F-4D97-AF65-F5344CB8AC3E}">
        <p14:creationId xmlns:p14="http://schemas.microsoft.com/office/powerpoint/2010/main" val="94929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96EAC1-0459-24EB-6174-4FB498C50684}"/>
              </a:ext>
            </a:extLst>
          </p:cNvPr>
          <p:cNvSpPr txBox="1"/>
          <p:nvPr/>
        </p:nvSpPr>
        <p:spPr>
          <a:xfrm>
            <a:off x="618836" y="563418"/>
            <a:ext cx="24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Chatbot fails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F4D8A-EA5D-24C1-A70C-83307DE2CAB4}"/>
              </a:ext>
            </a:extLst>
          </p:cNvPr>
          <p:cNvSpPr txBox="1"/>
          <p:nvPr/>
        </p:nvSpPr>
        <p:spPr>
          <a:xfrm>
            <a:off x="1089891" y="1085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Couldn’t Remember What Was Said Earlier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39CE8-1C6D-6C94-4CA1-6F3A47CF3A66}"/>
              </a:ext>
            </a:extLst>
          </p:cNvPr>
          <p:cNvSpPr txBox="1"/>
          <p:nvPr/>
        </p:nvSpPr>
        <p:spPr>
          <a:xfrm>
            <a:off x="1089891" y="14546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Didn’t Have Great Data to train With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69E11-0DFA-27DF-3F55-5442A38BB5AB}"/>
              </a:ext>
            </a:extLst>
          </p:cNvPr>
          <p:cNvSpPr txBox="1"/>
          <p:nvPr/>
        </p:nvSpPr>
        <p:spPr>
          <a:xfrm>
            <a:off x="1089891" y="18239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Failing at Error Handling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57476-2238-AEF1-DE67-82DB1F0C1759}"/>
              </a:ext>
            </a:extLst>
          </p:cNvPr>
          <p:cNvSpPr txBox="1"/>
          <p:nvPr/>
        </p:nvSpPr>
        <p:spPr>
          <a:xfrm>
            <a:off x="1089891" y="21933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repair paths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742A3-E528-DEE9-7F61-A53BE0B397EB}"/>
              </a:ext>
            </a:extLst>
          </p:cNvPr>
          <p:cNvSpPr txBox="1"/>
          <p:nvPr/>
        </p:nvSpPr>
        <p:spPr>
          <a:xfrm>
            <a:off x="1089891" y="25626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LACK OF EXTENSIBILITY AND CONNECTIVITY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55CDE-D510-DBBE-367B-AD94646A5EC9}"/>
              </a:ext>
            </a:extLst>
          </p:cNvPr>
          <p:cNvSpPr txBox="1"/>
          <p:nvPr/>
        </p:nvSpPr>
        <p:spPr>
          <a:xfrm>
            <a:off x="1089891" y="2978160"/>
            <a:ext cx="812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Programming Chatbot To Consider All Possible Scenarios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7843F-BB3E-E7A2-9632-996E8E8BB0C1}"/>
              </a:ext>
            </a:extLst>
          </p:cNvPr>
          <p:cNvSpPr txBox="1"/>
          <p:nvPr/>
        </p:nvSpPr>
        <p:spPr>
          <a:xfrm>
            <a:off x="1089891" y="33474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Launching Chatbot </a:t>
            </a:r>
            <a:r>
              <a:rPr lang="en-US" dirty="0"/>
              <a:t>Even Before It's Ready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98F4F6-967C-04D1-3A4F-20143D180591}"/>
              </a:ext>
            </a:extLst>
          </p:cNvPr>
          <p:cNvSpPr txBox="1"/>
          <p:nvPr/>
        </p:nvSpPr>
        <p:spPr>
          <a:xfrm>
            <a:off x="1089891" y="37629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Spell check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576E6-F182-0005-E181-D981342A95E4}"/>
              </a:ext>
            </a:extLst>
          </p:cNvPr>
          <p:cNvSpPr txBox="1"/>
          <p:nvPr/>
        </p:nvSpPr>
        <p:spPr>
          <a:xfrm>
            <a:off x="1089891" y="41635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able to understand personalized customer issues</a:t>
            </a:r>
          </a:p>
        </p:txBody>
      </p:sp>
    </p:spTree>
    <p:extLst>
      <p:ext uri="{BB962C8B-B14F-4D97-AF65-F5344CB8AC3E}">
        <p14:creationId xmlns:p14="http://schemas.microsoft.com/office/powerpoint/2010/main" val="41186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228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P, Arun (ADV D AA DASS T&amp;I)</dc:creator>
  <cp:lastModifiedBy>P, Arun (ADV D AA DASS T&amp;I)</cp:lastModifiedBy>
  <cp:revision>15</cp:revision>
  <dcterms:created xsi:type="dcterms:W3CDTF">2022-11-11T12:27:57Z</dcterms:created>
  <dcterms:modified xsi:type="dcterms:W3CDTF">2022-11-11T13:25:06Z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2022-11-11T13:25:06Z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ef99ff0b-4b5f-4836-ac30-8d965b277557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