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D3B1962-556C-4618-8D02-4E7F5AD2263F}"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85C34FF-30B9-474F-BBF6-96F89C45E6B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ABAA62C-06B4-4075-A88D-5C24D1D2823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0C8C185-5D8F-4DA8-A77A-BC1B6CB77E7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5070EA-04BD-4ACB-B3F2-A5C3545C8F56}"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4377D48-C6DF-44CF-AC80-79799BFB090B}"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58CAE93-0B6F-4710-B6AD-AEDE1B636059}"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1356433-6D84-43C1-9885-6776C9D0A634}"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FF4532D-E5CF-456D-AAFD-59C52118D1C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4D9E50F-3CCE-4732-B2BC-B07D6CA13B78}"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E7E4B1-3A23-4155-9CB5-A6193B1FDB8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594E793-B2A5-4F44-BD45-F3FCBCFD2C6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E342EA-B68B-491F-83B3-839F65A2735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DBAD7A4-625C-42D0-AA3E-490B6E7F3CB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A89FF4C-D3B2-477D-A9A6-B08642797E5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F0C189D-EBF6-467E-B28C-2820E5AF45F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AA96822-175A-4C48-9FAD-0842A98A450E}"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2EFAE4D-E516-4C4D-A5D2-B9196437A794}"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8F74789-EED7-4D74-A57C-F570B34F552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2D0AA47-DD4A-4CF6-AF3D-D1DAA0ACDF3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12800"/>
            <a:ext cx="1102860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7540216-1124-4063-9E1A-B4863AB4927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4AF70E-3CCF-4FA6-81DC-E7A70B0823B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804024A-025C-456E-9183-2838376DD05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60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C51E3C4-1D6F-4616-B827-7320D13EB0BE}"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4" name="Rectangle 6"/>
          <p:cNvSpPr/>
          <p:nvPr/>
        </p:nvSpPr>
        <p:spPr>
          <a:xfrm>
            <a:off x="446400" y="3085920"/>
            <a:ext cx="11297880" cy="3337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3"/>
          <p:cNvSpPr>
            <a:spLocks noGrp="1"/>
          </p:cNvSpPr>
          <p:nvPr>
            <p:ph type="ftr" idx="1"/>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2"/>
          </p:nvPr>
        </p:nvSpPr>
        <p:spPr>
          <a:xfrm>
            <a:off x="10558440" y="6423840"/>
            <a:ext cx="105156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CAB32E40-F880-432A-957D-CD62C0B1AB93}"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dt" idx="3"/>
          </p:nvPr>
        </p:nvSpPr>
        <p:spPr>
          <a:xfrm>
            <a:off x="7606080" y="6423840"/>
            <a:ext cx="284364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50" name="PlaceHolder 1"/>
          <p:cNvSpPr>
            <a:spLocks noGrp="1"/>
          </p:cNvSpPr>
          <p:nvPr>
            <p:ph type="dt" idx="4"/>
          </p:nvPr>
        </p:nvSpPr>
        <p:spPr>
          <a:xfrm>
            <a:off x="7606080" y="6423840"/>
            <a:ext cx="284364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240" cy="939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4320" bIns="9432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2240" cy="9756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7920" bIns="9792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2240" cy="903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720" bIns="9072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4640" cy="363960"/>
          </a:xfrm>
          <a:prstGeom prst="rect">
            <a:avLst/>
          </a:prstGeom>
          <a:ln w="0">
            <a:noFill/>
          </a:ln>
        </p:spPr>
      </p:pic>
      <p:sp>
        <p:nvSpPr>
          <p:cNvPr id="93" name="PlaceHolder 1"/>
          <p:cNvSpPr>
            <a:spLocks noGrp="1"/>
          </p:cNvSpPr>
          <p:nvPr>
            <p:ph type="title"/>
          </p:nvPr>
        </p:nvSpPr>
        <p:spPr>
          <a:xfrm>
            <a:off x="576000" y="712800"/>
            <a:ext cx="1102860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5960" cy="36396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56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60876041-6E4B-4A16-9DEB-3B9FCC55E642}"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3640" cy="36396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2920" cy="97668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564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904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Student Name – Arunprasath K</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College Name-A.V.C College of Engineering</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ea typeface="DejaVu Sans"/>
              </a:rPr>
              <a:t>Department-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63040" y="2766240"/>
            <a:ext cx="9297720" cy="132444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520" cy="132444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7800" cy="523800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600" cy="4672080"/>
          </a:xfrm>
          <a:prstGeom prst="rect">
            <a:avLst/>
          </a:prstGeom>
          <a:noFill/>
          <a:ln w="0">
            <a:noFill/>
          </a:ln>
        </p:spPr>
        <p:txBody>
          <a:bodyPr lIns="90000" rIns="90000" tIns="45000" bIns="45000" anchor="ctr">
            <a:normAutofit fontScale="95000"/>
          </a:bodyPr>
          <a:p>
            <a:pPr marL="306000" indent="0">
              <a:lnSpc>
                <a:spcPct val="110000"/>
              </a:lnSpc>
              <a:spcBef>
                <a:spcPts val="479"/>
              </a:spcBef>
              <a:spcAft>
                <a:spcPts val="601"/>
              </a:spcAft>
              <a:buNone/>
              <a:tabLst>
                <a:tab algn="l" pos="0"/>
              </a:tabLst>
            </a:pP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1" lang="en-US" sz="2400" spc="-1" strike="noStrike">
                <a:solidFill>
                  <a:schemeClr val="accent1">
                    <a:lumMod val="50000"/>
                  </a:schemeClr>
                </a:solidFill>
                <a:latin typeface="Franklin Gothic Book"/>
              </a:rPr>
              <a:t> </a:t>
            </a:r>
            <a:r>
              <a:rPr b="1" lang="en-US" sz="2400" spc="-1" strike="noStrike">
                <a:solidFill>
                  <a:schemeClr val="accent1">
                    <a:lumMod val="50000"/>
                  </a:schemeClr>
                </a:solidFill>
                <a:latin typeface="Franklin Gothic Book"/>
              </a:rPr>
              <a:t>Project problem statement for keylogger Problem Statement</a:t>
            </a:r>
            <a:r>
              <a:rPr b="0" lang="en-US" sz="2400" spc="-1" strike="noStrike">
                <a:solidFill>
                  <a:schemeClr val="accent1">
                    <a:lumMod val="50000"/>
                  </a:schemeClr>
                </a:solidFill>
                <a:latin typeface="Franklin Gothic Book"/>
              </a:rPr>
              <a:t>:</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chemeClr val="accent1">
                    <a:lumMod val="50000"/>
                  </a:schemeClr>
                </a:solidFill>
                <a:latin typeface="Franklin Gothic Book"/>
              </a:rPr>
              <a:t> </a:t>
            </a:r>
            <a:r>
              <a:rPr b="0" lang="en-US" sz="2400" spc="-1" strike="noStrike">
                <a:solidFill>
                  <a:schemeClr val="accent1">
                    <a:lumMod val="50000"/>
                  </a:schemeClr>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sz="2400"/>
            </a:br>
            <a:r>
              <a:rPr b="0" lang="en-IN" sz="2400" spc="-1" strike="noStrike">
                <a:solidFill>
                  <a:schemeClr val="accent1">
                    <a:lumMod val="50000"/>
                  </a:schemeClr>
                </a:solidFill>
                <a:latin typeface="Franklin Gothic Book"/>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796040"/>
            <a:ext cx="11612520" cy="4854240"/>
          </a:xfrm>
          <a:prstGeom prst="rect">
            <a:avLst/>
          </a:prstGeom>
          <a:noFill/>
          <a:ln w="0">
            <a:noFill/>
          </a:ln>
        </p:spPr>
        <p:txBody>
          <a:bodyPr lIns="90000" rIns="90000" tIns="45000" bIns="45000" anchor="ctr">
            <a:noAutofit/>
          </a:bodyPr>
          <a:p>
            <a:pPr marL="306000" indent="-306000">
              <a:lnSpc>
                <a:spcPct val="110000"/>
              </a:lnSpc>
              <a:spcBef>
                <a:spcPts val="241"/>
              </a:spcBef>
              <a:spcAft>
                <a:spcPts val="601"/>
              </a:spcAft>
              <a:buClr>
                <a:srgbClr val="1cade4"/>
              </a:buClr>
              <a:buSzPct val="92000"/>
              <a:buFont typeface="Wingdings 2" charset="2"/>
              <a:buChar char=""/>
            </a:pPr>
            <a:r>
              <a:rPr b="0" lang="en-US" sz="1200" spc="-1" strike="noStrike">
                <a:solidFill>
                  <a:srgbClr val="404040"/>
                </a:solidFill>
                <a:latin typeface="Franklin Gothic Book"/>
              </a:rPr>
              <a:t>Keyloggers are malicious software that can be a serious threat. Here are some proposed solutions to protect yourself from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Prevention: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Anti-virus and Anti-malware software:</a:t>
            </a:r>
            <a:r>
              <a:rPr b="0" lang="en-US" sz="1200" spc="-1" strike="noStrike">
                <a:solidFill>
                  <a:srgbClr val="404040"/>
                </a:solidFill>
                <a:latin typeface="Franklin Gothic Book"/>
              </a:rPr>
              <a:t> Install and keep up-to-date reputable antivirus and anti-malware software that can detect and remove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cautious with downloads and attachments:</a:t>
            </a:r>
            <a:r>
              <a:rPr b="0" lang="en-US" sz="1200" spc="-1" strike="noStrike">
                <a:solidFill>
                  <a:srgbClr val="404040"/>
                </a:solidFill>
                <a:latin typeface="Franklin Gothic Book"/>
              </a:rPr>
              <a:t> Only download files and open attachments from trusted sources. Be wary of clicking on links in emails, even if they appear to be from someone you know..</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Detection: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System behavior changes:</a:t>
            </a:r>
            <a:r>
              <a:rPr b="0" lang="en-US" sz="1200" spc="-1" strike="noStrike">
                <a:solidFill>
                  <a:srgbClr val="404040"/>
                </a:solidFill>
                <a:latin typeface="Franklin Gothic Book"/>
              </a:rPr>
              <a:t> Unusual slowdowns, new programs running in the background, or unexplained browser activity can be signs of a keylogger infection.</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Anti-keylogging software:</a:t>
            </a:r>
            <a:r>
              <a:rPr b="0" lang="en-US" sz="1200" spc="-1" strike="noStrike">
                <a:solidFill>
                  <a:srgbClr val="404040"/>
                </a:solidFill>
                <a:latin typeface="Franklin Gothic Book"/>
              </a:rPr>
              <a:t> There are specific anti-keylogging programs that can detect and block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Regular security scans:</a:t>
            </a:r>
            <a:r>
              <a:rPr b="0" lang="en-US" sz="1200" spc="-1" strike="noStrike">
                <a:solidFill>
                  <a:srgbClr val="404040"/>
                </a:solidFill>
                <a:latin typeface="Franklin Gothic Book"/>
              </a:rPr>
              <a:t> Regularly scan your system with your antivirus and anti-malware software to detect any potential threats.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Recovery:</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Boot into Safe Mode:</a:t>
            </a:r>
            <a:r>
              <a:rPr b="0" lang="en-US" sz="1200" spc="-1" strike="noStrike">
                <a:solidFill>
                  <a:srgbClr val="404040"/>
                </a:solidFill>
                <a:latin typeface="Franklin Gothic Book"/>
              </a:rPr>
              <a:t> If you suspect a keylogger infection, boot your computer into Safe Mode. This will only load the essential programs needed to run your system, making it easier to identify and remove the keylogger.</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Security software scan:</a:t>
            </a:r>
            <a:r>
              <a:rPr b="0" lang="en-US" sz="1200" spc="-1" strike="noStrike">
                <a:solidFill>
                  <a:srgbClr val="404040"/>
                </a:solidFill>
                <a:latin typeface="Franklin Gothic Book"/>
              </a:rPr>
              <a:t> Run a full scan with your antivirus and anti-malware software in Safe Mode.</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Change passwords:</a:t>
            </a:r>
            <a:r>
              <a:rPr b="0" lang="en-US" sz="1200" spc="-1" strike="noStrike">
                <a:solidFill>
                  <a:srgbClr val="404040"/>
                </a:solidFill>
                <a:latin typeface="Franklin Gothic Book"/>
              </a:rPr>
              <a:t> Once you've removed the keylogger, change all your passwords for online accounts, especially financial accounts and email.</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Additional Tips: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mindful of public computers:</a:t>
            </a:r>
            <a:r>
              <a:rPr b="0" lang="en-US" sz="1200" spc="-1" strike="noStrike">
                <a:solidFill>
                  <a:srgbClr val="404040"/>
                </a:solidFill>
                <a:latin typeface="Franklin Gothic Book"/>
              </a:rPr>
              <a:t> Avoid entering sensitive information on public computers, as they may be infected with keyloggers.</a:t>
            </a:r>
            <a:endParaRPr b="0" lang="en-IN" sz="1200" spc="-1" strike="noStrike">
              <a:solidFill>
                <a:srgbClr val="000000"/>
              </a:solidFill>
              <a:latin typeface="Arial"/>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Keep your software updated:</a:t>
            </a:r>
            <a:r>
              <a:rPr b="0" lang="en-US" sz="1200" spc="-1" strike="noStrike">
                <a:solidFill>
                  <a:srgbClr val="404040"/>
                </a:solidFill>
                <a:latin typeface="Franklin Gothic Book"/>
              </a:rPr>
              <a:t> Always update your operating system, applications, and web browser to the latest versions to patch security vulnerabilities that keyloggers might exploit.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600" cy="467208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r>
              <a:rPr b="1" lang="en-US" sz="1800" spc="-1" strike="noStrike">
                <a:solidFill>
                  <a:srgbClr val="404040"/>
                </a:solidFill>
                <a:latin typeface="Franklin Gothic Book"/>
                <a:ea typeface="Franklin Gothic Book"/>
              </a:rPr>
              <a:t>100 МВ free disk space. Pentium II processor or higher. 512 MB RAM.</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 </a:t>
            </a: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pynput</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mSpy</a:t>
            </a:r>
            <a:r>
              <a:rPr b="0" lang="en-US" sz="1800" spc="-1" strike="noStrike">
                <a:solidFill>
                  <a:srgbClr val="000000"/>
                </a:solidFill>
                <a:latin typeface="Franklin Gothic Book"/>
                <a:ea typeface="Franklin Gothic Book"/>
              </a:rPr>
              <a:t> </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Tkinter</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jsonlib</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2013840"/>
            <a:ext cx="11028600" cy="5365440"/>
          </a:xfrm>
          <a:prstGeom prst="rect">
            <a:avLst/>
          </a:prstGeom>
          <a:noFill/>
          <a:ln w="0">
            <a:noFill/>
          </a:ln>
        </p:spPr>
        <p:txBody>
          <a:bodyPr lIns="90000" rIns="90000" tIns="45000" bIns="45000" anchor="ctr">
            <a:normAutofit fontScale="75000"/>
          </a:bodyPr>
          <a:p>
            <a:pPr marL="306000" indent="0">
              <a:lnSpc>
                <a:spcPct val="110000"/>
              </a:lnSpc>
              <a:spcBef>
                <a:spcPts val="400"/>
              </a:spcBef>
              <a:spcAft>
                <a:spcPts val="601"/>
              </a:spcAft>
              <a:buNone/>
              <a:tabLst>
                <a:tab algn="l" pos="0"/>
              </a:tabLst>
            </a:pPr>
            <a:r>
              <a:rPr b="1" lang="en-US" sz="1700" spc="-1" strike="noStrike">
                <a:solidFill>
                  <a:srgbClr val="404040"/>
                </a:solidFill>
                <a:latin typeface="Franklin Gothic Book"/>
              </a:rPr>
              <a:t> </a:t>
            </a:r>
            <a:r>
              <a:rPr b="1" lang="en-US" sz="2000" spc="-1" strike="noStrike">
                <a:solidFill>
                  <a:srgbClr val="404040"/>
                </a:solidFill>
                <a:latin typeface="Franklin Gothic Book"/>
              </a:rPr>
              <a:t>Step 1: Install the Required Library</a:t>
            </a:r>
            <a:endParaRPr b="0" lang="en-IN" sz="20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Ensure that you have the keyboard library installed in your Python environment. Open your command prompt or terminal and execute the following command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2: Importing the Necessary Libraries</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Begin by importing the keyboard library at the beginning of your Python script. This library will enable us to work with keyboard inputs. Insert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3: Define the Log File</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4: Create the Key Press Event Function</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Define a function that will handle the key press events. This function will be called whenever a key is pressed.</a:t>
            </a:r>
            <a:endParaRPr b="0" lang="en-IN" sz="1700" spc="-1" strike="noStrike">
              <a:solidFill>
                <a:srgbClr val="000000"/>
              </a:solidFill>
              <a:latin typeface="Arial"/>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5: Register the Key Press Event</a:t>
            </a:r>
            <a:endParaRPr b="0" lang="en-IN" sz="21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Register the ‘on_key_press’ function to be called whenever a key is pressed. This will enable our code to capture the keystrokes. Add the following line:</a:t>
            </a:r>
            <a:endParaRPr b="0" lang="en-IN" sz="17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keyboard.on_press(on_key_press)</a:t>
            </a:r>
            <a:endParaRPr b="0" lang="en-IN" sz="1700" spc="-1" strike="noStrike">
              <a:solidFill>
                <a:srgbClr val="000000"/>
              </a:solidFill>
              <a:latin typeface="Arial"/>
            </a:endParaRPr>
          </a:p>
          <a:p>
            <a:pPr marL="306000" indent="0">
              <a:lnSpc>
                <a:spcPct val="110000"/>
              </a:lnSpc>
              <a:spcBef>
                <a:spcPts val="380"/>
              </a:spcBef>
              <a:spcAft>
                <a:spcPts val="601"/>
              </a:spcAft>
              <a:buNone/>
              <a:tabLst>
                <a:tab algn="l" pos="0"/>
              </a:tabLst>
            </a:pPr>
            <a:r>
              <a:rPr b="1" lang="en-US" sz="1900" spc="-1" strike="noStrike">
                <a:solidFill>
                  <a:srgbClr val="404040"/>
                </a:solidFill>
                <a:latin typeface="Franklin Gothic Book"/>
              </a:rPr>
              <a:t>Step 6: Run the Code</a:t>
            </a:r>
            <a:endParaRPr b="0" lang="en-IN" sz="1900" spc="-1" strike="noStrike">
              <a:solidFill>
                <a:srgbClr val="000000"/>
              </a:solidFill>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Save your Python script with a ‘.py’ extension (e.g., ‘keylogger.py’). Open your command prompt or terminal, navigate to the directory where the script is located, and execute the command:</a:t>
            </a: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pic>
        <p:nvPicPr>
          <p:cNvPr id="148" name="Picture 5" descr="Screenshot 2024-04-04 114628.png"/>
          <p:cNvPicPr/>
          <p:nvPr/>
        </p:nvPicPr>
        <p:blipFill>
          <a:blip r:embed="rId1"/>
          <a:stretch/>
        </p:blipFill>
        <p:spPr>
          <a:xfrm>
            <a:off x="1496160" y="1385640"/>
            <a:ext cx="8833320" cy="4948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600" cy="467208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600" cy="52920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2" name="PlaceHolder 2"/>
          <p:cNvSpPr>
            <a:spLocks noGrp="1"/>
          </p:cNvSpPr>
          <p:nvPr>
            <p:ph/>
          </p:nvPr>
        </p:nvSpPr>
        <p:spPr>
          <a:xfrm>
            <a:off x="581040" y="1302120"/>
            <a:ext cx="11028600" cy="4672080"/>
          </a:xfrm>
          <a:prstGeom prst="rect">
            <a:avLst/>
          </a:prstGeom>
          <a:noFill/>
          <a:ln w="0">
            <a:noFill/>
          </a:ln>
        </p:spPr>
        <p:txBody>
          <a:bodyPr lIns="90000" rIns="90000" tIns="45000" bIns="45000" anchor="ctr">
            <a:normAutofit/>
          </a:bodyPr>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 </a:t>
            </a:r>
            <a:r>
              <a:rPr b="0" lang="en-US" sz="2400" spc="-1" strike="noStrike">
                <a:solidFill>
                  <a:srgbClr val="404040"/>
                </a:solidFill>
                <a:latin typeface="Franklin Gothic Book"/>
              </a:rPr>
              <a:t>Here are some general references on online security that you can consult for more details:</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National Institute of Standards and Technology (NIST) Cybersecurity Framework: </a:t>
            </a:r>
            <a:r>
              <a:rPr b="0" lang="en-US" sz="2400" spc="-1" strike="noStrike" u="sng">
                <a:solidFill>
                  <a:srgbClr val="6eac1c"/>
                </a:solidFill>
                <a:uFillTx/>
                <a:latin typeface="Franklin Gothic Book"/>
                <a:hlinkClick r:id="rId1"/>
              </a:rPr>
              <a:t>https://www.nist.gov/cyberframework</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Cybersecurity &amp; Infrastructure Security Agency (CISA) Shields Up program: </a:t>
            </a:r>
            <a:r>
              <a:rPr b="0" lang="en-US" sz="2400" spc="-1" strike="noStrike" u="sng">
                <a:solidFill>
                  <a:srgbClr val="6eac1c"/>
                </a:solidFill>
                <a:uFillTx/>
                <a:latin typeface="Franklin Gothic Book"/>
                <a:hlinkClick r:id="rId2"/>
              </a:rPr>
              <a:t>https://www.cisa.gov/shields-up</a:t>
            </a:r>
            <a:endParaRPr b="0" lang="en-IN" sz="2400" spc="-1" strike="noStrike">
              <a:solidFill>
                <a:srgbClr val="000000"/>
              </a:solidFill>
              <a:latin typeface="Arial"/>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Kaspersky Lab - What is Keystroke Logging and Keyloggers?: </a:t>
            </a:r>
            <a:r>
              <a:rPr b="0" lang="en-US" sz="2400" spc="-1" strike="noStrike" u="sng">
                <a:solidFill>
                  <a:srgbClr val="6eac1c"/>
                </a:solidFill>
                <a:uFillTx/>
                <a:latin typeface="Franklin Gothic Book"/>
                <a:hlinkClick r:id="rId3"/>
              </a:rPr>
              <a:t>https://www.kaspersky.com/resource-center/definitions/keylogger</a:t>
            </a:r>
            <a:endParaRPr b="0" lang="en-IN" sz="2400" spc="-1" strike="noStrike">
              <a:solidFill>
                <a:srgbClr val="000000"/>
              </a:solidFill>
              <a:latin typeface="Arial"/>
            </a:endParaRPr>
          </a:p>
          <a:p>
            <a:pPr marL="305280" indent="0">
              <a:lnSpc>
                <a:spcPct val="110000"/>
              </a:lnSpc>
              <a:spcBef>
                <a:spcPts val="479"/>
              </a:spcBef>
              <a:spcAft>
                <a:spcPts val="601"/>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Application>LibreOffice/7.4.2.3$Linux_X86_64 LibreOffice_project/40$Build-3</Application>
  <AppVersion>15.0000</AppVers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2024-04-04T12:19:53Z</dcterms:modified>
  <cp:revision>34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Custom</vt:lpwstr>
  </property>
  <property fmtid="{D5CDD505-2E9C-101B-9397-08002B2CF9AE}" pid="4" name="Slides">
    <vt:i4>10</vt:i4>
  </property>
</Properties>
</file>