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79" r:id="rId5"/>
    <p:sldId id="281" r:id="rId6"/>
    <p:sldId id="258" r:id="rId7"/>
    <p:sldId id="282" r:id="rId8"/>
    <p:sldId id="283" r:id="rId9"/>
    <p:sldId id="284" r:id="rId10"/>
    <p:sldId id="285" r:id="rId11"/>
    <p:sldId id="259"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B61A-F3F2-B79B-897F-8C7431E81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60310-F769-D830-950D-B76A2CDBA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3CB3D8-730A-AE15-D29E-CF306E13F4EB}"/>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C0305D98-C63A-F9D8-99FA-14CD65D9C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8EA32-A7A0-70C6-472A-0CDD32A7714A}"/>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333574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15ED-3F2D-2DD5-98E9-62EFFD17A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A77650-9FB7-2B44-ADD3-B56C52A18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AAD34-F61C-A8BB-FCB9-21CF3CD59F39}"/>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15CD8630-BF35-064E-5A4F-56AC48A14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56A76-BAA3-3FC4-3834-76732E5FEF14}"/>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49874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3F9B5-A670-88C9-699E-99F519DF5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50F2F9-D8A8-B673-D3DA-8A2C9A1F58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FA843-925A-D1A5-A715-79CD10254AFA}"/>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48EFCDF8-3793-BECE-9A2C-E6731153E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601BA-539E-F4EC-FBA9-376291F11421}"/>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81100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26EE-21F2-426F-3FEB-3D63223CE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82A75-0A02-9A98-7DF9-D6BBDCBBB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2BBFC-5E62-B039-2FE9-24D5B58D3825}"/>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947646B3-5000-5989-D809-894196886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D7DF1-2947-C0EF-D564-1C620600DCF5}"/>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48818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B9AB-0835-AEE5-CF8D-5D954B71E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7BB206-E0F4-42B8-1AD4-63B413A62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FF8EB-A165-4794-7E6D-008BFB8114EB}"/>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543126E4-B572-D2FC-8E88-973286A77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26A1B-C6EE-4DAD-6809-FD048797CA0F}"/>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82588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EC71-5E89-9CE8-8567-5F591D959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5BEEA0-3B85-5411-8CB6-D134F608E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B85184-B05B-B507-463C-21CB45093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764FC0-17CD-B033-AE85-EF2315CE1BFC}"/>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6" name="Footer Placeholder 5">
            <a:extLst>
              <a:ext uri="{FF2B5EF4-FFF2-40B4-BE49-F238E27FC236}">
                <a16:creationId xmlns:a16="http://schemas.microsoft.com/office/drawing/2014/main" id="{80358668-7FFA-8571-942C-3AD9A271C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9D6023-EEA2-9343-B0DA-B94B7668BFF2}"/>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351760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211F-2FD7-6FDC-1BD2-336DF0263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2A1DB-39D9-91BC-DFFD-8385F43B0A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11C33A-B45C-074B-A99A-6397D51AC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04A29C-F927-9C3A-3E60-765DF36AF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D0DF5F-11C3-DBAE-6ACA-07C7EE014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0AA333-6FA5-563F-C0F9-A4B597FF1B6E}"/>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8" name="Footer Placeholder 7">
            <a:extLst>
              <a:ext uri="{FF2B5EF4-FFF2-40B4-BE49-F238E27FC236}">
                <a16:creationId xmlns:a16="http://schemas.microsoft.com/office/drawing/2014/main" id="{D852C180-E974-E6BA-7CA6-30B12376CF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1A1F1-62B5-4BF1-10FD-36DD5BA28441}"/>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550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CD1-73E3-8DB2-272E-26F5421F8D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31D222-B752-6685-DFB2-81DD214DEB98}"/>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4" name="Footer Placeholder 3">
            <a:extLst>
              <a:ext uri="{FF2B5EF4-FFF2-40B4-BE49-F238E27FC236}">
                <a16:creationId xmlns:a16="http://schemas.microsoft.com/office/drawing/2014/main" id="{D178401A-2DF5-AD3E-A0C6-410F3D05D3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C41F78-ECC0-2930-138F-991AEA763C6F}"/>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38741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F4D5A-96C6-4C23-E1C8-4886D004B055}"/>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3" name="Footer Placeholder 2">
            <a:extLst>
              <a:ext uri="{FF2B5EF4-FFF2-40B4-BE49-F238E27FC236}">
                <a16:creationId xmlns:a16="http://schemas.microsoft.com/office/drawing/2014/main" id="{1CE45795-410B-D6FC-9FBE-E2270B0B29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FDD4B-5F0B-7E82-8F96-0A874014C2F6}"/>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9102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160E-B728-32B2-F9C2-A0A88676A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E27F89-A124-FDCD-F0C1-FCD691F9C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B5A185-4D89-5C54-A5FB-EF1306D44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047E7-F16B-A528-468D-086391DF2959}"/>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6" name="Footer Placeholder 5">
            <a:extLst>
              <a:ext uri="{FF2B5EF4-FFF2-40B4-BE49-F238E27FC236}">
                <a16:creationId xmlns:a16="http://schemas.microsoft.com/office/drawing/2014/main" id="{F74B6F8E-02AF-1FD7-EC9A-4CE79F6536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C438B-9301-F1FE-22BD-28645E0ED9A8}"/>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95835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AA16-8ACF-859E-DEF0-B3E7E19D1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1B80A1-BDC8-4415-2C9D-F687274D7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A684A9-09A7-82EB-450C-B6866C2E7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D9519-E0DB-7A7B-FD53-8637C176D475}"/>
              </a:ext>
            </a:extLst>
          </p:cNvPr>
          <p:cNvSpPr>
            <a:spLocks noGrp="1"/>
          </p:cNvSpPr>
          <p:nvPr>
            <p:ph type="dt" sz="half" idx="10"/>
          </p:nvPr>
        </p:nvSpPr>
        <p:spPr/>
        <p:txBody>
          <a:bodyPr/>
          <a:lstStyle/>
          <a:p>
            <a:fld id="{5E250AB2-CA60-4373-9479-E8211969940F}" type="datetimeFigureOut">
              <a:rPr lang="en-IN" smtClean="0"/>
              <a:t>17-03-2024</a:t>
            </a:fld>
            <a:endParaRPr lang="en-IN"/>
          </a:p>
        </p:txBody>
      </p:sp>
      <p:sp>
        <p:nvSpPr>
          <p:cNvPr id="6" name="Footer Placeholder 5">
            <a:extLst>
              <a:ext uri="{FF2B5EF4-FFF2-40B4-BE49-F238E27FC236}">
                <a16:creationId xmlns:a16="http://schemas.microsoft.com/office/drawing/2014/main" id="{7DC21F04-0F88-99AE-99C8-71844F1B7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EE09F-3FF5-E885-5C67-78510FCEC182}"/>
              </a:ext>
            </a:extLst>
          </p:cNvPr>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11049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FBA40-DF5B-8AD7-AD5A-364A445AE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9B280F-F10F-2F4C-1FDC-E11F50014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32BFF-FF31-C95D-9261-40F1B6733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50AB2-CA60-4373-9479-E8211969940F}" type="datetimeFigureOut">
              <a:rPr lang="en-IN" smtClean="0"/>
              <a:t>17-03-2024</a:t>
            </a:fld>
            <a:endParaRPr lang="en-IN"/>
          </a:p>
        </p:txBody>
      </p:sp>
      <p:sp>
        <p:nvSpPr>
          <p:cNvPr id="5" name="Footer Placeholder 4">
            <a:extLst>
              <a:ext uri="{FF2B5EF4-FFF2-40B4-BE49-F238E27FC236}">
                <a16:creationId xmlns:a16="http://schemas.microsoft.com/office/drawing/2014/main" id="{07FEC337-B43B-9B05-2EE4-EE564BA3B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1F8E45-8CCE-9291-F1A8-2A2DEF733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0D1EB-5EDF-41D6-8323-8920A0C2E53A}" type="slidenum">
              <a:rPr lang="en-IN" smtClean="0"/>
              <a:t>‹#›</a:t>
            </a:fld>
            <a:endParaRPr lang="en-IN"/>
          </a:p>
        </p:txBody>
      </p:sp>
    </p:spTree>
    <p:extLst>
      <p:ext uri="{BB962C8B-B14F-4D97-AF65-F5344CB8AC3E}">
        <p14:creationId xmlns:p14="http://schemas.microsoft.com/office/powerpoint/2010/main" val="313261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05A0-1347-6375-2863-6962FDCB6CC2}"/>
              </a:ext>
            </a:extLst>
          </p:cNvPr>
          <p:cNvSpPr>
            <a:spLocks noGrp="1"/>
          </p:cNvSpPr>
          <p:nvPr>
            <p:ph type="ctrTitle"/>
          </p:nvPr>
        </p:nvSpPr>
        <p:spPr/>
        <p:txBody>
          <a:bodyPr>
            <a:normAutofit/>
          </a:bodyPr>
          <a:lstStyle/>
          <a:p>
            <a:pPr algn="l"/>
            <a:r>
              <a:rPr lang="en-US" dirty="0">
                <a:solidFill>
                  <a:srgbClr val="FF0000"/>
                </a:solidFill>
                <a:latin typeface="Times New Roman" panose="02020603050405020304" pitchFamily="18" charset="0"/>
                <a:cs typeface="Times New Roman" panose="02020603050405020304" pitchFamily="18" charset="0"/>
              </a:rPr>
              <a:t>Project: Analysis of Airbnb Data Using Power BI</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F312F8-7154-D91D-42DB-30638C7B8E48}"/>
              </a:ext>
            </a:extLst>
          </p:cNvPr>
          <p:cNvSpPr>
            <a:spLocks noGrp="1"/>
          </p:cNvSpPr>
          <p:nvPr>
            <p:ph type="subTitle" idx="1"/>
          </p:nvPr>
        </p:nvSpPr>
        <p:spPr/>
        <p:txBody>
          <a:bodyPr/>
          <a:lstStyle/>
          <a:p>
            <a:endParaRPr lang="en-IN" dirty="0"/>
          </a:p>
          <a:p>
            <a:pPr algn="r"/>
            <a:r>
              <a:rPr lang="en-IN" dirty="0"/>
              <a:t>Assignment : 01</a:t>
            </a:r>
          </a:p>
          <a:p>
            <a:pPr algn="r"/>
            <a:r>
              <a:rPr lang="en-IN" dirty="0"/>
              <a:t>ABADS Batch 12</a:t>
            </a:r>
          </a:p>
        </p:txBody>
      </p:sp>
    </p:spTree>
    <p:extLst>
      <p:ext uri="{BB962C8B-B14F-4D97-AF65-F5344CB8AC3E}">
        <p14:creationId xmlns:p14="http://schemas.microsoft.com/office/powerpoint/2010/main" val="359995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2FEA-7C20-9271-255E-7B9D00370432}"/>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No.1 </a:t>
            </a:r>
            <a:endParaRPr lang="en-IN" dirty="0"/>
          </a:p>
        </p:txBody>
      </p:sp>
      <p:sp>
        <p:nvSpPr>
          <p:cNvPr id="3" name="Content Placeholder 2">
            <a:extLst>
              <a:ext uri="{FF2B5EF4-FFF2-40B4-BE49-F238E27FC236}">
                <a16:creationId xmlns:a16="http://schemas.microsoft.com/office/drawing/2014/main" id="{A123C766-F99B-203A-482A-F1EBCAED027A}"/>
              </a:ext>
            </a:extLst>
          </p:cNvPr>
          <p:cNvSpPr>
            <a:spLocks noGrp="1"/>
          </p:cNvSpPr>
          <p:nvPr>
            <p:ph idx="1"/>
          </p:nvPr>
        </p:nvSpPr>
        <p:spPr/>
        <p:txBody>
          <a:bodyPr/>
          <a:lstStyle/>
          <a:p>
            <a:r>
              <a:rPr lang="en-US" b="1" dirty="0"/>
              <a:t>Assessing District Location Scores:</a:t>
            </a:r>
            <a:r>
              <a:rPr lang="en-US" dirty="0"/>
              <a:t> The aim is to pinpoint the location in the district with the least favorable location scores. </a:t>
            </a:r>
          </a:p>
          <a:p>
            <a:pPr marL="0" indent="0">
              <a:buNone/>
            </a:pPr>
            <a:r>
              <a:rPr lang="en-IN" dirty="0"/>
              <a:t>Steps involved :</a:t>
            </a:r>
          </a:p>
          <a:p>
            <a:pPr marL="514350" indent="-514350">
              <a:buFont typeface="+mj-lt"/>
              <a:buAutoNum type="arabicPeriod"/>
            </a:pPr>
            <a:r>
              <a:rPr lang="en-IN" dirty="0"/>
              <a:t>Changed map setting in Options &gt;Global&gt;Security&gt;Map and Filled Map visuals.</a:t>
            </a:r>
          </a:p>
          <a:p>
            <a:pPr marL="514350" indent="-514350">
              <a:buFont typeface="+mj-lt"/>
              <a:buAutoNum type="arabicPeriod"/>
            </a:pPr>
            <a:r>
              <a:rPr lang="en-IN" dirty="0"/>
              <a:t>Selected Map Graph toolbar</a:t>
            </a:r>
          </a:p>
          <a:p>
            <a:pPr marL="514350" indent="-514350">
              <a:buFont typeface="+mj-lt"/>
              <a:buAutoNum type="arabicPeriod"/>
            </a:pPr>
            <a:r>
              <a:rPr lang="en-IN" dirty="0" err="1"/>
              <a:t>Ploted</a:t>
            </a:r>
            <a:r>
              <a:rPr lang="en-IN" dirty="0"/>
              <a:t> Latitude and Longitude in respective locations</a:t>
            </a:r>
          </a:p>
          <a:p>
            <a:pPr marL="514350" indent="-514350">
              <a:buFont typeface="+mj-lt"/>
              <a:buAutoNum type="arabicPeriod"/>
            </a:pPr>
            <a:r>
              <a:rPr lang="en-IN" dirty="0"/>
              <a:t>Used </a:t>
            </a:r>
            <a:r>
              <a:rPr lang="en-IN" dirty="0" err="1"/>
              <a:t>Bubblesized</a:t>
            </a:r>
            <a:r>
              <a:rPr lang="en-IN" dirty="0"/>
              <a:t> Points for representing Locations with least score.</a:t>
            </a:r>
          </a:p>
          <a:p>
            <a:pPr marL="0" indent="0">
              <a:buNone/>
            </a:pPr>
            <a:r>
              <a:rPr lang="en-IN" dirty="0"/>
              <a:t>Hence the map below : </a:t>
            </a:r>
          </a:p>
        </p:txBody>
      </p:sp>
    </p:spTree>
    <p:extLst>
      <p:ext uri="{BB962C8B-B14F-4D97-AF65-F5344CB8AC3E}">
        <p14:creationId xmlns:p14="http://schemas.microsoft.com/office/powerpoint/2010/main" val="387147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5" name="Content Placeholder 4">
            <a:extLst>
              <a:ext uri="{FF2B5EF4-FFF2-40B4-BE49-F238E27FC236}">
                <a16:creationId xmlns:a16="http://schemas.microsoft.com/office/drawing/2014/main" id="{6FFFF5A5-BD5A-941F-7F32-186868853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18" y="365125"/>
            <a:ext cx="12068502" cy="5811838"/>
          </a:xfrm>
        </p:spPr>
      </p:pic>
    </p:spTree>
    <p:extLst>
      <p:ext uri="{BB962C8B-B14F-4D97-AF65-F5344CB8AC3E}">
        <p14:creationId xmlns:p14="http://schemas.microsoft.com/office/powerpoint/2010/main" val="328800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No.2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fontScale="92500" lnSpcReduction="20000"/>
          </a:bodyPr>
          <a:lstStyle/>
          <a:p>
            <a:r>
              <a:rPr lang="en-US" b="1" dirty="0"/>
              <a:t>Examining Host Response Time Impact:</a:t>
            </a:r>
            <a:r>
              <a:rPr lang="en-US" dirty="0"/>
              <a:t> The goal is to delve into the relationship between host response times and the overall ratings of Airbnb listings providing valuable insights</a:t>
            </a:r>
          </a:p>
          <a:p>
            <a:pPr marL="0" indent="0">
              <a:buNone/>
            </a:pPr>
            <a:r>
              <a:rPr lang="en-IN" dirty="0"/>
              <a:t>Steps involved :</a:t>
            </a:r>
          </a:p>
          <a:p>
            <a:pPr marL="514350" indent="-514350">
              <a:buFont typeface="+mj-lt"/>
              <a:buAutoNum type="arabicPeriod"/>
            </a:pPr>
            <a:r>
              <a:rPr lang="en-IN" dirty="0"/>
              <a:t>Overall Rating vs </a:t>
            </a:r>
            <a:r>
              <a:rPr lang="en-IN" dirty="0" err="1"/>
              <a:t>Respose</a:t>
            </a:r>
            <a:r>
              <a:rPr lang="en-IN" dirty="0"/>
              <a:t> Time of Host graph was prepared with Verified Host </a:t>
            </a:r>
            <a:r>
              <a:rPr lang="en-IN" dirty="0" err="1"/>
              <a:t>Identinfication</a:t>
            </a:r>
            <a:r>
              <a:rPr lang="en-IN" dirty="0"/>
              <a:t> as filter</a:t>
            </a:r>
          </a:p>
          <a:p>
            <a:pPr marL="514350" indent="-514350">
              <a:buFont typeface="+mj-lt"/>
              <a:buAutoNum type="arabicPeriod"/>
            </a:pPr>
            <a:r>
              <a:rPr lang="en-IN" dirty="0"/>
              <a:t>Overall rating vs </a:t>
            </a:r>
            <a:r>
              <a:rPr lang="en-IN" dirty="0" err="1"/>
              <a:t>Host_Response_Rate</a:t>
            </a:r>
            <a:r>
              <a:rPr lang="en-IN" dirty="0"/>
              <a:t> graph prepared </a:t>
            </a:r>
          </a:p>
          <a:p>
            <a:pPr marL="514350" indent="-514350">
              <a:buFont typeface="+mj-lt"/>
              <a:buAutoNum type="arabicPeriod"/>
            </a:pPr>
            <a:r>
              <a:rPr lang="en-IN" dirty="0"/>
              <a:t>Sum of Overall rating vs Response Time graph</a:t>
            </a:r>
          </a:p>
          <a:p>
            <a:pPr marL="514350" indent="-514350">
              <a:buFont typeface="+mj-lt"/>
              <a:buAutoNum type="arabicPeriod"/>
            </a:pPr>
            <a:r>
              <a:rPr lang="en-IN" dirty="0"/>
              <a:t>Sum of Overall rating vs Verified Host Identity graph were made</a:t>
            </a:r>
          </a:p>
          <a:p>
            <a:pPr marL="514350" indent="-514350">
              <a:buFont typeface="+mj-lt"/>
              <a:buAutoNum type="arabicPeriod"/>
            </a:pPr>
            <a:r>
              <a:rPr lang="en-IN" dirty="0"/>
              <a:t>All four graphs were connected with a slider filtered by city column.</a:t>
            </a:r>
          </a:p>
          <a:p>
            <a:pPr marL="0" indent="0">
              <a:buNone/>
            </a:pPr>
            <a:r>
              <a:rPr lang="en-IN" dirty="0"/>
              <a:t>Hence the chart below : </a:t>
            </a:r>
          </a:p>
          <a:p>
            <a:endParaRPr lang="en-IN" dirty="0"/>
          </a:p>
        </p:txBody>
      </p:sp>
    </p:spTree>
    <p:extLst>
      <p:ext uri="{BB962C8B-B14F-4D97-AF65-F5344CB8AC3E}">
        <p14:creationId xmlns:p14="http://schemas.microsoft.com/office/powerpoint/2010/main" val="46229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7" name="Content Placeholder 6">
            <a:extLst>
              <a:ext uri="{FF2B5EF4-FFF2-40B4-BE49-F238E27FC236}">
                <a16:creationId xmlns:a16="http://schemas.microsoft.com/office/drawing/2014/main" id="{DE32FF99-DCC1-5D5A-9CB3-860C7504B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 y="112382"/>
            <a:ext cx="11968480" cy="6685891"/>
          </a:xfrm>
        </p:spPr>
      </p:pic>
    </p:spTree>
    <p:extLst>
      <p:ext uri="{BB962C8B-B14F-4D97-AF65-F5344CB8AC3E}">
        <p14:creationId xmlns:p14="http://schemas.microsoft.com/office/powerpoint/2010/main" val="142292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No.3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fontScale="85000" lnSpcReduction="20000"/>
          </a:bodyPr>
          <a:lstStyle/>
          <a:p>
            <a:r>
              <a:rPr lang="en-US" b="1" dirty="0"/>
              <a:t>Visualizing Airbnb Listing Prices: </a:t>
            </a:r>
            <a:r>
              <a:rPr lang="en-US" dirty="0"/>
              <a:t>The objective is to create visual representations of Airbnb listing prices across different cities and summarize any noteworthy trends or variations</a:t>
            </a:r>
          </a:p>
          <a:p>
            <a:pPr marL="0" indent="0">
              <a:buNone/>
            </a:pPr>
            <a:r>
              <a:rPr lang="en-IN" dirty="0"/>
              <a:t>Steps involved :</a:t>
            </a:r>
          </a:p>
          <a:p>
            <a:pPr marL="514350" indent="-514350">
              <a:buFont typeface="+mj-lt"/>
              <a:buAutoNum type="arabicPeriod"/>
            </a:pPr>
            <a:r>
              <a:rPr lang="en-IN" dirty="0"/>
              <a:t>To create visualization for Price Listing following graphs were used.</a:t>
            </a:r>
          </a:p>
          <a:p>
            <a:pPr marL="514350" indent="-514350">
              <a:buFont typeface="+mj-lt"/>
              <a:buAutoNum type="arabicPeriod"/>
            </a:pPr>
            <a:r>
              <a:rPr lang="en-IN" dirty="0"/>
              <a:t>Maximum Price Vs City</a:t>
            </a:r>
          </a:p>
          <a:p>
            <a:pPr marL="514350" indent="-514350">
              <a:buFont typeface="+mj-lt"/>
              <a:buAutoNum type="arabicPeriod"/>
            </a:pPr>
            <a:r>
              <a:rPr lang="en-IN" dirty="0"/>
              <a:t>Maximum Price vs Room Type </a:t>
            </a:r>
          </a:p>
          <a:p>
            <a:pPr marL="514350" indent="-514350">
              <a:buFont typeface="+mj-lt"/>
              <a:buAutoNum type="arabicPeriod"/>
            </a:pPr>
            <a:r>
              <a:rPr lang="en-IN" dirty="0"/>
              <a:t>Maximum Price board</a:t>
            </a:r>
          </a:p>
          <a:p>
            <a:pPr marL="514350" indent="-514350">
              <a:buFont typeface="+mj-lt"/>
              <a:buAutoNum type="arabicPeriod"/>
            </a:pPr>
            <a:r>
              <a:rPr lang="en-IN" dirty="0"/>
              <a:t>List of city showing Maximum Price, Property Type &amp; Room type was also added along with these charts</a:t>
            </a:r>
          </a:p>
          <a:p>
            <a:pPr marL="514350" indent="-514350">
              <a:buFont typeface="+mj-lt"/>
              <a:buAutoNum type="arabicPeriod"/>
            </a:pPr>
            <a:endParaRPr lang="en-IN" dirty="0"/>
          </a:p>
          <a:p>
            <a:pPr marL="0" indent="0">
              <a:buNone/>
            </a:pPr>
            <a:r>
              <a:rPr lang="en-IN" dirty="0"/>
              <a:t>Hence the chart below : </a:t>
            </a:r>
          </a:p>
          <a:p>
            <a:endParaRPr lang="en-IN" dirty="0"/>
          </a:p>
        </p:txBody>
      </p:sp>
    </p:spTree>
    <p:extLst>
      <p:ext uri="{BB962C8B-B14F-4D97-AF65-F5344CB8AC3E}">
        <p14:creationId xmlns:p14="http://schemas.microsoft.com/office/powerpoint/2010/main" val="362149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6" name="Content Placeholder 5">
            <a:extLst>
              <a:ext uri="{FF2B5EF4-FFF2-40B4-BE49-F238E27FC236}">
                <a16:creationId xmlns:a16="http://schemas.microsoft.com/office/drawing/2014/main" id="{0D1C6E8D-81DA-4A00-5CC8-98D28AC6A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254000"/>
            <a:ext cx="11988800" cy="6502400"/>
          </a:xfrm>
        </p:spPr>
      </p:pic>
    </p:spTree>
    <p:extLst>
      <p:ext uri="{BB962C8B-B14F-4D97-AF65-F5344CB8AC3E}">
        <p14:creationId xmlns:p14="http://schemas.microsoft.com/office/powerpoint/2010/main" val="239268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No.4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fontScale="92500" lnSpcReduction="10000"/>
          </a:bodyPr>
          <a:lstStyle/>
          <a:p>
            <a:r>
              <a:rPr lang="en-US" b="1" dirty="0"/>
              <a:t>Analyzing Composite Scores:</a:t>
            </a:r>
            <a:r>
              <a:rPr lang="en-US" dirty="0"/>
              <a:t> The task involves creating a composite score that integrates check-in experience and host communication for various districts with subsequent analysis and insights.</a:t>
            </a:r>
          </a:p>
          <a:p>
            <a:pPr marL="0" indent="0">
              <a:buNone/>
            </a:pPr>
            <a:r>
              <a:rPr lang="en-IN" dirty="0"/>
              <a:t>Steps involved : District-wise details were available for New York city only. Hence graphs are based on New York city only.</a:t>
            </a:r>
          </a:p>
          <a:p>
            <a:pPr marL="514350" indent="-514350">
              <a:buFont typeface="+mj-lt"/>
              <a:buAutoNum type="arabicPeriod"/>
            </a:pPr>
            <a:r>
              <a:rPr lang="en-IN" dirty="0"/>
              <a:t>Prepared graphs Count of check-in Experience score vs District</a:t>
            </a:r>
          </a:p>
          <a:p>
            <a:pPr marL="514350" indent="-514350">
              <a:buFont typeface="+mj-lt"/>
              <a:buAutoNum type="arabicPeriod"/>
            </a:pPr>
            <a:r>
              <a:rPr lang="en-IN" dirty="0"/>
              <a:t>Prepared Count of Host – Communication Score by District</a:t>
            </a:r>
          </a:p>
          <a:p>
            <a:pPr marL="514350" indent="-514350">
              <a:buFont typeface="+mj-lt"/>
              <a:buAutoNum type="arabicPeriod"/>
            </a:pPr>
            <a:r>
              <a:rPr lang="en-IN" dirty="0"/>
              <a:t>A table showing various apartment, based on its property </a:t>
            </a:r>
            <a:r>
              <a:rPr lang="en-IN" dirty="0" err="1"/>
              <a:t>type,Room</a:t>
            </a:r>
            <a:r>
              <a:rPr lang="en-IN" dirty="0"/>
              <a:t> type, Number of Bedroom , </a:t>
            </a:r>
            <a:r>
              <a:rPr lang="en-IN" dirty="0" err="1"/>
              <a:t>amendities,etc</a:t>
            </a:r>
            <a:r>
              <a:rPr lang="en-IN" dirty="0"/>
              <a:t> was also included.</a:t>
            </a:r>
          </a:p>
          <a:p>
            <a:pPr marL="514350" indent="-514350">
              <a:buFont typeface="+mj-lt"/>
              <a:buAutoNum type="arabicPeriod"/>
            </a:pPr>
            <a:endParaRPr lang="en-IN" dirty="0"/>
          </a:p>
          <a:p>
            <a:pPr marL="0" indent="0">
              <a:buNone/>
            </a:pPr>
            <a:r>
              <a:rPr lang="en-IN" dirty="0"/>
              <a:t>Hence the chart below : </a:t>
            </a:r>
          </a:p>
          <a:p>
            <a:endParaRPr lang="en-IN" dirty="0"/>
          </a:p>
        </p:txBody>
      </p:sp>
    </p:spTree>
    <p:extLst>
      <p:ext uri="{BB962C8B-B14F-4D97-AF65-F5344CB8AC3E}">
        <p14:creationId xmlns:p14="http://schemas.microsoft.com/office/powerpoint/2010/main" val="355831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7" name="Content Placeholder 6">
            <a:extLst>
              <a:ext uri="{FF2B5EF4-FFF2-40B4-BE49-F238E27FC236}">
                <a16:creationId xmlns:a16="http://schemas.microsoft.com/office/drawing/2014/main" id="{EBC2DA6B-D5A0-5405-74ED-45C861C46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 y="365126"/>
            <a:ext cx="11480800" cy="6492874"/>
          </a:xfrm>
        </p:spPr>
      </p:pic>
    </p:spTree>
    <p:extLst>
      <p:ext uri="{BB962C8B-B14F-4D97-AF65-F5344CB8AC3E}">
        <p14:creationId xmlns:p14="http://schemas.microsoft.com/office/powerpoint/2010/main" val="161475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No.5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a:bodyPr>
          <a:lstStyle/>
          <a:p>
            <a:r>
              <a:rPr lang="en-US" b="1" dirty="0"/>
              <a:t>Calculating Listing Age and Host Tenure</a:t>
            </a:r>
            <a:r>
              <a:rPr lang="en-US" dirty="0"/>
              <a:t>: This objective entails computing the age of Airbnb listings and identifying hosts who have accumulated more than 10 years of hosting expertise. </a:t>
            </a:r>
          </a:p>
          <a:p>
            <a:pPr marL="0" indent="0">
              <a:buNone/>
            </a:pPr>
            <a:r>
              <a:rPr lang="en-IN" dirty="0"/>
              <a:t>Steps involved : </a:t>
            </a:r>
          </a:p>
          <a:p>
            <a:pPr marL="514350" indent="-514350">
              <a:buFont typeface="+mj-lt"/>
              <a:buAutoNum type="arabicPeriod"/>
            </a:pPr>
            <a:r>
              <a:rPr lang="en-IN" dirty="0"/>
              <a:t>Prepared Graph based on Number of Hotels vs City and District</a:t>
            </a:r>
          </a:p>
          <a:p>
            <a:pPr marL="514350" indent="-514350">
              <a:buFont typeface="+mj-lt"/>
              <a:buAutoNum type="arabicPeriod"/>
            </a:pPr>
            <a:r>
              <a:rPr lang="en-IN" dirty="0"/>
              <a:t>Used filter for getting information about list of hotels </a:t>
            </a:r>
            <a:r>
              <a:rPr lang="en-IN" dirty="0" err="1"/>
              <a:t>registrated</a:t>
            </a:r>
            <a:r>
              <a:rPr lang="en-IN" dirty="0"/>
              <a:t> more that 10 years ago.</a:t>
            </a:r>
          </a:p>
          <a:p>
            <a:pPr marL="0" indent="0">
              <a:buNone/>
            </a:pPr>
            <a:r>
              <a:rPr lang="en-IN" dirty="0"/>
              <a:t>Hence the chart below : </a:t>
            </a:r>
          </a:p>
          <a:p>
            <a:endParaRPr lang="en-IN" dirty="0"/>
          </a:p>
        </p:txBody>
      </p:sp>
    </p:spTree>
    <p:extLst>
      <p:ext uri="{BB962C8B-B14F-4D97-AF65-F5344CB8AC3E}">
        <p14:creationId xmlns:p14="http://schemas.microsoft.com/office/powerpoint/2010/main" val="2015226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6" name="Content Placeholder 5">
            <a:extLst>
              <a:ext uri="{FF2B5EF4-FFF2-40B4-BE49-F238E27FC236}">
                <a16:creationId xmlns:a16="http://schemas.microsoft.com/office/drawing/2014/main" id="{9EEAF498-4B6D-5ED4-2AFA-456B9E1CFF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26"/>
          <a:stretch/>
        </p:blipFill>
        <p:spPr>
          <a:xfrm>
            <a:off x="838201" y="365125"/>
            <a:ext cx="11150600" cy="6391275"/>
          </a:xfrm>
        </p:spPr>
      </p:pic>
    </p:spTree>
    <p:extLst>
      <p:ext uri="{BB962C8B-B14F-4D97-AF65-F5344CB8AC3E}">
        <p14:creationId xmlns:p14="http://schemas.microsoft.com/office/powerpoint/2010/main" val="296975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1C91-E90C-F928-B1D1-BFB0AF44AABF}"/>
              </a:ext>
            </a:extLst>
          </p:cNvPr>
          <p:cNvSpPr>
            <a:spLocks noGrp="1"/>
          </p:cNvSpPr>
          <p:nvPr>
            <p:ph type="title"/>
          </p:nvPr>
        </p:nvSpPr>
        <p:spPr/>
        <p:txBody>
          <a:bodyPr>
            <a:normAutofit/>
          </a:bodyPr>
          <a:lstStyle/>
          <a:p>
            <a:r>
              <a:rPr lang="en-IN" sz="3800"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76763C4-2ED9-319F-3F02-2E963E7B9FC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Airbnb, headquartered in San Francisco, California, operates a popular online marketplace specializing in short-term accommodations and experiences. Established in 2008 by founders Brian </a:t>
            </a:r>
            <a:r>
              <a:rPr lang="en-US" sz="2400" dirty="0" err="1">
                <a:latin typeface="Times New Roman" panose="02020603050405020304" pitchFamily="18" charset="0"/>
                <a:cs typeface="Times New Roman" panose="02020603050405020304" pitchFamily="18" charset="0"/>
              </a:rPr>
              <a:t>Chesky</a:t>
            </a:r>
            <a:r>
              <a:rPr lang="en-US" sz="2400" dirty="0">
                <a:latin typeface="Times New Roman" panose="02020603050405020304" pitchFamily="18" charset="0"/>
                <a:cs typeface="Times New Roman" panose="02020603050405020304" pitchFamily="18" charset="0"/>
              </a:rPr>
              <a:t>, Nathan </a:t>
            </a:r>
            <a:r>
              <a:rPr lang="en-US" sz="2400" dirty="0" err="1">
                <a:latin typeface="Times New Roman" panose="02020603050405020304" pitchFamily="18" charset="0"/>
                <a:cs typeface="Times New Roman" panose="02020603050405020304" pitchFamily="18" charset="0"/>
              </a:rPr>
              <a:t>Blecharczyk</a:t>
            </a:r>
            <a:r>
              <a:rPr lang="en-US" sz="2400" dirty="0">
                <a:latin typeface="Times New Roman" panose="02020603050405020304" pitchFamily="18" charset="0"/>
                <a:cs typeface="Times New Roman" panose="02020603050405020304" pitchFamily="18" charset="0"/>
              </a:rPr>
              <a:t>, and Joe </a:t>
            </a:r>
            <a:r>
              <a:rPr lang="en-US" sz="2400" dirty="0" err="1">
                <a:latin typeface="Times New Roman" panose="02020603050405020304" pitchFamily="18" charset="0"/>
                <a:cs typeface="Times New Roman" panose="02020603050405020304" pitchFamily="18" charset="0"/>
              </a:rPr>
              <a:t>Gebbia</a:t>
            </a:r>
            <a:r>
              <a:rPr lang="en-US" sz="2400" dirty="0">
                <a:latin typeface="Times New Roman" panose="02020603050405020304" pitchFamily="18" charset="0"/>
                <a:cs typeface="Times New Roman" panose="02020603050405020304" pitchFamily="18" charset="0"/>
              </a:rPr>
              <a:t>, the name Airbnb is derived from its original moniker, Air-Bed and Breakfast.com. </a:t>
            </a:r>
            <a:r>
              <a:rPr lang="en-US" sz="2400" dirty="0" err="1">
                <a:latin typeface="Times New Roman" panose="02020603050405020304" pitchFamily="18" charset="0"/>
                <a:cs typeface="Times New Roman" panose="02020603050405020304" pitchFamily="18" charset="0"/>
              </a:rPr>
              <a:t>iVision</a:t>
            </a:r>
            <a:r>
              <a:rPr lang="en-US" sz="2400" dirty="0">
                <a:latin typeface="Times New Roman" panose="02020603050405020304" pitchFamily="18" charset="0"/>
                <a:cs typeface="Times New Roman" panose="02020603050405020304" pitchFamily="18" charset="0"/>
              </a:rPr>
              <a:t> analytics firm has been provided with datasets related to Airbnb listings and reviewer scores worldwide. </a:t>
            </a:r>
          </a:p>
          <a:p>
            <a:pPr marL="0" indent="0">
              <a:buNone/>
            </a:pPr>
            <a:r>
              <a:rPr lang="en-US" sz="2400" dirty="0">
                <a:latin typeface="Times New Roman" panose="02020603050405020304" pitchFamily="18" charset="0"/>
                <a:cs typeface="Times New Roman" panose="02020603050405020304" pitchFamily="18" charset="0"/>
              </a:rPr>
              <a:t>	The objective is to gain a deeper understanding of Airbnb's operations and draw meaningful insights from the data. As a </a:t>
            </a:r>
            <a:r>
              <a:rPr lang="en-US" sz="2400" dirty="0" err="1">
                <a:latin typeface="Times New Roman" panose="02020603050405020304" pitchFamily="18" charset="0"/>
                <a:cs typeface="Times New Roman" panose="02020603050405020304" pitchFamily="18" charset="0"/>
              </a:rPr>
              <a:t>PowerBI</a:t>
            </a:r>
            <a:r>
              <a:rPr lang="en-US" sz="2400" dirty="0">
                <a:latin typeface="Times New Roman" panose="02020603050405020304" pitchFamily="18" charset="0"/>
                <a:cs typeface="Times New Roman" panose="02020603050405020304" pitchFamily="18" charset="0"/>
              </a:rPr>
              <a:t> Analyst at </a:t>
            </a:r>
            <a:r>
              <a:rPr lang="en-US" sz="2400" dirty="0" err="1">
                <a:latin typeface="Times New Roman" panose="02020603050405020304" pitchFamily="18" charset="0"/>
                <a:cs typeface="Times New Roman" panose="02020603050405020304" pitchFamily="18" charset="0"/>
              </a:rPr>
              <a:t>iVision</a:t>
            </a:r>
            <a:r>
              <a:rPr lang="en-US" sz="2400" dirty="0">
                <a:latin typeface="Times New Roman" panose="02020603050405020304" pitchFamily="18" charset="0"/>
                <a:cs typeface="Times New Roman" panose="02020603050405020304" pitchFamily="18" charset="0"/>
              </a:rPr>
              <a:t>, your role is to create informative reports by conducting a thorough analysis of the data using powerful tools like Power BI.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376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No.6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fontScale="92500" lnSpcReduction="10000"/>
          </a:bodyPr>
          <a:lstStyle/>
          <a:p>
            <a:r>
              <a:rPr lang="en-US" b="1" dirty="0"/>
              <a:t>Property Type Price Analysis</a:t>
            </a:r>
            <a:r>
              <a:rPr lang="en-US" dirty="0"/>
              <a:t>: The task involves the creation of a visual tree map that displays average prices for various room and property types with specific attention given to the property type associated with the highest prices for entire places</a:t>
            </a:r>
          </a:p>
          <a:p>
            <a:pPr marL="0" indent="0">
              <a:buNone/>
            </a:pPr>
            <a:r>
              <a:rPr lang="en-IN" dirty="0"/>
              <a:t>Steps involved : </a:t>
            </a:r>
          </a:p>
          <a:p>
            <a:pPr marL="514350" indent="-514350">
              <a:buFont typeface="+mj-lt"/>
              <a:buAutoNum type="arabicPeriod"/>
            </a:pPr>
            <a:r>
              <a:rPr lang="en-IN" dirty="0"/>
              <a:t>Objective was to prepare Tree Map Average Price vs City.</a:t>
            </a:r>
          </a:p>
          <a:p>
            <a:pPr marL="514350" indent="-514350">
              <a:buFont typeface="+mj-lt"/>
              <a:buAutoNum type="arabicPeriod"/>
            </a:pPr>
            <a:r>
              <a:rPr lang="en-IN" dirty="0"/>
              <a:t>Included a bar graph along with that for better understanding</a:t>
            </a:r>
          </a:p>
          <a:p>
            <a:pPr marL="514350" indent="-514350">
              <a:buFont typeface="+mj-lt"/>
              <a:buAutoNum type="arabicPeriod"/>
            </a:pPr>
            <a:r>
              <a:rPr lang="en-IN" dirty="0"/>
              <a:t>Average Price vs Room type graph included.</a:t>
            </a:r>
          </a:p>
          <a:p>
            <a:pPr marL="514350" indent="-514350">
              <a:buFont typeface="+mj-lt"/>
              <a:buAutoNum type="arabicPeriod"/>
            </a:pPr>
            <a:r>
              <a:rPr lang="en-IN" dirty="0"/>
              <a:t>A table showing City,  Maximum Price and Property Type also included.</a:t>
            </a:r>
          </a:p>
          <a:p>
            <a:pPr marL="0" indent="0">
              <a:buNone/>
            </a:pPr>
            <a:r>
              <a:rPr lang="en-IN" dirty="0"/>
              <a:t>Hence the chart below : </a:t>
            </a:r>
          </a:p>
          <a:p>
            <a:endParaRPr lang="en-IN" dirty="0"/>
          </a:p>
        </p:txBody>
      </p:sp>
    </p:spTree>
    <p:extLst>
      <p:ext uri="{BB962C8B-B14F-4D97-AF65-F5344CB8AC3E}">
        <p14:creationId xmlns:p14="http://schemas.microsoft.com/office/powerpoint/2010/main" val="156339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7" name="Content Placeholder 6">
            <a:extLst>
              <a:ext uri="{FF2B5EF4-FFF2-40B4-BE49-F238E27FC236}">
                <a16:creationId xmlns:a16="http://schemas.microsoft.com/office/drawing/2014/main" id="{C4708BFA-5AB1-36E4-74DF-1D53BCD42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20" y="213360"/>
            <a:ext cx="11714479" cy="6543040"/>
          </a:xfrm>
        </p:spPr>
      </p:pic>
    </p:spTree>
    <p:extLst>
      <p:ext uri="{BB962C8B-B14F-4D97-AF65-F5344CB8AC3E}">
        <p14:creationId xmlns:p14="http://schemas.microsoft.com/office/powerpoint/2010/main" val="300707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No.7.A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a:bodyPr>
          <a:lstStyle/>
          <a:p>
            <a:r>
              <a:rPr lang="en-US" b="1" dirty="0"/>
              <a:t>Crafting a Comprehensive City Insights Report</a:t>
            </a:r>
            <a:r>
              <a:rPr lang="en-US" dirty="0"/>
              <a:t>: Objective to entails Change in Price and Room Type after 2020 changes in visitor trends in contrast to earlier years</a:t>
            </a:r>
          </a:p>
          <a:p>
            <a:pPr marL="0" indent="0">
              <a:buNone/>
            </a:pPr>
            <a:r>
              <a:rPr lang="en-IN" dirty="0"/>
              <a:t>Steps involved : </a:t>
            </a:r>
          </a:p>
          <a:p>
            <a:pPr marL="514350" indent="-514350">
              <a:buFont typeface="+mj-lt"/>
              <a:buAutoNum type="arabicPeriod"/>
            </a:pPr>
            <a:r>
              <a:rPr lang="en-IN" dirty="0"/>
              <a:t>This report include two parts</a:t>
            </a:r>
          </a:p>
          <a:p>
            <a:pPr marL="514350" indent="-514350">
              <a:buFont typeface="+mj-lt"/>
              <a:buAutoNum type="arabicPeriod"/>
            </a:pPr>
            <a:r>
              <a:rPr lang="en-IN" dirty="0"/>
              <a:t>Fig 7.A show the graph showing the c</a:t>
            </a:r>
            <a:r>
              <a:rPr lang="en-US" dirty="0" err="1"/>
              <a:t>hange</a:t>
            </a:r>
            <a:r>
              <a:rPr lang="en-US" dirty="0"/>
              <a:t> in Price and Room Type after 2020</a:t>
            </a:r>
            <a:endParaRPr lang="en-IN" dirty="0"/>
          </a:p>
          <a:p>
            <a:pPr marL="0" indent="0">
              <a:buNone/>
            </a:pPr>
            <a:r>
              <a:rPr lang="en-IN" dirty="0"/>
              <a:t>Hence the chart below : </a:t>
            </a:r>
          </a:p>
          <a:p>
            <a:endParaRPr lang="en-IN" dirty="0"/>
          </a:p>
        </p:txBody>
      </p:sp>
    </p:spTree>
    <p:extLst>
      <p:ext uri="{BB962C8B-B14F-4D97-AF65-F5344CB8AC3E}">
        <p14:creationId xmlns:p14="http://schemas.microsoft.com/office/powerpoint/2010/main" val="2952732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6" name="Content Placeholder 5">
            <a:extLst>
              <a:ext uri="{FF2B5EF4-FFF2-40B4-BE49-F238E27FC236}">
                <a16:creationId xmlns:a16="http://schemas.microsoft.com/office/drawing/2014/main" id="{A5A83413-F4A9-3AF2-F3E5-B5D9E2226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 y="91440"/>
            <a:ext cx="11917680" cy="6553200"/>
          </a:xfrm>
        </p:spPr>
      </p:pic>
    </p:spTree>
    <p:extLst>
      <p:ext uri="{BB962C8B-B14F-4D97-AF65-F5344CB8AC3E}">
        <p14:creationId xmlns:p14="http://schemas.microsoft.com/office/powerpoint/2010/main" val="383450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B534-9ABD-4E0A-8913-5E0296CDE62B}"/>
              </a:ext>
            </a:extLst>
          </p:cNvPr>
          <p:cNvSpPr>
            <a:spLocks noGrp="1"/>
          </p:cNvSpPr>
          <p:nvPr>
            <p:ph type="title"/>
          </p:nvPr>
        </p:nvSpPr>
        <p:spPr/>
        <p:txBody>
          <a:bodyPr/>
          <a:lstStyle/>
          <a:p>
            <a:r>
              <a:rPr lang="en-US" sz="4400" b="1" dirty="0">
                <a:solidFill>
                  <a:srgbClr val="C00000"/>
                </a:solidFill>
                <a:latin typeface="Times New Roman" panose="02020603050405020304" pitchFamily="18" charset="0"/>
                <a:cs typeface="Times New Roman" panose="02020603050405020304" pitchFamily="18" charset="0"/>
              </a:rPr>
              <a:t>Question No.7.B </a:t>
            </a:r>
            <a:endParaRPr lang="en-IN" dirty="0"/>
          </a:p>
        </p:txBody>
      </p:sp>
      <p:sp>
        <p:nvSpPr>
          <p:cNvPr id="3" name="Content Placeholder 2">
            <a:extLst>
              <a:ext uri="{FF2B5EF4-FFF2-40B4-BE49-F238E27FC236}">
                <a16:creationId xmlns:a16="http://schemas.microsoft.com/office/drawing/2014/main" id="{3D3BE00E-60AA-DD23-97B3-B07226E55A88}"/>
              </a:ext>
            </a:extLst>
          </p:cNvPr>
          <p:cNvSpPr>
            <a:spLocks noGrp="1"/>
          </p:cNvSpPr>
          <p:nvPr>
            <p:ph idx="1"/>
          </p:nvPr>
        </p:nvSpPr>
        <p:spPr/>
        <p:txBody>
          <a:bodyPr>
            <a:normAutofit/>
          </a:bodyPr>
          <a:lstStyle/>
          <a:p>
            <a:r>
              <a:rPr lang="en-US" b="1" dirty="0"/>
              <a:t>Crafting a Comprehensive City Insights Report</a:t>
            </a:r>
            <a:r>
              <a:rPr lang="en-US"/>
              <a:t>: Change in Visitors Trend after 2020 </a:t>
            </a:r>
            <a:r>
              <a:rPr lang="en-US" dirty="0"/>
              <a:t>in contrast to earlier years</a:t>
            </a:r>
          </a:p>
          <a:p>
            <a:pPr marL="0" indent="0">
              <a:buNone/>
            </a:pPr>
            <a:r>
              <a:rPr lang="en-IN" dirty="0"/>
              <a:t>Steps involved : </a:t>
            </a:r>
          </a:p>
          <a:p>
            <a:pPr marL="514350" indent="-514350">
              <a:buFont typeface="+mj-lt"/>
              <a:buAutoNum type="arabicPeriod"/>
            </a:pPr>
            <a:r>
              <a:rPr lang="en-IN" dirty="0"/>
              <a:t>This report include two parts</a:t>
            </a:r>
          </a:p>
          <a:p>
            <a:pPr marL="514350" indent="-514350">
              <a:buFont typeface="+mj-lt"/>
              <a:buAutoNum type="arabicPeriod"/>
            </a:pPr>
            <a:r>
              <a:rPr lang="en-IN" dirty="0"/>
              <a:t>Fig 7.B show the graph showing the c</a:t>
            </a:r>
            <a:r>
              <a:rPr lang="en-US" dirty="0" err="1"/>
              <a:t>hange</a:t>
            </a:r>
            <a:r>
              <a:rPr lang="en-US" dirty="0"/>
              <a:t> in Price and Room Type after 2020</a:t>
            </a:r>
            <a:endParaRPr lang="en-IN" dirty="0"/>
          </a:p>
          <a:p>
            <a:pPr marL="0" indent="0">
              <a:buNone/>
            </a:pPr>
            <a:r>
              <a:rPr lang="en-IN" dirty="0"/>
              <a:t>Hence the chart below : </a:t>
            </a:r>
          </a:p>
          <a:p>
            <a:endParaRPr lang="en-IN" dirty="0"/>
          </a:p>
        </p:txBody>
      </p:sp>
    </p:spTree>
    <p:extLst>
      <p:ext uri="{BB962C8B-B14F-4D97-AF65-F5344CB8AC3E}">
        <p14:creationId xmlns:p14="http://schemas.microsoft.com/office/powerpoint/2010/main" val="78669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8C6B-D012-1878-D8C2-217F8A47FA66}"/>
              </a:ext>
            </a:extLst>
          </p:cNvPr>
          <p:cNvSpPr>
            <a:spLocks noGrp="1"/>
          </p:cNvSpPr>
          <p:nvPr>
            <p:ph type="title"/>
          </p:nvPr>
        </p:nvSpPr>
        <p:spPr/>
        <p:txBody>
          <a:bodyPr>
            <a:normAutofit/>
          </a:bodyPr>
          <a:lstStyle/>
          <a:p>
            <a:endParaRPr lang="en-IN" sz="3200" b="1" dirty="0"/>
          </a:p>
        </p:txBody>
      </p:sp>
      <p:pic>
        <p:nvPicPr>
          <p:cNvPr id="11" name="Content Placeholder 10">
            <a:extLst>
              <a:ext uri="{FF2B5EF4-FFF2-40B4-BE49-F238E27FC236}">
                <a16:creationId xmlns:a16="http://schemas.microsoft.com/office/drawing/2014/main" id="{C96AE447-0158-B07B-9B64-C7D46DF7A8C2}"/>
              </a:ext>
            </a:extLst>
          </p:cNvPr>
          <p:cNvPicPr>
            <a:picLocks noGrp="1" noChangeAspect="1"/>
          </p:cNvPicPr>
          <p:nvPr>
            <p:ph idx="1"/>
          </p:nvPr>
        </p:nvPicPr>
        <p:blipFill>
          <a:blip r:embed="rId2"/>
          <a:stretch>
            <a:fillRect/>
          </a:stretch>
        </p:blipFill>
        <p:spPr>
          <a:xfrm>
            <a:off x="684079" y="365126"/>
            <a:ext cx="11416481" cy="6279514"/>
          </a:xfrm>
        </p:spPr>
      </p:pic>
    </p:spTree>
    <p:extLst>
      <p:ext uri="{BB962C8B-B14F-4D97-AF65-F5344CB8AC3E}">
        <p14:creationId xmlns:p14="http://schemas.microsoft.com/office/powerpoint/2010/main" val="101870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0A0A-7663-85ED-2D91-349A9C21687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A59D348A-6398-50E6-A2B8-73EEE2A7E79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868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983F-8039-8CF7-7780-F5F0CF293654}"/>
              </a:ext>
            </a:extLst>
          </p:cNvPr>
          <p:cNvSpPr>
            <a:spLocks noGrp="1"/>
          </p:cNvSpPr>
          <p:nvPr>
            <p:ph type="title"/>
          </p:nvPr>
        </p:nvSpPr>
        <p:spPr/>
        <p:txBody>
          <a:bodyPr>
            <a:noAutofit/>
          </a:bodyPr>
          <a:lstStyle/>
          <a:p>
            <a:r>
              <a:rPr lang="en-IN" sz="4200" dirty="0">
                <a:solidFill>
                  <a:srgbClr val="C00000"/>
                </a:solidFill>
                <a:latin typeface="Times New Roman" panose="02020603050405020304" pitchFamily="18" charset="0"/>
                <a:cs typeface="Times New Roman" panose="02020603050405020304" pitchFamily="18" charset="0"/>
              </a:rPr>
              <a:t>What is Power BI?</a:t>
            </a:r>
          </a:p>
        </p:txBody>
      </p:sp>
      <p:sp>
        <p:nvSpPr>
          <p:cNvPr id="3" name="Content Placeholder 2">
            <a:extLst>
              <a:ext uri="{FF2B5EF4-FFF2-40B4-BE49-F238E27FC236}">
                <a16:creationId xmlns:a16="http://schemas.microsoft.com/office/drawing/2014/main" id="{32834734-7F92-0A76-2945-D5C4D9114B41}"/>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Microsoft Power BI is a data visualization and reporting platform that is used by businesses and professionals every day. While the platform is commonly used by business analysts, it is also designed to be easily accessible for those without any specialized data knowledge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07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D7C0-4B7B-2B44-25C6-13DEC63840A2}"/>
              </a:ext>
            </a:extLst>
          </p:cNvPr>
          <p:cNvSpPr>
            <a:spLocks noGrp="1"/>
          </p:cNvSpPr>
          <p:nvPr>
            <p:ph type="title"/>
          </p:nvPr>
        </p:nvSpPr>
        <p:spPr/>
        <p:txBody>
          <a:bodyPr/>
          <a:lstStyle/>
          <a:p>
            <a:r>
              <a:rPr lang="en-US" sz="3800" dirty="0">
                <a:solidFill>
                  <a:srgbClr val="C00000"/>
                </a:solidFill>
                <a:latin typeface="Times New Roman" panose="02020603050405020304" pitchFamily="18" charset="0"/>
                <a:cs typeface="Times New Roman" panose="02020603050405020304" pitchFamily="18" charset="0"/>
              </a:rPr>
              <a:t>Business</a:t>
            </a:r>
            <a:r>
              <a:rPr lang="en-US" dirty="0"/>
              <a:t> </a:t>
            </a:r>
            <a:r>
              <a:rPr lang="en-US" sz="3800" dirty="0">
                <a:solidFill>
                  <a:srgbClr val="C00000"/>
                </a:solidFill>
                <a:latin typeface="Times New Roman" panose="02020603050405020304" pitchFamily="18" charset="0"/>
                <a:cs typeface="Times New Roman" panose="02020603050405020304" pitchFamily="18" charset="0"/>
              </a:rPr>
              <a:t>Objective</a:t>
            </a:r>
            <a:endParaRPr lang="en-IN" sz="3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BF6976-762D-50A1-0343-A5337FE8FB59}"/>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The primary objective is to analyze Airbnb data to reveal insights into user experiences and satisfaction levels with the numerous listed stays, all accomplished using Power BI.</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sz="3800" dirty="0">
                <a:solidFill>
                  <a:srgbClr val="C00000"/>
                </a:solidFill>
                <a:latin typeface="Times New Roman" panose="02020603050405020304" pitchFamily="18" charset="0"/>
                <a:ea typeface="+mj-ea"/>
                <a:cs typeface="Times New Roman" panose="02020603050405020304" pitchFamily="18" charset="0"/>
              </a:rPr>
              <a:t>Software / Tools</a:t>
            </a:r>
            <a:r>
              <a:rPr lang="en-US" b="1" dirty="0"/>
              <a:t>:  Power BI</a:t>
            </a:r>
            <a:endParaRPr lang="en-IN" b="1"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74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55C6-7AD0-C697-2F84-8937879E1758}"/>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A7D0F3B0-707B-191A-DB2C-9ED428CAC5A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necessary data and data dictionaries are available as CSV files. </a:t>
            </a:r>
          </a:p>
          <a:p>
            <a:r>
              <a:rPr lang="en-US" sz="2400" dirty="0">
                <a:latin typeface="Times New Roman" panose="02020603050405020304" pitchFamily="18" charset="0"/>
                <a:cs typeface="Times New Roman" panose="02020603050405020304" pitchFamily="18" charset="0"/>
              </a:rPr>
              <a:t> The Reviews (Reviews.csv) dataset contains information about reviews left for Airbnb listings, while the Listings (Listings.csv) dataset contains all relevant details about the listed stays. Comprehensive descriptions of each column can be found in their respective data dictionary files (Listings_data_dictionary.csv and Reviews_data_dictionary.csv)</a:t>
            </a:r>
          </a:p>
          <a:p>
            <a:endParaRPr lang="en-US" b="1" dirty="0"/>
          </a:p>
        </p:txBody>
      </p:sp>
    </p:spTree>
    <p:extLst>
      <p:ext uri="{BB962C8B-B14F-4D97-AF65-F5344CB8AC3E}">
        <p14:creationId xmlns:p14="http://schemas.microsoft.com/office/powerpoint/2010/main" val="153049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2677-0FAF-140F-77CC-C57185D6388B}"/>
              </a:ext>
            </a:extLst>
          </p:cNvPr>
          <p:cNvSpPr>
            <a:spLocks noGrp="1"/>
          </p:cNvSpPr>
          <p:nvPr>
            <p:ph type="title"/>
          </p:nvPr>
        </p:nvSpPr>
        <p:spPr/>
        <p:txBody>
          <a:bodyPr/>
          <a:lstStyle/>
          <a:p>
            <a:r>
              <a:rPr lang="en-US" sz="3800" dirty="0">
                <a:solidFill>
                  <a:srgbClr val="C00000"/>
                </a:solidFill>
                <a:latin typeface="Times New Roman" panose="02020603050405020304" pitchFamily="18" charset="0"/>
                <a:cs typeface="Times New Roman" panose="02020603050405020304" pitchFamily="18" charset="0"/>
              </a:rPr>
              <a:t>Project</a:t>
            </a:r>
            <a:r>
              <a:rPr lang="en-US" dirty="0">
                <a:solidFill>
                  <a:srgbClr val="FF0000"/>
                </a:solidFill>
                <a:latin typeface="Times New Roman" panose="02020603050405020304" pitchFamily="18" charset="0"/>
                <a:cs typeface="Times New Roman" panose="02020603050405020304" pitchFamily="18" charset="0"/>
              </a:rPr>
              <a:t> </a:t>
            </a:r>
            <a:r>
              <a:rPr lang="en-US" sz="3800" dirty="0">
                <a:solidFill>
                  <a:srgbClr val="C00000"/>
                </a:solidFill>
                <a:latin typeface="Times New Roman" panose="02020603050405020304" pitchFamily="18" charset="0"/>
                <a:cs typeface="Times New Roman" panose="02020603050405020304" pitchFamily="18" charset="0"/>
              </a:rPr>
              <a:t>Goals</a:t>
            </a:r>
            <a:endParaRPr lang="en-IN" sz="3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19379-A896-B356-0D1B-26E281E5FB13}"/>
              </a:ext>
            </a:extLst>
          </p:cNvPr>
          <p:cNvSpPr>
            <a:spLocks noGrp="1"/>
          </p:cNvSpPr>
          <p:nvPr>
            <p:ph idx="1"/>
          </p:nvPr>
        </p:nvSpPr>
        <p:spPr/>
        <p:txBody>
          <a:bodyPr>
            <a:normAutofit fontScale="85000" lnSpcReduction="20000"/>
          </a:bodyPr>
          <a:lstStyle/>
          <a:p>
            <a:pPr marL="514350" indent="-514350">
              <a:buFont typeface="+mj-lt"/>
              <a:buAutoNum type="arabicPeriod"/>
            </a:pPr>
            <a:r>
              <a:rPr lang="en-US" b="1" dirty="0"/>
              <a:t>Assessing District Location Scores:</a:t>
            </a:r>
            <a:r>
              <a:rPr lang="en-US" dirty="0"/>
              <a:t> The aim is to pinpoint the location in the district with the least favorable location scores. </a:t>
            </a:r>
          </a:p>
          <a:p>
            <a:pPr marL="514350" indent="-514350">
              <a:buFont typeface="+mj-lt"/>
              <a:buAutoNum type="arabicPeriod"/>
            </a:pPr>
            <a:r>
              <a:rPr lang="en-US" b="1" dirty="0"/>
              <a:t>Examining Host Response Time Impact:</a:t>
            </a:r>
            <a:r>
              <a:rPr lang="en-US" dirty="0"/>
              <a:t> The goal is to delve into the relationship between host response times and the overall ratings of Airbnb listings providing valuable insights.</a:t>
            </a:r>
          </a:p>
          <a:p>
            <a:pPr marL="514350" indent="-514350">
              <a:buFont typeface="+mj-lt"/>
              <a:buAutoNum type="arabicPeriod"/>
            </a:pPr>
            <a:r>
              <a:rPr lang="en-US" b="1" dirty="0"/>
              <a:t>Visualizing Airbnb Listing Prices:</a:t>
            </a:r>
            <a:r>
              <a:rPr lang="en-US" dirty="0"/>
              <a:t> The objective is to create visual representations of Airbnb listing prices across different cities and summarize any noteworthy trends or variations.</a:t>
            </a:r>
          </a:p>
          <a:p>
            <a:pPr marL="514350" indent="-514350">
              <a:buFont typeface="+mj-lt"/>
              <a:buAutoNum type="arabicPeriod"/>
            </a:pPr>
            <a:r>
              <a:rPr lang="en-US" b="1" dirty="0"/>
              <a:t>Analyzing Composite Scores:</a:t>
            </a:r>
            <a:r>
              <a:rPr lang="en-US" dirty="0"/>
              <a:t> The task involves creating a composite score that integrates check-in experience and host communication for various districts with subsequent analysis and insights. </a:t>
            </a:r>
          </a:p>
          <a:p>
            <a:pPr marL="514350" indent="-514350">
              <a:buFont typeface="+mj-lt"/>
              <a:buAutoNum type="arabicPeriod"/>
            </a:pPr>
            <a:r>
              <a:rPr lang="en-US" b="1" dirty="0"/>
              <a:t>Calculating Listing Age and Host Tenure:</a:t>
            </a:r>
            <a:r>
              <a:rPr lang="en-US" dirty="0"/>
              <a:t> This objective entails computing the age of Airbnb listings and identifying hosts who have accumulated more than 10 years of hosting expertise. </a:t>
            </a:r>
            <a:endParaRPr lang="en-IN" dirty="0"/>
          </a:p>
        </p:txBody>
      </p:sp>
    </p:spTree>
    <p:extLst>
      <p:ext uri="{BB962C8B-B14F-4D97-AF65-F5344CB8AC3E}">
        <p14:creationId xmlns:p14="http://schemas.microsoft.com/office/powerpoint/2010/main" val="168520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C104-D72E-825A-4D5A-F00ED233A0BD}"/>
              </a:ext>
            </a:extLst>
          </p:cNvPr>
          <p:cNvSpPr>
            <a:spLocks noGrp="1"/>
          </p:cNvSpPr>
          <p:nvPr>
            <p:ph type="title"/>
          </p:nvPr>
        </p:nvSpPr>
        <p:spPr/>
        <p:txBody>
          <a:bodyPr/>
          <a:lstStyle/>
          <a:p>
            <a:r>
              <a:rPr lang="en-US" sz="4400" dirty="0">
                <a:solidFill>
                  <a:srgbClr val="C00000"/>
                </a:solidFill>
                <a:latin typeface="Times New Roman" panose="02020603050405020304" pitchFamily="18" charset="0"/>
                <a:cs typeface="Times New Roman" panose="02020603050405020304" pitchFamily="18" charset="0"/>
              </a:rPr>
              <a:t>Project</a:t>
            </a:r>
            <a:r>
              <a:rPr lang="en-US" dirty="0">
                <a:solidFill>
                  <a:srgbClr val="FF0000"/>
                </a:solidFill>
                <a:latin typeface="Times New Roman" panose="02020603050405020304" pitchFamily="18" charset="0"/>
                <a:cs typeface="Times New Roman" panose="02020603050405020304" pitchFamily="18" charset="0"/>
              </a:rPr>
              <a:t> </a:t>
            </a:r>
            <a:r>
              <a:rPr lang="en-US" sz="4400" dirty="0">
                <a:solidFill>
                  <a:srgbClr val="C00000"/>
                </a:solidFill>
                <a:latin typeface="Times New Roman" panose="02020603050405020304" pitchFamily="18" charset="0"/>
                <a:cs typeface="Times New Roman" panose="02020603050405020304" pitchFamily="18" charset="0"/>
              </a:rPr>
              <a:t>Goals</a:t>
            </a:r>
            <a:endParaRPr lang="en-IN" dirty="0"/>
          </a:p>
        </p:txBody>
      </p:sp>
      <p:sp>
        <p:nvSpPr>
          <p:cNvPr id="3" name="Content Placeholder 2">
            <a:extLst>
              <a:ext uri="{FF2B5EF4-FFF2-40B4-BE49-F238E27FC236}">
                <a16:creationId xmlns:a16="http://schemas.microsoft.com/office/drawing/2014/main" id="{38D3F9C2-5CC3-EC99-2BDD-C1F6DF157907}"/>
              </a:ext>
            </a:extLst>
          </p:cNvPr>
          <p:cNvSpPr>
            <a:spLocks noGrp="1"/>
          </p:cNvSpPr>
          <p:nvPr>
            <p:ph idx="1"/>
          </p:nvPr>
        </p:nvSpPr>
        <p:spPr/>
        <p:txBody>
          <a:bodyPr/>
          <a:lstStyle/>
          <a:p>
            <a:pPr marL="514350" indent="-514350">
              <a:buFont typeface="+mj-lt"/>
              <a:buAutoNum type="arabicPeriod" startAt="6"/>
            </a:pPr>
            <a:r>
              <a:rPr lang="en-US" b="1" dirty="0"/>
              <a:t>Property Type Price Analysis:</a:t>
            </a:r>
            <a:r>
              <a:rPr lang="en-US" dirty="0"/>
              <a:t> The task involves the creation of a visual tree map that displays average prices for various room and property types with specific attention given to the property type associated with the highest prices for entire places.</a:t>
            </a:r>
          </a:p>
          <a:p>
            <a:pPr marL="514350" indent="-514350">
              <a:buFont typeface="+mj-lt"/>
              <a:buAutoNum type="arabicPeriod" startAt="6"/>
            </a:pPr>
            <a:r>
              <a:rPr lang="en-US" b="1" dirty="0"/>
              <a:t>Crafting a Comprehensive City Insights Report:</a:t>
            </a:r>
            <a:r>
              <a:rPr lang="en-US" dirty="0"/>
              <a:t> This objective entails the creation of a comprehensive report that presents listing prices, guest ratings, and visitor trends for multiple cities, with a particular focus on assessing changes in visitor trends in 2020 in contrast to earlier years.</a:t>
            </a:r>
            <a:endParaRPr lang="en-IN" dirty="0"/>
          </a:p>
        </p:txBody>
      </p:sp>
    </p:spTree>
    <p:extLst>
      <p:ext uri="{BB962C8B-B14F-4D97-AF65-F5344CB8AC3E}">
        <p14:creationId xmlns:p14="http://schemas.microsoft.com/office/powerpoint/2010/main" val="157355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1B66-2D9C-BE0F-5779-F97E240AD31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Steps Involved in Report Making:</a:t>
            </a:r>
          </a:p>
        </p:txBody>
      </p:sp>
      <p:sp>
        <p:nvSpPr>
          <p:cNvPr id="3" name="Content Placeholder 2">
            <a:extLst>
              <a:ext uri="{FF2B5EF4-FFF2-40B4-BE49-F238E27FC236}">
                <a16:creationId xmlns:a16="http://schemas.microsoft.com/office/drawing/2014/main" id="{D72E7611-541F-6377-A0A4-714488245FE1}"/>
              </a:ext>
            </a:extLst>
          </p:cNvPr>
          <p:cNvSpPr>
            <a:spLocks noGrp="1"/>
          </p:cNvSpPr>
          <p:nvPr>
            <p:ph idx="1"/>
          </p:nvPr>
        </p:nvSpPr>
        <p:spPr/>
        <p:txBody>
          <a:bodyPr/>
          <a:lstStyle/>
          <a:p>
            <a:pPr marL="0" indent="0">
              <a:buNone/>
            </a:pPr>
            <a:r>
              <a:rPr lang="en-IN" dirty="0"/>
              <a:t>Data Cleaning :</a:t>
            </a:r>
          </a:p>
          <a:p>
            <a:pPr marL="0" indent="0">
              <a:buNone/>
            </a:pPr>
            <a:r>
              <a:rPr lang="en-IN" dirty="0"/>
              <a:t>		The raw data given to me was in distributed in four .CSV files. There were two datasheets namely Reviews.csv , Listing.csv, Listing and two comprehensive data directory files namely Listing_data_dictionary.csv and Reveiws_data_dictionary.csv.</a:t>
            </a:r>
          </a:p>
          <a:p>
            <a:pPr marL="0" indent="0">
              <a:buNone/>
            </a:pPr>
            <a:endParaRPr lang="en-IN" dirty="0"/>
          </a:p>
          <a:p>
            <a:pPr marL="0" indent="0">
              <a:buNone/>
            </a:pPr>
            <a:r>
              <a:rPr lang="en-IN" dirty="0"/>
              <a:t>Step 1 -  Loaded these .csv files into Power BI</a:t>
            </a:r>
          </a:p>
          <a:p>
            <a:pPr marL="0" indent="0">
              <a:buNone/>
            </a:pPr>
            <a:r>
              <a:rPr lang="en-IN" dirty="0"/>
              <a:t>Step 2 – Combined, Transformed and loaded at Power BI</a:t>
            </a:r>
          </a:p>
          <a:p>
            <a:pPr marL="0" indent="0">
              <a:buNone/>
            </a:pPr>
            <a:r>
              <a:rPr lang="en-IN" dirty="0"/>
              <a:t>Step 3 – Loaded to Power Query</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1043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C521-7D62-E897-A494-55EBCCC308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40CA38-D529-7A87-B59E-500D5F169275}"/>
              </a:ext>
            </a:extLst>
          </p:cNvPr>
          <p:cNvSpPr>
            <a:spLocks noGrp="1"/>
          </p:cNvSpPr>
          <p:nvPr>
            <p:ph idx="1"/>
          </p:nvPr>
        </p:nvSpPr>
        <p:spPr/>
        <p:txBody>
          <a:bodyPr/>
          <a:lstStyle/>
          <a:p>
            <a:pPr marL="0" indent="0">
              <a:buNone/>
            </a:pPr>
            <a:r>
              <a:rPr lang="en-IN" dirty="0"/>
              <a:t>Step 4- Cleaning procedure started in Table View which includes:</a:t>
            </a:r>
          </a:p>
          <a:p>
            <a:pPr lvl="1"/>
            <a:r>
              <a:rPr lang="en-IN" dirty="0"/>
              <a:t>Editing of names such as </a:t>
            </a:r>
            <a:r>
              <a:rPr lang="en-IN" dirty="0" err="1"/>
              <a:t>host_since</a:t>
            </a:r>
            <a:r>
              <a:rPr lang="en-IN" dirty="0"/>
              <a:t> to Date of Registration and changing into data type to date</a:t>
            </a:r>
          </a:p>
          <a:p>
            <a:pPr lvl="1"/>
            <a:r>
              <a:rPr lang="en-IN" dirty="0"/>
              <a:t>Changed Price from text to Currency</a:t>
            </a:r>
          </a:p>
          <a:p>
            <a:pPr lvl="1"/>
            <a:r>
              <a:rPr lang="en-IN" dirty="0"/>
              <a:t>Overall Rating and other numerical data were given in text and uncategorized format. They were changed to appropriate formats.</a:t>
            </a:r>
          </a:p>
          <a:p>
            <a:pPr lvl="1"/>
            <a:endParaRPr lang="en-IN" dirty="0"/>
          </a:p>
          <a:p>
            <a:pPr marL="457200" lvl="1" indent="0">
              <a:buNone/>
            </a:pPr>
            <a:r>
              <a:rPr lang="en-IN" dirty="0"/>
              <a:t>Step 5 – After cleaning Reports were made in Report </a:t>
            </a:r>
            <a:r>
              <a:rPr lang="en-IN" dirty="0" err="1"/>
              <a:t>Veiw</a:t>
            </a:r>
            <a:endParaRPr lang="en-IN" dirty="0"/>
          </a:p>
        </p:txBody>
      </p:sp>
    </p:spTree>
    <p:extLst>
      <p:ext uri="{BB962C8B-B14F-4D97-AF65-F5344CB8AC3E}">
        <p14:creationId xmlns:p14="http://schemas.microsoft.com/office/powerpoint/2010/main" val="3108172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1333</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Project: Analysis of Airbnb Data Using Power BI</vt:lpstr>
      <vt:lpstr>Introduction:</vt:lpstr>
      <vt:lpstr>What is Power BI?</vt:lpstr>
      <vt:lpstr>Business Objective</vt:lpstr>
      <vt:lpstr>Data Description</vt:lpstr>
      <vt:lpstr>Project Goals</vt:lpstr>
      <vt:lpstr>Project Goals</vt:lpstr>
      <vt:lpstr>Steps Involved in Report Making:</vt:lpstr>
      <vt:lpstr>PowerPoint Presentation</vt:lpstr>
      <vt:lpstr>Question No.1 </vt:lpstr>
      <vt:lpstr>PowerPoint Presentation</vt:lpstr>
      <vt:lpstr>Question No.2 </vt:lpstr>
      <vt:lpstr>PowerPoint Presentation</vt:lpstr>
      <vt:lpstr>Question No.3 </vt:lpstr>
      <vt:lpstr>PowerPoint Presentation</vt:lpstr>
      <vt:lpstr>Question No.4 </vt:lpstr>
      <vt:lpstr>PowerPoint Presentation</vt:lpstr>
      <vt:lpstr>Question No.5 </vt:lpstr>
      <vt:lpstr>PowerPoint Presentation</vt:lpstr>
      <vt:lpstr>Question No.6 </vt:lpstr>
      <vt:lpstr>PowerPoint Presentation</vt:lpstr>
      <vt:lpstr>Question No.7.A </vt:lpstr>
      <vt:lpstr>PowerPoint Presentation</vt:lpstr>
      <vt:lpstr>Question No.7.B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 using Microsoft Excel`</dc:title>
  <dc:creator>arunraj88j@gmail.com</dc:creator>
  <cp:lastModifiedBy>arunraj88j@gmail.com</cp:lastModifiedBy>
  <cp:revision>18</cp:revision>
  <dcterms:created xsi:type="dcterms:W3CDTF">2024-02-25T03:27:45Z</dcterms:created>
  <dcterms:modified xsi:type="dcterms:W3CDTF">2024-03-17T18:04:10Z</dcterms:modified>
</cp:coreProperties>
</file>