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300" r:id="rId4"/>
    <p:sldId id="280" r:id="rId5"/>
    <p:sldId id="279" r:id="rId6"/>
    <p:sldId id="301" r:id="rId7"/>
    <p:sldId id="303" r:id="rId8"/>
    <p:sldId id="302" r:id="rId9"/>
    <p:sldId id="304" r:id="rId10"/>
    <p:sldId id="305" r:id="rId11"/>
    <p:sldId id="306" r:id="rId12"/>
    <p:sldId id="307" r:id="rId13"/>
    <p:sldId id="258" r:id="rId14"/>
    <p:sldId id="308" r:id="rId15"/>
    <p:sldId id="309" r:id="rId16"/>
    <p:sldId id="282" r:id="rId17"/>
    <p:sldId id="310" r:id="rId18"/>
    <p:sldId id="283" r:id="rId19"/>
    <p:sldId id="284" r:id="rId20"/>
    <p:sldId id="285" r:id="rId21"/>
    <p:sldId id="262"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66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557" y="3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5E250AB2-CA60-4373-9479-E8211969940F}" type="datetimeFigureOut">
              <a:rPr lang="en-IN" smtClean="0"/>
              <a:t>26-04-2024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20D1EB-5EDF-41D6-8323-8920A0C2E53A}"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68005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250AB2-CA60-4373-9479-E8211969940F}" type="datetimeFigureOut">
              <a:rPr lang="en-IN" smtClean="0"/>
              <a:t>26-04-2024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20D1EB-5EDF-41D6-8323-8920A0C2E53A}" type="slidenum">
              <a:rPr lang="en-IN" smtClean="0"/>
              <a:t>‹#›</a:t>
            </a:fld>
            <a:endParaRPr lang="en-IN"/>
          </a:p>
        </p:txBody>
      </p:sp>
    </p:spTree>
    <p:extLst>
      <p:ext uri="{BB962C8B-B14F-4D97-AF65-F5344CB8AC3E}">
        <p14:creationId xmlns:p14="http://schemas.microsoft.com/office/powerpoint/2010/main" val="40472603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250AB2-CA60-4373-9479-E8211969940F}" type="datetimeFigureOut">
              <a:rPr lang="en-IN" smtClean="0"/>
              <a:t>26-04-2024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20D1EB-5EDF-41D6-8323-8920A0C2E53A}"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47035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250AB2-CA60-4373-9479-E8211969940F}" type="datetimeFigureOut">
              <a:rPr lang="en-IN" smtClean="0"/>
              <a:t>26-04-2024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20D1EB-5EDF-41D6-8323-8920A0C2E53A}" type="slidenum">
              <a:rPr lang="en-IN" smtClean="0"/>
              <a:t>‹#›</a:t>
            </a:fld>
            <a:endParaRPr lang="en-IN"/>
          </a:p>
        </p:txBody>
      </p:sp>
    </p:spTree>
    <p:extLst>
      <p:ext uri="{BB962C8B-B14F-4D97-AF65-F5344CB8AC3E}">
        <p14:creationId xmlns:p14="http://schemas.microsoft.com/office/powerpoint/2010/main" val="15835755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250AB2-CA60-4373-9479-E8211969940F}" type="datetimeFigureOut">
              <a:rPr lang="en-IN" smtClean="0"/>
              <a:t>26-04-2024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20D1EB-5EDF-41D6-8323-8920A0C2E53A}"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09563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E250AB2-CA60-4373-9479-E8211969940F}" type="datetimeFigureOut">
              <a:rPr lang="en-IN" smtClean="0"/>
              <a:t>26-04-2024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C20D1EB-5EDF-41D6-8323-8920A0C2E53A}" type="slidenum">
              <a:rPr lang="en-IN" smtClean="0"/>
              <a:t>‹#›</a:t>
            </a:fld>
            <a:endParaRPr lang="en-IN"/>
          </a:p>
        </p:txBody>
      </p:sp>
    </p:spTree>
    <p:extLst>
      <p:ext uri="{BB962C8B-B14F-4D97-AF65-F5344CB8AC3E}">
        <p14:creationId xmlns:p14="http://schemas.microsoft.com/office/powerpoint/2010/main" val="11323329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E250AB2-CA60-4373-9479-E8211969940F}" type="datetimeFigureOut">
              <a:rPr lang="en-IN" smtClean="0"/>
              <a:t>26-04-2024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C20D1EB-5EDF-41D6-8323-8920A0C2E53A}" type="slidenum">
              <a:rPr lang="en-IN" smtClean="0"/>
              <a:t>‹#›</a:t>
            </a:fld>
            <a:endParaRPr lang="en-IN"/>
          </a:p>
        </p:txBody>
      </p:sp>
    </p:spTree>
    <p:extLst>
      <p:ext uri="{BB962C8B-B14F-4D97-AF65-F5344CB8AC3E}">
        <p14:creationId xmlns:p14="http://schemas.microsoft.com/office/powerpoint/2010/main" val="1234823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E250AB2-CA60-4373-9479-E8211969940F}" type="datetimeFigureOut">
              <a:rPr lang="en-IN" smtClean="0"/>
              <a:t>26-04-2024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C20D1EB-5EDF-41D6-8323-8920A0C2E53A}" type="slidenum">
              <a:rPr lang="en-IN" smtClean="0"/>
              <a:t>‹#›</a:t>
            </a:fld>
            <a:endParaRPr lang="en-IN"/>
          </a:p>
        </p:txBody>
      </p:sp>
    </p:spTree>
    <p:extLst>
      <p:ext uri="{BB962C8B-B14F-4D97-AF65-F5344CB8AC3E}">
        <p14:creationId xmlns:p14="http://schemas.microsoft.com/office/powerpoint/2010/main" val="3071753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250AB2-CA60-4373-9479-E8211969940F}" type="datetimeFigureOut">
              <a:rPr lang="en-IN" smtClean="0"/>
              <a:t>26-04-2024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C20D1EB-5EDF-41D6-8323-8920A0C2E53A}" type="slidenum">
              <a:rPr lang="en-IN" smtClean="0"/>
              <a:t>‹#›</a:t>
            </a:fld>
            <a:endParaRPr lang="en-IN"/>
          </a:p>
        </p:txBody>
      </p:sp>
    </p:spTree>
    <p:extLst>
      <p:ext uri="{BB962C8B-B14F-4D97-AF65-F5344CB8AC3E}">
        <p14:creationId xmlns:p14="http://schemas.microsoft.com/office/powerpoint/2010/main" val="22124422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250AB2-CA60-4373-9479-E8211969940F}" type="datetimeFigureOut">
              <a:rPr lang="en-IN" smtClean="0"/>
              <a:t>26-04-2024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C20D1EB-5EDF-41D6-8323-8920A0C2E53A}" type="slidenum">
              <a:rPr lang="en-IN" smtClean="0"/>
              <a:t>‹#›</a:t>
            </a:fld>
            <a:endParaRPr lang="en-IN"/>
          </a:p>
        </p:txBody>
      </p:sp>
    </p:spTree>
    <p:extLst>
      <p:ext uri="{BB962C8B-B14F-4D97-AF65-F5344CB8AC3E}">
        <p14:creationId xmlns:p14="http://schemas.microsoft.com/office/powerpoint/2010/main" val="21033484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E250AB2-CA60-4373-9479-E8211969940F}" type="datetimeFigureOut">
              <a:rPr lang="en-IN" smtClean="0"/>
              <a:t>26-04-2024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C20D1EB-5EDF-41D6-8323-8920A0C2E53A}"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19038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5E250AB2-CA60-4373-9479-E8211969940F}" type="datetimeFigureOut">
              <a:rPr lang="en-IN" smtClean="0"/>
              <a:t>26-04-2024</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AC20D1EB-5EDF-41D6-8323-8920A0C2E53A}"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9574710"/>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hyperlink" Target="https://www.w3schools.com/mysql/mysql_intro.asp"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505A0-1347-6375-2863-6962FDCB6CC2}"/>
              </a:ext>
            </a:extLst>
          </p:cNvPr>
          <p:cNvSpPr>
            <a:spLocks noGrp="1"/>
          </p:cNvSpPr>
          <p:nvPr>
            <p:ph type="ctrTitle"/>
          </p:nvPr>
        </p:nvSpPr>
        <p:spPr>
          <a:xfrm>
            <a:off x="-485774" y="4960136"/>
            <a:ext cx="8715374" cy="1684503"/>
          </a:xfrm>
        </p:spPr>
        <p:txBody>
          <a:bodyPr>
            <a:normAutofit fontScale="90000"/>
          </a:bodyPr>
          <a:lstStyle/>
          <a:p>
            <a:pPr algn="l"/>
            <a:r>
              <a:rPr lang="en-US" b="1" dirty="0">
                <a:highlight>
                  <a:srgbClr val="00FFFF"/>
                </a:highlight>
                <a:latin typeface="Aptos Narrow" panose="020B0004020202020204" pitchFamily="34" charset="0"/>
              </a:rPr>
              <a:t>Project: SQL Data Analysis &amp; Visualization with Power BI for FDA</a:t>
            </a:r>
            <a:br>
              <a:rPr lang="en-US" b="1" dirty="0">
                <a:highlight>
                  <a:srgbClr val="00FFFF"/>
                </a:highlight>
                <a:latin typeface="Aptos Narrow" panose="020B0004020202020204" pitchFamily="34" charset="0"/>
              </a:rPr>
            </a:br>
            <a:r>
              <a:rPr lang="en-US" b="1" dirty="0">
                <a:highlight>
                  <a:srgbClr val="00FFFF"/>
                </a:highlight>
                <a:latin typeface="Aptos Narrow" panose="020B0004020202020204" pitchFamily="34" charset="0"/>
              </a:rPr>
              <a:t>(</a:t>
            </a:r>
            <a:r>
              <a:rPr lang="en-US" b="1">
                <a:highlight>
                  <a:srgbClr val="00FFFF"/>
                </a:highlight>
                <a:latin typeface="Aptos Narrow" panose="020B0004020202020204" pitchFamily="34" charset="0"/>
              </a:rPr>
              <a:t>PART 1 – SQL QUERIES</a:t>
            </a:r>
            <a:r>
              <a:rPr lang="en-US" b="1" dirty="0">
                <a:highlight>
                  <a:srgbClr val="00FFFF"/>
                </a:highlight>
                <a:latin typeface="Aptos Narrow" panose="020B0004020202020204" pitchFamily="34" charset="0"/>
              </a:rPr>
              <a:t>)</a:t>
            </a:r>
            <a:endParaRPr lang="en-IN" b="1" dirty="0">
              <a:solidFill>
                <a:srgbClr val="FF0000"/>
              </a:solidFill>
              <a:highlight>
                <a:srgbClr val="00FFFF"/>
              </a:highlight>
              <a:latin typeface="Aptos Narrow" panose="020B0004020202020204" pitchFamily="34" charset="0"/>
              <a:cs typeface="Times New Roman" panose="02020603050405020304" pitchFamily="18" charset="0"/>
            </a:endParaRPr>
          </a:p>
        </p:txBody>
      </p:sp>
      <p:sp>
        <p:nvSpPr>
          <p:cNvPr id="3" name="Subtitle 2">
            <a:extLst>
              <a:ext uri="{FF2B5EF4-FFF2-40B4-BE49-F238E27FC236}">
                <a16:creationId xmlns:a16="http://schemas.microsoft.com/office/drawing/2014/main" id="{B9F312F8-7154-D91D-42DB-30638C7B8E48}"/>
              </a:ext>
            </a:extLst>
          </p:cNvPr>
          <p:cNvSpPr>
            <a:spLocks noGrp="1"/>
          </p:cNvSpPr>
          <p:nvPr>
            <p:ph type="subTitle" idx="1"/>
          </p:nvPr>
        </p:nvSpPr>
        <p:spPr/>
        <p:txBody>
          <a:bodyPr>
            <a:normAutofit/>
          </a:bodyPr>
          <a:lstStyle/>
          <a:p>
            <a:endParaRPr lang="en-IN" dirty="0"/>
          </a:p>
          <a:p>
            <a:pPr algn="r"/>
            <a:r>
              <a:rPr lang="en-IN" sz="2800" dirty="0"/>
              <a:t>ASSIGNMENT : 03</a:t>
            </a:r>
          </a:p>
          <a:p>
            <a:pPr algn="r"/>
            <a:r>
              <a:rPr lang="en-IN" sz="2800" dirty="0"/>
              <a:t>ABADS BATCH 12</a:t>
            </a:r>
          </a:p>
        </p:txBody>
      </p:sp>
      <p:pic>
        <p:nvPicPr>
          <p:cNvPr id="5" name="Picture 4">
            <a:extLst>
              <a:ext uri="{FF2B5EF4-FFF2-40B4-BE49-F238E27FC236}">
                <a16:creationId xmlns:a16="http://schemas.microsoft.com/office/drawing/2014/main" id="{47C4D0C0-1BF9-DBAD-9FBA-5EA29D988C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0" y="0"/>
            <a:ext cx="2170974" cy="2337972"/>
          </a:xfrm>
          <a:prstGeom prst="rect">
            <a:avLst/>
          </a:prstGeom>
        </p:spPr>
      </p:pic>
    </p:spTree>
    <p:extLst>
      <p:ext uri="{BB962C8B-B14F-4D97-AF65-F5344CB8AC3E}">
        <p14:creationId xmlns:p14="http://schemas.microsoft.com/office/powerpoint/2010/main" val="35999544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EBB36-690F-2706-0D49-01C6AE0E4790}"/>
              </a:ext>
            </a:extLst>
          </p:cNvPr>
          <p:cNvSpPr>
            <a:spLocks noGrp="1"/>
          </p:cNvSpPr>
          <p:nvPr>
            <p:ph type="title"/>
          </p:nvPr>
        </p:nvSpPr>
        <p:spPr/>
        <p:txBody>
          <a:bodyPr>
            <a:normAutofit/>
          </a:bodyPr>
          <a:lstStyle/>
          <a:p>
            <a:r>
              <a:rPr lang="en-US" sz="2000" dirty="0">
                <a:solidFill>
                  <a:srgbClr val="C00000"/>
                </a:solidFill>
                <a:latin typeface="Times" panose="02020603050405020304" pitchFamily="18" charset="0"/>
                <a:cs typeface="Times" panose="02020603050405020304" pitchFamily="18" charset="0"/>
              </a:rPr>
              <a:t>Q2). </a:t>
            </a:r>
            <a:r>
              <a:rPr lang="en-US" sz="2400" dirty="0">
                <a:solidFill>
                  <a:srgbClr val="C00000"/>
                </a:solidFill>
                <a:latin typeface="Aptos Narrow" panose="020B0004020202020204" pitchFamily="34" charset="0"/>
                <a:cs typeface="Times" panose="02020603050405020304" pitchFamily="18" charset="0"/>
              </a:rPr>
              <a:t>Identify the top three years that got the highest and lowest approvals, in descending and ascending order, respectively?</a:t>
            </a:r>
            <a:br>
              <a:rPr lang="en-US" sz="2400" dirty="0">
                <a:solidFill>
                  <a:srgbClr val="C00000"/>
                </a:solidFill>
                <a:latin typeface="Aptos Narrow" panose="020B0004020202020204" pitchFamily="34" charset="0"/>
                <a:cs typeface="Times" panose="02020603050405020304" pitchFamily="18" charset="0"/>
              </a:rPr>
            </a:br>
            <a:endParaRPr lang="en-IN" sz="2400" dirty="0">
              <a:latin typeface="Aptos Narrow" panose="020B0004020202020204" pitchFamily="34" charset="0"/>
            </a:endParaRPr>
          </a:p>
        </p:txBody>
      </p:sp>
      <p:pic>
        <p:nvPicPr>
          <p:cNvPr id="7" name="Content Placeholder 6">
            <a:extLst>
              <a:ext uri="{FF2B5EF4-FFF2-40B4-BE49-F238E27FC236}">
                <a16:creationId xmlns:a16="http://schemas.microsoft.com/office/drawing/2014/main" id="{29068AED-244E-C388-8CC6-C374C64CAF1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57543" y="3906778"/>
            <a:ext cx="7986452" cy="1371719"/>
          </a:xfrm>
        </p:spPr>
      </p:pic>
      <p:pic>
        <p:nvPicPr>
          <p:cNvPr id="9" name="Picture 8">
            <a:extLst>
              <a:ext uri="{FF2B5EF4-FFF2-40B4-BE49-F238E27FC236}">
                <a16:creationId xmlns:a16="http://schemas.microsoft.com/office/drawing/2014/main" id="{0DA29479-543C-B6F3-8293-99223C33A3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5807" y="3257001"/>
            <a:ext cx="11133785" cy="1234547"/>
          </a:xfrm>
          <a:prstGeom prst="rect">
            <a:avLst/>
          </a:prstGeom>
        </p:spPr>
      </p:pic>
      <p:pic>
        <p:nvPicPr>
          <p:cNvPr id="11" name="Picture 10">
            <a:extLst>
              <a:ext uri="{FF2B5EF4-FFF2-40B4-BE49-F238E27FC236}">
                <a16:creationId xmlns:a16="http://schemas.microsoft.com/office/drawing/2014/main" id="{7A058A07-C0A3-3FFE-EC31-9528F1FDDA1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44410" y="3471777"/>
            <a:ext cx="10836579" cy="1104996"/>
          </a:xfrm>
          <a:prstGeom prst="rect">
            <a:avLst/>
          </a:prstGeom>
        </p:spPr>
      </p:pic>
      <p:pic>
        <p:nvPicPr>
          <p:cNvPr id="13" name="Picture 12">
            <a:extLst>
              <a:ext uri="{FF2B5EF4-FFF2-40B4-BE49-F238E27FC236}">
                <a16:creationId xmlns:a16="http://schemas.microsoft.com/office/drawing/2014/main" id="{423282FB-AFCD-B8DB-AC33-25093EE7BF0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31497" y="3408398"/>
            <a:ext cx="11362405" cy="1531753"/>
          </a:xfrm>
          <a:prstGeom prst="rect">
            <a:avLst/>
          </a:prstGeom>
        </p:spPr>
      </p:pic>
      <p:pic>
        <p:nvPicPr>
          <p:cNvPr id="15" name="Picture 14">
            <a:extLst>
              <a:ext uri="{FF2B5EF4-FFF2-40B4-BE49-F238E27FC236}">
                <a16:creationId xmlns:a16="http://schemas.microsoft.com/office/drawing/2014/main" id="{042046F5-BCC5-CE67-B1E8-1D4CC00DF65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9000" y="1785451"/>
            <a:ext cx="12192000" cy="5268148"/>
          </a:xfrm>
          <a:prstGeom prst="rect">
            <a:avLst/>
          </a:prstGeom>
        </p:spPr>
      </p:pic>
    </p:spTree>
    <p:extLst>
      <p:ext uri="{BB962C8B-B14F-4D97-AF65-F5344CB8AC3E}">
        <p14:creationId xmlns:p14="http://schemas.microsoft.com/office/powerpoint/2010/main" val="10249832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9DA24-4965-6556-AA1E-B1230A2766C2}"/>
              </a:ext>
            </a:extLst>
          </p:cNvPr>
          <p:cNvSpPr>
            <a:spLocks noGrp="1"/>
          </p:cNvSpPr>
          <p:nvPr>
            <p:ph type="title"/>
          </p:nvPr>
        </p:nvSpPr>
        <p:spPr/>
        <p:txBody>
          <a:bodyPr>
            <a:normAutofit/>
          </a:bodyPr>
          <a:lstStyle/>
          <a:p>
            <a:r>
              <a:rPr lang="en-US" sz="2400" dirty="0">
                <a:solidFill>
                  <a:srgbClr val="C00000"/>
                </a:solidFill>
                <a:latin typeface="Times" panose="02020603050405020304" pitchFamily="18" charset="0"/>
                <a:cs typeface="Times" panose="02020603050405020304" pitchFamily="18" charset="0"/>
              </a:rPr>
              <a:t>Q3) Explore approval trends over the years based on sponsors</a:t>
            </a:r>
            <a:r>
              <a:rPr lang="en-US" sz="2400" dirty="0">
                <a:solidFill>
                  <a:srgbClr val="C00000"/>
                </a:solidFill>
                <a:latin typeface="Aptos Narrow" panose="020B0004020202020204" pitchFamily="34" charset="0"/>
                <a:cs typeface="Times" panose="02020603050405020304" pitchFamily="18" charset="0"/>
              </a:rPr>
              <a:t>?</a:t>
            </a:r>
            <a:endParaRPr lang="en-IN" dirty="0">
              <a:latin typeface="Aptos Narrow" panose="020B0004020202020204" pitchFamily="34" charset="0"/>
            </a:endParaRPr>
          </a:p>
        </p:txBody>
      </p:sp>
      <p:pic>
        <p:nvPicPr>
          <p:cNvPr id="5" name="Content Placeholder 4">
            <a:extLst>
              <a:ext uri="{FF2B5EF4-FFF2-40B4-BE49-F238E27FC236}">
                <a16:creationId xmlns:a16="http://schemas.microsoft.com/office/drawing/2014/main" id="{DA9B3AAF-700F-0EF9-5E8A-31F7A6EEBCD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23938" y="2171700"/>
            <a:ext cx="9720262" cy="3355695"/>
          </a:xfrm>
        </p:spPr>
      </p:pic>
    </p:spTree>
    <p:extLst>
      <p:ext uri="{BB962C8B-B14F-4D97-AF65-F5344CB8AC3E}">
        <p14:creationId xmlns:p14="http://schemas.microsoft.com/office/powerpoint/2010/main" val="15025397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3DC02-D381-40ED-63CF-5E9DDA728ADD}"/>
              </a:ext>
            </a:extLst>
          </p:cNvPr>
          <p:cNvSpPr>
            <a:spLocks noGrp="1"/>
          </p:cNvSpPr>
          <p:nvPr>
            <p:ph type="title"/>
          </p:nvPr>
        </p:nvSpPr>
        <p:spPr/>
        <p:txBody>
          <a:bodyPr>
            <a:normAutofit fontScale="90000"/>
          </a:bodyPr>
          <a:lstStyle/>
          <a:p>
            <a:br>
              <a:rPr lang="en-US" sz="2700" dirty="0">
                <a:solidFill>
                  <a:srgbClr val="C00000"/>
                </a:solidFill>
                <a:latin typeface="Times" panose="02020603050405020304" pitchFamily="18" charset="0"/>
                <a:cs typeface="Times" panose="02020603050405020304" pitchFamily="18" charset="0"/>
              </a:rPr>
            </a:br>
            <a:br>
              <a:rPr lang="en-US" sz="2700" dirty="0">
                <a:solidFill>
                  <a:srgbClr val="C00000"/>
                </a:solidFill>
                <a:latin typeface="Times" panose="02020603050405020304" pitchFamily="18" charset="0"/>
                <a:cs typeface="Times" panose="02020603050405020304" pitchFamily="18" charset="0"/>
              </a:rPr>
            </a:br>
            <a:br>
              <a:rPr lang="en-US" sz="2700" dirty="0">
                <a:solidFill>
                  <a:srgbClr val="C00000"/>
                </a:solidFill>
                <a:latin typeface="Times" panose="02020603050405020304" pitchFamily="18" charset="0"/>
                <a:cs typeface="Times" panose="02020603050405020304" pitchFamily="18" charset="0"/>
              </a:rPr>
            </a:br>
            <a:r>
              <a:rPr lang="en-US" sz="2700" dirty="0">
                <a:solidFill>
                  <a:srgbClr val="C00000"/>
                </a:solidFill>
                <a:latin typeface="Times" panose="02020603050405020304" pitchFamily="18" charset="0"/>
                <a:cs typeface="Times" panose="02020603050405020304" pitchFamily="18" charset="0"/>
              </a:rPr>
              <a:t>Q4) Rank sponsors based on the total number of approvals they received each year between 1939 and 1960?</a:t>
            </a:r>
            <a:br>
              <a:rPr lang="en-IN" dirty="0">
                <a:solidFill>
                  <a:srgbClr val="C00000"/>
                </a:solidFill>
                <a:latin typeface="Times" panose="02020603050405020304" pitchFamily="18" charset="0"/>
                <a:cs typeface="Times" panose="02020603050405020304" pitchFamily="18" charset="0"/>
              </a:rPr>
            </a:br>
            <a:endParaRPr lang="en-IN" dirty="0"/>
          </a:p>
        </p:txBody>
      </p:sp>
      <p:pic>
        <p:nvPicPr>
          <p:cNvPr id="5" name="Content Placeholder 4">
            <a:extLst>
              <a:ext uri="{FF2B5EF4-FFF2-40B4-BE49-F238E27FC236}">
                <a16:creationId xmlns:a16="http://schemas.microsoft.com/office/drawing/2014/main" id="{C3CF0A5D-6D9F-82A6-6FE0-9182F337B40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9125" y="1971675"/>
            <a:ext cx="9410313" cy="4676775"/>
          </a:xfrm>
        </p:spPr>
      </p:pic>
    </p:spTree>
    <p:extLst>
      <p:ext uri="{BB962C8B-B14F-4D97-AF65-F5344CB8AC3E}">
        <p14:creationId xmlns:p14="http://schemas.microsoft.com/office/powerpoint/2010/main" val="19025097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02677-0FAF-140F-77CC-C57185D6388B}"/>
              </a:ext>
            </a:extLst>
          </p:cNvPr>
          <p:cNvSpPr>
            <a:spLocks noGrp="1"/>
          </p:cNvSpPr>
          <p:nvPr>
            <p:ph type="title"/>
          </p:nvPr>
        </p:nvSpPr>
        <p:spPr/>
        <p:txBody>
          <a:bodyPr>
            <a:normAutofit fontScale="90000"/>
          </a:bodyPr>
          <a:lstStyle/>
          <a:p>
            <a:r>
              <a:rPr lang="en-US" sz="2800" dirty="0">
                <a:solidFill>
                  <a:srgbClr val="FF0000"/>
                </a:solidFill>
                <a:latin typeface="Times" panose="02020603050405020304" pitchFamily="18" charset="0"/>
                <a:cs typeface="Times" panose="02020603050405020304" pitchFamily="18" charset="0"/>
              </a:rPr>
              <a:t>Task 2: </a:t>
            </a:r>
            <a:r>
              <a:rPr lang="en-US" sz="2800" u="sng" dirty="0">
                <a:solidFill>
                  <a:srgbClr val="C00000"/>
                </a:solidFill>
                <a:latin typeface="Times" panose="02020603050405020304" pitchFamily="18" charset="0"/>
                <a:cs typeface="Times" panose="02020603050405020304" pitchFamily="18" charset="0"/>
              </a:rPr>
              <a:t>Segmentation Analysis Based on Drug Marketing Status</a:t>
            </a:r>
            <a:br>
              <a:rPr lang="en-US" sz="2800" u="sng" dirty="0">
                <a:solidFill>
                  <a:srgbClr val="C00000"/>
                </a:solidFill>
                <a:latin typeface="Times" panose="02020603050405020304" pitchFamily="18" charset="0"/>
                <a:cs typeface="Times" panose="02020603050405020304" pitchFamily="18" charset="0"/>
              </a:rPr>
            </a:br>
            <a:br>
              <a:rPr lang="en-US" sz="2800" u="sng" dirty="0">
                <a:solidFill>
                  <a:srgbClr val="C00000"/>
                </a:solidFill>
                <a:latin typeface="Times" panose="02020603050405020304" pitchFamily="18" charset="0"/>
                <a:cs typeface="Times" panose="02020603050405020304" pitchFamily="18" charset="0"/>
              </a:rPr>
            </a:br>
            <a:r>
              <a:rPr lang="en-US" sz="2400" dirty="0">
                <a:latin typeface="Times" panose="02020603050405020304" pitchFamily="18" charset="0"/>
                <a:cs typeface="Times" panose="02020603050405020304" pitchFamily="18" charset="0"/>
              </a:rPr>
              <a:t>Q1). </a:t>
            </a:r>
            <a:r>
              <a:rPr lang="en-US" sz="2400" dirty="0">
                <a:solidFill>
                  <a:srgbClr val="C00000"/>
                </a:solidFill>
                <a:latin typeface="Times" panose="02020603050405020304" pitchFamily="18" charset="0"/>
                <a:cs typeface="Times" panose="02020603050405020304" pitchFamily="18" charset="0"/>
              </a:rPr>
              <a:t>Group products based on Marketing Status. Provide meaningful insights into the segmentation patterns?</a:t>
            </a:r>
            <a:br>
              <a:rPr lang="en-IN" sz="2700" dirty="0"/>
            </a:br>
            <a:br>
              <a:rPr lang="en-US" sz="2800" u="sng" dirty="0">
                <a:solidFill>
                  <a:srgbClr val="C00000"/>
                </a:solidFill>
                <a:latin typeface="Times" panose="02020603050405020304" pitchFamily="18" charset="0"/>
                <a:cs typeface="Times" panose="02020603050405020304" pitchFamily="18" charset="0"/>
              </a:rPr>
            </a:br>
            <a:endParaRPr lang="en-IN" sz="2800" u="sng" dirty="0">
              <a:solidFill>
                <a:srgbClr val="C00000"/>
              </a:solidFill>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58D2FF72-08ED-96CE-44FB-022D589BF3D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3875" y="1819275"/>
            <a:ext cx="10829925" cy="4914899"/>
          </a:xfrm>
        </p:spPr>
      </p:pic>
    </p:spTree>
    <p:extLst>
      <p:ext uri="{BB962C8B-B14F-4D97-AF65-F5344CB8AC3E}">
        <p14:creationId xmlns:p14="http://schemas.microsoft.com/office/powerpoint/2010/main" val="16852057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DF87B-A831-01C4-B005-E1F3F0999847}"/>
              </a:ext>
            </a:extLst>
          </p:cNvPr>
          <p:cNvSpPr>
            <a:spLocks noGrp="1"/>
          </p:cNvSpPr>
          <p:nvPr>
            <p:ph type="title"/>
          </p:nvPr>
        </p:nvSpPr>
        <p:spPr/>
        <p:txBody>
          <a:bodyPr>
            <a:normAutofit/>
          </a:bodyPr>
          <a:lstStyle/>
          <a:p>
            <a:r>
              <a:rPr lang="en-US" sz="2700" dirty="0">
                <a:solidFill>
                  <a:srgbClr val="C00000"/>
                </a:solidFill>
                <a:latin typeface="Times" panose="02020603050405020304" pitchFamily="18" charset="0"/>
                <a:cs typeface="Times" panose="02020603050405020304" pitchFamily="18" charset="0"/>
              </a:rPr>
              <a:t>Q2.) Calculate the total number of applications for each Marketing Status year-wise after the year 2010?</a:t>
            </a:r>
            <a:endParaRPr lang="en-IN" sz="2700" dirty="0">
              <a:solidFill>
                <a:srgbClr val="C00000"/>
              </a:solidFill>
              <a:latin typeface="Times" panose="02020603050405020304" pitchFamily="18" charset="0"/>
              <a:cs typeface="Times" panose="02020603050405020304" pitchFamily="18" charset="0"/>
            </a:endParaRPr>
          </a:p>
        </p:txBody>
      </p:sp>
      <p:pic>
        <p:nvPicPr>
          <p:cNvPr id="5" name="Content Placeholder 4">
            <a:extLst>
              <a:ext uri="{FF2B5EF4-FFF2-40B4-BE49-F238E27FC236}">
                <a16:creationId xmlns:a16="http://schemas.microsoft.com/office/drawing/2014/main" id="{7C69C89C-DE90-DA8F-2D5A-9767C545A3C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6263" y="2042541"/>
            <a:ext cx="11039474" cy="4498975"/>
          </a:xfrm>
        </p:spPr>
      </p:pic>
    </p:spTree>
    <p:extLst>
      <p:ext uri="{BB962C8B-B14F-4D97-AF65-F5344CB8AC3E}">
        <p14:creationId xmlns:p14="http://schemas.microsoft.com/office/powerpoint/2010/main" val="40735280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86075-945E-874E-037B-5613FE66FD55}"/>
              </a:ext>
            </a:extLst>
          </p:cNvPr>
          <p:cNvSpPr>
            <a:spLocks noGrp="1"/>
          </p:cNvSpPr>
          <p:nvPr>
            <p:ph type="title"/>
          </p:nvPr>
        </p:nvSpPr>
        <p:spPr/>
        <p:txBody>
          <a:bodyPr>
            <a:normAutofit fontScale="90000"/>
          </a:bodyPr>
          <a:lstStyle/>
          <a:p>
            <a:br>
              <a:rPr lang="en-US" sz="3000" dirty="0">
                <a:solidFill>
                  <a:srgbClr val="C00000"/>
                </a:solidFill>
                <a:latin typeface="Times" panose="02020603050405020304" pitchFamily="18" charset="0"/>
                <a:cs typeface="Times" panose="02020603050405020304" pitchFamily="18" charset="0"/>
              </a:rPr>
            </a:br>
            <a:br>
              <a:rPr lang="en-US" sz="3000" dirty="0">
                <a:solidFill>
                  <a:srgbClr val="C00000"/>
                </a:solidFill>
                <a:latin typeface="Times" panose="02020603050405020304" pitchFamily="18" charset="0"/>
                <a:cs typeface="Times" panose="02020603050405020304" pitchFamily="18" charset="0"/>
              </a:rPr>
            </a:br>
            <a:r>
              <a:rPr lang="en-US" sz="2700" dirty="0">
                <a:solidFill>
                  <a:srgbClr val="C00000"/>
                </a:solidFill>
                <a:latin typeface="Times" panose="02020603050405020304" pitchFamily="18" charset="0"/>
                <a:cs typeface="Times" panose="02020603050405020304" pitchFamily="18" charset="0"/>
              </a:rPr>
              <a:t>Q3.) Identify the top </a:t>
            </a:r>
            <a:r>
              <a:rPr lang="en-US" sz="2700" dirty="0" err="1">
                <a:solidFill>
                  <a:srgbClr val="C00000"/>
                </a:solidFill>
                <a:latin typeface="Times" panose="02020603050405020304" pitchFamily="18" charset="0"/>
                <a:cs typeface="Times" panose="02020603050405020304" pitchFamily="18" charset="0"/>
              </a:rPr>
              <a:t>MarketingStatus</a:t>
            </a:r>
            <a:r>
              <a:rPr lang="en-US" sz="2700" dirty="0">
                <a:solidFill>
                  <a:srgbClr val="C00000"/>
                </a:solidFill>
                <a:latin typeface="Times" panose="02020603050405020304" pitchFamily="18" charset="0"/>
                <a:cs typeface="Times" panose="02020603050405020304" pitchFamily="18" charset="0"/>
              </a:rPr>
              <a:t> with the maximum number of applications and analyze its trend over time ?</a:t>
            </a:r>
            <a:br>
              <a:rPr lang="en-US" sz="5400" dirty="0">
                <a:solidFill>
                  <a:srgbClr val="C00000"/>
                </a:solidFill>
                <a:latin typeface="Times" panose="02020603050405020304" pitchFamily="18" charset="0"/>
                <a:cs typeface="Times" panose="02020603050405020304" pitchFamily="18" charset="0"/>
              </a:rPr>
            </a:br>
            <a:endParaRPr lang="en-IN" dirty="0"/>
          </a:p>
        </p:txBody>
      </p:sp>
      <p:pic>
        <p:nvPicPr>
          <p:cNvPr id="5" name="Content Placeholder 4">
            <a:extLst>
              <a:ext uri="{FF2B5EF4-FFF2-40B4-BE49-F238E27FC236}">
                <a16:creationId xmlns:a16="http://schemas.microsoft.com/office/drawing/2014/main" id="{A64A17BD-4733-8793-2A3A-9431C3B8FC3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8176" y="1828800"/>
            <a:ext cx="10620374" cy="4829175"/>
          </a:xfrm>
        </p:spPr>
      </p:pic>
    </p:spTree>
    <p:extLst>
      <p:ext uri="{BB962C8B-B14F-4D97-AF65-F5344CB8AC3E}">
        <p14:creationId xmlns:p14="http://schemas.microsoft.com/office/powerpoint/2010/main" val="36189781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AC104-D72E-825A-4D5A-F00ED233A0BD}"/>
              </a:ext>
            </a:extLst>
          </p:cNvPr>
          <p:cNvSpPr>
            <a:spLocks noGrp="1"/>
          </p:cNvSpPr>
          <p:nvPr>
            <p:ph type="title"/>
          </p:nvPr>
        </p:nvSpPr>
        <p:spPr/>
        <p:txBody>
          <a:bodyPr>
            <a:normAutofit/>
          </a:bodyPr>
          <a:lstStyle/>
          <a:p>
            <a:r>
              <a:rPr lang="en-US" sz="3100" u="sng" dirty="0">
                <a:solidFill>
                  <a:srgbClr val="FF0000"/>
                </a:solidFill>
                <a:latin typeface="Times" panose="02020603050405020304" pitchFamily="18" charset="0"/>
                <a:cs typeface="Times" panose="02020603050405020304" pitchFamily="18" charset="0"/>
              </a:rPr>
              <a:t>Task 3: </a:t>
            </a:r>
            <a:r>
              <a:rPr lang="en-IN" sz="3100" u="sng" dirty="0">
                <a:solidFill>
                  <a:srgbClr val="FF0000"/>
                </a:solidFill>
                <a:latin typeface="Times" panose="02020603050405020304" pitchFamily="18" charset="0"/>
                <a:cs typeface="Times" panose="02020603050405020304" pitchFamily="18" charset="0"/>
              </a:rPr>
              <a:t>Analysing Product</a:t>
            </a:r>
            <a:br>
              <a:rPr lang="en-IN" sz="3100" u="sng" dirty="0">
                <a:solidFill>
                  <a:srgbClr val="FF0000"/>
                </a:solidFill>
                <a:latin typeface="Times" panose="02020603050405020304" pitchFamily="18" charset="0"/>
                <a:cs typeface="Times" panose="02020603050405020304" pitchFamily="18" charset="0"/>
              </a:rPr>
            </a:br>
            <a:r>
              <a:rPr lang="en-IN" sz="2400" dirty="0">
                <a:solidFill>
                  <a:srgbClr val="C00000"/>
                </a:solidFill>
                <a:latin typeface="Times" panose="02020603050405020304" pitchFamily="18" charset="0"/>
                <a:cs typeface="Times" panose="02020603050405020304" pitchFamily="18" charset="0"/>
              </a:rPr>
              <a:t>Q</a:t>
            </a:r>
            <a:r>
              <a:rPr lang="en-US" sz="2400" dirty="0">
                <a:solidFill>
                  <a:srgbClr val="C00000"/>
                </a:solidFill>
                <a:latin typeface="Times" panose="02020603050405020304" pitchFamily="18" charset="0"/>
                <a:cs typeface="Times" panose="02020603050405020304" pitchFamily="18" charset="0"/>
              </a:rPr>
              <a:t>1.) Categorize Products by dosage form and analyze their distribution</a:t>
            </a:r>
            <a:br>
              <a:rPr lang="en-US" sz="2400" dirty="0">
                <a:solidFill>
                  <a:srgbClr val="C00000"/>
                </a:solidFill>
                <a:latin typeface="Times" panose="02020603050405020304" pitchFamily="18" charset="0"/>
                <a:cs typeface="Times" panose="02020603050405020304" pitchFamily="18" charset="0"/>
              </a:rPr>
            </a:br>
            <a:endParaRPr lang="en-IN" sz="2400" dirty="0">
              <a:solidFill>
                <a:srgbClr val="C00000"/>
              </a:solidFill>
            </a:endParaRPr>
          </a:p>
        </p:txBody>
      </p:sp>
      <p:pic>
        <p:nvPicPr>
          <p:cNvPr id="5" name="Content Placeholder 4">
            <a:extLst>
              <a:ext uri="{FF2B5EF4-FFF2-40B4-BE49-F238E27FC236}">
                <a16:creationId xmlns:a16="http://schemas.microsoft.com/office/drawing/2014/main" id="{058EB4B9-F99F-41E5-9407-E6DEC35BD64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4851" y="1809750"/>
            <a:ext cx="10353674" cy="4498975"/>
          </a:xfrm>
        </p:spPr>
      </p:pic>
    </p:spTree>
    <p:extLst>
      <p:ext uri="{BB962C8B-B14F-4D97-AF65-F5344CB8AC3E}">
        <p14:creationId xmlns:p14="http://schemas.microsoft.com/office/powerpoint/2010/main" val="15735570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7CAD8-8F36-7AB2-69F5-E389D12A20B5}"/>
              </a:ext>
            </a:extLst>
          </p:cNvPr>
          <p:cNvSpPr>
            <a:spLocks noGrp="1"/>
          </p:cNvSpPr>
          <p:nvPr>
            <p:ph type="title"/>
          </p:nvPr>
        </p:nvSpPr>
        <p:spPr/>
        <p:txBody>
          <a:bodyPr>
            <a:normAutofit/>
          </a:bodyPr>
          <a:lstStyle/>
          <a:p>
            <a:r>
              <a:rPr lang="en-US" sz="2200" dirty="0">
                <a:solidFill>
                  <a:srgbClr val="C00000"/>
                </a:solidFill>
                <a:latin typeface="Times" panose="02020603050405020304" pitchFamily="18" charset="0"/>
                <a:cs typeface="Times" panose="02020603050405020304" pitchFamily="18" charset="0"/>
              </a:rPr>
              <a:t>Q2.) Calculate the total number of approvals for each dosage form and identify the most successful forms?</a:t>
            </a:r>
            <a:br>
              <a:rPr lang="en-US" sz="2200" dirty="0">
                <a:solidFill>
                  <a:srgbClr val="C00000"/>
                </a:solidFill>
                <a:latin typeface="Times" panose="02020603050405020304" pitchFamily="18" charset="0"/>
                <a:cs typeface="Times" panose="02020603050405020304" pitchFamily="18" charset="0"/>
              </a:rPr>
            </a:br>
            <a:endParaRPr lang="en-IN" sz="2200" dirty="0">
              <a:solidFill>
                <a:srgbClr val="C00000"/>
              </a:solidFill>
              <a:latin typeface="Times" panose="02020603050405020304" pitchFamily="18" charset="0"/>
              <a:cs typeface="Times" panose="02020603050405020304" pitchFamily="18" charset="0"/>
            </a:endParaRPr>
          </a:p>
        </p:txBody>
      </p:sp>
      <p:pic>
        <p:nvPicPr>
          <p:cNvPr id="5" name="Content Placeholder 4">
            <a:extLst>
              <a:ext uri="{FF2B5EF4-FFF2-40B4-BE49-F238E27FC236}">
                <a16:creationId xmlns:a16="http://schemas.microsoft.com/office/drawing/2014/main" id="{BF86A6B2-3F7D-B8C0-32CD-CCFF368BA70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2925" y="1428750"/>
            <a:ext cx="11344275" cy="4879975"/>
          </a:xfrm>
        </p:spPr>
      </p:pic>
    </p:spTree>
    <p:extLst>
      <p:ext uri="{BB962C8B-B14F-4D97-AF65-F5344CB8AC3E}">
        <p14:creationId xmlns:p14="http://schemas.microsoft.com/office/powerpoint/2010/main" val="16271475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D1B66-2D9C-BE0F-5779-F97E240AD315}"/>
              </a:ext>
            </a:extLst>
          </p:cNvPr>
          <p:cNvSpPr>
            <a:spLocks noGrp="1"/>
          </p:cNvSpPr>
          <p:nvPr>
            <p:ph type="title"/>
          </p:nvPr>
        </p:nvSpPr>
        <p:spPr/>
        <p:txBody>
          <a:bodyPr>
            <a:normAutofit/>
          </a:bodyPr>
          <a:lstStyle/>
          <a:p>
            <a:br>
              <a:rPr lang="en-US" sz="2200" dirty="0">
                <a:solidFill>
                  <a:srgbClr val="C00000"/>
                </a:solidFill>
                <a:latin typeface="Times" panose="02020603050405020304" pitchFamily="18" charset="0"/>
                <a:cs typeface="Times" panose="02020603050405020304" pitchFamily="18" charset="0"/>
              </a:rPr>
            </a:br>
            <a:r>
              <a:rPr lang="en-US" sz="2300" dirty="0">
                <a:solidFill>
                  <a:srgbClr val="C00000"/>
                </a:solidFill>
                <a:latin typeface="Times" panose="02020603050405020304" pitchFamily="18" charset="0"/>
                <a:cs typeface="Times" panose="02020603050405020304" pitchFamily="18" charset="0"/>
              </a:rPr>
              <a:t>Q3.) Investigate yearly trends related to successful forms?</a:t>
            </a:r>
            <a:br>
              <a:rPr lang="en-IN" sz="2300" dirty="0">
                <a:solidFill>
                  <a:srgbClr val="C00000"/>
                </a:solidFill>
                <a:latin typeface="Times" panose="02020603050405020304" pitchFamily="18" charset="0"/>
                <a:cs typeface="Times" panose="02020603050405020304" pitchFamily="18" charset="0"/>
              </a:rPr>
            </a:br>
            <a:endParaRPr lang="en-IN" sz="2300" dirty="0">
              <a:solidFill>
                <a:srgbClr val="C00000"/>
              </a:solidFill>
              <a:latin typeface="Times" panose="02020603050405020304" pitchFamily="18" charset="0"/>
              <a:cs typeface="Times" panose="02020603050405020304" pitchFamily="18" charset="0"/>
            </a:endParaRPr>
          </a:p>
        </p:txBody>
      </p:sp>
      <p:pic>
        <p:nvPicPr>
          <p:cNvPr id="5" name="Content Placeholder 4">
            <a:extLst>
              <a:ext uri="{FF2B5EF4-FFF2-40B4-BE49-F238E27FC236}">
                <a16:creationId xmlns:a16="http://schemas.microsoft.com/office/drawing/2014/main" id="{C4C0A599-5608-39C5-6315-22D436A360A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6275" y="1781176"/>
            <a:ext cx="10820399" cy="4733924"/>
          </a:xfrm>
        </p:spPr>
      </p:pic>
    </p:spTree>
    <p:extLst>
      <p:ext uri="{BB962C8B-B14F-4D97-AF65-F5344CB8AC3E}">
        <p14:creationId xmlns:p14="http://schemas.microsoft.com/office/powerpoint/2010/main" val="10104319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3C521-7D62-E897-A494-55EBCCC30835}"/>
              </a:ext>
            </a:extLst>
          </p:cNvPr>
          <p:cNvSpPr>
            <a:spLocks noGrp="1"/>
          </p:cNvSpPr>
          <p:nvPr>
            <p:ph type="title"/>
          </p:nvPr>
        </p:nvSpPr>
        <p:spPr/>
        <p:txBody>
          <a:bodyPr>
            <a:normAutofit fontScale="90000"/>
          </a:bodyPr>
          <a:lstStyle/>
          <a:p>
            <a:r>
              <a:rPr lang="en-US" sz="3100" dirty="0">
                <a:solidFill>
                  <a:srgbClr val="FF0000"/>
                </a:solidFill>
                <a:latin typeface="Times" panose="02020603050405020304" pitchFamily="18" charset="0"/>
                <a:cs typeface="Times" panose="02020603050405020304" pitchFamily="18" charset="0"/>
              </a:rPr>
              <a:t>Task 4: </a:t>
            </a:r>
            <a:r>
              <a:rPr lang="en-US" sz="3100" u="sng" dirty="0">
                <a:solidFill>
                  <a:srgbClr val="C00000"/>
                </a:solidFill>
                <a:latin typeface="Times" panose="02020603050405020304" pitchFamily="18" charset="0"/>
                <a:cs typeface="Times" panose="02020603050405020304" pitchFamily="18" charset="0"/>
              </a:rPr>
              <a:t>Exploring Therapeutic Classes and Approval Trends</a:t>
            </a:r>
            <a:br>
              <a:rPr lang="en-US" sz="3100" u="sng" dirty="0">
                <a:solidFill>
                  <a:srgbClr val="C00000"/>
                </a:solidFill>
                <a:latin typeface="Times" panose="02020603050405020304" pitchFamily="18" charset="0"/>
                <a:cs typeface="Times" panose="02020603050405020304" pitchFamily="18" charset="0"/>
              </a:rPr>
            </a:br>
            <a:br>
              <a:rPr lang="en-US" sz="2400" dirty="0">
                <a:solidFill>
                  <a:srgbClr val="C00000"/>
                </a:solidFill>
                <a:latin typeface="Times" panose="02020603050405020304" pitchFamily="18" charset="0"/>
                <a:cs typeface="Times" panose="02020603050405020304" pitchFamily="18" charset="0"/>
              </a:rPr>
            </a:br>
            <a:r>
              <a:rPr lang="en-US" sz="2400" dirty="0">
                <a:solidFill>
                  <a:srgbClr val="C00000"/>
                </a:solidFill>
                <a:latin typeface="Times" panose="02020603050405020304" pitchFamily="18" charset="0"/>
                <a:cs typeface="Times" panose="02020603050405020304" pitchFamily="18" charset="0"/>
              </a:rPr>
              <a:t>Q1.) Analyze drug approvals based on therapeutic evaluation code (</a:t>
            </a:r>
            <a:r>
              <a:rPr lang="en-US" sz="2400" dirty="0" err="1">
                <a:solidFill>
                  <a:srgbClr val="C00000"/>
                </a:solidFill>
                <a:latin typeface="Times" panose="02020603050405020304" pitchFamily="18" charset="0"/>
                <a:cs typeface="Times" panose="02020603050405020304" pitchFamily="18" charset="0"/>
              </a:rPr>
              <a:t>TE_Code</a:t>
            </a:r>
            <a:r>
              <a:rPr lang="en-US" sz="2400" dirty="0">
                <a:solidFill>
                  <a:srgbClr val="C00000"/>
                </a:solidFill>
                <a:latin typeface="Times" panose="02020603050405020304" pitchFamily="18" charset="0"/>
                <a:cs typeface="Times" panose="02020603050405020304" pitchFamily="18" charset="0"/>
              </a:rPr>
              <a:t>). </a:t>
            </a:r>
            <a:br>
              <a:rPr lang="en-US" sz="2400" dirty="0">
                <a:solidFill>
                  <a:srgbClr val="C00000"/>
                </a:solidFill>
                <a:latin typeface="Times" panose="02020603050405020304" pitchFamily="18" charset="0"/>
                <a:cs typeface="Times" panose="02020603050405020304" pitchFamily="18" charset="0"/>
              </a:rPr>
            </a:br>
            <a:br>
              <a:rPr lang="en-US" sz="2400" dirty="0">
                <a:solidFill>
                  <a:srgbClr val="C00000"/>
                </a:solidFill>
                <a:latin typeface="Times" panose="02020603050405020304" pitchFamily="18" charset="0"/>
                <a:cs typeface="Times" panose="02020603050405020304" pitchFamily="18" charset="0"/>
              </a:rPr>
            </a:br>
            <a:endParaRPr lang="en-IN" sz="2400" dirty="0">
              <a:solidFill>
                <a:srgbClr val="C00000"/>
              </a:solidFill>
              <a:latin typeface="Times" panose="02020603050405020304" pitchFamily="18" charset="0"/>
              <a:cs typeface="Times" panose="02020603050405020304" pitchFamily="18" charset="0"/>
            </a:endParaRPr>
          </a:p>
        </p:txBody>
      </p:sp>
      <p:pic>
        <p:nvPicPr>
          <p:cNvPr id="5" name="Content Placeholder 4">
            <a:extLst>
              <a:ext uri="{FF2B5EF4-FFF2-40B4-BE49-F238E27FC236}">
                <a16:creationId xmlns:a16="http://schemas.microsoft.com/office/drawing/2014/main" id="{13529D0D-59E2-F30F-DC9D-C4BEB208B18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42975" y="1857375"/>
            <a:ext cx="8629649" cy="4838699"/>
          </a:xfrm>
        </p:spPr>
      </p:pic>
    </p:spTree>
    <p:extLst>
      <p:ext uri="{BB962C8B-B14F-4D97-AF65-F5344CB8AC3E}">
        <p14:creationId xmlns:p14="http://schemas.microsoft.com/office/powerpoint/2010/main" val="31081720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B1C91-E90C-F928-B1D1-BFB0AF44AABF}"/>
              </a:ext>
            </a:extLst>
          </p:cNvPr>
          <p:cNvSpPr>
            <a:spLocks noGrp="1"/>
          </p:cNvSpPr>
          <p:nvPr>
            <p:ph type="title"/>
          </p:nvPr>
        </p:nvSpPr>
        <p:spPr/>
        <p:txBody>
          <a:bodyPr>
            <a:normAutofit/>
          </a:bodyPr>
          <a:lstStyle/>
          <a:p>
            <a:r>
              <a:rPr lang="en-IN" sz="3800" dirty="0">
                <a:solidFill>
                  <a:srgbClr val="C00000"/>
                </a:solidFill>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676763C4-2ED9-319F-3F02-2E963E7B9FC7}"/>
              </a:ext>
            </a:extLst>
          </p:cNvPr>
          <p:cNvSpPr>
            <a:spLocks noGrp="1"/>
          </p:cNvSpPr>
          <p:nvPr>
            <p:ph idx="1"/>
          </p:nvPr>
        </p:nvSpPr>
        <p:spPr/>
        <p:txBody>
          <a:bodyPr>
            <a:normAutofit/>
          </a:bodyPr>
          <a:lstStyle/>
          <a:p>
            <a:pPr marL="0" indent="0">
              <a:buNone/>
            </a:pPr>
            <a:r>
              <a:rPr lang="en-US" dirty="0">
                <a:latin typeface="Times" panose="02020603050405020304" pitchFamily="18" charset="0"/>
                <a:cs typeface="Times" panose="02020603050405020304" pitchFamily="18" charset="0"/>
              </a:rPr>
              <a:t>	The U.S. Food and Drug Administration (FDA) is a federal agency responsible for safeguarding public health in the United States. It oversees various areas, including food safety, pharmaceuticals, medical devices, cosmetics, tobacco, and veterinary products. The FDA evaluates the safety and efficacy of drugs, biological products, and medical devices, conducts inspections, and enforces regulations. It also regulates food production and distribution, conducts research, provides public health education, and monitors and responds to emerging health risks. The FDA's mission is to protect and promote public health by ensuring the safety and effectiveness of a wide range of products and substances. </a:t>
            </a:r>
            <a:r>
              <a:rPr lang="en-US" dirty="0" err="1">
                <a:latin typeface="Times" panose="02020603050405020304" pitchFamily="18" charset="0"/>
                <a:cs typeface="Times" panose="02020603050405020304" pitchFamily="18" charset="0"/>
              </a:rPr>
              <a:t>iVision</a:t>
            </a:r>
            <a:r>
              <a:rPr lang="en-US" dirty="0">
                <a:latin typeface="Times" panose="02020603050405020304" pitchFamily="18" charset="0"/>
                <a:cs typeface="Times" panose="02020603050405020304" pitchFamily="18" charset="0"/>
              </a:rPr>
              <a:t> is collaborating with FDA to perform Data analysis on FDA’s dataset. FDA has provided </a:t>
            </a:r>
            <a:r>
              <a:rPr lang="en-US" dirty="0" err="1">
                <a:latin typeface="Times" panose="02020603050405020304" pitchFamily="18" charset="0"/>
                <a:cs typeface="Times" panose="02020603050405020304" pitchFamily="18" charset="0"/>
              </a:rPr>
              <a:t>iVision</a:t>
            </a:r>
            <a:r>
              <a:rPr lang="en-US" dirty="0">
                <a:latin typeface="Times" panose="02020603050405020304" pitchFamily="18" charset="0"/>
                <a:cs typeface="Times" panose="02020603050405020304" pitchFamily="18" charset="0"/>
              </a:rPr>
              <a:t> with SQL script of their dataset. As an analyst at </a:t>
            </a:r>
            <a:r>
              <a:rPr lang="en-US" dirty="0" err="1">
                <a:latin typeface="Times" panose="02020603050405020304" pitchFamily="18" charset="0"/>
                <a:cs typeface="Times" panose="02020603050405020304" pitchFamily="18" charset="0"/>
              </a:rPr>
              <a:t>iVision</a:t>
            </a:r>
            <a:r>
              <a:rPr lang="en-US" dirty="0">
                <a:latin typeface="Times" panose="02020603050405020304" pitchFamily="18" charset="0"/>
                <a:cs typeface="Times" panose="02020603050405020304" pitchFamily="18" charset="0"/>
              </a:rPr>
              <a:t> your role is to create informative reports by conducting a thorough analysis of the data using powerful tools like MySQL and Power BI.</a:t>
            </a:r>
            <a:endParaRPr lang="en-IN" dirty="0">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23673764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62FEA-7C20-9271-255E-7B9D00370432}"/>
              </a:ext>
            </a:extLst>
          </p:cNvPr>
          <p:cNvSpPr>
            <a:spLocks noGrp="1"/>
          </p:cNvSpPr>
          <p:nvPr>
            <p:ph type="title"/>
          </p:nvPr>
        </p:nvSpPr>
        <p:spPr/>
        <p:txBody>
          <a:bodyPr>
            <a:normAutofit fontScale="90000"/>
          </a:bodyPr>
          <a:lstStyle/>
          <a:p>
            <a:br>
              <a:rPr lang="en-US" sz="2600" dirty="0">
                <a:solidFill>
                  <a:srgbClr val="C00000"/>
                </a:solidFill>
                <a:latin typeface="Times" panose="02020603050405020304" pitchFamily="18" charset="0"/>
                <a:cs typeface="Times" panose="02020603050405020304" pitchFamily="18" charset="0"/>
              </a:rPr>
            </a:br>
            <a:br>
              <a:rPr lang="en-US" sz="2400" dirty="0">
                <a:solidFill>
                  <a:srgbClr val="C00000"/>
                </a:solidFill>
                <a:latin typeface="Times" panose="02020603050405020304" pitchFamily="18" charset="0"/>
                <a:cs typeface="Times" panose="02020603050405020304" pitchFamily="18" charset="0"/>
              </a:rPr>
            </a:br>
            <a:r>
              <a:rPr lang="en-US" sz="2400" dirty="0">
                <a:solidFill>
                  <a:srgbClr val="C00000"/>
                </a:solidFill>
                <a:latin typeface="Times" panose="02020603050405020304" pitchFamily="18" charset="0"/>
                <a:cs typeface="Times" panose="02020603050405020304" pitchFamily="18" charset="0"/>
              </a:rPr>
              <a:t>Q2.) Determine the therapeutic evaluation code (TE_Code) with the highest number of Approvals in each year?</a:t>
            </a:r>
            <a:br>
              <a:rPr lang="en-IN" dirty="0">
                <a:solidFill>
                  <a:srgbClr val="C00000"/>
                </a:solidFill>
                <a:latin typeface="Times" panose="02020603050405020304" pitchFamily="18" charset="0"/>
                <a:cs typeface="Times" panose="02020603050405020304" pitchFamily="18" charset="0"/>
              </a:rPr>
            </a:br>
            <a:endParaRPr lang="en-IN" dirty="0"/>
          </a:p>
        </p:txBody>
      </p:sp>
      <p:pic>
        <p:nvPicPr>
          <p:cNvPr id="5" name="Content Placeholder 4">
            <a:extLst>
              <a:ext uri="{FF2B5EF4-FFF2-40B4-BE49-F238E27FC236}">
                <a16:creationId xmlns:a16="http://schemas.microsoft.com/office/drawing/2014/main" id="{ED85426D-2044-40C3-3E7A-D89B51602C0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24128" y="1743076"/>
            <a:ext cx="9967721" cy="4848224"/>
          </a:xfrm>
        </p:spPr>
      </p:pic>
    </p:spTree>
    <p:extLst>
      <p:ext uri="{BB962C8B-B14F-4D97-AF65-F5344CB8AC3E}">
        <p14:creationId xmlns:p14="http://schemas.microsoft.com/office/powerpoint/2010/main" val="38714785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30A0A-7663-85ED-2D91-349A9C21687B}"/>
              </a:ext>
            </a:extLst>
          </p:cNvPr>
          <p:cNvSpPr>
            <a:spLocks noGrp="1"/>
          </p:cNvSpPr>
          <p:nvPr>
            <p:ph type="title"/>
          </p:nvPr>
        </p:nvSpPr>
        <p:spPr/>
        <p:txBody>
          <a:bodyPr/>
          <a:lstStyle/>
          <a:p>
            <a:r>
              <a:rPr lang="en-IN" dirty="0">
                <a:solidFill>
                  <a:srgbClr val="FF0000"/>
                </a:solidFill>
                <a:latin typeface="Times New Roman" panose="02020603050405020304" pitchFamily="18" charset="0"/>
                <a:cs typeface="Times New Roman" panose="02020603050405020304" pitchFamily="18" charset="0"/>
              </a:rPr>
              <a:t>Thank You</a:t>
            </a:r>
          </a:p>
        </p:txBody>
      </p:sp>
      <p:sp>
        <p:nvSpPr>
          <p:cNvPr id="3" name="Text Placeholder 2">
            <a:extLst>
              <a:ext uri="{FF2B5EF4-FFF2-40B4-BE49-F238E27FC236}">
                <a16:creationId xmlns:a16="http://schemas.microsoft.com/office/drawing/2014/main" id="{A59D348A-6398-50E6-A2B8-73EEE2A7E793}"/>
              </a:ext>
            </a:extLst>
          </p:cNvPr>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0086829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B0921-A0F4-FC53-8E71-9C9951F83EED}"/>
              </a:ext>
            </a:extLst>
          </p:cNvPr>
          <p:cNvSpPr>
            <a:spLocks noGrp="1"/>
          </p:cNvSpPr>
          <p:nvPr>
            <p:ph type="title"/>
          </p:nvPr>
        </p:nvSpPr>
        <p:spPr/>
        <p:txBody>
          <a:bodyPr/>
          <a:lstStyle/>
          <a:p>
            <a:r>
              <a:rPr lang="en-IN" sz="5400" dirty="0">
                <a:solidFill>
                  <a:srgbClr val="C00000"/>
                </a:solidFill>
                <a:latin typeface="Times New Roman" panose="02020603050405020304" pitchFamily="18" charset="0"/>
                <a:cs typeface="Times New Roman" panose="02020603050405020304" pitchFamily="18" charset="0"/>
              </a:rPr>
              <a:t> </a:t>
            </a:r>
            <a:r>
              <a:rPr lang="en-IN" sz="3600" dirty="0">
                <a:solidFill>
                  <a:srgbClr val="C00000"/>
                </a:solidFill>
                <a:latin typeface="Times New Roman" panose="02020603050405020304" pitchFamily="18" charset="0"/>
                <a:cs typeface="Times New Roman" panose="02020603050405020304" pitchFamily="18" charset="0"/>
              </a:rPr>
              <a:t>define SQL ?</a:t>
            </a:r>
            <a:endParaRPr lang="en-IN" sz="3600" dirty="0"/>
          </a:p>
        </p:txBody>
      </p:sp>
      <p:sp>
        <p:nvSpPr>
          <p:cNvPr id="3" name="Content Placeholder 2">
            <a:extLst>
              <a:ext uri="{FF2B5EF4-FFF2-40B4-BE49-F238E27FC236}">
                <a16:creationId xmlns:a16="http://schemas.microsoft.com/office/drawing/2014/main" id="{0479A6F0-B6CC-6003-A5AD-12A5A1EB6A22}"/>
              </a:ext>
            </a:extLst>
          </p:cNvPr>
          <p:cNvSpPr>
            <a:spLocks noGrp="1"/>
          </p:cNvSpPr>
          <p:nvPr>
            <p:ph idx="1"/>
          </p:nvPr>
        </p:nvSpPr>
        <p:spPr/>
        <p:txBody>
          <a:bodyPr/>
          <a:lstStyle/>
          <a:p>
            <a:pPr algn="l"/>
            <a:r>
              <a:rPr lang="en-US" b="0" i="0" dirty="0">
                <a:solidFill>
                  <a:srgbClr val="000000"/>
                </a:solidFill>
                <a:effectLst/>
                <a:highlight>
                  <a:srgbClr val="D9EEE1"/>
                </a:highlight>
                <a:latin typeface="Times" panose="02020603050405020304" pitchFamily="18" charset="0"/>
                <a:cs typeface="Times" panose="02020603050405020304" pitchFamily="18" charset="0"/>
              </a:rPr>
              <a:t>MySQL is a widely used relational database management system (RDBMS).</a:t>
            </a:r>
          </a:p>
          <a:p>
            <a:pPr algn="l"/>
            <a:r>
              <a:rPr lang="en-US" b="0" i="0" dirty="0">
                <a:solidFill>
                  <a:srgbClr val="000000"/>
                </a:solidFill>
                <a:effectLst/>
                <a:highlight>
                  <a:srgbClr val="D9EEE1"/>
                </a:highlight>
                <a:latin typeface="Times" panose="02020603050405020304" pitchFamily="18" charset="0"/>
                <a:cs typeface="Times" panose="02020603050405020304" pitchFamily="18" charset="0"/>
              </a:rPr>
              <a:t>MySQL is free and open-source.</a:t>
            </a:r>
          </a:p>
          <a:p>
            <a:pPr algn="l"/>
            <a:r>
              <a:rPr lang="en-US" b="0" i="0" dirty="0">
                <a:solidFill>
                  <a:srgbClr val="000000"/>
                </a:solidFill>
                <a:effectLst/>
                <a:highlight>
                  <a:srgbClr val="D9EEE1"/>
                </a:highlight>
                <a:latin typeface="Times" panose="02020603050405020304" pitchFamily="18" charset="0"/>
                <a:cs typeface="Times" panose="02020603050405020304" pitchFamily="18" charset="0"/>
              </a:rPr>
              <a:t>MySQL is ideal for both small and large applications.</a:t>
            </a:r>
          </a:p>
          <a:p>
            <a:pPr algn="l"/>
            <a:r>
              <a:rPr lang="en-US" b="0" i="0" u="none" strike="noStrike" dirty="0">
                <a:solidFill>
                  <a:srgbClr val="FFFFFF"/>
                </a:solidFill>
                <a:effectLst/>
                <a:highlight>
                  <a:srgbClr val="04AA6D"/>
                </a:highlight>
                <a:latin typeface="Times" panose="02020603050405020304" pitchFamily="18" charset="0"/>
                <a:cs typeface="Times" panose="02020603050405020304" pitchFamily="18" charset="0"/>
                <a:hlinkClick r:id="rId2"/>
              </a:rPr>
              <a:t>Start learning MySQL now »</a:t>
            </a:r>
            <a:endParaRPr lang="en-US" b="0" i="0" dirty="0">
              <a:solidFill>
                <a:srgbClr val="000000"/>
              </a:solidFill>
              <a:effectLst/>
              <a:highlight>
                <a:srgbClr val="D9EEE1"/>
              </a:highlight>
              <a:latin typeface="Times" panose="02020603050405020304" pitchFamily="18" charset="0"/>
              <a:cs typeface="Times" panose="02020603050405020304" pitchFamily="18" charset="0"/>
            </a:endParaRPr>
          </a:p>
          <a:p>
            <a:br>
              <a:rPr lang="en-US" dirty="0"/>
            </a:br>
            <a:endParaRPr lang="en-IN" dirty="0"/>
          </a:p>
        </p:txBody>
      </p:sp>
    </p:spTree>
    <p:extLst>
      <p:ext uri="{BB962C8B-B14F-4D97-AF65-F5344CB8AC3E}">
        <p14:creationId xmlns:p14="http://schemas.microsoft.com/office/powerpoint/2010/main" val="28870570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6983F-8039-8CF7-7780-F5F0CF293654}"/>
              </a:ext>
            </a:extLst>
          </p:cNvPr>
          <p:cNvSpPr>
            <a:spLocks noGrp="1"/>
          </p:cNvSpPr>
          <p:nvPr>
            <p:ph type="title"/>
          </p:nvPr>
        </p:nvSpPr>
        <p:spPr/>
        <p:txBody>
          <a:bodyPr>
            <a:noAutofit/>
          </a:bodyPr>
          <a:lstStyle/>
          <a:p>
            <a:r>
              <a:rPr lang="en-IN" sz="3600" dirty="0">
                <a:solidFill>
                  <a:srgbClr val="C00000"/>
                </a:solidFill>
                <a:latin typeface="Times New Roman" panose="02020603050405020304" pitchFamily="18" charset="0"/>
                <a:cs typeface="Times New Roman" panose="02020603050405020304" pitchFamily="18" charset="0"/>
              </a:rPr>
              <a:t> SQL : Features</a:t>
            </a:r>
          </a:p>
        </p:txBody>
      </p:sp>
      <p:sp>
        <p:nvSpPr>
          <p:cNvPr id="3" name="Content Placeholder 2">
            <a:extLst>
              <a:ext uri="{FF2B5EF4-FFF2-40B4-BE49-F238E27FC236}">
                <a16:creationId xmlns:a16="http://schemas.microsoft.com/office/drawing/2014/main" id="{32834734-7F92-0A76-2945-D5C4D9114B41}"/>
              </a:ext>
            </a:extLst>
          </p:cNvPr>
          <p:cNvSpPr>
            <a:spLocks noGrp="1"/>
          </p:cNvSpPr>
          <p:nvPr>
            <p:ph idx="1"/>
          </p:nvPr>
        </p:nvSpPr>
        <p:spPr/>
        <p:txBody>
          <a:bodyPr>
            <a:noAutofit/>
          </a:bodyPr>
          <a:lstStyle/>
          <a:p>
            <a:pPr marL="342900" indent="-342900" algn="l">
              <a:buClrTx/>
              <a:buFont typeface="+mj-lt"/>
              <a:buAutoNum type="arabicPeriod"/>
            </a:pPr>
            <a:r>
              <a:rPr lang="en-US" sz="1800" b="0" i="0" dirty="0">
                <a:solidFill>
                  <a:srgbClr val="FF0000"/>
                </a:solidFill>
                <a:effectLst/>
                <a:highlight>
                  <a:srgbClr val="FFFFFF"/>
                </a:highlight>
                <a:latin typeface="Times" panose="02020603050405020304" pitchFamily="18" charset="0"/>
                <a:cs typeface="Times" panose="02020603050405020304" pitchFamily="18" charset="0"/>
              </a:rPr>
              <a:t>SQL can execute queries against a database</a:t>
            </a:r>
          </a:p>
          <a:p>
            <a:pPr marL="342900" indent="-342900" algn="l">
              <a:buClrTx/>
              <a:buFont typeface="+mj-lt"/>
              <a:buAutoNum type="arabicPeriod"/>
            </a:pPr>
            <a:r>
              <a:rPr lang="en-US" sz="1800" b="0" i="0" dirty="0">
                <a:solidFill>
                  <a:srgbClr val="FF0000"/>
                </a:solidFill>
                <a:effectLst/>
                <a:highlight>
                  <a:srgbClr val="FFFFFF"/>
                </a:highlight>
                <a:latin typeface="Times" panose="02020603050405020304" pitchFamily="18" charset="0"/>
                <a:cs typeface="Times" panose="02020603050405020304" pitchFamily="18" charset="0"/>
              </a:rPr>
              <a:t>SQL can retrieve data from a database</a:t>
            </a:r>
          </a:p>
          <a:p>
            <a:pPr marL="342900" indent="-342900" algn="l">
              <a:buClrTx/>
              <a:buFont typeface="+mj-lt"/>
              <a:buAutoNum type="arabicPeriod"/>
            </a:pPr>
            <a:r>
              <a:rPr lang="en-US" sz="1800" b="0" i="0" dirty="0">
                <a:solidFill>
                  <a:srgbClr val="FF0000"/>
                </a:solidFill>
                <a:effectLst/>
                <a:highlight>
                  <a:srgbClr val="FFFFFF"/>
                </a:highlight>
                <a:latin typeface="Times" panose="02020603050405020304" pitchFamily="18" charset="0"/>
                <a:cs typeface="Times" panose="02020603050405020304" pitchFamily="18" charset="0"/>
              </a:rPr>
              <a:t>SQL can insert records in a database</a:t>
            </a:r>
          </a:p>
          <a:p>
            <a:pPr marL="342900" indent="-342900" algn="l">
              <a:buClrTx/>
              <a:buFont typeface="+mj-lt"/>
              <a:buAutoNum type="arabicPeriod"/>
            </a:pPr>
            <a:r>
              <a:rPr lang="en-US" sz="1800" b="0" i="0" dirty="0">
                <a:solidFill>
                  <a:srgbClr val="FF0000"/>
                </a:solidFill>
                <a:effectLst/>
                <a:highlight>
                  <a:srgbClr val="FFFFFF"/>
                </a:highlight>
                <a:latin typeface="Times" panose="02020603050405020304" pitchFamily="18" charset="0"/>
                <a:cs typeface="Times" panose="02020603050405020304" pitchFamily="18" charset="0"/>
              </a:rPr>
              <a:t>SQL can update records in a database</a:t>
            </a:r>
          </a:p>
          <a:p>
            <a:pPr marL="342900" indent="-342900" algn="l">
              <a:buClrTx/>
              <a:buFont typeface="+mj-lt"/>
              <a:buAutoNum type="arabicPeriod"/>
            </a:pPr>
            <a:r>
              <a:rPr lang="en-US" sz="1800" b="0" i="0" dirty="0">
                <a:solidFill>
                  <a:srgbClr val="FF0000"/>
                </a:solidFill>
                <a:effectLst/>
                <a:highlight>
                  <a:srgbClr val="FFFFFF"/>
                </a:highlight>
                <a:latin typeface="Times" panose="02020603050405020304" pitchFamily="18" charset="0"/>
                <a:cs typeface="Times" panose="02020603050405020304" pitchFamily="18" charset="0"/>
              </a:rPr>
              <a:t>SQL can delete records from a database</a:t>
            </a:r>
          </a:p>
          <a:p>
            <a:pPr marL="342900" indent="-342900" algn="l">
              <a:buClrTx/>
              <a:buFont typeface="+mj-lt"/>
              <a:buAutoNum type="arabicPeriod"/>
            </a:pPr>
            <a:r>
              <a:rPr lang="en-US" sz="1800" b="0" i="0" dirty="0">
                <a:solidFill>
                  <a:srgbClr val="FF0000"/>
                </a:solidFill>
                <a:effectLst/>
                <a:highlight>
                  <a:srgbClr val="FFFFFF"/>
                </a:highlight>
                <a:latin typeface="Times" panose="02020603050405020304" pitchFamily="18" charset="0"/>
                <a:cs typeface="Times" panose="02020603050405020304" pitchFamily="18" charset="0"/>
              </a:rPr>
              <a:t>SQL can create new databases</a:t>
            </a:r>
          </a:p>
          <a:p>
            <a:pPr marL="342900" indent="-342900" algn="l">
              <a:buClrTx/>
              <a:buFont typeface="+mj-lt"/>
              <a:buAutoNum type="arabicPeriod"/>
            </a:pPr>
            <a:r>
              <a:rPr lang="en-US" sz="1800" b="0" i="0" dirty="0">
                <a:solidFill>
                  <a:srgbClr val="FF0000"/>
                </a:solidFill>
                <a:effectLst/>
                <a:highlight>
                  <a:srgbClr val="FFFFFF"/>
                </a:highlight>
                <a:latin typeface="Times" panose="02020603050405020304" pitchFamily="18" charset="0"/>
                <a:cs typeface="Times" panose="02020603050405020304" pitchFamily="18" charset="0"/>
              </a:rPr>
              <a:t>SQL can create new tables in a database</a:t>
            </a:r>
          </a:p>
          <a:p>
            <a:pPr marL="342900" indent="-342900" algn="l">
              <a:buClrTx/>
              <a:buFont typeface="+mj-lt"/>
              <a:buAutoNum type="arabicPeriod"/>
            </a:pPr>
            <a:r>
              <a:rPr lang="en-US" sz="1800" b="0" i="0" dirty="0">
                <a:solidFill>
                  <a:srgbClr val="FF0000"/>
                </a:solidFill>
                <a:effectLst/>
                <a:highlight>
                  <a:srgbClr val="FFFFFF"/>
                </a:highlight>
                <a:latin typeface="Times" panose="02020603050405020304" pitchFamily="18" charset="0"/>
                <a:cs typeface="Times" panose="02020603050405020304" pitchFamily="18" charset="0"/>
              </a:rPr>
              <a:t>SQL can create stored procedures in a database</a:t>
            </a:r>
          </a:p>
          <a:p>
            <a:pPr marL="342900" indent="-342900" algn="l">
              <a:buClrTx/>
              <a:buFont typeface="+mj-lt"/>
              <a:buAutoNum type="arabicPeriod"/>
            </a:pPr>
            <a:r>
              <a:rPr lang="en-US" sz="1800" b="0" i="0" dirty="0">
                <a:solidFill>
                  <a:srgbClr val="FF0000"/>
                </a:solidFill>
                <a:effectLst/>
                <a:highlight>
                  <a:srgbClr val="FFFFFF"/>
                </a:highlight>
                <a:latin typeface="Times" panose="02020603050405020304" pitchFamily="18" charset="0"/>
                <a:cs typeface="Times" panose="02020603050405020304" pitchFamily="18" charset="0"/>
              </a:rPr>
              <a:t>SQL can create views in a database</a:t>
            </a:r>
          </a:p>
          <a:p>
            <a:pPr marL="342900" indent="-342900" algn="l">
              <a:buClrTx/>
              <a:buFont typeface="+mj-lt"/>
              <a:buAutoNum type="arabicPeriod"/>
            </a:pPr>
            <a:r>
              <a:rPr lang="en-US" sz="1800" b="0" i="0" dirty="0">
                <a:solidFill>
                  <a:srgbClr val="FF0000"/>
                </a:solidFill>
                <a:effectLst/>
                <a:highlight>
                  <a:srgbClr val="FFFFFF"/>
                </a:highlight>
                <a:latin typeface="Times" panose="02020603050405020304" pitchFamily="18" charset="0"/>
                <a:cs typeface="Times" panose="02020603050405020304" pitchFamily="18" charset="0"/>
              </a:rPr>
              <a:t>SQL can set permissions on tables, procedures, and views</a:t>
            </a:r>
          </a:p>
          <a:p>
            <a:pPr marL="0" indent="0">
              <a:buClrTx/>
              <a:buNone/>
            </a:pPr>
            <a:endParaRPr lang="en-IN" sz="1800" dirty="0">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35720732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0D7C0-4B7B-2B44-25C6-13DEC63840A2}"/>
              </a:ext>
            </a:extLst>
          </p:cNvPr>
          <p:cNvSpPr>
            <a:spLocks noGrp="1"/>
          </p:cNvSpPr>
          <p:nvPr>
            <p:ph type="title"/>
          </p:nvPr>
        </p:nvSpPr>
        <p:spPr/>
        <p:txBody>
          <a:bodyPr/>
          <a:lstStyle/>
          <a:p>
            <a:endParaRPr lang="en-IN" sz="3800"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6BF6976-762D-50A1-0343-A5337FE8FB59}"/>
              </a:ext>
            </a:extLst>
          </p:cNvPr>
          <p:cNvSpPr>
            <a:spLocks noGrp="1"/>
          </p:cNvSpPr>
          <p:nvPr>
            <p:ph idx="1"/>
          </p:nvPr>
        </p:nvSpPr>
        <p:spPr>
          <a:xfrm>
            <a:off x="1024128" y="2286000"/>
            <a:ext cx="9720073" cy="1828800"/>
          </a:xfrm>
        </p:spPr>
        <p:txBody>
          <a:bodyPr>
            <a:normAutofit fontScale="92500" lnSpcReduction="20000"/>
          </a:bodyPr>
          <a:lstStyle/>
          <a:p>
            <a:pPr marL="0" indent="0">
              <a:buNone/>
            </a:pPr>
            <a:r>
              <a:rPr lang="en-US" dirty="0"/>
              <a:t>   </a:t>
            </a:r>
            <a:endParaRPr lang="en-US" dirty="0">
              <a:latin typeface="Times New Roman" panose="02020603050405020304" pitchFamily="18" charset="0"/>
              <a:cs typeface="Times New Roman" panose="02020603050405020304" pitchFamily="18" charset="0"/>
            </a:endParaRPr>
          </a:p>
          <a:p>
            <a:pPr marL="0" indent="0">
              <a:buNone/>
            </a:pPr>
            <a:r>
              <a:rPr lang="en-US" sz="3900" dirty="0">
                <a:latin typeface="Times New Roman" panose="02020603050405020304" pitchFamily="18" charset="0"/>
                <a:ea typeface="+mj-ea"/>
                <a:cs typeface="Times New Roman" panose="02020603050405020304" pitchFamily="18" charset="0"/>
              </a:rPr>
              <a:t>Software / Tools</a:t>
            </a:r>
            <a:r>
              <a:rPr lang="en-US" sz="3900" b="1" dirty="0"/>
              <a:t>:</a:t>
            </a:r>
            <a:r>
              <a:rPr lang="en-US" b="1" dirty="0"/>
              <a:t> </a:t>
            </a:r>
          </a:p>
          <a:p>
            <a:pPr>
              <a:buClrTx/>
              <a:buFont typeface="Wingdings" panose="05000000000000000000" pitchFamily="2" charset="2"/>
              <a:buChar char="v"/>
            </a:pPr>
            <a:r>
              <a:rPr lang="en-US" sz="2700" dirty="0">
                <a:solidFill>
                  <a:srgbClr val="C00000"/>
                </a:solidFill>
                <a:latin typeface="Times New Roman" panose="02020603050405020304" pitchFamily="18" charset="0"/>
                <a:ea typeface="+mj-ea"/>
                <a:cs typeface="Times New Roman" panose="02020603050405020304" pitchFamily="18" charset="0"/>
              </a:rPr>
              <a:t>MySQL </a:t>
            </a:r>
          </a:p>
          <a:p>
            <a:pPr>
              <a:buClrTx/>
              <a:buFont typeface="Wingdings" panose="05000000000000000000" pitchFamily="2" charset="2"/>
              <a:buChar char="v"/>
            </a:pPr>
            <a:r>
              <a:rPr lang="en-US" sz="2700" dirty="0">
                <a:solidFill>
                  <a:srgbClr val="C00000"/>
                </a:solidFill>
                <a:latin typeface="Times New Roman" panose="02020603050405020304" pitchFamily="18" charset="0"/>
                <a:ea typeface="+mj-ea"/>
                <a:cs typeface="Times New Roman" panose="02020603050405020304" pitchFamily="18" charset="0"/>
              </a:rPr>
              <a:t> Power BI</a:t>
            </a:r>
            <a:endParaRPr lang="en-IN" sz="2700" dirty="0">
              <a:solidFill>
                <a:srgbClr val="C00000"/>
              </a:solidFill>
              <a:latin typeface="Times New Roman" panose="02020603050405020304" pitchFamily="18" charset="0"/>
              <a:ea typeface="+mj-ea"/>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87426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F1FC4-F956-338F-657F-FC821C814AAF}"/>
              </a:ext>
            </a:extLst>
          </p:cNvPr>
          <p:cNvSpPr>
            <a:spLocks noGrp="1"/>
          </p:cNvSpPr>
          <p:nvPr>
            <p:ph type="title"/>
          </p:nvPr>
        </p:nvSpPr>
        <p:spPr/>
        <p:txBody>
          <a:bodyPr>
            <a:normAutofit/>
          </a:bodyPr>
          <a:lstStyle/>
          <a:p>
            <a:r>
              <a:rPr lang="en-US" sz="3600" dirty="0">
                <a:solidFill>
                  <a:srgbClr val="FF0000"/>
                </a:solidFill>
                <a:latin typeface="Times" panose="02020603050405020304" pitchFamily="18" charset="0"/>
                <a:cs typeface="Times" panose="02020603050405020304" pitchFamily="18" charset="0"/>
              </a:rPr>
              <a:t>Project Objectives : </a:t>
            </a:r>
            <a:br>
              <a:rPr lang="en-US" sz="3600" dirty="0">
                <a:solidFill>
                  <a:srgbClr val="FF0000"/>
                </a:solidFill>
                <a:latin typeface="Times" panose="02020603050405020304" pitchFamily="18" charset="0"/>
                <a:cs typeface="Times" panose="02020603050405020304" pitchFamily="18" charset="0"/>
              </a:rPr>
            </a:br>
            <a:r>
              <a:rPr lang="en-US" sz="3600" dirty="0">
                <a:solidFill>
                  <a:srgbClr val="FF0000"/>
                </a:solidFill>
                <a:latin typeface="Times" panose="02020603050405020304" pitchFamily="18" charset="0"/>
                <a:cs typeface="Times" panose="02020603050405020304" pitchFamily="18" charset="0"/>
              </a:rPr>
              <a:t>Part - 1 SQL Queries:</a:t>
            </a:r>
            <a:endParaRPr lang="en-IN" sz="3600" dirty="0">
              <a:solidFill>
                <a:srgbClr val="FF0000"/>
              </a:solidFill>
              <a:latin typeface="Times" panose="02020603050405020304" pitchFamily="18" charset="0"/>
              <a:cs typeface="Times" panose="02020603050405020304" pitchFamily="18" charset="0"/>
            </a:endParaRPr>
          </a:p>
        </p:txBody>
      </p:sp>
      <p:sp>
        <p:nvSpPr>
          <p:cNvPr id="3" name="Content Placeholder 2">
            <a:extLst>
              <a:ext uri="{FF2B5EF4-FFF2-40B4-BE49-F238E27FC236}">
                <a16:creationId xmlns:a16="http://schemas.microsoft.com/office/drawing/2014/main" id="{2BE75154-2B92-CA2F-E97E-76A7C08D90DE}"/>
              </a:ext>
            </a:extLst>
          </p:cNvPr>
          <p:cNvSpPr>
            <a:spLocks noGrp="1"/>
          </p:cNvSpPr>
          <p:nvPr>
            <p:ph idx="1"/>
          </p:nvPr>
        </p:nvSpPr>
        <p:spPr/>
        <p:txBody>
          <a:bodyPr>
            <a:normAutofit/>
          </a:bodyPr>
          <a:lstStyle/>
          <a:p>
            <a:r>
              <a:rPr lang="en-US" u="sng" dirty="0">
                <a:latin typeface="Times" panose="02020603050405020304" pitchFamily="18" charset="0"/>
                <a:cs typeface="Times" panose="02020603050405020304" pitchFamily="18" charset="0"/>
              </a:rPr>
              <a:t>Task 1: Identifying Approval Trends </a:t>
            </a:r>
          </a:p>
          <a:p>
            <a:r>
              <a:rPr lang="en-US" dirty="0">
                <a:solidFill>
                  <a:srgbClr val="C00000"/>
                </a:solidFill>
                <a:latin typeface="Times" panose="02020603050405020304" pitchFamily="18" charset="0"/>
                <a:cs typeface="Times" panose="02020603050405020304" pitchFamily="18" charset="0"/>
              </a:rPr>
              <a:t>1. Determine the number of drugs approved each year and provide insights into the yearly trends. </a:t>
            </a:r>
          </a:p>
          <a:p>
            <a:r>
              <a:rPr lang="en-US" dirty="0">
                <a:solidFill>
                  <a:srgbClr val="C00000"/>
                </a:solidFill>
                <a:latin typeface="Times" panose="02020603050405020304" pitchFamily="18" charset="0"/>
                <a:cs typeface="Times" panose="02020603050405020304" pitchFamily="18" charset="0"/>
              </a:rPr>
              <a:t>2. Identify the top three years that got the highest and lowest approvals, in descending and ascending order, respectively.</a:t>
            </a:r>
          </a:p>
          <a:p>
            <a:r>
              <a:rPr lang="en-US" dirty="0">
                <a:solidFill>
                  <a:srgbClr val="C00000"/>
                </a:solidFill>
                <a:latin typeface="Times" panose="02020603050405020304" pitchFamily="18" charset="0"/>
                <a:cs typeface="Times" panose="02020603050405020304" pitchFamily="18" charset="0"/>
              </a:rPr>
              <a:t> 3. Explore approval trends over the years based on sponsors. </a:t>
            </a:r>
          </a:p>
          <a:p>
            <a:r>
              <a:rPr lang="en-US" dirty="0">
                <a:solidFill>
                  <a:srgbClr val="C00000"/>
                </a:solidFill>
                <a:latin typeface="Times" panose="02020603050405020304" pitchFamily="18" charset="0"/>
                <a:cs typeface="Times" panose="02020603050405020304" pitchFamily="18" charset="0"/>
              </a:rPr>
              <a:t>4. Rank sponsors based on the total number of approvals they received each year between 1939 and 1960. </a:t>
            </a:r>
            <a:endParaRPr lang="en-IN" dirty="0">
              <a:solidFill>
                <a:srgbClr val="C00000"/>
              </a:solidFill>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8763438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2F7B9-F1C1-00CD-76FD-814ED3BDAD3A}"/>
              </a:ext>
            </a:extLst>
          </p:cNvPr>
          <p:cNvSpPr>
            <a:spLocks noGrp="1"/>
          </p:cNvSpPr>
          <p:nvPr>
            <p:ph type="title"/>
          </p:nvPr>
        </p:nvSpPr>
        <p:spPr>
          <a:xfrm>
            <a:off x="1042416" y="859536"/>
            <a:ext cx="9720072" cy="1499616"/>
          </a:xfrm>
        </p:spPr>
        <p:txBody>
          <a:bodyPr>
            <a:normAutofit/>
          </a:bodyPr>
          <a:lstStyle/>
          <a:p>
            <a:r>
              <a:rPr lang="en-US" sz="4000" dirty="0">
                <a:solidFill>
                  <a:srgbClr val="FF0000"/>
                </a:solidFill>
                <a:latin typeface="Times" panose="02020603050405020304" pitchFamily="18" charset="0"/>
                <a:cs typeface="Times" panose="02020603050405020304" pitchFamily="18" charset="0"/>
              </a:rPr>
              <a:t>Project Objectives: SQL PART </a:t>
            </a:r>
            <a:br>
              <a:rPr lang="en-US" sz="2000" dirty="0"/>
            </a:br>
            <a:endParaRPr lang="en-IN" sz="4800" dirty="0"/>
          </a:p>
        </p:txBody>
      </p:sp>
      <p:sp>
        <p:nvSpPr>
          <p:cNvPr id="3" name="Content Placeholder 2">
            <a:extLst>
              <a:ext uri="{FF2B5EF4-FFF2-40B4-BE49-F238E27FC236}">
                <a16:creationId xmlns:a16="http://schemas.microsoft.com/office/drawing/2014/main" id="{FB596789-C672-8A59-01CB-2C5E87B457D1}"/>
              </a:ext>
            </a:extLst>
          </p:cNvPr>
          <p:cNvSpPr>
            <a:spLocks noGrp="1"/>
          </p:cNvSpPr>
          <p:nvPr>
            <p:ph idx="1"/>
          </p:nvPr>
        </p:nvSpPr>
        <p:spPr>
          <a:xfrm>
            <a:off x="1042416" y="2359152"/>
            <a:ext cx="9720073" cy="4498848"/>
          </a:xfrm>
        </p:spPr>
        <p:txBody>
          <a:bodyPr>
            <a:normAutofit/>
          </a:bodyPr>
          <a:lstStyle/>
          <a:p>
            <a:r>
              <a:rPr lang="en-US" sz="2400" u="sng" dirty="0">
                <a:latin typeface="Times" panose="02020603050405020304" pitchFamily="18" charset="0"/>
                <a:cs typeface="Times" panose="02020603050405020304" pitchFamily="18" charset="0"/>
              </a:rPr>
              <a:t>Task 2: Segmentation Analysis Based on Drug </a:t>
            </a:r>
            <a:r>
              <a:rPr lang="en-US" sz="2400" u="sng" dirty="0" err="1">
                <a:latin typeface="Times" panose="02020603050405020304" pitchFamily="18" charset="0"/>
                <a:cs typeface="Times" panose="02020603050405020304" pitchFamily="18" charset="0"/>
              </a:rPr>
              <a:t>MarketingStatus</a:t>
            </a:r>
            <a:endParaRPr lang="en-US" sz="2400" u="sng" dirty="0">
              <a:latin typeface="Times" panose="02020603050405020304" pitchFamily="18" charset="0"/>
              <a:cs typeface="Times" panose="02020603050405020304" pitchFamily="18" charset="0"/>
            </a:endParaRPr>
          </a:p>
          <a:p>
            <a:r>
              <a:rPr lang="en-US" sz="2400" dirty="0">
                <a:latin typeface="Times" panose="02020603050405020304" pitchFamily="18" charset="0"/>
                <a:cs typeface="Times" panose="02020603050405020304" pitchFamily="18" charset="0"/>
              </a:rPr>
              <a:t> 1. </a:t>
            </a:r>
            <a:r>
              <a:rPr lang="en-US" dirty="0">
                <a:solidFill>
                  <a:srgbClr val="C00000"/>
                </a:solidFill>
                <a:latin typeface="Times" panose="02020603050405020304" pitchFamily="18" charset="0"/>
                <a:cs typeface="Times" panose="02020603050405020304" pitchFamily="18" charset="0"/>
              </a:rPr>
              <a:t>Group products based on </a:t>
            </a:r>
            <a:r>
              <a:rPr lang="en-US" dirty="0" err="1">
                <a:solidFill>
                  <a:srgbClr val="C00000"/>
                </a:solidFill>
                <a:latin typeface="Times" panose="02020603050405020304" pitchFamily="18" charset="0"/>
                <a:cs typeface="Times" panose="02020603050405020304" pitchFamily="18" charset="0"/>
              </a:rPr>
              <a:t>MarketingStatus</a:t>
            </a:r>
            <a:r>
              <a:rPr lang="en-US" dirty="0">
                <a:solidFill>
                  <a:srgbClr val="C00000"/>
                </a:solidFill>
                <a:latin typeface="Times" panose="02020603050405020304" pitchFamily="18" charset="0"/>
                <a:cs typeface="Times" panose="02020603050405020304" pitchFamily="18" charset="0"/>
              </a:rPr>
              <a:t>. Provide meaningful insights into the segmentation patterns. </a:t>
            </a:r>
          </a:p>
          <a:p>
            <a:r>
              <a:rPr lang="en-US" dirty="0">
                <a:solidFill>
                  <a:srgbClr val="C00000"/>
                </a:solidFill>
                <a:latin typeface="Times" panose="02020603050405020304" pitchFamily="18" charset="0"/>
                <a:cs typeface="Times" panose="02020603050405020304" pitchFamily="18" charset="0"/>
              </a:rPr>
              <a:t>2. Calculate the total number of applications for each </a:t>
            </a:r>
            <a:r>
              <a:rPr lang="en-US" dirty="0" err="1">
                <a:solidFill>
                  <a:srgbClr val="C00000"/>
                </a:solidFill>
                <a:latin typeface="Times" panose="02020603050405020304" pitchFamily="18" charset="0"/>
                <a:cs typeface="Times" panose="02020603050405020304" pitchFamily="18" charset="0"/>
              </a:rPr>
              <a:t>MarketingStatus</a:t>
            </a:r>
            <a:r>
              <a:rPr lang="en-US" dirty="0">
                <a:solidFill>
                  <a:srgbClr val="C00000"/>
                </a:solidFill>
                <a:latin typeface="Times" panose="02020603050405020304" pitchFamily="18" charset="0"/>
                <a:cs typeface="Times" panose="02020603050405020304" pitchFamily="18" charset="0"/>
              </a:rPr>
              <a:t> year-wise after the year 2010. </a:t>
            </a:r>
          </a:p>
          <a:p>
            <a:r>
              <a:rPr lang="en-US" dirty="0">
                <a:solidFill>
                  <a:srgbClr val="C00000"/>
                </a:solidFill>
                <a:latin typeface="Times" panose="02020603050405020304" pitchFamily="18" charset="0"/>
                <a:cs typeface="Times" panose="02020603050405020304" pitchFamily="18" charset="0"/>
              </a:rPr>
              <a:t>3. Identify the top </a:t>
            </a:r>
            <a:r>
              <a:rPr lang="en-US" dirty="0" err="1">
                <a:solidFill>
                  <a:srgbClr val="C00000"/>
                </a:solidFill>
                <a:latin typeface="Times" panose="02020603050405020304" pitchFamily="18" charset="0"/>
                <a:cs typeface="Times" panose="02020603050405020304" pitchFamily="18" charset="0"/>
              </a:rPr>
              <a:t>MarketingStatus</a:t>
            </a:r>
            <a:r>
              <a:rPr lang="en-US" dirty="0">
                <a:solidFill>
                  <a:srgbClr val="C00000"/>
                </a:solidFill>
                <a:latin typeface="Times" panose="02020603050405020304" pitchFamily="18" charset="0"/>
                <a:cs typeface="Times" panose="02020603050405020304" pitchFamily="18" charset="0"/>
              </a:rPr>
              <a:t> with the maximum number of applications and analyze its trend over time</a:t>
            </a:r>
            <a:endParaRPr lang="en-US" sz="2400" dirty="0">
              <a:solidFill>
                <a:srgbClr val="C00000"/>
              </a:solidFill>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5003011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34080-AC75-F494-577B-659638FEC2CA}"/>
              </a:ext>
            </a:extLst>
          </p:cNvPr>
          <p:cNvSpPr>
            <a:spLocks noGrp="1"/>
          </p:cNvSpPr>
          <p:nvPr>
            <p:ph type="title"/>
          </p:nvPr>
        </p:nvSpPr>
        <p:spPr/>
        <p:txBody>
          <a:bodyPr>
            <a:normAutofit/>
          </a:bodyPr>
          <a:lstStyle/>
          <a:p>
            <a:r>
              <a:rPr lang="en-US" sz="3600" dirty="0">
                <a:solidFill>
                  <a:srgbClr val="FF0000"/>
                </a:solidFill>
                <a:latin typeface="Times" panose="02020603050405020304" pitchFamily="18" charset="0"/>
                <a:cs typeface="Times" panose="02020603050405020304" pitchFamily="18" charset="0"/>
              </a:rPr>
              <a:t>Project Objectives :SQL PART</a:t>
            </a:r>
            <a:endParaRPr lang="en-IN" sz="3600" dirty="0"/>
          </a:p>
        </p:txBody>
      </p:sp>
      <p:sp>
        <p:nvSpPr>
          <p:cNvPr id="3" name="Content Placeholder 2">
            <a:extLst>
              <a:ext uri="{FF2B5EF4-FFF2-40B4-BE49-F238E27FC236}">
                <a16:creationId xmlns:a16="http://schemas.microsoft.com/office/drawing/2014/main" id="{4327D167-823E-8F9D-C982-707B6AACFD9B}"/>
              </a:ext>
            </a:extLst>
          </p:cNvPr>
          <p:cNvSpPr>
            <a:spLocks noGrp="1"/>
          </p:cNvSpPr>
          <p:nvPr>
            <p:ph idx="1"/>
          </p:nvPr>
        </p:nvSpPr>
        <p:spPr>
          <a:xfrm>
            <a:off x="1024128" y="1828800"/>
            <a:ext cx="9720073" cy="4023360"/>
          </a:xfrm>
        </p:spPr>
        <p:txBody>
          <a:bodyPr>
            <a:normAutofit/>
          </a:bodyPr>
          <a:lstStyle/>
          <a:p>
            <a:r>
              <a:rPr lang="en-US" sz="2400" u="sng" dirty="0">
                <a:latin typeface="Times" panose="02020603050405020304" pitchFamily="18" charset="0"/>
                <a:cs typeface="Times" panose="02020603050405020304" pitchFamily="18" charset="0"/>
              </a:rPr>
              <a:t>Task 3: </a:t>
            </a:r>
            <a:r>
              <a:rPr lang="en-IN" sz="2400" u="sng" dirty="0" err="1">
                <a:latin typeface="Times" panose="02020603050405020304" pitchFamily="18" charset="0"/>
                <a:cs typeface="Times" panose="02020603050405020304" pitchFamily="18" charset="0"/>
              </a:rPr>
              <a:t>Analyzing</a:t>
            </a:r>
            <a:r>
              <a:rPr lang="en-IN" sz="2400" u="sng" dirty="0">
                <a:latin typeface="Times" panose="02020603050405020304" pitchFamily="18" charset="0"/>
                <a:cs typeface="Times" panose="02020603050405020304" pitchFamily="18" charset="0"/>
              </a:rPr>
              <a:t> Product</a:t>
            </a:r>
            <a:endParaRPr lang="en-US" sz="2400" u="sng" dirty="0">
              <a:latin typeface="Times" panose="02020603050405020304" pitchFamily="18" charset="0"/>
              <a:cs typeface="Times" panose="02020603050405020304" pitchFamily="18" charset="0"/>
            </a:endParaRPr>
          </a:p>
          <a:p>
            <a:r>
              <a:rPr lang="en-US" dirty="0">
                <a:solidFill>
                  <a:srgbClr val="C00000"/>
                </a:solidFill>
                <a:latin typeface="Times" panose="02020603050405020304" pitchFamily="18" charset="0"/>
                <a:cs typeface="Times" panose="02020603050405020304" pitchFamily="18" charset="0"/>
              </a:rPr>
              <a:t> 1. Categorize Products by dosage form and analyze their distribution.</a:t>
            </a:r>
          </a:p>
          <a:p>
            <a:r>
              <a:rPr lang="en-US" dirty="0">
                <a:solidFill>
                  <a:srgbClr val="C00000"/>
                </a:solidFill>
                <a:latin typeface="Times" panose="02020603050405020304" pitchFamily="18" charset="0"/>
                <a:cs typeface="Times" panose="02020603050405020304" pitchFamily="18" charset="0"/>
              </a:rPr>
              <a:t> 2. Calculate the total number of approvals for each dosage form and identify the most successful forms.</a:t>
            </a:r>
          </a:p>
          <a:p>
            <a:r>
              <a:rPr lang="en-US" dirty="0">
                <a:solidFill>
                  <a:srgbClr val="C00000"/>
                </a:solidFill>
                <a:latin typeface="Times" panose="02020603050405020304" pitchFamily="18" charset="0"/>
                <a:cs typeface="Times" panose="02020603050405020304" pitchFamily="18" charset="0"/>
              </a:rPr>
              <a:t> 3. Investigate yearly trends related to successful forms</a:t>
            </a:r>
            <a:endParaRPr lang="en-IN" dirty="0">
              <a:solidFill>
                <a:srgbClr val="C00000"/>
              </a:solidFill>
              <a:latin typeface="Times" panose="02020603050405020304" pitchFamily="18" charset="0"/>
              <a:cs typeface="Times" panose="02020603050405020304" pitchFamily="18" charset="0"/>
            </a:endParaRPr>
          </a:p>
          <a:p>
            <a:r>
              <a:rPr lang="en-US" sz="2400" u="sng" dirty="0">
                <a:latin typeface="Times" panose="02020603050405020304" pitchFamily="18" charset="0"/>
                <a:cs typeface="Times" panose="02020603050405020304" pitchFamily="18" charset="0"/>
              </a:rPr>
              <a:t>Task 4: Exploring Therapeutic Classes and Approval Trends</a:t>
            </a:r>
          </a:p>
          <a:p>
            <a:r>
              <a:rPr lang="en-US" dirty="0"/>
              <a:t> </a:t>
            </a:r>
            <a:r>
              <a:rPr lang="en-US" dirty="0">
                <a:solidFill>
                  <a:srgbClr val="C00000"/>
                </a:solidFill>
                <a:latin typeface="Times" panose="02020603050405020304" pitchFamily="18" charset="0"/>
                <a:cs typeface="Times" panose="02020603050405020304" pitchFamily="18" charset="0"/>
              </a:rPr>
              <a:t>1. Analyze drug approvals based on therapeutic evaluation code (</a:t>
            </a:r>
            <a:r>
              <a:rPr lang="en-US" dirty="0" err="1">
                <a:solidFill>
                  <a:srgbClr val="C00000"/>
                </a:solidFill>
                <a:latin typeface="Times" panose="02020603050405020304" pitchFamily="18" charset="0"/>
                <a:cs typeface="Times" panose="02020603050405020304" pitchFamily="18" charset="0"/>
              </a:rPr>
              <a:t>TE_Code</a:t>
            </a:r>
            <a:r>
              <a:rPr lang="en-US" dirty="0">
                <a:solidFill>
                  <a:srgbClr val="C00000"/>
                </a:solidFill>
                <a:latin typeface="Times" panose="02020603050405020304" pitchFamily="18" charset="0"/>
                <a:cs typeface="Times" panose="02020603050405020304" pitchFamily="18" charset="0"/>
              </a:rPr>
              <a:t>). </a:t>
            </a:r>
          </a:p>
          <a:p>
            <a:r>
              <a:rPr lang="en-US" dirty="0">
                <a:solidFill>
                  <a:srgbClr val="C00000"/>
                </a:solidFill>
                <a:latin typeface="Times" panose="02020603050405020304" pitchFamily="18" charset="0"/>
                <a:cs typeface="Times" panose="02020603050405020304" pitchFamily="18" charset="0"/>
              </a:rPr>
              <a:t>2. Determine the therapeutic evaluation code (</a:t>
            </a:r>
            <a:r>
              <a:rPr lang="en-US" dirty="0" err="1">
                <a:solidFill>
                  <a:srgbClr val="C00000"/>
                </a:solidFill>
                <a:latin typeface="Times" panose="02020603050405020304" pitchFamily="18" charset="0"/>
                <a:cs typeface="Times" panose="02020603050405020304" pitchFamily="18" charset="0"/>
              </a:rPr>
              <a:t>TE_Code</a:t>
            </a:r>
            <a:r>
              <a:rPr lang="en-US" dirty="0">
                <a:solidFill>
                  <a:srgbClr val="C00000"/>
                </a:solidFill>
                <a:latin typeface="Times" panose="02020603050405020304" pitchFamily="18" charset="0"/>
                <a:cs typeface="Times" panose="02020603050405020304" pitchFamily="18" charset="0"/>
              </a:rPr>
              <a:t>) with the highest number of Approvals in each year.</a:t>
            </a:r>
            <a:endParaRPr lang="en-IN" dirty="0">
              <a:solidFill>
                <a:srgbClr val="C00000"/>
              </a:solidFill>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2387422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3F213-5CA4-C242-233D-082E5475ED69}"/>
              </a:ext>
            </a:extLst>
          </p:cNvPr>
          <p:cNvSpPr>
            <a:spLocks noGrp="1"/>
          </p:cNvSpPr>
          <p:nvPr>
            <p:ph type="title"/>
          </p:nvPr>
        </p:nvSpPr>
        <p:spPr>
          <a:xfrm>
            <a:off x="1071657" y="0"/>
            <a:ext cx="9720072" cy="1499616"/>
          </a:xfrm>
        </p:spPr>
        <p:txBody>
          <a:bodyPr>
            <a:noAutofit/>
          </a:bodyPr>
          <a:lstStyle/>
          <a:p>
            <a:br>
              <a:rPr lang="en-US" sz="3600" u="sng" dirty="0">
                <a:solidFill>
                  <a:srgbClr val="FF0000"/>
                </a:solidFill>
                <a:latin typeface="Times" panose="02020603050405020304" pitchFamily="18" charset="0"/>
                <a:cs typeface="Times" panose="02020603050405020304" pitchFamily="18" charset="0"/>
              </a:rPr>
            </a:br>
            <a:r>
              <a:rPr lang="en-US" sz="3600" u="sng" dirty="0">
                <a:solidFill>
                  <a:srgbClr val="FF0000"/>
                </a:solidFill>
                <a:latin typeface="Times" panose="02020603050405020304" pitchFamily="18" charset="0"/>
                <a:cs typeface="Times" panose="02020603050405020304" pitchFamily="18" charset="0"/>
              </a:rPr>
              <a:t>Task 1: Identifying Approval Trends </a:t>
            </a:r>
            <a:br>
              <a:rPr lang="en-US" sz="3600" u="sng" dirty="0">
                <a:solidFill>
                  <a:srgbClr val="FF0000"/>
                </a:solidFill>
                <a:latin typeface="Times" panose="02020603050405020304" pitchFamily="18" charset="0"/>
                <a:cs typeface="Times" panose="02020603050405020304" pitchFamily="18" charset="0"/>
              </a:rPr>
            </a:br>
            <a:br>
              <a:rPr lang="en-US" sz="3600" u="sng" dirty="0">
                <a:solidFill>
                  <a:srgbClr val="FF0000"/>
                </a:solidFill>
                <a:latin typeface="Times" panose="02020603050405020304" pitchFamily="18" charset="0"/>
                <a:cs typeface="Times" panose="02020603050405020304" pitchFamily="18" charset="0"/>
              </a:rPr>
            </a:br>
            <a:r>
              <a:rPr lang="en-US" sz="2000" u="sng" dirty="0">
                <a:solidFill>
                  <a:srgbClr val="C00000"/>
                </a:solidFill>
                <a:latin typeface="Times" panose="02020603050405020304" pitchFamily="18" charset="0"/>
                <a:cs typeface="Times" panose="02020603050405020304" pitchFamily="18" charset="0"/>
              </a:rPr>
              <a:t>Q1.)</a:t>
            </a:r>
            <a:r>
              <a:rPr lang="en-US" sz="2000" dirty="0">
                <a:solidFill>
                  <a:srgbClr val="C00000"/>
                </a:solidFill>
                <a:latin typeface="Times" panose="02020603050405020304" pitchFamily="18" charset="0"/>
                <a:cs typeface="Times" panose="02020603050405020304" pitchFamily="18" charset="0"/>
              </a:rPr>
              <a:t>Determine the number of drugs approved each year and provide insights into the yearly trends. </a:t>
            </a:r>
            <a:br>
              <a:rPr lang="en-US" sz="2000" dirty="0">
                <a:solidFill>
                  <a:srgbClr val="C00000"/>
                </a:solidFill>
                <a:latin typeface="Times" panose="02020603050405020304" pitchFamily="18" charset="0"/>
                <a:cs typeface="Times" panose="02020603050405020304" pitchFamily="18" charset="0"/>
              </a:rPr>
            </a:br>
            <a:endParaRPr lang="en-IN" sz="2000" u="sng" dirty="0">
              <a:solidFill>
                <a:srgbClr val="FF0000"/>
              </a:solidFill>
              <a:latin typeface="Times" panose="02020603050405020304" pitchFamily="18" charset="0"/>
              <a:cs typeface="Times" panose="02020603050405020304" pitchFamily="18" charset="0"/>
            </a:endParaRPr>
          </a:p>
        </p:txBody>
      </p:sp>
      <p:pic>
        <p:nvPicPr>
          <p:cNvPr id="5" name="Content Placeholder 4">
            <a:extLst>
              <a:ext uri="{FF2B5EF4-FFF2-40B4-BE49-F238E27FC236}">
                <a16:creationId xmlns:a16="http://schemas.microsoft.com/office/drawing/2014/main" id="{089F9BBD-00FA-0172-8D9F-A9956D601CB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0" y="1600200"/>
            <a:ext cx="10972799" cy="6060440"/>
          </a:xfrm>
        </p:spPr>
      </p:pic>
    </p:spTree>
    <p:extLst>
      <p:ext uri="{BB962C8B-B14F-4D97-AF65-F5344CB8AC3E}">
        <p14:creationId xmlns:p14="http://schemas.microsoft.com/office/powerpoint/2010/main" val="15544198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1016</TotalTime>
  <Words>851</Words>
  <Application>Microsoft Office PowerPoint</Application>
  <PresentationFormat>Widescreen</PresentationFormat>
  <Paragraphs>59</Paragraphs>
  <Slides>21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Aptos Narrow</vt:lpstr>
      <vt:lpstr>Times</vt:lpstr>
      <vt:lpstr>Times New Roman</vt:lpstr>
      <vt:lpstr>Tw Cen MT</vt:lpstr>
      <vt:lpstr>Tw Cen MT Condensed</vt:lpstr>
      <vt:lpstr>Wingdings</vt:lpstr>
      <vt:lpstr>Wingdings 3</vt:lpstr>
      <vt:lpstr>Integral</vt:lpstr>
      <vt:lpstr>Project: SQL Data Analysis &amp; Visualization with Power BI for FDA (PART 1 – SQL QUERIES)</vt:lpstr>
      <vt:lpstr>Introduction:</vt:lpstr>
      <vt:lpstr> define SQL ?</vt:lpstr>
      <vt:lpstr> SQL : Features</vt:lpstr>
      <vt:lpstr>PowerPoint Presentation</vt:lpstr>
      <vt:lpstr>Project Objectives :  Part - 1 SQL Queries:</vt:lpstr>
      <vt:lpstr>Project Objectives: SQL PART  </vt:lpstr>
      <vt:lpstr>Project Objectives :SQL PART</vt:lpstr>
      <vt:lpstr> Task 1: Identifying Approval Trends   Q1.)Determine the number of drugs approved each year and provide insights into the yearly trends.  </vt:lpstr>
      <vt:lpstr>Q2). Identify the top three years that got the highest and lowest approvals, in descending and ascending order, respectively? </vt:lpstr>
      <vt:lpstr>Q3) Explore approval trends over the years based on sponsors?</vt:lpstr>
      <vt:lpstr>   Q4) Rank sponsors based on the total number of approvals they received each year between 1939 and 1960? </vt:lpstr>
      <vt:lpstr>Task 2: Segmentation Analysis Based on Drug Marketing Status  Q1). Group products based on Marketing Status. Provide meaningful insights into the segmentation patterns?  </vt:lpstr>
      <vt:lpstr>Q2.) Calculate the total number of applications for each Marketing Status year-wise after the year 2010?</vt:lpstr>
      <vt:lpstr>  Q3.) Identify the top MarketingStatus with the maximum number of applications and analyze its trend over time ? </vt:lpstr>
      <vt:lpstr>Task 3: Analysing Product Q1.) Categorize Products by dosage form and analyze their distribution </vt:lpstr>
      <vt:lpstr>Q2.) Calculate the total number of approvals for each dosage form and identify the most successful forms? </vt:lpstr>
      <vt:lpstr> Q3.) Investigate yearly trends related to successful forms? </vt:lpstr>
      <vt:lpstr>Task 4: Exploring Therapeutic Classes and Approval Trends  Q1.) Analyze drug approvals based on therapeutic evaluation code (TE_Code).   </vt:lpstr>
      <vt:lpstr>  Q2.) Determine the therapeutic evaluation code (TE_Code) with the highest number of Approvals in each year?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Analyses of Customer Service Data using Microsoft Excel`</dc:title>
  <dc:creator>arunraj88j@gmail.com</dc:creator>
  <cp:lastModifiedBy>Arun Raj</cp:lastModifiedBy>
  <cp:revision>30</cp:revision>
  <dcterms:created xsi:type="dcterms:W3CDTF">2024-02-25T03:27:45Z</dcterms:created>
  <dcterms:modified xsi:type="dcterms:W3CDTF">2024-04-26T18:02:01Z</dcterms:modified>
</cp:coreProperties>
</file>