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9" r:id="rId4"/>
    <p:sldId id="301" r:id="rId5"/>
    <p:sldId id="304" r:id="rId6"/>
    <p:sldId id="306" r:id="rId7"/>
    <p:sldId id="284" r:id="rId8"/>
    <p:sldId id="28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250AB2-CA60-4373-9479-E8211969940F}"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80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404726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0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58357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0AB2-CA60-4373-9479-E8211969940F}"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5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50AB2-CA60-4373-9479-E8211969940F}"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13233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50AB2-CA60-4373-9479-E8211969940F}"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23482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50AB2-CA60-4373-9479-E8211969940F}"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307175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0AB2-CA60-4373-9479-E8211969940F}"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21244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50AB2-CA60-4373-9479-E8211969940F}"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10334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50AB2-CA60-4373-9479-E8211969940F}"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90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250AB2-CA60-4373-9479-E8211969940F}" type="datetimeFigureOut">
              <a:rPr lang="en-IN" smtClean="0"/>
              <a:t>29-04-2024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20D1EB-5EDF-41D6-8323-8920A0C2E53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747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05A0-1347-6375-2863-6962FDCB6CC2}"/>
              </a:ext>
            </a:extLst>
          </p:cNvPr>
          <p:cNvSpPr>
            <a:spLocks noGrp="1"/>
          </p:cNvSpPr>
          <p:nvPr>
            <p:ph type="ctrTitle"/>
          </p:nvPr>
        </p:nvSpPr>
        <p:spPr>
          <a:xfrm>
            <a:off x="-485774" y="4960136"/>
            <a:ext cx="8715374" cy="1684503"/>
          </a:xfrm>
        </p:spPr>
        <p:txBody>
          <a:bodyPr>
            <a:normAutofit fontScale="90000"/>
          </a:bodyPr>
          <a:lstStyle/>
          <a:p>
            <a:pPr algn="l"/>
            <a:r>
              <a:rPr lang="en-US" b="1" dirty="0">
                <a:highlight>
                  <a:srgbClr val="00FFFF"/>
                </a:highlight>
                <a:latin typeface="Aptos Narrow" panose="020B0004020202020204" pitchFamily="34" charset="0"/>
              </a:rPr>
              <a:t>Project: SQL Data Analysis &amp; Visualization with Power BI for FDA</a:t>
            </a:r>
            <a:br>
              <a:rPr lang="en-US" b="1" dirty="0">
                <a:highlight>
                  <a:srgbClr val="00FFFF"/>
                </a:highlight>
                <a:latin typeface="Aptos Narrow" panose="020B0004020202020204" pitchFamily="34" charset="0"/>
              </a:rPr>
            </a:br>
            <a:r>
              <a:rPr lang="en-US" b="1" dirty="0">
                <a:highlight>
                  <a:srgbClr val="00FFFF"/>
                </a:highlight>
                <a:latin typeface="Aptos Narrow" panose="020B0004020202020204" pitchFamily="34" charset="0"/>
              </a:rPr>
              <a:t>(PART 2 – POWER BI)</a:t>
            </a:r>
            <a:endParaRPr lang="en-IN" b="1" dirty="0">
              <a:solidFill>
                <a:srgbClr val="FF0000"/>
              </a:solidFill>
              <a:highlight>
                <a:srgbClr val="00FFFF"/>
              </a:highlight>
              <a:latin typeface="Aptos Narrow" panose="020B00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B9F312F8-7154-D91D-42DB-30638C7B8E48}"/>
              </a:ext>
            </a:extLst>
          </p:cNvPr>
          <p:cNvSpPr>
            <a:spLocks noGrp="1"/>
          </p:cNvSpPr>
          <p:nvPr>
            <p:ph type="subTitle" idx="1"/>
          </p:nvPr>
        </p:nvSpPr>
        <p:spPr/>
        <p:txBody>
          <a:bodyPr>
            <a:normAutofit/>
          </a:bodyPr>
          <a:lstStyle/>
          <a:p>
            <a:endParaRPr lang="en-IN" dirty="0"/>
          </a:p>
          <a:p>
            <a:pPr algn="r"/>
            <a:r>
              <a:rPr lang="en-IN" sz="2800" dirty="0"/>
              <a:t>ASSIGNMENT : 03</a:t>
            </a:r>
          </a:p>
          <a:p>
            <a:pPr algn="r"/>
            <a:r>
              <a:rPr lang="en-IN" sz="2800" dirty="0"/>
              <a:t>ABADS BATCH 12</a:t>
            </a:r>
          </a:p>
        </p:txBody>
      </p:sp>
      <p:pic>
        <p:nvPicPr>
          <p:cNvPr id="5" name="Picture 4">
            <a:extLst>
              <a:ext uri="{FF2B5EF4-FFF2-40B4-BE49-F238E27FC236}">
                <a16:creationId xmlns:a16="http://schemas.microsoft.com/office/drawing/2014/main" id="{47C4D0C0-1BF9-DBAD-9FBA-5EA29D988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0"/>
            <a:ext cx="2170974" cy="2337972"/>
          </a:xfrm>
          <a:prstGeom prst="rect">
            <a:avLst/>
          </a:prstGeom>
        </p:spPr>
      </p:pic>
    </p:spTree>
    <p:extLst>
      <p:ext uri="{BB962C8B-B14F-4D97-AF65-F5344CB8AC3E}">
        <p14:creationId xmlns:p14="http://schemas.microsoft.com/office/powerpoint/2010/main" val="359995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1C91-E90C-F928-B1D1-BFB0AF44AABF}"/>
              </a:ext>
            </a:extLst>
          </p:cNvPr>
          <p:cNvSpPr>
            <a:spLocks noGrp="1"/>
          </p:cNvSpPr>
          <p:nvPr>
            <p:ph type="title"/>
          </p:nvPr>
        </p:nvSpPr>
        <p:spPr/>
        <p:txBody>
          <a:bodyPr>
            <a:normAutofit/>
          </a:bodyPr>
          <a:lstStyle/>
          <a:p>
            <a:r>
              <a:rPr lang="en-IN" sz="3800"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76763C4-2ED9-319F-3F02-2E963E7B9FC7}"/>
              </a:ext>
            </a:extLst>
          </p:cNvPr>
          <p:cNvSpPr>
            <a:spLocks noGrp="1"/>
          </p:cNvSpPr>
          <p:nvPr>
            <p:ph idx="1"/>
          </p:nvPr>
        </p:nvSpPr>
        <p:spPr/>
        <p:txBody>
          <a:bodyPr>
            <a:normAutofit/>
          </a:bodyPr>
          <a:lstStyle/>
          <a:p>
            <a:pPr marL="0" indent="0">
              <a:buNone/>
            </a:pPr>
            <a:r>
              <a:rPr lang="en-US" dirty="0">
                <a:latin typeface="Times" panose="02020603050405020304" pitchFamily="18" charset="0"/>
                <a:cs typeface="Times" panose="02020603050405020304" pitchFamily="18" charset="0"/>
              </a:rPr>
              <a:t>	The U.S. Food and Drug Administration (FDA) is a federal agency responsible for safeguarding public health in the United States. It oversees various areas, including food safety, pharmaceuticals, medical devices, cosmetics, tobacco, and veterinary products. The FDA evaluates the safety and efficacy of drugs, biological products, and medical devices, conducts inspections, and enforces regulations. It also regulates food production and distribution, conducts research, provides public health education, and monitors and responds to emerging health risks. The FDA's mission is to protect and promote public health by ensuring the safety and effectiveness of a wide range of products and substances.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is collaborating with FDA to perform Data analysis on FDA’s dataset. FDA has provided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with SQL script of their dataset. As an analyst at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your role is to create informative reports by conducting a thorough analysis of the data using powerful tools like MySQL and Power BI.</a:t>
            </a: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6737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D7C0-4B7B-2B44-25C6-13DEC63840A2}"/>
              </a:ext>
            </a:extLst>
          </p:cNvPr>
          <p:cNvSpPr>
            <a:spLocks noGrp="1"/>
          </p:cNvSpPr>
          <p:nvPr>
            <p:ph type="title"/>
          </p:nvPr>
        </p:nvSpPr>
        <p:spPr/>
        <p:txBody>
          <a:bodyPr/>
          <a:lstStyle/>
          <a:p>
            <a:endParaRPr lang="en-IN" sz="3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BF6976-762D-50A1-0343-A5337FE8FB59}"/>
              </a:ext>
            </a:extLst>
          </p:cNvPr>
          <p:cNvSpPr>
            <a:spLocks noGrp="1"/>
          </p:cNvSpPr>
          <p:nvPr>
            <p:ph idx="1"/>
          </p:nvPr>
        </p:nvSpPr>
        <p:spPr>
          <a:xfrm>
            <a:off x="1024128" y="2286000"/>
            <a:ext cx="9720073" cy="1828800"/>
          </a:xfrm>
        </p:spPr>
        <p:txBody>
          <a:bodyPr>
            <a:normAutofit/>
          </a:bodyPr>
          <a:lstStyle/>
          <a:p>
            <a:pPr marL="0" indent="0">
              <a:buNone/>
            </a:pPr>
            <a:r>
              <a:rPr lang="en-US" dirty="0"/>
              <a:t>   </a:t>
            </a:r>
            <a:endParaRPr lang="en-US" dirty="0">
              <a:latin typeface="Times New Roman" panose="02020603050405020304" pitchFamily="18" charset="0"/>
              <a:cs typeface="Times New Roman" panose="02020603050405020304" pitchFamily="18" charset="0"/>
            </a:endParaRPr>
          </a:p>
          <a:p>
            <a:pPr marL="0" indent="0">
              <a:buNone/>
            </a:pPr>
            <a:r>
              <a:rPr lang="en-US" sz="3900" dirty="0">
                <a:latin typeface="Times New Roman" panose="02020603050405020304" pitchFamily="18" charset="0"/>
                <a:ea typeface="+mj-ea"/>
                <a:cs typeface="Times New Roman" panose="02020603050405020304" pitchFamily="18" charset="0"/>
              </a:rPr>
              <a:t>Software / Tools</a:t>
            </a:r>
            <a:r>
              <a:rPr lang="en-US" sz="3900" b="1" dirty="0"/>
              <a:t>:</a:t>
            </a:r>
            <a:r>
              <a:rPr lang="en-US" b="1" dirty="0"/>
              <a:t> </a:t>
            </a:r>
          </a:p>
          <a:p>
            <a:pPr>
              <a:buClrTx/>
              <a:buFont typeface="Wingdings" panose="05000000000000000000" pitchFamily="2" charset="2"/>
              <a:buChar char="v"/>
            </a:pPr>
            <a:r>
              <a:rPr lang="en-US" sz="2700" dirty="0">
                <a:solidFill>
                  <a:srgbClr val="C00000"/>
                </a:solidFill>
                <a:latin typeface="Times New Roman" panose="02020603050405020304" pitchFamily="18" charset="0"/>
                <a:ea typeface="+mj-ea"/>
                <a:cs typeface="Times New Roman" panose="02020603050405020304" pitchFamily="18" charset="0"/>
              </a:rPr>
              <a:t> Power BI</a:t>
            </a:r>
            <a:endParaRPr lang="en-IN" sz="2700" dirty="0">
              <a:solidFill>
                <a:srgbClr val="C00000"/>
              </a:solidFill>
              <a:latin typeface="Times New Roman" panose="02020603050405020304" pitchFamily="18" charset="0"/>
              <a:ea typeface="+mj-ea"/>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74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1FC4-F956-338F-657F-FC821C814AAF}"/>
              </a:ext>
            </a:extLst>
          </p:cNvPr>
          <p:cNvSpPr>
            <a:spLocks noGrp="1"/>
          </p:cNvSpPr>
          <p:nvPr>
            <p:ph type="title"/>
          </p:nvPr>
        </p:nvSpPr>
        <p:spPr/>
        <p:txBody>
          <a:bodyPr>
            <a:normAutofit/>
          </a:bodyPr>
          <a:lstStyle/>
          <a:p>
            <a:r>
              <a:rPr lang="en-US" sz="3500" dirty="0">
                <a:solidFill>
                  <a:srgbClr val="FF0000"/>
                </a:solidFill>
                <a:latin typeface="Times" panose="02020603050405020304" pitchFamily="18" charset="0"/>
                <a:cs typeface="Times" panose="02020603050405020304" pitchFamily="18" charset="0"/>
              </a:rPr>
              <a:t>Project Objectives : </a:t>
            </a:r>
            <a:br>
              <a:rPr lang="en-US" sz="3500" dirty="0">
                <a:solidFill>
                  <a:srgbClr val="FF0000"/>
                </a:solidFill>
                <a:latin typeface="Times" panose="02020603050405020304" pitchFamily="18" charset="0"/>
                <a:cs typeface="Times" panose="02020603050405020304" pitchFamily="18" charset="0"/>
              </a:rPr>
            </a:br>
            <a:r>
              <a:rPr lang="en-US" sz="3500" dirty="0">
                <a:solidFill>
                  <a:srgbClr val="FF0000"/>
                </a:solidFill>
                <a:latin typeface="Times" panose="02020603050405020304" pitchFamily="18" charset="0"/>
                <a:cs typeface="Times" panose="02020603050405020304" pitchFamily="18" charset="0"/>
              </a:rPr>
              <a:t>Part – 2 VISUALIZATION USING POWER BI:</a:t>
            </a:r>
            <a:endParaRPr lang="en-IN" sz="3500" dirty="0">
              <a:solidFill>
                <a:srgbClr val="FF0000"/>
              </a:solidFill>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2BE75154-2B92-CA2F-E97E-76A7C08D90DE}"/>
              </a:ext>
            </a:extLst>
          </p:cNvPr>
          <p:cNvSpPr>
            <a:spLocks noGrp="1"/>
          </p:cNvSpPr>
          <p:nvPr>
            <p:ph idx="1"/>
          </p:nvPr>
        </p:nvSpPr>
        <p:spPr/>
        <p:txBody>
          <a:bodyPr>
            <a:normAutofit/>
          </a:bodyPr>
          <a:lstStyle/>
          <a:p>
            <a:pPr marL="457200" indent="-457200">
              <a:buClrTx/>
              <a:buFont typeface="+mj-lt"/>
              <a:buAutoNum type="arabicParenR"/>
            </a:pPr>
            <a:r>
              <a:rPr lang="en-US" dirty="0"/>
              <a:t> </a:t>
            </a:r>
            <a:r>
              <a:rPr lang="en-US" dirty="0">
                <a:latin typeface="Arial" panose="020B0604020202020204" pitchFamily="34" charset="0"/>
                <a:cs typeface="Arial" panose="020B0604020202020204" pitchFamily="34" charset="0"/>
              </a:rPr>
              <a:t>Visualize the yearly approval trends of drugs. Highlight any significant patterns and/or fluctuations, if any.?</a:t>
            </a:r>
          </a:p>
          <a:p>
            <a:pPr marL="457200" indent="-457200">
              <a:buClrTx/>
              <a:buFont typeface="+mj-lt"/>
              <a:buAutoNum type="arabicParenR"/>
            </a:pPr>
            <a:r>
              <a:rPr lang="en-US" dirty="0">
                <a:latin typeface="Arial" panose="020B0604020202020204" pitchFamily="34" charset="0"/>
                <a:cs typeface="Arial" panose="020B0604020202020204" pitchFamily="34" charset="0"/>
              </a:rPr>
              <a:t>Explore approval trends over the years based on different sponsors. Uncover patterns and changes in approval rates among sponsors? </a:t>
            </a:r>
          </a:p>
          <a:p>
            <a:pPr marL="457200" indent="-457200">
              <a:buClrTx/>
              <a:buFont typeface="+mj-lt"/>
              <a:buAutoNum type="arabicParenR"/>
            </a:pPr>
            <a:r>
              <a:rPr lang="en-US" dirty="0">
                <a:latin typeface="Arial" panose="020B0604020202020204" pitchFamily="34" charset="0"/>
                <a:cs typeface="Arial" panose="020B0604020202020204" pitchFamily="34" charset="0"/>
              </a:rPr>
              <a:t>Visualize the segmentation of products based on Marketing Status? </a:t>
            </a:r>
          </a:p>
          <a:p>
            <a:pPr marL="457200" indent="-457200">
              <a:buClrTx/>
              <a:buFont typeface="+mj-lt"/>
              <a:buAutoNum type="arabicParenR"/>
            </a:pPr>
            <a:r>
              <a:rPr lang="en-US" dirty="0">
                <a:latin typeface="Arial" panose="020B0604020202020204" pitchFamily="34" charset="0"/>
                <a:cs typeface="Arial" panose="020B0604020202020204" pitchFamily="34" charset="0"/>
              </a:rPr>
              <a:t>Show the total number of applications for each Marketing Status. Enable users to filter by years and </a:t>
            </a:r>
            <a:r>
              <a:rPr lang="en-US" dirty="0" err="1">
                <a:latin typeface="Arial" panose="020B0604020202020204" pitchFamily="34" charset="0"/>
                <a:cs typeface="Arial" panose="020B0604020202020204" pitchFamily="34" charset="0"/>
              </a:rPr>
              <a:t>MarketingStatus</a:t>
            </a:r>
            <a:r>
              <a:rPr lang="en-US" dirty="0">
                <a:latin typeface="Arial" panose="020B0604020202020204" pitchFamily="34" charset="0"/>
                <a:cs typeface="Arial" panose="020B0604020202020204" pitchFamily="34" charset="0"/>
              </a:rPr>
              <a:t> for detailed analysis.</a:t>
            </a:r>
            <a:endParaRPr lang="en-IN"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4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213-5CA4-C242-233D-082E5475ED69}"/>
              </a:ext>
            </a:extLst>
          </p:cNvPr>
          <p:cNvSpPr>
            <a:spLocks noGrp="1"/>
          </p:cNvSpPr>
          <p:nvPr>
            <p:ph type="title"/>
          </p:nvPr>
        </p:nvSpPr>
        <p:spPr>
          <a:xfrm>
            <a:off x="1024129" y="690880"/>
            <a:ext cx="9720072" cy="914400"/>
          </a:xfrm>
        </p:spPr>
        <p:txBody>
          <a:bodyPr>
            <a:noAutofit/>
          </a:bodyPr>
          <a:lstStyle/>
          <a:p>
            <a:r>
              <a:rPr lang="en-IN" sz="2000" u="sng" dirty="0">
                <a:solidFill>
                  <a:srgbClr val="FF0000"/>
                </a:solidFill>
                <a:latin typeface="Times" panose="02020603050405020304" pitchFamily="18" charset="0"/>
                <a:cs typeface="Times" panose="02020603050405020304" pitchFamily="18" charset="0"/>
              </a:rPr>
              <a:t>Q1 </a:t>
            </a:r>
            <a:r>
              <a:rPr lang="en-US" sz="2000" dirty="0">
                <a:solidFill>
                  <a:srgbClr val="FF0000"/>
                </a:solidFill>
                <a:latin typeface="Times" panose="02020603050405020304" pitchFamily="18" charset="0"/>
                <a:cs typeface="Times" panose="02020603050405020304" pitchFamily="18" charset="0"/>
              </a:rPr>
              <a:t>Visualize the yearly approval trends of drugs. Highlight any significant patterns and/or fluctuations, if any.?</a:t>
            </a:r>
            <a:br>
              <a:rPr lang="en-US" sz="2000" dirty="0">
                <a:latin typeface="Arial" panose="020B0604020202020204" pitchFamily="34" charset="0"/>
                <a:cs typeface="Arial" panose="020B0604020202020204" pitchFamily="34" charset="0"/>
              </a:rPr>
            </a:br>
            <a:endParaRPr lang="en-IN" sz="2000" u="sng" dirty="0">
              <a:solidFill>
                <a:srgbClr val="FF0000"/>
              </a:solidFill>
              <a:latin typeface="Times" panose="02020603050405020304" pitchFamily="18" charset="0"/>
              <a:cs typeface="Times" panose="02020603050405020304" pitchFamily="18" charset="0"/>
            </a:endParaRPr>
          </a:p>
        </p:txBody>
      </p:sp>
      <p:pic>
        <p:nvPicPr>
          <p:cNvPr id="9" name="Content Placeholder 8">
            <a:extLst>
              <a:ext uri="{FF2B5EF4-FFF2-40B4-BE49-F238E27FC236}">
                <a16:creationId xmlns:a16="http://schemas.microsoft.com/office/drawing/2014/main" id="{C3C42EF5-3DBE-1317-5926-F4904C9F4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881" y="1605280"/>
            <a:ext cx="11287839" cy="4703445"/>
          </a:xfrm>
        </p:spPr>
      </p:pic>
      <p:sp>
        <p:nvSpPr>
          <p:cNvPr id="10" name="Rectangle 9">
            <a:extLst>
              <a:ext uri="{FF2B5EF4-FFF2-40B4-BE49-F238E27FC236}">
                <a16:creationId xmlns:a16="http://schemas.microsoft.com/office/drawing/2014/main" id="{23654F20-E7DF-A1B6-328E-D5595B70C158}"/>
              </a:ext>
            </a:extLst>
          </p:cNvPr>
          <p:cNvSpPr/>
          <p:nvPr/>
        </p:nvSpPr>
        <p:spPr>
          <a:xfrm>
            <a:off x="1024129" y="2113280"/>
            <a:ext cx="1851151" cy="5892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GRAPH </a:t>
            </a:r>
          </a:p>
        </p:txBody>
      </p:sp>
      <p:cxnSp>
        <p:nvCxnSpPr>
          <p:cNvPr id="12" name="Straight Arrow Connector 11">
            <a:extLst>
              <a:ext uri="{FF2B5EF4-FFF2-40B4-BE49-F238E27FC236}">
                <a16:creationId xmlns:a16="http://schemas.microsoft.com/office/drawing/2014/main" id="{A65330E2-47FA-2300-2B60-D1F3C2CFD437}"/>
              </a:ext>
            </a:extLst>
          </p:cNvPr>
          <p:cNvCxnSpPr/>
          <p:nvPr/>
        </p:nvCxnSpPr>
        <p:spPr>
          <a:xfrm>
            <a:off x="2966720" y="2438400"/>
            <a:ext cx="1016000" cy="264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1F90D9D-D655-83DF-F65D-39BFCFDD56CB}"/>
              </a:ext>
            </a:extLst>
          </p:cNvPr>
          <p:cNvCxnSpPr>
            <a:cxnSpLocks/>
          </p:cNvCxnSpPr>
          <p:nvPr/>
        </p:nvCxnSpPr>
        <p:spPr>
          <a:xfrm flipH="1">
            <a:off x="1869440" y="3992879"/>
            <a:ext cx="845311" cy="8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F9CC2F37-D799-EB35-740B-0443DB443462}"/>
              </a:ext>
            </a:extLst>
          </p:cNvPr>
          <p:cNvSpPr/>
          <p:nvPr/>
        </p:nvSpPr>
        <p:spPr>
          <a:xfrm>
            <a:off x="2714751" y="3662362"/>
            <a:ext cx="3239009" cy="58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SELF GENERATED SUMMARY </a:t>
            </a:r>
          </a:p>
        </p:txBody>
      </p:sp>
    </p:spTree>
    <p:extLst>
      <p:ext uri="{BB962C8B-B14F-4D97-AF65-F5344CB8AC3E}">
        <p14:creationId xmlns:p14="http://schemas.microsoft.com/office/powerpoint/2010/main" val="155441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DA24-4965-6556-AA1E-B1230A2766C2}"/>
              </a:ext>
            </a:extLst>
          </p:cNvPr>
          <p:cNvSpPr>
            <a:spLocks noGrp="1"/>
          </p:cNvSpPr>
          <p:nvPr>
            <p:ph type="title"/>
          </p:nvPr>
        </p:nvSpPr>
        <p:spPr/>
        <p:txBody>
          <a:bodyPr>
            <a:normAutofit/>
          </a:bodyPr>
          <a:lstStyle/>
          <a:p>
            <a:r>
              <a:rPr lang="en-US" sz="2400" dirty="0">
                <a:solidFill>
                  <a:srgbClr val="C00000"/>
                </a:solidFill>
                <a:latin typeface="Times" panose="02020603050405020304" pitchFamily="18" charset="0"/>
                <a:cs typeface="Times" panose="02020603050405020304" pitchFamily="18" charset="0"/>
              </a:rPr>
              <a:t>Q2) Explore approval trends over the years based on sponsors</a:t>
            </a:r>
            <a:r>
              <a:rPr lang="en-US" sz="2400" dirty="0">
                <a:solidFill>
                  <a:srgbClr val="C00000"/>
                </a:solidFill>
                <a:latin typeface="Aptos Narrow" panose="020B0004020202020204" pitchFamily="34" charset="0"/>
                <a:cs typeface="Times" panose="02020603050405020304" pitchFamily="18" charset="0"/>
              </a:rPr>
              <a:t>?</a:t>
            </a:r>
            <a:endParaRPr lang="en-IN" dirty="0">
              <a:latin typeface="Aptos Narrow" panose="020B0004020202020204" pitchFamily="34" charset="0"/>
            </a:endParaRPr>
          </a:p>
        </p:txBody>
      </p:sp>
      <p:pic>
        <p:nvPicPr>
          <p:cNvPr id="7" name="Content Placeholder 6">
            <a:extLst>
              <a:ext uri="{FF2B5EF4-FFF2-40B4-BE49-F238E27FC236}">
                <a16:creationId xmlns:a16="http://schemas.microsoft.com/office/drawing/2014/main" id="{114B7209-FD57-14B1-5914-16ADB3CAA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666240"/>
            <a:ext cx="10924031" cy="4907280"/>
          </a:xfrm>
        </p:spPr>
      </p:pic>
    </p:spTree>
    <p:extLst>
      <p:ext uri="{BB962C8B-B14F-4D97-AF65-F5344CB8AC3E}">
        <p14:creationId xmlns:p14="http://schemas.microsoft.com/office/powerpoint/2010/main" val="15025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C521-7D62-E897-A494-55EBCCC30835}"/>
              </a:ext>
            </a:extLst>
          </p:cNvPr>
          <p:cNvSpPr>
            <a:spLocks noGrp="1"/>
          </p:cNvSpPr>
          <p:nvPr>
            <p:ph type="title"/>
          </p:nvPr>
        </p:nvSpPr>
        <p:spPr/>
        <p:txBody>
          <a:bodyPr>
            <a:normAutofit/>
          </a:bodyPr>
          <a:lstStyle/>
          <a:p>
            <a:br>
              <a:rPr lang="en-US" sz="2400" dirty="0">
                <a:solidFill>
                  <a:srgbClr val="C00000"/>
                </a:solidFill>
                <a:latin typeface="Times" panose="02020603050405020304" pitchFamily="18" charset="0"/>
                <a:cs typeface="Times" panose="02020603050405020304" pitchFamily="18" charset="0"/>
              </a:rPr>
            </a:br>
            <a:r>
              <a:rPr lang="en-US" sz="2400" dirty="0">
                <a:solidFill>
                  <a:srgbClr val="C00000"/>
                </a:solidFill>
                <a:latin typeface="Times" panose="02020603050405020304" pitchFamily="18" charset="0"/>
                <a:cs typeface="Times" panose="02020603050405020304" pitchFamily="18" charset="0"/>
              </a:rPr>
              <a:t>Q3)</a:t>
            </a:r>
            <a:r>
              <a:rPr lang="en-US" sz="1050" dirty="0">
                <a:latin typeface="Arial" panose="020B0604020202020204" pitchFamily="34" charset="0"/>
                <a:cs typeface="Arial" panose="020B0604020202020204" pitchFamily="34" charset="0"/>
              </a:rPr>
              <a:t> </a:t>
            </a:r>
            <a:r>
              <a:rPr lang="en-US" sz="2400" dirty="0">
                <a:solidFill>
                  <a:srgbClr val="C00000"/>
                </a:solidFill>
                <a:latin typeface="Times" panose="02020603050405020304" pitchFamily="18" charset="0"/>
                <a:cs typeface="Times" panose="02020603050405020304" pitchFamily="18" charset="0"/>
              </a:rPr>
              <a:t>Visualize the segmentation of products based      on Marketing Status?</a:t>
            </a:r>
            <a:br>
              <a:rPr lang="en-US" sz="2400" dirty="0">
                <a:solidFill>
                  <a:srgbClr val="C00000"/>
                </a:solidFill>
                <a:latin typeface="Times" panose="02020603050405020304" pitchFamily="18" charset="0"/>
                <a:cs typeface="Times" panose="02020603050405020304" pitchFamily="18" charset="0"/>
              </a:rPr>
            </a:br>
            <a:endParaRPr lang="en-IN" sz="2400" dirty="0">
              <a:solidFill>
                <a:srgbClr val="C00000"/>
              </a:solidFill>
              <a:latin typeface="Times" panose="02020603050405020304" pitchFamily="18" charset="0"/>
              <a:cs typeface="Times" panose="02020603050405020304" pitchFamily="18" charset="0"/>
            </a:endParaRPr>
          </a:p>
        </p:txBody>
      </p:sp>
      <p:pic>
        <p:nvPicPr>
          <p:cNvPr id="11" name="Content Placeholder 10">
            <a:extLst>
              <a:ext uri="{FF2B5EF4-FFF2-40B4-BE49-F238E27FC236}">
                <a16:creationId xmlns:a16="http://schemas.microsoft.com/office/drawing/2014/main" id="{EB41E03C-E257-F270-E61F-3BB813FFE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1838960"/>
            <a:ext cx="10556240" cy="4937760"/>
          </a:xfrm>
        </p:spPr>
      </p:pic>
    </p:spTree>
    <p:extLst>
      <p:ext uri="{BB962C8B-B14F-4D97-AF65-F5344CB8AC3E}">
        <p14:creationId xmlns:p14="http://schemas.microsoft.com/office/powerpoint/2010/main" val="31081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2FEA-7C20-9271-255E-7B9D00370432}"/>
              </a:ext>
            </a:extLst>
          </p:cNvPr>
          <p:cNvSpPr>
            <a:spLocks noGrp="1"/>
          </p:cNvSpPr>
          <p:nvPr>
            <p:ph type="title"/>
          </p:nvPr>
        </p:nvSpPr>
        <p:spPr/>
        <p:txBody>
          <a:bodyPr>
            <a:normAutofit fontScale="90000"/>
          </a:bodyPr>
          <a:lstStyle/>
          <a:p>
            <a:br>
              <a:rPr lang="en-US" sz="2600" dirty="0">
                <a:solidFill>
                  <a:srgbClr val="C00000"/>
                </a:solidFill>
                <a:latin typeface="Times" panose="02020603050405020304" pitchFamily="18" charset="0"/>
                <a:cs typeface="Times" panose="02020603050405020304" pitchFamily="18" charset="0"/>
              </a:rPr>
            </a:br>
            <a:br>
              <a:rPr lang="en-US" sz="2400" dirty="0">
                <a:solidFill>
                  <a:srgbClr val="C00000"/>
                </a:solidFill>
                <a:latin typeface="Times" panose="02020603050405020304" pitchFamily="18" charset="0"/>
                <a:cs typeface="Times" panose="02020603050405020304" pitchFamily="18" charset="0"/>
              </a:rPr>
            </a:br>
            <a:r>
              <a:rPr lang="en-US" sz="2400" dirty="0">
                <a:solidFill>
                  <a:srgbClr val="C00000"/>
                </a:solidFill>
                <a:latin typeface="Times" panose="02020603050405020304" pitchFamily="18" charset="0"/>
                <a:cs typeface="Times" panose="02020603050405020304" pitchFamily="18" charset="0"/>
              </a:rPr>
              <a:t>Q4.) </a:t>
            </a:r>
            <a:r>
              <a:rPr lang="en-US" sz="2700" dirty="0">
                <a:solidFill>
                  <a:srgbClr val="C00000"/>
                </a:solidFill>
                <a:latin typeface="Times" panose="02020603050405020304" pitchFamily="18" charset="0"/>
                <a:cs typeface="Times" panose="02020603050405020304" pitchFamily="18" charset="0"/>
              </a:rPr>
              <a:t>Show the total number of applications for each Marketing Status. Enable users to filter by years and Marketing Status for detailed analysis?</a:t>
            </a:r>
            <a:br>
              <a:rPr lang="en-IN" sz="2700" dirty="0">
                <a:solidFill>
                  <a:srgbClr val="C00000"/>
                </a:solidFill>
                <a:latin typeface="Times" panose="02020603050405020304" pitchFamily="18" charset="0"/>
                <a:cs typeface="Times" panose="02020603050405020304" pitchFamily="18" charset="0"/>
              </a:rPr>
            </a:br>
            <a:endParaRPr lang="en-IN" sz="2700" dirty="0">
              <a:solidFill>
                <a:srgbClr val="C00000"/>
              </a:solidFill>
              <a:latin typeface="Times" panose="02020603050405020304" pitchFamily="18" charset="0"/>
              <a:cs typeface="Times" panose="02020603050405020304" pitchFamily="18" charset="0"/>
            </a:endParaRPr>
          </a:p>
        </p:txBody>
      </p:sp>
      <p:pic>
        <p:nvPicPr>
          <p:cNvPr id="6" name="Content Placeholder 5">
            <a:extLst>
              <a:ext uri="{FF2B5EF4-FFF2-40B4-BE49-F238E27FC236}">
                <a16:creationId xmlns:a16="http://schemas.microsoft.com/office/drawing/2014/main" id="{8B8A6864-191B-36EC-F4B2-B070D6988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889760"/>
            <a:ext cx="9982200" cy="4724400"/>
          </a:xfrm>
        </p:spPr>
      </p:pic>
    </p:spTree>
    <p:extLst>
      <p:ext uri="{BB962C8B-B14F-4D97-AF65-F5344CB8AC3E}">
        <p14:creationId xmlns:p14="http://schemas.microsoft.com/office/powerpoint/2010/main" val="387147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0A0A-7663-85ED-2D91-349A9C21687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A59D348A-6398-50E6-A2B8-73EEE2A7E79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8682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1046</TotalTime>
  <Words>382</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 Narrow</vt:lpstr>
      <vt:lpstr>Arial</vt:lpstr>
      <vt:lpstr>Times</vt:lpstr>
      <vt:lpstr>Times New Roman</vt:lpstr>
      <vt:lpstr>Tw Cen MT</vt:lpstr>
      <vt:lpstr>Tw Cen MT Condensed</vt:lpstr>
      <vt:lpstr>Wingdings</vt:lpstr>
      <vt:lpstr>Wingdings 3</vt:lpstr>
      <vt:lpstr>Integral</vt:lpstr>
      <vt:lpstr>Project: SQL Data Analysis &amp; Visualization with Power BI for FDA (PART 2 – POWER BI)</vt:lpstr>
      <vt:lpstr>Introduction:</vt:lpstr>
      <vt:lpstr>PowerPoint Presentation</vt:lpstr>
      <vt:lpstr>Project Objectives :  Part – 2 VISUALIZATION USING POWER BI:</vt:lpstr>
      <vt:lpstr>Q1 Visualize the yearly approval trends of drugs. Highlight any significant patterns and/or fluctuations, if any.? </vt:lpstr>
      <vt:lpstr>Q2) Explore approval trends over the years based on sponsors?</vt:lpstr>
      <vt:lpstr> Q3) Visualize the segmentation of products based      on Marketing Status? </vt:lpstr>
      <vt:lpstr>  Q4.) Show the total number of applications for each Marketing Status. Enable users to filter by years and Marketing Status for detailed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 using Microsoft Excel`</dc:title>
  <dc:creator>arunraj88j@gmail.com</dc:creator>
  <cp:lastModifiedBy>Arun Raj</cp:lastModifiedBy>
  <cp:revision>33</cp:revision>
  <dcterms:created xsi:type="dcterms:W3CDTF">2024-02-25T03:27:45Z</dcterms:created>
  <dcterms:modified xsi:type="dcterms:W3CDTF">2024-04-29T18:28:53Z</dcterms:modified>
</cp:coreProperties>
</file>